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0"/>
  </p:notesMasterIdLst>
  <p:sldIdLst>
    <p:sldId id="352" r:id="rId2"/>
    <p:sldId id="457" r:id="rId3"/>
    <p:sldId id="459" r:id="rId4"/>
    <p:sldId id="460" r:id="rId5"/>
    <p:sldId id="461" r:id="rId6"/>
    <p:sldId id="462" r:id="rId7"/>
    <p:sldId id="463" r:id="rId8"/>
    <p:sldId id="464" r:id="rId9"/>
    <p:sldId id="446" r:id="rId10"/>
    <p:sldId id="480" r:id="rId11"/>
    <p:sldId id="481" r:id="rId12"/>
    <p:sldId id="482" r:id="rId13"/>
    <p:sldId id="474" r:id="rId14"/>
    <p:sldId id="475" r:id="rId15"/>
    <p:sldId id="476" r:id="rId16"/>
    <p:sldId id="477" r:id="rId17"/>
    <p:sldId id="478" r:id="rId18"/>
    <p:sldId id="479" r:id="rId19"/>
    <p:sldId id="483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87" d="100"/>
          <a:sy n="87" d="100"/>
        </p:scale>
        <p:origin x="25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5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0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7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2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7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6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86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1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0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3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21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9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17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26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9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7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12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53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2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5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5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4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4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3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2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0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second/army_sho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second/army_sho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jangoproject.com/ko/3.2/ref/models/querysets/" TargetMode="Externa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ko/3.2/ref/models/fields/#field-typ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595623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데이터를 관리하는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ORM (Object Relational Mapping)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데이터의 저장</a:t>
            </a:r>
            <a:r>
              <a:rPr lang="en-US" altLang="ko-KR" dirty="0"/>
              <a:t>/</a:t>
            </a:r>
            <a:r>
              <a:rPr lang="ko-KR" altLang="en-US" dirty="0"/>
              <a:t>조회를 위해</a:t>
            </a:r>
            <a:r>
              <a:rPr lang="en-US" altLang="ko-KR" dirty="0"/>
              <a:t> </a:t>
            </a:r>
            <a:r>
              <a:rPr lang="ko-KR" altLang="en-US" dirty="0"/>
              <a:t>데이터베이스 명령어인 </a:t>
            </a:r>
            <a:r>
              <a:rPr lang="en-US" altLang="ko-KR" dirty="0"/>
              <a:t>SQL</a:t>
            </a:r>
            <a:r>
              <a:rPr lang="ko-KR" altLang="en-US" dirty="0"/>
              <a:t>을 사용해야 하지만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</a:t>
            </a:r>
            <a:r>
              <a:rPr lang="ko-KR" altLang="en-US" b="1" u="sng" dirty="0"/>
              <a:t>장고의 모델 기능</a:t>
            </a:r>
            <a:r>
              <a:rPr lang="ko-KR" altLang="en-US" dirty="0"/>
              <a:t>을 사용하면 </a:t>
            </a:r>
            <a:r>
              <a:rPr lang="ko-KR" altLang="en-US" b="1" u="sng" dirty="0"/>
              <a:t>함수 사용으로 </a:t>
            </a:r>
            <a:r>
              <a:rPr lang="en-US" altLang="ko-KR" b="1" u="sng" dirty="0"/>
              <a:t>SQL</a:t>
            </a:r>
            <a:r>
              <a:rPr lang="ko-KR" altLang="en-US" b="1" u="sng" dirty="0"/>
              <a:t>을 대체</a:t>
            </a:r>
            <a:r>
              <a:rPr lang="ko-KR" altLang="en-US" dirty="0"/>
              <a:t>하는 것이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ORM</a:t>
            </a:r>
            <a:r>
              <a:rPr lang="ko-KR" altLang="en-US" dirty="0"/>
              <a:t>의 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b="1" u="sng" dirty="0"/>
              <a:t>생산성 증가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사용으로 객체지향적 접근만 고려하면 되므로 생산성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b="1" u="sng" dirty="0"/>
              <a:t>유지보수 편의성 증가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기존 객체와 독립적인 객체로 코드가 구성되므로 재사용</a:t>
            </a:r>
            <a:r>
              <a:rPr lang="en-US" altLang="ko-KR" dirty="0"/>
              <a:t>/</a:t>
            </a:r>
            <a:r>
              <a:rPr lang="ko-KR" altLang="en-US" dirty="0" err="1"/>
              <a:t>리팩토링</a:t>
            </a:r>
            <a:r>
              <a:rPr lang="ko-KR" altLang="en-US" dirty="0"/>
              <a:t>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유지보수가 편리함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u="sng" dirty="0"/>
              <a:t>DBMS </a:t>
            </a:r>
            <a:r>
              <a:rPr lang="ko-KR" altLang="en-US" b="1" u="sng" dirty="0"/>
              <a:t>의존도 낮아짐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DBMS</a:t>
            </a:r>
            <a:r>
              <a:rPr lang="ko-KR" altLang="en-US" dirty="0"/>
              <a:t>에 따라 조금씩 다른 </a:t>
            </a:r>
            <a:r>
              <a:rPr lang="en-US" altLang="ko-KR" dirty="0"/>
              <a:t>SQL</a:t>
            </a:r>
            <a:r>
              <a:rPr lang="ko-KR" altLang="en-US" dirty="0"/>
              <a:t>이 사용되지만 </a:t>
            </a:r>
            <a:r>
              <a:rPr lang="en-US" altLang="ko-KR" dirty="0"/>
              <a:t>ORM</a:t>
            </a:r>
            <a:r>
              <a:rPr lang="ko-KR" altLang="en-US" dirty="0"/>
              <a:t>은 추상화가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잘 되어 있어서 특정 </a:t>
            </a:r>
            <a:r>
              <a:rPr lang="en-US" altLang="ko-KR" dirty="0"/>
              <a:t>DBMS</a:t>
            </a:r>
            <a:r>
              <a:rPr lang="ko-KR" altLang="en-US" dirty="0"/>
              <a:t>에 종속적이지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97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7006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데이터베이스에 모델의 내용 적용 시 이름 규칙</a:t>
            </a:r>
            <a:endParaRPr lang="en-US" altLang="ko-KR" b="1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FAB98C2-5682-4B1F-8B72-2E4B8F3BA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83871"/>
              </p:ext>
            </p:extLst>
          </p:nvPr>
        </p:nvGraphicFramePr>
        <p:xfrm>
          <a:off x="1043608" y="1397000"/>
          <a:ext cx="7344816" cy="2248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13334305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919827159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902295056"/>
                    </a:ext>
                  </a:extLst>
                </a:gridCol>
              </a:tblGrid>
              <a:tr h="5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987719"/>
                  </a:ext>
                </a:extLst>
              </a:tr>
              <a:tr h="5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firstapp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Curriculum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firstapp_curriculum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32555"/>
                  </a:ext>
                </a:extLst>
              </a:tr>
              <a:tr h="5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secondapp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Course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secondapp_course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20634"/>
                  </a:ext>
                </a:extLst>
              </a:tr>
              <a:tr h="5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thirdapp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thirdapp_shop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3381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0D088B8-2640-40EA-BD69-11447C28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353910"/>
            <a:ext cx="3240361" cy="69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B21894-42E1-4CE9-B5DE-50597FFC7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12" y="4249528"/>
            <a:ext cx="3240361" cy="90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5269EA-8ADE-4E6A-80C9-3F751F1CE62A}"/>
              </a:ext>
            </a:extLst>
          </p:cNvPr>
          <p:cNvSpPr/>
          <p:nvPr/>
        </p:nvSpPr>
        <p:spPr>
          <a:xfrm>
            <a:off x="1106907" y="2014967"/>
            <a:ext cx="7201070" cy="440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CFAF8D-7D7B-4B86-8BD0-D02362FBCBB1}"/>
              </a:ext>
            </a:extLst>
          </p:cNvPr>
          <p:cNvSpPr/>
          <p:nvPr/>
        </p:nvSpPr>
        <p:spPr>
          <a:xfrm>
            <a:off x="1106907" y="2576773"/>
            <a:ext cx="7201070" cy="4408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1545CF-4379-4D3A-85FF-290497330B05}"/>
              </a:ext>
            </a:extLst>
          </p:cNvPr>
          <p:cNvSpPr/>
          <p:nvPr/>
        </p:nvSpPr>
        <p:spPr>
          <a:xfrm>
            <a:off x="1043608" y="4353910"/>
            <a:ext cx="3206175" cy="67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4805CA-CCAB-40DD-9B3A-6DC468D52E97}"/>
              </a:ext>
            </a:extLst>
          </p:cNvPr>
          <p:cNvSpPr/>
          <p:nvPr/>
        </p:nvSpPr>
        <p:spPr>
          <a:xfrm>
            <a:off x="5139612" y="4250244"/>
            <a:ext cx="3206175" cy="8703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1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05701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데이터베이스에 모델의 내용 적용 시 이름 규칙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모델 클래스의 내부에 </a:t>
            </a:r>
            <a:r>
              <a:rPr lang="en-US" altLang="ko-KR" dirty="0"/>
              <a:t>Meta </a:t>
            </a:r>
            <a:r>
              <a:rPr lang="ko-KR" altLang="en-US" dirty="0"/>
              <a:t>클래스 작성하여 특별한 규칙 추가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사용 예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D42F5-6C34-460A-B108-FC11D0A5608C}"/>
              </a:ext>
            </a:extLst>
          </p:cNvPr>
          <p:cNvSpPr txBox="1"/>
          <p:nvPr/>
        </p:nvSpPr>
        <p:spPr>
          <a:xfrm>
            <a:off x="1331640" y="1916832"/>
            <a:ext cx="711323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테이블명을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curriculum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 지정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db_table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'curriculum'</a:t>
            </a:r>
          </a:p>
          <a:p>
            <a:endParaRPr lang="en-US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 위치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(App)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 아닌 외부에 정의된 경우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app_label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endParaRPr lang="en-US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데이터 조회 기본 정렬 상태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647799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army_shop</a:t>
            </a:r>
            <a:r>
              <a:rPr lang="en-US" altLang="ko-KR" dirty="0"/>
              <a:t> </a:t>
            </a:r>
            <a:r>
              <a:rPr lang="ko-KR" altLang="en-US" dirty="0"/>
              <a:t>테이블을 조회할 수 있도록 </a:t>
            </a:r>
            <a:r>
              <a:rPr lang="en-US" altLang="ko-KR" dirty="0" err="1"/>
              <a:t>ArmyShop</a:t>
            </a:r>
            <a:r>
              <a:rPr lang="en-US" altLang="ko-KR" dirty="0"/>
              <a:t> </a:t>
            </a:r>
            <a:r>
              <a:rPr lang="ko-KR" altLang="en-US" dirty="0"/>
              <a:t>모델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</a:t>
            </a:r>
            <a:r>
              <a:rPr lang="ko-KR" altLang="en-US" dirty="0"/>
              <a:t>툴을 이용하여 </a:t>
            </a:r>
            <a:r>
              <a:rPr lang="en-US" altLang="ko-KR" dirty="0" err="1"/>
              <a:t>army_shop.sql</a:t>
            </a:r>
            <a:r>
              <a:rPr lang="en-US" altLang="ko-KR" dirty="0"/>
              <a:t> </a:t>
            </a:r>
            <a:r>
              <a:rPr lang="ko-KR" altLang="en-US" dirty="0"/>
              <a:t>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</a:t>
            </a:r>
            <a:r>
              <a:rPr lang="en-US" altLang="ko-KR" dirty="0" err="1"/>
              <a:t>ArmyShop</a:t>
            </a:r>
            <a:r>
              <a:rPr lang="en-US" altLang="ko-KR" dirty="0"/>
              <a:t> </a:t>
            </a:r>
            <a:r>
              <a:rPr lang="ko-KR" altLang="en-US" dirty="0"/>
              <a:t>모델 클래스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3) : </a:t>
            </a:r>
            <a:r>
              <a:rPr lang="en-US" altLang="ko-KR" dirty="0">
                <a:hlinkClick r:id="rId3"/>
              </a:rPr>
              <a:t>http://127.0.0.1:8000/second/army_shop/</a:t>
            </a:r>
            <a:r>
              <a:rPr lang="en-US" altLang="ko-KR" dirty="0"/>
              <a:t> </a:t>
            </a:r>
            <a:r>
              <a:rPr lang="ko-KR" altLang="en-US" dirty="0"/>
              <a:t>접속 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</a:t>
            </a:r>
            <a:r>
              <a:rPr lang="ko-KR" altLang="en-US" dirty="0"/>
              <a:t>아래와 같은 형식의 데이터 출력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847369-2F3C-44C7-B107-09F12690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2708920"/>
            <a:ext cx="7372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7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2300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다중 데이터베이스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라우터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1. </a:t>
            </a:r>
            <a:r>
              <a:rPr lang="ko-KR" altLang="en-US" dirty="0"/>
              <a:t>데이터베이스 설정 </a:t>
            </a:r>
            <a:r>
              <a:rPr lang="en-US" altLang="ko-KR" dirty="0"/>
              <a:t>- settings.py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31D2-1ABE-4C54-93E0-4DAD5D2E8E33}"/>
              </a:ext>
            </a:extLst>
          </p:cNvPr>
          <p:cNvSpPr txBox="1"/>
          <p:nvPr/>
        </p:nvSpPr>
        <p:spPr>
          <a:xfrm>
            <a:off x="683568" y="1447616"/>
            <a:ext cx="7992888" cy="50475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ko-KR" sz="1400" b="0" dirty="0">
              <a:solidFill>
                <a:srgbClr val="0070C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DATABASES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'django.db.backends.sqlite3'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BASE_DIR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'db.sqlite3'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에서 사용할 데이터베이스 설정 추가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django.db.backends.mysql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'human'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'human'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'15.164.153.191'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3306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DATABASE_ROUTERS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thirdapp.router.DBRouter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20F862-531E-430A-A805-65537E0A41F1}"/>
              </a:ext>
            </a:extLst>
          </p:cNvPr>
          <p:cNvSpPr/>
          <p:nvPr/>
        </p:nvSpPr>
        <p:spPr>
          <a:xfrm>
            <a:off x="2818293" y="6172885"/>
            <a:ext cx="824067" cy="243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0E1C0-FECA-4815-8798-39340838AA4B}"/>
              </a:ext>
            </a:extLst>
          </p:cNvPr>
          <p:cNvSpPr txBox="1"/>
          <p:nvPr/>
        </p:nvSpPr>
        <p:spPr>
          <a:xfrm>
            <a:off x="2555776" y="5850190"/>
            <a:ext cx="333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새로운 데이터베이스를 사용할 </a:t>
            </a:r>
            <a:r>
              <a:rPr lang="en-US" altLang="ko-KR" sz="1200" b="1" dirty="0" err="1">
                <a:solidFill>
                  <a:schemeClr val="accent6"/>
                </a:solidFill>
              </a:rPr>
              <a:t>thirdapp</a:t>
            </a:r>
            <a:r>
              <a:rPr lang="en-US" altLang="ko-KR" sz="1200" b="1" dirty="0">
                <a:solidFill>
                  <a:schemeClr val="accent6"/>
                </a:solidFill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</a:rPr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D8DB9-D6E2-4258-A8B8-70589CB2804B}"/>
              </a:ext>
            </a:extLst>
          </p:cNvPr>
          <p:cNvSpPr txBox="1"/>
          <p:nvPr/>
        </p:nvSpPr>
        <p:spPr>
          <a:xfrm>
            <a:off x="2267744" y="2060848"/>
            <a:ext cx="333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새로운 데이터베이스를 사용할 </a:t>
            </a:r>
            <a:r>
              <a:rPr lang="en-US" altLang="ko-KR" sz="1200" b="1" dirty="0" err="1">
                <a:solidFill>
                  <a:schemeClr val="accent6"/>
                </a:solidFill>
              </a:rPr>
              <a:t>thirdapp</a:t>
            </a:r>
            <a:r>
              <a:rPr lang="en-US" altLang="ko-KR" sz="1200" b="1" dirty="0">
                <a:solidFill>
                  <a:schemeClr val="accent6"/>
                </a:solidFill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0830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68933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다중 데이터베이스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라우터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2. App</a:t>
            </a:r>
            <a:r>
              <a:rPr lang="ko-KR" altLang="en-US" dirty="0"/>
              <a:t>과 연결될 데이터베이스 지정 </a:t>
            </a:r>
            <a:r>
              <a:rPr lang="en-US" altLang="ko-KR" dirty="0"/>
              <a:t>- thirdapp/router.py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31D2-1ABE-4C54-93E0-4DAD5D2E8E33}"/>
              </a:ext>
            </a:extLst>
          </p:cNvPr>
          <p:cNvSpPr txBox="1"/>
          <p:nvPr/>
        </p:nvSpPr>
        <p:spPr>
          <a:xfrm>
            <a:off x="683568" y="1447616"/>
            <a:ext cx="7992888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db_for_read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hints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meta.app_label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db_for_write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hints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meta.app_label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allow_relation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hints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._meta.app_label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._meta.app_label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allow_migrate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app_label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hints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app_label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8E8B21-7CC6-4D57-A739-43FDDEE4ACBB}"/>
              </a:ext>
            </a:extLst>
          </p:cNvPr>
          <p:cNvSpPr/>
          <p:nvPr/>
        </p:nvSpPr>
        <p:spPr>
          <a:xfrm>
            <a:off x="2986353" y="2225098"/>
            <a:ext cx="695631" cy="243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8E1CA-F66D-4568-83FA-89A1A616D852}"/>
              </a:ext>
            </a:extLst>
          </p:cNvPr>
          <p:cNvSpPr txBox="1"/>
          <p:nvPr/>
        </p:nvSpPr>
        <p:spPr>
          <a:xfrm>
            <a:off x="3275856" y="2468377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accent6"/>
                </a:solidFill>
              </a:rPr>
              <a:t>데이터데이스명</a:t>
            </a:r>
            <a:r>
              <a:rPr lang="ko-KR" altLang="en-US" sz="1200" b="1" dirty="0">
                <a:solidFill>
                  <a:schemeClr val="accent6"/>
                </a:solidFill>
              </a:rPr>
              <a:t> 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1FAC75-4B16-4933-8660-D2783349602D}"/>
              </a:ext>
            </a:extLst>
          </p:cNvPr>
          <p:cNvSpPr/>
          <p:nvPr/>
        </p:nvSpPr>
        <p:spPr>
          <a:xfrm>
            <a:off x="4883184" y="1981819"/>
            <a:ext cx="908016" cy="243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15B05-FF50-4BA7-BBBA-142DC8C405B7}"/>
              </a:ext>
            </a:extLst>
          </p:cNvPr>
          <p:cNvSpPr txBox="1"/>
          <p:nvPr/>
        </p:nvSpPr>
        <p:spPr>
          <a:xfrm>
            <a:off x="5462190" y="2206868"/>
            <a:ext cx="162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</a:rPr>
              <a:t>app label </a:t>
            </a:r>
            <a:r>
              <a:rPr lang="ko-KR" altLang="en-US" sz="1200" b="1" dirty="0">
                <a:solidFill>
                  <a:schemeClr val="accent6"/>
                </a:solidFill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56841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39889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다중 데이터베이스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라우터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3. </a:t>
            </a:r>
            <a:r>
              <a:rPr lang="ko-KR" altLang="en-US" dirty="0"/>
              <a:t>모델 생성 </a:t>
            </a:r>
            <a:r>
              <a:rPr lang="en-US" altLang="ko-KR" dirty="0"/>
              <a:t>- thirdapp/models.py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31D2-1ABE-4C54-93E0-4DAD5D2E8E33}"/>
              </a:ext>
            </a:extLst>
          </p:cNvPr>
          <p:cNvSpPr txBox="1"/>
          <p:nvPr/>
        </p:nvSpPr>
        <p:spPr>
          <a:xfrm>
            <a:off x="683568" y="1447616"/>
            <a:ext cx="7992888" cy="39703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IntegerField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shop_desc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rest_date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parking_info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db_table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'shop'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app_label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74B7AA-F5A0-4E67-A5F5-64442BB46599}"/>
              </a:ext>
            </a:extLst>
          </p:cNvPr>
          <p:cNvSpPr/>
          <p:nvPr/>
        </p:nvSpPr>
        <p:spPr>
          <a:xfrm>
            <a:off x="1741028" y="5055384"/>
            <a:ext cx="2804846" cy="300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DB913-4A36-4215-97FC-A7E70C1BCFF7}"/>
              </a:ext>
            </a:extLst>
          </p:cNvPr>
          <p:cNvSpPr txBox="1"/>
          <p:nvPr/>
        </p:nvSpPr>
        <p:spPr>
          <a:xfrm>
            <a:off x="1718797" y="5517232"/>
            <a:ext cx="484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</a:rPr>
              <a:t>models.py</a:t>
            </a:r>
            <a:r>
              <a:rPr lang="ko-KR" altLang="en-US" sz="1200" b="1" dirty="0">
                <a:solidFill>
                  <a:schemeClr val="accent6"/>
                </a:solidFill>
              </a:rPr>
              <a:t>의 </a:t>
            </a:r>
            <a:r>
              <a:rPr lang="en-US" altLang="ko-KR" sz="1200" b="1" dirty="0">
                <a:solidFill>
                  <a:schemeClr val="accent6"/>
                </a:solidFill>
              </a:rPr>
              <a:t>App</a:t>
            </a:r>
            <a:r>
              <a:rPr lang="ko-KR" altLang="en-US" sz="1200" b="1" dirty="0">
                <a:solidFill>
                  <a:schemeClr val="accent6"/>
                </a:solidFill>
              </a:rPr>
              <a:t> 과 </a:t>
            </a:r>
            <a:r>
              <a:rPr lang="en-US" altLang="ko-KR" sz="1200" b="1" dirty="0" err="1">
                <a:solidFill>
                  <a:schemeClr val="accent6"/>
                </a:solidFill>
              </a:rPr>
              <a:t>app_label</a:t>
            </a:r>
            <a:r>
              <a:rPr lang="en-US" altLang="ko-KR" sz="1200" b="1" dirty="0">
                <a:solidFill>
                  <a:schemeClr val="accent6"/>
                </a:solidFill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</a:rPr>
              <a:t>이 같은 경우 생략 가능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endParaRPr lang="en-US" altLang="ko-KR" sz="1200" b="1" dirty="0">
              <a:solidFill>
                <a:schemeClr val="accent6"/>
              </a:solidFill>
            </a:endParaRPr>
          </a:p>
          <a:p>
            <a:r>
              <a:rPr lang="en-US" altLang="ko-KR" sz="1200" b="1" dirty="0" err="1">
                <a:solidFill>
                  <a:schemeClr val="accent6"/>
                </a:solidFill>
              </a:rPr>
              <a:t>app_label</a:t>
            </a:r>
            <a:r>
              <a:rPr lang="en-US" altLang="ko-KR" sz="1200" b="1" dirty="0">
                <a:solidFill>
                  <a:schemeClr val="accent6"/>
                </a:solidFill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</a:rPr>
              <a:t>속성으로 현재 위치와는 다른 </a:t>
            </a:r>
            <a:r>
              <a:rPr lang="en-US" altLang="ko-KR" sz="1200" b="1" dirty="0">
                <a:solidFill>
                  <a:schemeClr val="accent6"/>
                </a:solidFill>
              </a:rPr>
              <a:t>App</a:t>
            </a:r>
            <a:r>
              <a:rPr lang="ko-KR" altLang="en-US" sz="1200" b="1" dirty="0">
                <a:solidFill>
                  <a:schemeClr val="accent6"/>
                </a:solidFill>
              </a:rPr>
              <a:t>의 모델로 지정 가능</a:t>
            </a:r>
          </a:p>
        </p:txBody>
      </p:sp>
    </p:spTree>
    <p:extLst>
      <p:ext uri="{BB962C8B-B14F-4D97-AF65-F5344CB8AC3E}">
        <p14:creationId xmlns:p14="http://schemas.microsoft.com/office/powerpoint/2010/main" val="389288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994940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다중 데이터베이스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라우터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4. </a:t>
            </a:r>
            <a:r>
              <a:rPr lang="ko-KR" altLang="en-US" dirty="0"/>
              <a:t>주소 생성 </a:t>
            </a:r>
            <a:r>
              <a:rPr lang="en-US" altLang="ko-KR" dirty="0"/>
              <a:t>- config/urls.py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/>
              <a:t>주소 생성 </a:t>
            </a:r>
            <a:r>
              <a:rPr lang="en-US" altLang="ko-KR" dirty="0"/>
              <a:t>- thirdapp/urls.py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31D2-1ABE-4C54-93E0-4DAD5D2E8E33}"/>
              </a:ext>
            </a:extLst>
          </p:cNvPr>
          <p:cNvSpPr txBox="1"/>
          <p:nvPr/>
        </p:nvSpPr>
        <p:spPr>
          <a:xfrm>
            <a:off x="683568" y="1447616"/>
            <a:ext cx="7992888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'third/'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thirdapp.urls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7E20C-7DCA-4F57-8863-20B83B53BFD5}"/>
              </a:ext>
            </a:extLst>
          </p:cNvPr>
          <p:cNvSpPr txBox="1"/>
          <p:nvPr/>
        </p:nvSpPr>
        <p:spPr>
          <a:xfrm>
            <a:off x="683568" y="3479412"/>
            <a:ext cx="799288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'shop/'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996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96908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다중 데이터베이스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라우터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5. thirdapp/views.py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31D2-1ABE-4C54-93E0-4DAD5D2E8E33}"/>
              </a:ext>
            </a:extLst>
          </p:cNvPr>
          <p:cNvSpPr txBox="1"/>
          <p:nvPr/>
        </p:nvSpPr>
        <p:spPr>
          <a:xfrm>
            <a:off x="683568" y="1447616"/>
            <a:ext cx="7992888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shortcuts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thirdapp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/shop.html'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shop_list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</p:spTree>
    <p:extLst>
      <p:ext uri="{BB962C8B-B14F-4D97-AF65-F5344CB8AC3E}">
        <p14:creationId xmlns:p14="http://schemas.microsoft.com/office/powerpoint/2010/main" val="266833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19167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다중 데이터베이스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라우터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6. thirdapp/templates/</a:t>
            </a:r>
            <a:r>
              <a:rPr lang="en-US" altLang="ko-KR" dirty="0" err="1"/>
              <a:t>thirdapp</a:t>
            </a:r>
            <a:r>
              <a:rPr lang="en-US" altLang="ko-KR" dirty="0"/>
              <a:t>/shop.html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31D2-1ABE-4C54-93E0-4DAD5D2E8E33}"/>
              </a:ext>
            </a:extLst>
          </p:cNvPr>
          <p:cNvSpPr txBox="1"/>
          <p:nvPr/>
        </p:nvSpPr>
        <p:spPr>
          <a:xfrm>
            <a:off x="683568" y="1447616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 / {{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shop_name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F268B2-1218-4F56-9157-55E02AA9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45024"/>
            <a:ext cx="3456384" cy="2832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F344B32-C07B-4065-8582-112F2137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575" y="3967343"/>
            <a:ext cx="4395882" cy="226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64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11305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jeju_olle</a:t>
            </a:r>
            <a:r>
              <a:rPr lang="en-US" altLang="ko-KR" dirty="0"/>
              <a:t> </a:t>
            </a:r>
            <a:r>
              <a:rPr lang="ko-KR" altLang="en-US" dirty="0"/>
              <a:t>테이블을 조회할 수 있도록 </a:t>
            </a:r>
            <a:r>
              <a:rPr lang="en-US" altLang="ko-KR" dirty="0" err="1"/>
              <a:t>JejuOlle</a:t>
            </a:r>
            <a:r>
              <a:rPr lang="en-US" altLang="ko-KR" dirty="0"/>
              <a:t> </a:t>
            </a:r>
            <a:r>
              <a:rPr lang="ko-KR" altLang="en-US" dirty="0"/>
              <a:t>모델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</a:t>
            </a:r>
            <a:r>
              <a:rPr lang="ko-KR" altLang="en-US" dirty="0"/>
              <a:t>외부 데이터베이스 이용 </a:t>
            </a:r>
            <a:r>
              <a:rPr lang="en-US" altLang="ko-KR" dirty="0"/>
              <a:t>(IP</a:t>
            </a:r>
            <a:r>
              <a:rPr lang="ko-KR" altLang="en-US" dirty="0"/>
              <a:t> </a:t>
            </a:r>
            <a:r>
              <a:rPr lang="en-US" altLang="ko-KR" dirty="0"/>
              <a:t>: 15.164.153.191)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</a:t>
            </a:r>
            <a:r>
              <a:rPr lang="en-US" altLang="ko-KR" dirty="0" err="1"/>
              <a:t>JejuOlle</a:t>
            </a:r>
            <a:r>
              <a:rPr lang="en-US" altLang="ko-KR" dirty="0"/>
              <a:t> </a:t>
            </a:r>
            <a:r>
              <a:rPr lang="ko-KR" altLang="en-US" dirty="0"/>
              <a:t>모델 클래스 작성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3) : </a:t>
            </a:r>
            <a:r>
              <a:rPr lang="en-US" altLang="ko-KR" dirty="0">
                <a:hlinkClick r:id="rId3"/>
              </a:rPr>
              <a:t>http://127.0.0.1:8000/third/jeju_olle/</a:t>
            </a:r>
            <a:r>
              <a:rPr lang="en-US" altLang="ko-KR" dirty="0"/>
              <a:t> </a:t>
            </a:r>
            <a:r>
              <a:rPr lang="ko-KR" altLang="en-US" dirty="0"/>
              <a:t>접속 시 출력 결과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B1B5B-49EE-469A-B606-70D66882A6CB}"/>
              </a:ext>
            </a:extLst>
          </p:cNvPr>
          <p:cNvSpPr txBox="1"/>
          <p:nvPr/>
        </p:nvSpPr>
        <p:spPr>
          <a:xfrm>
            <a:off x="7380312" y="10527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</a:rPr>
              <a:t>ID : human</a:t>
            </a:r>
          </a:p>
          <a:p>
            <a:r>
              <a:rPr lang="en-US" altLang="ko-KR" sz="1200" b="1" dirty="0">
                <a:solidFill>
                  <a:schemeClr val="accent6"/>
                </a:solidFill>
              </a:rPr>
              <a:t>PW : 1234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FC72817-23B8-4CD3-8EA2-9AC89427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844824"/>
            <a:ext cx="6320953" cy="14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66E5E58-E1EC-40C2-821C-66C9F4F25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912328"/>
            <a:ext cx="6320953" cy="255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60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29609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사용을 위한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 정보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config/settings.py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8006D-F967-4B55-BC4C-2C7E0086AB8F}"/>
              </a:ext>
            </a:extLst>
          </p:cNvPr>
          <p:cNvSpPr txBox="1"/>
          <p:nvPr/>
        </p:nvSpPr>
        <p:spPr>
          <a:xfrm>
            <a:off x="683568" y="1447616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SQLite3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DATABASES =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'django.db.backends.sqlite3'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BASE_DIR /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'db.sqlite3'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7CE34-81BB-43E3-B406-F0E6BD84ED27}"/>
              </a:ext>
            </a:extLst>
          </p:cNvPr>
          <p:cNvSpPr txBox="1"/>
          <p:nvPr/>
        </p:nvSpPr>
        <p:spPr>
          <a:xfrm>
            <a:off x="683568" y="3356992"/>
            <a:ext cx="7992888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MySQL (MariaDB)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DATABASES =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django.db.backends.mysql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3306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06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192447" cy="4055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Django Shell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shell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전체 조회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objects.all</a:t>
            </a:r>
            <a:r>
              <a:rPr lang="en-US" altLang="ko-KR" dirty="0"/>
              <a:t>()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DB58985-6C2E-4FD2-87E4-C1D66098C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34004"/>
            <a:ext cx="6194846" cy="202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05AA2BB-9E50-46A8-A3C3-CAAC46D42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49080"/>
            <a:ext cx="6194846" cy="202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07489-6AC3-48A9-BCEF-7C6556359DC5}"/>
              </a:ext>
            </a:extLst>
          </p:cNvPr>
          <p:cNvSpPr txBox="1"/>
          <p:nvPr/>
        </p:nvSpPr>
        <p:spPr>
          <a:xfrm>
            <a:off x="4788024" y="5733256"/>
            <a:ext cx="394955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firstapp.models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Curriculum.objects.all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523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831998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조회 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objects.get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검색어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조회 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objects.filter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검색어</a:t>
            </a:r>
            <a:r>
              <a:rPr lang="en-US" altLang="ko-KR" dirty="0"/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10CC827-AC9A-4021-811F-D648DBFA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974400"/>
            <a:ext cx="6194846" cy="1898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5B861-9F18-4823-94AF-47F8D586F7D1}"/>
              </a:ext>
            </a:extLst>
          </p:cNvPr>
          <p:cNvSpPr txBox="1"/>
          <p:nvPr/>
        </p:nvSpPr>
        <p:spPr>
          <a:xfrm>
            <a:off x="4794175" y="2834352"/>
            <a:ext cx="394955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(pk=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B66CE4-EEAF-488A-B21F-8B40BA1C0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4561464"/>
            <a:ext cx="6194846" cy="106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D744D8-5F39-4872-A5E4-0BC2890CA278}"/>
              </a:ext>
            </a:extLst>
          </p:cNvPr>
          <p:cNvSpPr txBox="1"/>
          <p:nvPr/>
        </p:nvSpPr>
        <p:spPr>
          <a:xfrm>
            <a:off x="4067944" y="5498648"/>
            <a:ext cx="46696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Curriculum.objects.filter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name__contains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'go'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36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152599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제외 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objects.exclude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검색어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개수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objects.count</a:t>
            </a:r>
            <a:r>
              <a:rPr lang="en-US" altLang="ko-KR" dirty="0"/>
              <a:t>()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A23511-A359-408A-B021-656A4E99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975249"/>
            <a:ext cx="6194846" cy="1859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54754-2CC3-4363-8BD1-8936DCC5DCE2}"/>
              </a:ext>
            </a:extLst>
          </p:cNvPr>
          <p:cNvSpPr txBox="1"/>
          <p:nvPr/>
        </p:nvSpPr>
        <p:spPr>
          <a:xfrm>
            <a:off x="4572000" y="2708920"/>
            <a:ext cx="417173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Curriculum.objects.exclude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Curriculum.objects.exclude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(pk=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696CF3-43CC-4E00-94D7-992538AB5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81" y="4029135"/>
            <a:ext cx="6194846" cy="109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368C2-A75E-4713-B03A-65DC054488F7}"/>
              </a:ext>
            </a:extLst>
          </p:cNvPr>
          <p:cNvSpPr txBox="1"/>
          <p:nvPr/>
        </p:nvSpPr>
        <p:spPr>
          <a:xfrm>
            <a:off x="4788024" y="5013176"/>
            <a:ext cx="394955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628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14110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오름차순 정렬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objects.order_by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내림차순 정렬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objects.order_by</a:t>
            </a:r>
            <a:r>
              <a:rPr lang="en-US" altLang="ko-KR" dirty="0"/>
              <a:t>(-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924F037-C87A-4525-86A9-EAADAF772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7" y="4029136"/>
            <a:ext cx="5380927" cy="2094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E3FF28C-9D5F-4D3F-B27A-8CB769E5C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7" y="975250"/>
            <a:ext cx="5380927" cy="2094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A83FE-F8AC-4DCE-8C3C-E809B6B46E7E}"/>
              </a:ext>
            </a:extLst>
          </p:cNvPr>
          <p:cNvSpPr txBox="1"/>
          <p:nvPr/>
        </p:nvSpPr>
        <p:spPr>
          <a:xfrm>
            <a:off x="2629624" y="3036280"/>
            <a:ext cx="611410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Curriculum.objects.filter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name__contains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Curriculum.objects.filter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name__contains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9BD4A-2AEA-434B-8F3B-5F85A6EA0A35}"/>
              </a:ext>
            </a:extLst>
          </p:cNvPr>
          <p:cNvSpPr txBox="1"/>
          <p:nvPr/>
        </p:nvSpPr>
        <p:spPr>
          <a:xfrm>
            <a:off x="2411760" y="6093296"/>
            <a:ext cx="63258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Curriculum.objects.filter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name__contains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Curriculum.objects.filter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name__contains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27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111177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처음 데이터 조회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objects.order_by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).first()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마지막 데이터 조회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objects.order_by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).last()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F7A20-947C-4BBA-B5EB-271E69FB5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8" y="975250"/>
            <a:ext cx="6184479" cy="70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2E444-6FE4-435F-9298-C09940FB1FD3}"/>
              </a:ext>
            </a:extLst>
          </p:cNvPr>
          <p:cNvSpPr txBox="1"/>
          <p:nvPr/>
        </p:nvSpPr>
        <p:spPr>
          <a:xfrm>
            <a:off x="4427984" y="1628800"/>
            <a:ext cx="43157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Curriculum.objects.order_by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('-id').first()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2C0F34-ABA1-4958-B3DA-CA72678BF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8" y="2636912"/>
            <a:ext cx="6184479" cy="70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A46A3F-4A8C-4FC8-A816-6F14B7B034C7}"/>
              </a:ext>
            </a:extLst>
          </p:cNvPr>
          <p:cNvSpPr txBox="1"/>
          <p:nvPr/>
        </p:nvSpPr>
        <p:spPr>
          <a:xfrm>
            <a:off x="4421833" y="3293513"/>
            <a:ext cx="43157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Curriculum.objects.order_by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('-id').last()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EFB07-E856-4869-9B79-65778C897D75}"/>
              </a:ext>
            </a:extLst>
          </p:cNvPr>
          <p:cNvSpPr txBox="1"/>
          <p:nvPr/>
        </p:nvSpPr>
        <p:spPr>
          <a:xfrm>
            <a:off x="683568" y="5684493"/>
            <a:ext cx="763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https://docs.djangoproject.com/ko/3.2/ref/models/querysets/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2789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684732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입력 </a:t>
            </a:r>
            <a:r>
              <a:rPr lang="en-US" altLang="ko-KR" dirty="0"/>
              <a:t>: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dirty="0" err="1"/>
              <a:t>objects.create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1=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속성</a:t>
            </a:r>
            <a:r>
              <a:rPr lang="en-US" altLang="ko-KR" dirty="0"/>
              <a:t>2=</a:t>
            </a:r>
            <a:r>
              <a:rPr lang="ko-KR" altLang="en-US" dirty="0"/>
              <a:t>값</a:t>
            </a:r>
            <a:r>
              <a:rPr lang="en-US" altLang="ko-KR" dirty="0"/>
              <a:t>2, ...)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입력 </a:t>
            </a:r>
            <a:r>
              <a:rPr lang="en-US" altLang="ko-KR" dirty="0"/>
              <a:t>: </a:t>
            </a:r>
            <a:r>
              <a:rPr lang="ko-KR" altLang="en-US" dirty="0"/>
              <a:t>모델 객체 생성 후 </a:t>
            </a:r>
            <a:r>
              <a:rPr lang="en-US" altLang="ko-KR" dirty="0"/>
              <a:t>save()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582540-4CD4-4BFF-B46F-FA81337D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01" y="975250"/>
            <a:ext cx="6194846" cy="702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4FBD1-472A-4244-8AA2-1D8388E5D960}"/>
              </a:ext>
            </a:extLst>
          </p:cNvPr>
          <p:cNvSpPr txBox="1"/>
          <p:nvPr/>
        </p:nvSpPr>
        <p:spPr>
          <a:xfrm>
            <a:off x="4788024" y="1628800"/>
            <a:ext cx="39557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Curriculum.objects.create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ABC07E1-F335-4493-BC48-F03841BA9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1" y="2648415"/>
            <a:ext cx="6196499" cy="89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188055-845A-4275-92E3-61BD0CDE021A}"/>
              </a:ext>
            </a:extLst>
          </p:cNvPr>
          <p:cNvSpPr txBox="1"/>
          <p:nvPr/>
        </p:nvSpPr>
        <p:spPr>
          <a:xfrm>
            <a:off x="4781873" y="3429000"/>
            <a:ext cx="395570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 = Curriculum(name=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kotlin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c.save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041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45881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수정 </a:t>
            </a:r>
            <a:r>
              <a:rPr lang="en-US" altLang="ko-KR" dirty="0"/>
              <a:t>: </a:t>
            </a:r>
            <a:r>
              <a:rPr lang="ko-KR" altLang="en-US" dirty="0"/>
              <a:t>데이터 조회 후 속성 값을 변경하여 저장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95E43-2C88-40E4-92B9-01CC79C2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9" y="4077072"/>
            <a:ext cx="2133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8616A2-D7CA-4517-A94B-6F7E6615F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12" y="4077072"/>
            <a:ext cx="2133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32699C3-F710-4D84-8D1C-2CE13E002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02" y="975250"/>
            <a:ext cx="6194846" cy="1670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8C158B-5D0B-4ECF-B20B-F9A4D7894F72}"/>
              </a:ext>
            </a:extLst>
          </p:cNvPr>
          <p:cNvSpPr txBox="1"/>
          <p:nvPr/>
        </p:nvSpPr>
        <p:spPr>
          <a:xfrm>
            <a:off x="4781873" y="2564904"/>
            <a:ext cx="395570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data.name =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data.save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5562A2-4ACD-4461-9C92-FC05763990CF}"/>
              </a:ext>
            </a:extLst>
          </p:cNvPr>
          <p:cNvSpPr/>
          <p:nvPr/>
        </p:nvSpPr>
        <p:spPr>
          <a:xfrm>
            <a:off x="1789471" y="5118434"/>
            <a:ext cx="806245" cy="24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F29118-E8D8-4A2C-B0A4-997E1EC82D5B}"/>
              </a:ext>
            </a:extLst>
          </p:cNvPr>
          <p:cNvSpPr/>
          <p:nvPr/>
        </p:nvSpPr>
        <p:spPr>
          <a:xfrm>
            <a:off x="4888387" y="5118434"/>
            <a:ext cx="1093313" cy="24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3C2B400-85D8-4B8C-A0BC-C16F250F8C7D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595716" y="5243424"/>
            <a:ext cx="2292671" cy="12700"/>
          </a:xfrm>
          <a:prstGeom prst="bentConnector3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33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69070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Django Shell</a:t>
            </a:r>
            <a:r>
              <a:rPr lang="ko-KR" altLang="en-US" dirty="0"/>
              <a:t>을 이용한 모델의 기능 연습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 삭제 </a:t>
            </a:r>
            <a:r>
              <a:rPr lang="en-US" altLang="ko-KR" dirty="0"/>
              <a:t>: </a:t>
            </a:r>
            <a:r>
              <a:rPr lang="ko-KR" altLang="en-US" dirty="0"/>
              <a:t>데이터 조회 후 삭제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95E43-2C88-40E4-92B9-01CC79C2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9" y="3143140"/>
            <a:ext cx="2133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BD2F37-A3CC-4F6D-B642-BA81B5B54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12" y="3140968"/>
            <a:ext cx="2133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90FD-107E-4595-B27E-626335663FF2}"/>
              </a:ext>
            </a:extLst>
          </p:cNvPr>
          <p:cNvSpPr/>
          <p:nvPr/>
        </p:nvSpPr>
        <p:spPr>
          <a:xfrm>
            <a:off x="1789471" y="4943340"/>
            <a:ext cx="806245" cy="24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A28D64-9DA2-4384-9B86-314835163354}"/>
              </a:ext>
            </a:extLst>
          </p:cNvPr>
          <p:cNvSpPr/>
          <p:nvPr/>
        </p:nvSpPr>
        <p:spPr>
          <a:xfrm>
            <a:off x="4888387" y="4943340"/>
            <a:ext cx="1093313" cy="24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9CC16B-8B02-41DC-8F3D-2F9F02C0BE8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5716" y="5068330"/>
            <a:ext cx="2292671" cy="12700"/>
          </a:xfrm>
          <a:prstGeom prst="bentConnector3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7B2C00-AB7F-4F37-B538-D8F23537F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02" y="975250"/>
            <a:ext cx="6194846" cy="113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C3CED-3C45-4008-AEAC-014CE9D2903F}"/>
              </a:ext>
            </a:extLst>
          </p:cNvPr>
          <p:cNvSpPr txBox="1"/>
          <p:nvPr/>
        </p:nvSpPr>
        <p:spPr>
          <a:xfrm>
            <a:off x="4781873" y="2060848"/>
            <a:ext cx="395570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data.delete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97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930376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secondapp</a:t>
            </a:r>
            <a:r>
              <a:rPr lang="ko-KR" altLang="en-US" dirty="0"/>
              <a:t>의 </a:t>
            </a:r>
            <a:r>
              <a:rPr lang="en-US" altLang="ko-KR" dirty="0"/>
              <a:t>Course </a:t>
            </a:r>
            <a:r>
              <a:rPr lang="ko-KR" altLang="en-US" dirty="0"/>
              <a:t>모델을 사용하여 데이터 조회하기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1) : </a:t>
            </a:r>
            <a:r>
              <a:rPr lang="ko-KR" altLang="en-US" dirty="0" err="1"/>
              <a:t>과정명</a:t>
            </a:r>
            <a:r>
              <a:rPr lang="en-US" altLang="ko-KR" dirty="0"/>
              <a:t>(</a:t>
            </a:r>
            <a:r>
              <a:rPr lang="en-US" altLang="ko-KR" b="1" u="sng" dirty="0"/>
              <a:t>name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ko-KR" altLang="en-US" b="1" u="sng" dirty="0"/>
              <a:t>데이터</a:t>
            </a:r>
            <a:r>
              <a:rPr lang="en-US" altLang="ko-KR" dirty="0"/>
              <a:t>' </a:t>
            </a:r>
            <a:r>
              <a:rPr lang="ko-KR" altLang="en-US" dirty="0"/>
              <a:t>가 들어있는 과정 정보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* contains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요구사항 </a:t>
            </a:r>
            <a:r>
              <a:rPr lang="en-US" altLang="ko-KR" dirty="0"/>
              <a:t>2) : </a:t>
            </a:r>
            <a:r>
              <a:rPr lang="ko-KR" altLang="en-US" dirty="0"/>
              <a:t>수강인원</a:t>
            </a:r>
            <a:r>
              <a:rPr lang="en-US" altLang="ko-KR" dirty="0"/>
              <a:t>(</a:t>
            </a:r>
            <a:r>
              <a:rPr lang="en-US" altLang="ko-KR" b="1" u="sng" dirty="0" err="1"/>
              <a:t>cnt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b="1" u="sng" dirty="0"/>
              <a:t>25</a:t>
            </a:r>
            <a:r>
              <a:rPr lang="ko-KR" altLang="en-US" b="1" u="sng" dirty="0"/>
              <a:t>명 이상</a:t>
            </a:r>
            <a:r>
              <a:rPr lang="ko-KR" altLang="en-US" b="1" dirty="0"/>
              <a:t> </a:t>
            </a:r>
            <a:r>
              <a:rPr lang="ko-KR" altLang="en-US" dirty="0"/>
              <a:t>인 과정 정보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* </a:t>
            </a:r>
            <a:r>
              <a:rPr lang="en-US" altLang="ko-KR" dirty="0" err="1"/>
              <a:t>gt</a:t>
            </a:r>
            <a:r>
              <a:rPr lang="en-US" altLang="ko-KR" dirty="0"/>
              <a:t>, </a:t>
            </a:r>
            <a:r>
              <a:rPr lang="en-US" altLang="ko-KR" dirty="0" err="1"/>
              <a:t>gte</a:t>
            </a:r>
            <a:r>
              <a:rPr lang="en-US" altLang="ko-KR" dirty="0"/>
              <a:t>, </a:t>
            </a:r>
            <a:r>
              <a:rPr lang="en-US" altLang="ko-KR" dirty="0" err="1"/>
              <a:t>lt</a:t>
            </a:r>
            <a:r>
              <a:rPr lang="en-US" altLang="ko-KR" dirty="0"/>
              <a:t>, </a:t>
            </a:r>
            <a:r>
              <a:rPr lang="en-US" altLang="ko-KR" dirty="0" err="1"/>
              <a:t>lte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A4D5AA-5BE4-4778-AA5E-594B9C13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78" y="1844823"/>
            <a:ext cx="6650998" cy="998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810E0C-4CB7-4826-A669-20E1D74D6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1925542"/>
            <a:ext cx="4958668" cy="20784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33FF0C-8DD5-4300-B5E5-1126EB8B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378" y="3949502"/>
            <a:ext cx="6650998" cy="998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37F2A7-4F1E-426E-A25E-902AAD1B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321" y="4042049"/>
            <a:ext cx="4958668" cy="20784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07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6969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사용을 위한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SQL </a:t>
            </a:r>
            <a:r>
              <a:rPr lang="ko-KR" altLang="en-US" dirty="0"/>
              <a:t>로그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config/settings.py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8006D-F967-4B55-BC4C-2C7E0086AB8F}"/>
              </a:ext>
            </a:extLst>
          </p:cNvPr>
          <p:cNvSpPr txBox="1"/>
          <p:nvPr/>
        </p:nvSpPr>
        <p:spPr>
          <a:xfrm>
            <a:off x="683568" y="1447616"/>
            <a:ext cx="7992888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LOGGING =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'version'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disable_existing_loggers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'handlers'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'console'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logging.StreamHandler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'loggers'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django.db.backends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'handlers'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'console'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5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276077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[App]/models.py </a:t>
            </a:r>
            <a:r>
              <a:rPr lang="ko-KR" altLang="en-US" dirty="0"/>
              <a:t>내의 클래스로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django.db.models.Model</a:t>
            </a:r>
            <a:r>
              <a:rPr lang="ko-KR" altLang="en-US" dirty="0"/>
              <a:t> 클래스를 상속 받아서 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모델 클래스를 프로젝트에 반영하기 위해 </a:t>
            </a:r>
            <a:r>
              <a:rPr lang="en-US" altLang="ko-KR" dirty="0"/>
              <a:t>App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1B27-4042-44CC-B06D-C1B7D7832480}"/>
              </a:ext>
            </a:extLst>
          </p:cNvPr>
          <p:cNvSpPr txBox="1"/>
          <p:nvPr/>
        </p:nvSpPr>
        <p:spPr>
          <a:xfrm>
            <a:off x="683568" y="1447616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모델클래스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models.IntegerField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49DC-4FE0-40FD-B1C5-27077D1375A3}"/>
              </a:ext>
            </a:extLst>
          </p:cNvPr>
          <p:cNvSpPr txBox="1"/>
          <p:nvPr/>
        </p:nvSpPr>
        <p:spPr>
          <a:xfrm>
            <a:off x="684785" y="3517264"/>
            <a:ext cx="7992888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INSTALLED_APPS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추가할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django.contrib.admin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django.contrib.auth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django.contrib.contenttypes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django.contrib.sessions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django.contrib.messages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django.contrib.staticfiles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F4BB3-F3CC-4A12-A81D-B5313252A498}"/>
              </a:ext>
            </a:extLst>
          </p:cNvPr>
          <p:cNvSpPr txBox="1"/>
          <p:nvPr/>
        </p:nvSpPr>
        <p:spPr>
          <a:xfrm>
            <a:off x="2877764" y="3839401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프로젝트에 사용될 </a:t>
            </a:r>
            <a:r>
              <a:rPr lang="en-US" altLang="ko-KR" sz="1200" b="1" dirty="0">
                <a:solidFill>
                  <a:schemeClr val="accent6"/>
                </a:solidFill>
              </a:rPr>
              <a:t>App</a:t>
            </a:r>
            <a:r>
              <a:rPr lang="ko-KR" altLang="en-US" sz="1200" b="1" dirty="0">
                <a:solidFill>
                  <a:schemeClr val="accent6"/>
                </a:solidFill>
              </a:rPr>
              <a:t>명 등록</a:t>
            </a:r>
            <a:r>
              <a:rPr lang="en-US" altLang="ko-KR" sz="1200" b="1" dirty="0">
                <a:solidFill>
                  <a:schemeClr val="accent6"/>
                </a:solidFill>
              </a:rPr>
              <a:t>, </a:t>
            </a:r>
            <a:r>
              <a:rPr lang="ko-KR" altLang="en-US" sz="1200" b="1" dirty="0">
                <a:solidFill>
                  <a:schemeClr val="accent6"/>
                </a:solidFill>
              </a:rPr>
              <a:t>목록의 상단에 입력 </a:t>
            </a:r>
            <a:r>
              <a:rPr lang="en-US" altLang="ko-KR" sz="1200" b="1" dirty="0">
                <a:solidFill>
                  <a:schemeClr val="accent6"/>
                </a:solidFill>
              </a:rPr>
              <a:t>(</a:t>
            </a:r>
            <a:r>
              <a:rPr lang="ko-KR" altLang="en-US" sz="1200" b="1" dirty="0">
                <a:solidFill>
                  <a:schemeClr val="accent6"/>
                </a:solidFill>
              </a:rPr>
              <a:t>가끔 </a:t>
            </a:r>
            <a:r>
              <a:rPr lang="en-US" altLang="ko-KR" sz="1200" b="1" dirty="0">
                <a:solidFill>
                  <a:schemeClr val="accent6"/>
                </a:solidFill>
              </a:rPr>
              <a:t>static </a:t>
            </a:r>
            <a:r>
              <a:rPr lang="ko-KR" altLang="en-US" sz="1200" b="1" dirty="0">
                <a:solidFill>
                  <a:schemeClr val="accent6"/>
                </a:solidFill>
              </a:rPr>
              <a:t>오류 발생</a:t>
            </a:r>
            <a:r>
              <a:rPr lang="en-US" altLang="ko-KR" sz="1200" b="1" dirty="0">
                <a:solidFill>
                  <a:schemeClr val="accent6"/>
                </a:solidFill>
              </a:rPr>
              <a:t>)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6226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관리자 사이트에서 데이터 제어를 위해 클래스 등록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[app]/admin.py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1B27-4042-44CC-B06D-C1B7D7832480}"/>
              </a:ext>
            </a:extLst>
          </p:cNvPr>
          <p:cNvSpPr txBox="1"/>
          <p:nvPr/>
        </p:nvSpPr>
        <p:spPr>
          <a:xfrm>
            <a:off x="683568" y="1447616"/>
            <a:ext cx="7992888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django.contrib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admin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.models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모델클래스</a:t>
            </a:r>
          </a:p>
          <a:p>
            <a:b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admin.site.register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모델클래스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3D170-8640-44B1-927C-A494BF31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52936"/>
            <a:ext cx="2567599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F1CB23-6F3E-4A05-B094-60CFC2A5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12" y="2852936"/>
            <a:ext cx="2567600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6D031C-3292-4FCA-A1AC-6E225F0C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856" y="2852936"/>
            <a:ext cx="2567600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2335D0-D6FC-4A4D-A291-F30CD5E14C05}"/>
              </a:ext>
            </a:extLst>
          </p:cNvPr>
          <p:cNvSpPr/>
          <p:nvPr/>
        </p:nvSpPr>
        <p:spPr>
          <a:xfrm>
            <a:off x="702701" y="3717033"/>
            <a:ext cx="254846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10924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속성 종류 </a:t>
            </a:r>
            <a:r>
              <a:rPr lang="en-US" altLang="ko-KR" dirty="0"/>
              <a:t>(Field Type)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Field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1B27-4042-44CC-B06D-C1B7D7832480}"/>
              </a:ext>
            </a:extLst>
          </p:cNvPr>
          <p:cNvSpPr txBox="1"/>
          <p:nvPr/>
        </p:nvSpPr>
        <p:spPr>
          <a:xfrm>
            <a:off x="683568" y="1447616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모델클래스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models.IntegerField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2B2A6A-9E88-4BCC-8C67-037DFAC5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5550"/>
              </p:ext>
            </p:extLst>
          </p:nvPr>
        </p:nvGraphicFramePr>
        <p:xfrm>
          <a:off x="683568" y="3068960"/>
          <a:ext cx="7992888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11275870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393778818"/>
                    </a:ext>
                  </a:extLst>
                </a:gridCol>
              </a:tblGrid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259309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AutoField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자동증가 타입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기본키와 함께 지정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51653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CharField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제한된 문자열 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max_length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옵션으로 최대 길이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69935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IntegerField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90445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FloatField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76647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DateTimeField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파이썬의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datetime.datetime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34906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BooleanField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</a:t>
                      </a:r>
                      <a:r>
                        <a:rPr lang="en-US" altLang="ko-KR" sz="1400" dirty="0"/>
                        <a:t>(True / False)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56198"/>
                  </a:ext>
                </a:extLst>
              </a:tr>
              <a:tr h="1438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Text, </a:t>
                      </a:r>
                      <a:r>
                        <a:rPr lang="en-US" altLang="ko-KR" sz="1400" dirty="0" err="1"/>
                        <a:t>FilePath</a:t>
                      </a:r>
                      <a:r>
                        <a:rPr lang="en-US" altLang="ko-KR" sz="1400" dirty="0"/>
                        <a:t>, Email, Image, URL, ...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69574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562F3-5B70-4681-A8A5-448F3B6C1487}"/>
              </a:ext>
            </a:extLst>
          </p:cNvPr>
          <p:cNvSpPr/>
          <p:nvPr/>
        </p:nvSpPr>
        <p:spPr>
          <a:xfrm>
            <a:off x="2177539" y="2350349"/>
            <a:ext cx="2089661" cy="23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139AD8-569F-4DF7-892F-AEB74B179615}"/>
              </a:ext>
            </a:extLst>
          </p:cNvPr>
          <p:cNvSpPr/>
          <p:nvPr/>
        </p:nvSpPr>
        <p:spPr>
          <a:xfrm>
            <a:off x="2177539" y="2623986"/>
            <a:ext cx="2460501" cy="23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C6913-C22E-4F82-A64B-FDCB7C2FB73F}"/>
              </a:ext>
            </a:extLst>
          </p:cNvPr>
          <p:cNvSpPr txBox="1"/>
          <p:nvPr/>
        </p:nvSpPr>
        <p:spPr>
          <a:xfrm>
            <a:off x="683568" y="5684493"/>
            <a:ext cx="763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https://docs.djangoproject.com/ko/3.2/ref/models/fields/#field-types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953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10924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속성 종류 </a:t>
            </a:r>
            <a:r>
              <a:rPr lang="en-US" altLang="ko-KR" dirty="0"/>
              <a:t>(Field Type)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Field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1B27-4042-44CC-B06D-C1B7D7832480}"/>
              </a:ext>
            </a:extLst>
          </p:cNvPr>
          <p:cNvSpPr txBox="1"/>
          <p:nvPr/>
        </p:nvSpPr>
        <p:spPr>
          <a:xfrm>
            <a:off x="683568" y="1447616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모델클래스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models.IntegerField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2B2A6A-9E88-4BCC-8C67-037DFAC5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97817"/>
              </p:ext>
            </p:extLst>
          </p:nvPr>
        </p:nvGraphicFramePr>
        <p:xfrm>
          <a:off x="683568" y="3068960"/>
          <a:ext cx="7992888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11275870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393778818"/>
                    </a:ext>
                  </a:extLst>
                </a:gridCol>
              </a:tblGrid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259309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 허용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51653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blank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공백 허용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69935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primary_key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기본 키 지정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90445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unique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고유 값 지정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중복 데이터 불가</a:t>
                      </a:r>
                      <a:r>
                        <a:rPr lang="en-US" altLang="ko-KR" sz="140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76647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default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기본값 지정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34906"/>
                  </a:ext>
                </a:extLst>
              </a:tr>
              <a:tr h="1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db_column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컬럼명 임의 지정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56198"/>
                  </a:ext>
                </a:extLst>
              </a:tr>
              <a:tr h="1438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db_index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db_tablespace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help_text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verbose_name</a:t>
                      </a:r>
                      <a:r>
                        <a:rPr lang="en-US" altLang="ko-KR" sz="1400" dirty="0"/>
                        <a:t>, validators, ...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69574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562F3-5B70-4681-A8A5-448F3B6C1487}"/>
              </a:ext>
            </a:extLst>
          </p:cNvPr>
          <p:cNvSpPr/>
          <p:nvPr/>
        </p:nvSpPr>
        <p:spPr>
          <a:xfrm>
            <a:off x="4334883" y="2350349"/>
            <a:ext cx="1681869" cy="23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709162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Manager</a:t>
            </a:r>
            <a:r>
              <a:rPr lang="ko-KR" altLang="en-US" dirty="0"/>
              <a:t> 속성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모든 모델은 매니저 속성을 가져야 되며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매니저 속성을 정의하지 않았다면 </a:t>
            </a:r>
            <a:r>
              <a:rPr lang="en-US" altLang="ko-KR" dirty="0"/>
              <a:t>objects </a:t>
            </a:r>
            <a:r>
              <a:rPr lang="ko-KR" altLang="en-US" dirty="0"/>
              <a:t>라는 기본 속성을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b="1" u="sng" dirty="0"/>
              <a:t>모델의 매니저 속성 사용 예</a:t>
            </a:r>
            <a:r>
              <a:rPr lang="en-US" altLang="ko-KR" b="1" u="sng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모델클래스</a:t>
            </a:r>
            <a:r>
              <a:rPr lang="en-US" altLang="ko-KR" dirty="0"/>
              <a:t>.</a:t>
            </a:r>
            <a:r>
              <a:rPr lang="en-US" altLang="ko-KR" b="1" dirty="0" err="1">
                <a:solidFill>
                  <a:srgbClr val="FF0000"/>
                </a:solidFill>
              </a:rPr>
              <a:t>objects</a:t>
            </a:r>
            <a:r>
              <a:rPr lang="en-US" altLang="ko-KR" dirty="0" err="1"/>
              <a:t>.all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매니저 속성 정의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1B27-4042-44CC-B06D-C1B7D7832480}"/>
              </a:ext>
            </a:extLst>
          </p:cNvPr>
          <p:cNvSpPr txBox="1"/>
          <p:nvPr/>
        </p:nvSpPr>
        <p:spPr>
          <a:xfrm>
            <a:off x="683568" y="2671752"/>
            <a:ext cx="7992888" cy="30439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django.db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models</a:t>
            </a:r>
          </a:p>
          <a:p>
            <a:endParaRPr lang="ko-KR" altLang="en-US" sz="137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SecondManager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models.Manager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get_queryset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super(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SecondManager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get_queryset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().filter(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name__contains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7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7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kim</a:t>
            </a:r>
            <a:r>
              <a:rPr lang="en-US" altLang="ko-KR" sz="137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Curriculum(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name =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7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objects =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models.Manager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second_objects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7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SecondManager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__str__(self):</a:t>
            </a:r>
          </a:p>
          <a:p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7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37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A4D127-918B-4F52-9C31-7E47A334852B}"/>
              </a:ext>
            </a:extLst>
          </p:cNvPr>
          <p:cNvSpPr/>
          <p:nvPr/>
        </p:nvSpPr>
        <p:spPr>
          <a:xfrm>
            <a:off x="736276" y="3117265"/>
            <a:ext cx="7768627" cy="67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0DEC9E-F43B-4344-AC3B-CE29785BAE99}"/>
              </a:ext>
            </a:extLst>
          </p:cNvPr>
          <p:cNvSpPr/>
          <p:nvPr/>
        </p:nvSpPr>
        <p:spPr>
          <a:xfrm>
            <a:off x="932922" y="4808415"/>
            <a:ext cx="3078639" cy="215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7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574539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모델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데이터베이스에 모델의 내용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</a:t>
            </a:r>
            <a:r>
              <a:rPr lang="en-US" altLang="ko-KR" dirty="0" err="1"/>
              <a:t>makemigrations</a:t>
            </a:r>
            <a:r>
              <a:rPr lang="en-US" altLang="ko-KR" dirty="0"/>
              <a:t> [app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python manage.py migrate</a:t>
            </a:r>
            <a:endParaRPr lang="en-US" altLang="ko-KR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1957411-CE86-4022-AE9D-AEC3E19D8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47615"/>
            <a:ext cx="7992887" cy="213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7EA835-1FA2-4AA9-B1D1-C6C96678A444}"/>
              </a:ext>
            </a:extLst>
          </p:cNvPr>
          <p:cNvSpPr txBox="1"/>
          <p:nvPr/>
        </p:nvSpPr>
        <p:spPr>
          <a:xfrm>
            <a:off x="5890620" y="2239968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데이터베이스에 적용될 내용 정리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4366D5F-8C70-4E0D-9928-A0E525226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4171768"/>
            <a:ext cx="7992887" cy="222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8DCB9D-4152-40AE-9744-E43D76B9604C}"/>
              </a:ext>
            </a:extLst>
          </p:cNvPr>
          <p:cNvSpPr txBox="1"/>
          <p:nvPr/>
        </p:nvSpPr>
        <p:spPr>
          <a:xfrm>
            <a:off x="5890620" y="4448145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6"/>
                </a:solidFill>
              </a:rPr>
              <a:t>데이터베이스에 적용</a:t>
            </a:r>
          </a:p>
        </p:txBody>
      </p:sp>
    </p:spTree>
    <p:extLst>
      <p:ext uri="{BB962C8B-B14F-4D97-AF65-F5344CB8AC3E}">
        <p14:creationId xmlns:p14="http://schemas.microsoft.com/office/powerpoint/2010/main" val="84905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11319</TotalTime>
  <Words>3001</Words>
  <Application>Microsoft Office PowerPoint</Application>
  <PresentationFormat>화면 슬라이드 쇼(4:3)</PresentationFormat>
  <Paragraphs>436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821</cp:revision>
  <dcterms:created xsi:type="dcterms:W3CDTF">2013-06-27T12:00:59Z</dcterms:created>
  <dcterms:modified xsi:type="dcterms:W3CDTF">2021-09-13T07:21:32Z</dcterms:modified>
</cp:coreProperties>
</file>