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52"/>
  </p:notesMasterIdLst>
  <p:sldIdLst>
    <p:sldId id="352" r:id="rId2"/>
    <p:sldId id="477" r:id="rId3"/>
    <p:sldId id="474" r:id="rId4"/>
    <p:sldId id="475" r:id="rId5"/>
    <p:sldId id="479" r:id="rId6"/>
    <p:sldId id="478" r:id="rId7"/>
    <p:sldId id="480" r:id="rId8"/>
    <p:sldId id="481" r:id="rId9"/>
    <p:sldId id="491" r:id="rId10"/>
    <p:sldId id="492" r:id="rId11"/>
    <p:sldId id="493" r:id="rId12"/>
    <p:sldId id="495" r:id="rId13"/>
    <p:sldId id="496" r:id="rId14"/>
    <p:sldId id="497" r:id="rId15"/>
    <p:sldId id="498" r:id="rId16"/>
    <p:sldId id="500" r:id="rId17"/>
    <p:sldId id="547" r:id="rId18"/>
    <p:sldId id="501" r:id="rId19"/>
    <p:sldId id="502" r:id="rId20"/>
    <p:sldId id="503" r:id="rId21"/>
    <p:sldId id="499" r:id="rId22"/>
    <p:sldId id="504" r:id="rId23"/>
    <p:sldId id="505" r:id="rId24"/>
    <p:sldId id="507" r:id="rId25"/>
    <p:sldId id="508" r:id="rId26"/>
    <p:sldId id="512" r:id="rId27"/>
    <p:sldId id="509" r:id="rId28"/>
    <p:sldId id="511" r:id="rId29"/>
    <p:sldId id="513" r:id="rId30"/>
    <p:sldId id="514" r:id="rId31"/>
    <p:sldId id="515" r:id="rId32"/>
    <p:sldId id="516" r:id="rId33"/>
    <p:sldId id="517" r:id="rId34"/>
    <p:sldId id="518" r:id="rId35"/>
    <p:sldId id="519" r:id="rId36"/>
    <p:sldId id="520" r:id="rId37"/>
    <p:sldId id="521" r:id="rId38"/>
    <p:sldId id="522" r:id="rId39"/>
    <p:sldId id="523" r:id="rId40"/>
    <p:sldId id="524" r:id="rId41"/>
    <p:sldId id="525" r:id="rId42"/>
    <p:sldId id="526" r:id="rId43"/>
    <p:sldId id="528" r:id="rId44"/>
    <p:sldId id="527" r:id="rId45"/>
    <p:sldId id="531" r:id="rId46"/>
    <p:sldId id="530" r:id="rId47"/>
    <p:sldId id="532" r:id="rId48"/>
    <p:sldId id="533" r:id="rId49"/>
    <p:sldId id="543" r:id="rId50"/>
    <p:sldId id="546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7" autoAdjust="0"/>
    <p:restoredTop sz="94660"/>
  </p:normalViewPr>
  <p:slideViewPr>
    <p:cSldViewPr>
      <p:cViewPr varScale="1">
        <p:scale>
          <a:sx n="89" d="100"/>
          <a:sy n="89" d="100"/>
        </p:scale>
        <p:origin x="206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BDB1D-6D13-4F9B-9713-DA98CED08E90}" type="datetimeFigureOut">
              <a:rPr lang="ko-KR" altLang="en-US" smtClean="0"/>
              <a:pPr/>
              <a:t>2021-09-29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E175C-7C50-4112-8B09-9DDC513272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8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40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79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130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253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111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70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364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96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58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483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68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94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414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9191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959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953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1545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5859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370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77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110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146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4612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092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797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6071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911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5691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0430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777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906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8623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596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7401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1066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8794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609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137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5620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2838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3523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9695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850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866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2453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538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4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259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609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30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4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6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2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2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2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5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2021-09-29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3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C6A8-AFFD-4143-BC28-EEC1B1F501D6}" type="datetimeFigureOut">
              <a:rPr lang="ko-KR" altLang="en-US" smtClean="0"/>
              <a:pPr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goreb.com/article/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second/req/ajax/exam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hyperlink" Target="http://127.0.0.1:8000/second/req/ajax/js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7109639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뷰를 구현하는 </a:t>
            </a:r>
            <a:r>
              <a:rPr lang="en-US" altLang="ko-KR"/>
              <a:t>2</a:t>
            </a:r>
            <a:r>
              <a:rPr lang="ko-KR" altLang="en-US"/>
              <a:t>가지 방법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Class-based Views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  </a:t>
            </a:r>
            <a:r>
              <a:rPr lang="en-US" altLang="ko-KR" b="1" u="sng"/>
              <a:t>[Project]/views.py</a:t>
            </a:r>
            <a:r>
              <a:rPr lang="en-US" altLang="ko-KR"/>
              <a:t> </a:t>
            </a:r>
            <a:r>
              <a:rPr lang="ko-KR" altLang="en-US"/>
              <a:t>또는</a:t>
            </a:r>
            <a:r>
              <a:rPr lang="en-US" altLang="ko-KR"/>
              <a:t> </a:t>
            </a:r>
            <a:r>
              <a:rPr lang="en-US" altLang="ko-KR" b="1" u="sng"/>
              <a:t>[App]/views.py</a:t>
            </a:r>
            <a:r>
              <a:rPr lang="en-US" altLang="ko-KR"/>
              <a:t> </a:t>
            </a:r>
            <a:r>
              <a:rPr lang="ko-KR" altLang="en-US"/>
              <a:t>의 </a:t>
            </a:r>
            <a:r>
              <a:rPr lang="ko-KR" altLang="en-US" b="1">
                <a:solidFill>
                  <a:srgbClr val="FF0000"/>
                </a:solidFill>
              </a:rPr>
              <a:t>클래스</a:t>
            </a:r>
            <a:r>
              <a:rPr lang="ko-KR" altLang="en-US"/>
              <a:t>로 작성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  </a:t>
            </a:r>
            <a:r>
              <a:rPr lang="ko-KR" altLang="en-US"/>
              <a:t>기본 </a:t>
            </a:r>
            <a:r>
              <a:rPr lang="en-US" altLang="ko-KR"/>
              <a:t>View </a:t>
            </a:r>
            <a:r>
              <a:rPr lang="ko-KR" altLang="en-US"/>
              <a:t>또는 </a:t>
            </a:r>
            <a:r>
              <a:rPr lang="en-US" altLang="ko-KR"/>
              <a:t>generic </a:t>
            </a:r>
            <a:r>
              <a:rPr lang="ko-KR" altLang="en-US"/>
              <a:t>모듈의 </a:t>
            </a:r>
            <a:r>
              <a:rPr lang="en-US" altLang="ko-KR"/>
              <a:t>View </a:t>
            </a:r>
            <a:r>
              <a:rPr lang="ko-KR" altLang="en-US"/>
              <a:t>상속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Function Views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  </a:t>
            </a:r>
            <a:r>
              <a:rPr lang="en-US" altLang="ko-KR" b="1" u="sng"/>
              <a:t>[Project]/views.py</a:t>
            </a:r>
            <a:r>
              <a:rPr lang="en-US" altLang="ko-KR"/>
              <a:t> </a:t>
            </a:r>
            <a:r>
              <a:rPr lang="ko-KR" altLang="en-US"/>
              <a:t>또는</a:t>
            </a:r>
            <a:r>
              <a:rPr lang="en-US" altLang="ko-KR"/>
              <a:t> </a:t>
            </a:r>
            <a:r>
              <a:rPr lang="en-US" altLang="ko-KR" b="1" u="sng"/>
              <a:t>[App]/views.py</a:t>
            </a:r>
            <a:r>
              <a:rPr lang="en-US" altLang="ko-KR"/>
              <a:t> </a:t>
            </a:r>
            <a:r>
              <a:rPr lang="ko-KR" altLang="en-US"/>
              <a:t>의 </a:t>
            </a:r>
            <a:r>
              <a:rPr lang="ko-KR" altLang="en-US" b="1">
                <a:solidFill>
                  <a:srgbClr val="FF0000"/>
                </a:solidFill>
              </a:rPr>
              <a:t>함수</a:t>
            </a:r>
            <a:r>
              <a:rPr lang="ko-KR" altLang="en-US"/>
              <a:t>로 작성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  </a:t>
            </a:r>
            <a:r>
              <a:rPr lang="ko-KR" altLang="en-US"/>
              <a:t>함수의 인자로 </a:t>
            </a:r>
            <a:r>
              <a:rPr lang="en-US" altLang="ko-KR"/>
              <a:t>request </a:t>
            </a:r>
            <a:r>
              <a:rPr lang="ko-KR" altLang="en-US"/>
              <a:t>명시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979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428264" cy="4609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Function Views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데이터 전달 및 확인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1. Path Parameter (Path Variable)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2. Query Parameter (Query String)</a:t>
            </a:r>
          </a:p>
          <a:p>
            <a:pPr>
              <a:lnSpc>
                <a:spcPct val="150000"/>
              </a:lnSpc>
            </a:pPr>
            <a:endParaRPr lang="en-US" altLang="ko-KR" b="1">
              <a:solidFill>
                <a:srgbClr val="FF0000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D357D6B-C6C4-4A19-A865-E748CEF03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84784"/>
            <a:ext cx="3665691" cy="18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AEE27FD-1A94-4844-AD7E-E10041C09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749" y="1484784"/>
            <a:ext cx="3665691" cy="18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B51252D-C502-4846-8DC4-15190BBC0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4382524"/>
            <a:ext cx="3665691" cy="1505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:a16="http://schemas.microsoft.com/office/drawing/2014/main" id="{77D70510-7FA7-4F18-8B05-80B0905B0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380" y="4382522"/>
            <a:ext cx="3665691" cy="1505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8577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278159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Function Views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데이터 전달 및 확인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1. Path Parameter (Path Variable)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F2A4F7-E1C4-4DBE-872C-B88B547EF10E}"/>
              </a:ext>
            </a:extLst>
          </p:cNvPr>
          <p:cNvSpPr txBox="1"/>
          <p:nvPr/>
        </p:nvSpPr>
        <p:spPr>
          <a:xfrm>
            <a:off x="755576" y="1767392"/>
            <a:ext cx="23022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http://127.0.0.1:8000/text/</a:t>
            </a:r>
            <a:r>
              <a:rPr lang="en-US" altLang="ko-KR" sz="1100" b="1">
                <a:solidFill>
                  <a:srgbClr val="FF0000"/>
                </a:solidFill>
              </a:rPr>
              <a:t>hello</a:t>
            </a:r>
            <a:r>
              <a:rPr lang="en-US" altLang="ko-KR" sz="1100"/>
              <a:t>/</a:t>
            </a:r>
            <a:endParaRPr lang="ko-KR" altLang="en-US" sz="11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3911EF-4745-427F-B289-B2AFD5F99347}"/>
              </a:ext>
            </a:extLst>
          </p:cNvPr>
          <p:cNvSpPr/>
          <p:nvPr/>
        </p:nvSpPr>
        <p:spPr>
          <a:xfrm>
            <a:off x="755576" y="2449345"/>
            <a:ext cx="3682389" cy="28083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51705C-6EFC-4621-AB6B-6C86E61F65A8}"/>
              </a:ext>
            </a:extLst>
          </p:cNvPr>
          <p:cNvSpPr txBox="1"/>
          <p:nvPr/>
        </p:nvSpPr>
        <p:spPr>
          <a:xfrm>
            <a:off x="755576" y="213285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urls.py</a:t>
            </a:r>
            <a:endParaRPr lang="ko-KR" altLang="en-US" sz="14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8E55A8-9F48-4F3D-B908-8E646937A1B5}"/>
              </a:ext>
            </a:extLst>
          </p:cNvPr>
          <p:cNvSpPr txBox="1"/>
          <p:nvPr/>
        </p:nvSpPr>
        <p:spPr>
          <a:xfrm>
            <a:off x="755576" y="2510317"/>
            <a:ext cx="368238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'text/&lt;</a:t>
            </a:r>
            <a:r>
              <a:rPr lang="en-US" altLang="ko-KR" sz="14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str:char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&gt;/'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c_views</a:t>
            </a:r>
            <a:r>
              <a:rPr lang="en-US" altLang="ko-KR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text</a:t>
            </a:r>
            <a:endParaRPr lang="en-US" altLang="ko-KR" sz="1400" b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rgbClr val="795E26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lang="en-US" altLang="ko-KR" sz="14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int:year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&gt;/&lt;</a:t>
            </a:r>
            <a:r>
              <a:rPr lang="en-US" altLang="ko-KR" sz="14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int:month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&gt;/'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c_views</a:t>
            </a:r>
            <a:r>
              <a:rPr lang="en-US" altLang="ko-KR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date</a:t>
            </a:r>
            <a:endParaRPr lang="en-US" altLang="ko-KR" sz="1400" b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rgbClr val="795E26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C6E3380-0B57-411F-8CDC-4A2EDAD3AC5A}"/>
              </a:ext>
            </a:extLst>
          </p:cNvPr>
          <p:cNvSpPr/>
          <p:nvPr/>
        </p:nvSpPr>
        <p:spPr>
          <a:xfrm>
            <a:off x="5468774" y="3123440"/>
            <a:ext cx="3240360" cy="1506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391A6E-F520-4001-A3E9-1D609471E80A}"/>
              </a:ext>
            </a:extLst>
          </p:cNvPr>
          <p:cNvSpPr txBox="1"/>
          <p:nvPr/>
        </p:nvSpPr>
        <p:spPr>
          <a:xfrm>
            <a:off x="5468772" y="2815663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views.py</a:t>
            </a:r>
            <a:endParaRPr lang="ko-KR" altLang="en-US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78781E-E53B-40BB-9F85-0516919B1117}"/>
              </a:ext>
            </a:extLst>
          </p:cNvPr>
          <p:cNvSpPr txBox="1"/>
          <p:nvPr/>
        </p:nvSpPr>
        <p:spPr>
          <a:xfrm>
            <a:off x="5468774" y="3184411"/>
            <a:ext cx="32403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</a:t>
            </a:r>
            <a:r>
              <a:rPr lang="en-US" altLang="ko-KR" sz="1400" b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2925F0-25D0-4BAE-AD0B-655916799150}"/>
              </a:ext>
            </a:extLst>
          </p:cNvPr>
          <p:cNvSpPr txBox="1"/>
          <p:nvPr/>
        </p:nvSpPr>
        <p:spPr>
          <a:xfrm>
            <a:off x="3151750" y="1768357"/>
            <a:ext cx="2140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http://127.0.0.1:8000/</a:t>
            </a:r>
            <a:r>
              <a:rPr lang="en-US" altLang="ko-KR" sz="1100" b="1">
                <a:solidFill>
                  <a:srgbClr val="FF0000"/>
                </a:solidFill>
              </a:rPr>
              <a:t>2021</a:t>
            </a:r>
            <a:r>
              <a:rPr lang="en-US" altLang="ko-KR" sz="1100"/>
              <a:t>/</a:t>
            </a:r>
            <a:r>
              <a:rPr lang="en-US" altLang="ko-KR" sz="1100" b="1">
                <a:solidFill>
                  <a:srgbClr val="FF0000"/>
                </a:solidFill>
              </a:rPr>
              <a:t>11</a:t>
            </a:r>
            <a:r>
              <a:rPr lang="en-US" altLang="ko-KR" sz="1100"/>
              <a:t>/</a:t>
            </a:r>
            <a:endParaRPr lang="ko-KR" altLang="en-US" sz="110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364EAA3-5520-4DDE-A6B0-84D3D38A5DC6}"/>
              </a:ext>
            </a:extLst>
          </p:cNvPr>
          <p:cNvCxnSpPr>
            <a:cxnSpLocks/>
            <a:stCxn id="63" idx="2"/>
            <a:endCxn id="55" idx="0"/>
          </p:cNvCxnSpPr>
          <p:nvPr/>
        </p:nvCxnSpPr>
        <p:spPr>
          <a:xfrm rot="5400000">
            <a:off x="1869635" y="2446734"/>
            <a:ext cx="1226624" cy="319941"/>
          </a:xfrm>
          <a:prstGeom prst="bentConnector3">
            <a:avLst>
              <a:gd name="adj1" fmla="val 76505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9D199E3-25EA-41D9-B3B6-ACA5DD7878D2}"/>
              </a:ext>
            </a:extLst>
          </p:cNvPr>
          <p:cNvCxnSpPr>
            <a:cxnSpLocks/>
            <a:stCxn id="66" idx="2"/>
            <a:endCxn id="58" idx="0"/>
          </p:cNvCxnSpPr>
          <p:nvPr/>
        </p:nvCxnSpPr>
        <p:spPr>
          <a:xfrm rot="5400000">
            <a:off x="2139525" y="1686115"/>
            <a:ext cx="2293424" cy="2907978"/>
          </a:xfrm>
          <a:prstGeom prst="bentConnector3">
            <a:avLst>
              <a:gd name="adj1" fmla="val 88098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FBC53033-AD86-4049-BF22-CF95A30F0065}"/>
              </a:ext>
            </a:extLst>
          </p:cNvPr>
          <p:cNvCxnSpPr>
            <a:cxnSpLocks/>
            <a:stCxn id="67" idx="2"/>
            <a:endCxn id="59" idx="2"/>
          </p:cNvCxnSpPr>
          <p:nvPr/>
        </p:nvCxnSpPr>
        <p:spPr>
          <a:xfrm rot="5400000">
            <a:off x="2755979" y="2200431"/>
            <a:ext cx="2491634" cy="2077557"/>
          </a:xfrm>
          <a:prstGeom prst="bentConnector3">
            <a:avLst>
              <a:gd name="adj1" fmla="val 109175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B37B1CB-2D1B-48E1-8905-1AE430E2B865}"/>
              </a:ext>
            </a:extLst>
          </p:cNvPr>
          <p:cNvSpPr/>
          <p:nvPr/>
        </p:nvSpPr>
        <p:spPr>
          <a:xfrm>
            <a:off x="1835696" y="3220016"/>
            <a:ext cx="974560" cy="19821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DE222BB-C4C9-47C3-9F05-558EFA5264A5}"/>
              </a:ext>
            </a:extLst>
          </p:cNvPr>
          <p:cNvSpPr/>
          <p:nvPr/>
        </p:nvSpPr>
        <p:spPr>
          <a:xfrm>
            <a:off x="1329728" y="4286816"/>
            <a:ext cx="1005040" cy="19821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805A000-2669-4F3B-9A49-6E54DE30B5F4}"/>
              </a:ext>
            </a:extLst>
          </p:cNvPr>
          <p:cNvSpPr/>
          <p:nvPr/>
        </p:nvSpPr>
        <p:spPr>
          <a:xfrm>
            <a:off x="2420834" y="4286816"/>
            <a:ext cx="1084366" cy="19821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02F78D6-25F3-4F15-BE82-E4577209B8DF}"/>
              </a:ext>
            </a:extLst>
          </p:cNvPr>
          <p:cNvSpPr/>
          <p:nvPr/>
        </p:nvSpPr>
        <p:spPr>
          <a:xfrm>
            <a:off x="2475677" y="1795182"/>
            <a:ext cx="334480" cy="19821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4887584-7542-4996-B019-CB969E28E77C}"/>
              </a:ext>
            </a:extLst>
          </p:cNvPr>
          <p:cNvSpPr/>
          <p:nvPr/>
        </p:nvSpPr>
        <p:spPr>
          <a:xfrm>
            <a:off x="4575126" y="1795182"/>
            <a:ext cx="330200" cy="19821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91E30C1-6F69-4BDF-B2BE-069A6474726A}"/>
              </a:ext>
            </a:extLst>
          </p:cNvPr>
          <p:cNvSpPr/>
          <p:nvPr/>
        </p:nvSpPr>
        <p:spPr>
          <a:xfrm>
            <a:off x="4954345" y="1795182"/>
            <a:ext cx="172457" cy="19821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405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428264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Function Views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데이터 전달 및 확인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2. Query Parameter (Query String)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F2A4F7-E1C4-4DBE-872C-B88B547EF10E}"/>
              </a:ext>
            </a:extLst>
          </p:cNvPr>
          <p:cNvSpPr txBox="1"/>
          <p:nvPr/>
        </p:nvSpPr>
        <p:spPr>
          <a:xfrm>
            <a:off x="3072020" y="1767392"/>
            <a:ext cx="2906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http://127.0.0.1:8000/search/?</a:t>
            </a:r>
            <a:r>
              <a:rPr lang="en-US" altLang="ko-KR" sz="1100" b="1">
                <a:solidFill>
                  <a:srgbClr val="FF0000"/>
                </a:solidFill>
              </a:rPr>
              <a:t>title=Python</a:t>
            </a:r>
            <a:endParaRPr lang="ko-KR" altLang="en-US" sz="11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3911EF-4745-427F-B289-B2AFD5F99347}"/>
              </a:ext>
            </a:extLst>
          </p:cNvPr>
          <p:cNvSpPr/>
          <p:nvPr/>
        </p:nvSpPr>
        <p:spPr>
          <a:xfrm>
            <a:off x="755576" y="3145224"/>
            <a:ext cx="3682389" cy="1771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51705C-6EFC-4621-AB6B-6C86E61F65A8}"/>
              </a:ext>
            </a:extLst>
          </p:cNvPr>
          <p:cNvSpPr txBox="1"/>
          <p:nvPr/>
        </p:nvSpPr>
        <p:spPr>
          <a:xfrm>
            <a:off x="755576" y="282873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urls.py</a:t>
            </a:r>
            <a:endParaRPr lang="ko-KR" altLang="en-US" sz="14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8E55A8-9F48-4F3D-B908-8E646937A1B5}"/>
              </a:ext>
            </a:extLst>
          </p:cNvPr>
          <p:cNvSpPr txBox="1"/>
          <p:nvPr/>
        </p:nvSpPr>
        <p:spPr>
          <a:xfrm>
            <a:off x="755576" y="3206196"/>
            <a:ext cx="368238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'search/'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c_views</a:t>
            </a:r>
            <a:r>
              <a:rPr lang="en-US" altLang="ko-KR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'info/'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c_views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C6E3380-0B57-411F-8CDC-4A2EDAD3AC5A}"/>
              </a:ext>
            </a:extLst>
          </p:cNvPr>
          <p:cNvSpPr/>
          <p:nvPr/>
        </p:nvSpPr>
        <p:spPr>
          <a:xfrm>
            <a:off x="5220072" y="3123440"/>
            <a:ext cx="3489062" cy="2177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391A6E-F520-4001-A3E9-1D609471E80A}"/>
              </a:ext>
            </a:extLst>
          </p:cNvPr>
          <p:cNvSpPr txBox="1"/>
          <p:nvPr/>
        </p:nvSpPr>
        <p:spPr>
          <a:xfrm>
            <a:off x="5220072" y="2815663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views.py</a:t>
            </a:r>
            <a:endParaRPr lang="ko-KR" altLang="en-US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78781E-E53B-40BB-9F85-0516919B1117}"/>
              </a:ext>
            </a:extLst>
          </p:cNvPr>
          <p:cNvSpPr txBox="1"/>
          <p:nvPr/>
        </p:nvSpPr>
        <p:spPr>
          <a:xfrm>
            <a:off x="5220072" y="3184411"/>
            <a:ext cx="34890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.GET.get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'search :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(title)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.GET.get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 :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(id)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2925F0-25D0-4BAE-AD0B-655916799150}"/>
              </a:ext>
            </a:extLst>
          </p:cNvPr>
          <p:cNvSpPr txBox="1"/>
          <p:nvPr/>
        </p:nvSpPr>
        <p:spPr>
          <a:xfrm>
            <a:off x="5900242" y="1768357"/>
            <a:ext cx="2552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http://127.0.0.1:8000/info/?</a:t>
            </a:r>
            <a:r>
              <a:rPr lang="en-US" altLang="ko-KR" sz="1100" b="1">
                <a:solidFill>
                  <a:srgbClr val="FF0000"/>
                </a:solidFill>
              </a:rPr>
              <a:t>id=admin</a:t>
            </a:r>
            <a:endParaRPr lang="ko-KR" altLang="en-US" sz="11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7DE5F02-3744-4E6D-8910-38C7BE46C5B6}"/>
              </a:ext>
            </a:extLst>
          </p:cNvPr>
          <p:cNvSpPr/>
          <p:nvPr/>
        </p:nvSpPr>
        <p:spPr>
          <a:xfrm>
            <a:off x="7949912" y="3453384"/>
            <a:ext cx="523528" cy="19821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89B69-1A6D-44F1-88FC-698EBEFF3430}"/>
              </a:ext>
            </a:extLst>
          </p:cNvPr>
          <p:cNvSpPr/>
          <p:nvPr/>
        </p:nvSpPr>
        <p:spPr>
          <a:xfrm>
            <a:off x="7659898" y="4525897"/>
            <a:ext cx="222230" cy="19821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CCDCC30-C30F-4F26-BDFA-24C839A5F519}"/>
              </a:ext>
            </a:extLst>
          </p:cNvPr>
          <p:cNvSpPr/>
          <p:nvPr/>
        </p:nvSpPr>
        <p:spPr>
          <a:xfrm>
            <a:off x="5019105" y="1795182"/>
            <a:ext cx="272975" cy="19821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F2D28F-1261-424C-95C4-E93EA74A4B91}"/>
              </a:ext>
            </a:extLst>
          </p:cNvPr>
          <p:cNvSpPr/>
          <p:nvPr/>
        </p:nvSpPr>
        <p:spPr>
          <a:xfrm>
            <a:off x="7680565" y="1795182"/>
            <a:ext cx="140504" cy="19821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6759BEC-E92B-45F5-B01F-4F5644745B67}"/>
              </a:ext>
            </a:extLst>
          </p:cNvPr>
          <p:cNvCxnSpPr>
            <a:cxnSpLocks/>
            <a:stCxn id="15" idx="2"/>
            <a:endCxn id="21" idx="0"/>
          </p:cNvCxnSpPr>
          <p:nvPr/>
        </p:nvCxnSpPr>
        <p:spPr>
          <a:xfrm rot="16200000" flipH="1">
            <a:off x="5953638" y="1195346"/>
            <a:ext cx="1459992" cy="3056083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499C026-8F86-4ECD-99DA-15A9F5BDE192}"/>
              </a:ext>
            </a:extLst>
          </p:cNvPr>
          <p:cNvCxnSpPr>
            <a:cxnSpLocks/>
            <a:stCxn id="16" idx="2"/>
            <a:endCxn id="23" idx="2"/>
          </p:cNvCxnSpPr>
          <p:nvPr/>
        </p:nvCxnSpPr>
        <p:spPr>
          <a:xfrm rot="16200000" flipH="1">
            <a:off x="6395558" y="3348651"/>
            <a:ext cx="2730715" cy="20196"/>
          </a:xfrm>
          <a:prstGeom prst="bentConnector5">
            <a:avLst>
              <a:gd name="adj1" fmla="val 16393"/>
              <a:gd name="adj2" fmla="val 5533561"/>
              <a:gd name="adj3" fmla="val 108371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66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776584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연습문제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en-US" altLang="ko-KR" err="1"/>
              <a:t>army_shop</a:t>
            </a:r>
            <a:r>
              <a:rPr lang="en-US" altLang="ko-KR"/>
              <a:t> </a:t>
            </a:r>
            <a:r>
              <a:rPr lang="ko-KR" altLang="en-US"/>
              <a:t>테이블의 데이터 검색 조회하기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요구사항 </a:t>
            </a:r>
            <a:r>
              <a:rPr lang="en-US" altLang="ko-KR"/>
              <a:t>1) : </a:t>
            </a:r>
            <a:r>
              <a:rPr lang="en-US" altLang="ko-KR" b="1" u="sng"/>
              <a:t>Path Parameter</a:t>
            </a:r>
            <a:r>
              <a:rPr lang="ko-KR" altLang="en-US" b="1" u="sng"/>
              <a:t>를 이용</a:t>
            </a:r>
            <a:r>
              <a:rPr lang="ko-KR" altLang="en-US"/>
              <a:t>하여 검색할 연도와 월 지정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요구사항 </a:t>
            </a:r>
            <a:r>
              <a:rPr lang="en-US" altLang="ko-KR"/>
              <a:t>2) : /second/</a:t>
            </a:r>
            <a:r>
              <a:rPr lang="en-US" altLang="ko-KR" err="1"/>
              <a:t>army_shop</a:t>
            </a:r>
            <a:r>
              <a:rPr lang="en-US" altLang="ko-KR"/>
              <a:t>/</a:t>
            </a:r>
            <a:r>
              <a:rPr lang="en-US" altLang="ko-KR" b="1" u="sng"/>
              <a:t>2015</a:t>
            </a:r>
            <a:r>
              <a:rPr lang="en-US" altLang="ko-KR"/>
              <a:t>/</a:t>
            </a:r>
            <a:r>
              <a:rPr lang="en-US" altLang="ko-KR" b="1" u="sng"/>
              <a:t>11</a:t>
            </a:r>
            <a:r>
              <a:rPr lang="en-US" altLang="ko-KR"/>
              <a:t>/ </a:t>
            </a:r>
            <a:r>
              <a:rPr lang="ko-KR" altLang="en-US"/>
              <a:t>형식의 주소 사용</a:t>
            </a:r>
            <a:endParaRPr lang="en-US" altLang="ko-KR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DADD27F-E126-494D-B82E-7AEBA7B58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" y="1988840"/>
            <a:ext cx="7839075" cy="3514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4917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7591630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연습문제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en-US" altLang="ko-KR" err="1"/>
              <a:t>army_shop</a:t>
            </a:r>
            <a:r>
              <a:rPr lang="en-US" altLang="ko-KR"/>
              <a:t> </a:t>
            </a:r>
            <a:r>
              <a:rPr lang="ko-KR" altLang="en-US"/>
              <a:t>테이블의 데이터 검색 조회하기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요구사항 </a:t>
            </a:r>
            <a:r>
              <a:rPr lang="en-US" altLang="ko-KR"/>
              <a:t>1) : </a:t>
            </a:r>
            <a:r>
              <a:rPr lang="en-US" altLang="ko-KR" b="1" u="sng"/>
              <a:t>Query Parameter</a:t>
            </a:r>
            <a:r>
              <a:rPr lang="ko-KR" altLang="en-US" b="1" u="sng"/>
              <a:t>를 이용</a:t>
            </a:r>
            <a:r>
              <a:rPr lang="ko-KR" altLang="en-US"/>
              <a:t>하여 제품명 검색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요구사항 </a:t>
            </a:r>
            <a:r>
              <a:rPr lang="en-US" altLang="ko-KR"/>
              <a:t>2) : /second/</a:t>
            </a:r>
            <a:r>
              <a:rPr lang="en-US" altLang="ko-KR" err="1"/>
              <a:t>army_shop</a:t>
            </a:r>
            <a:r>
              <a:rPr lang="en-US" altLang="ko-KR"/>
              <a:t>/?</a:t>
            </a:r>
            <a:r>
              <a:rPr lang="en-US" altLang="ko-KR" err="1"/>
              <a:t>prd</a:t>
            </a:r>
            <a:r>
              <a:rPr lang="en-US" altLang="ko-KR"/>
              <a:t>=OOO </a:t>
            </a:r>
            <a:r>
              <a:rPr lang="ko-KR" altLang="en-US"/>
              <a:t>형식의 주소 사용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   * </a:t>
            </a:r>
            <a:r>
              <a:rPr lang="en-US" altLang="ko-KR" b="1" u="sng" err="1"/>
              <a:t>secondapp</a:t>
            </a:r>
            <a:r>
              <a:rPr lang="ko-KR" altLang="en-US" b="1" u="sng"/>
              <a:t>의 </a:t>
            </a:r>
            <a:r>
              <a:rPr lang="en-US" altLang="ko-KR" b="1" u="sng" err="1"/>
              <a:t>army_shop</a:t>
            </a:r>
            <a:r>
              <a:rPr lang="en-US" altLang="ko-KR" b="1" u="sng"/>
              <a:t> </a:t>
            </a:r>
            <a:r>
              <a:rPr lang="ko-KR" altLang="en-US" b="1" u="sng"/>
              <a:t>활용</a:t>
            </a:r>
            <a:endParaRPr lang="en-US" altLang="ko-KR" b="1" u="sng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D692832-5373-49CA-BCE0-1C4EAD8B6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0" y="2434554"/>
            <a:ext cx="7839075" cy="3514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7137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53831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GET / POST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Query Parameter / Form Data / JSON Data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3C36141-E5F0-4542-B6F3-7DEC5BCD2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28800"/>
            <a:ext cx="6984776" cy="283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0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53831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GET / POST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Query Parameter / Form Data / JSON Data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A90FCB8-F1C7-44F4-875C-73DF1C726AA4}"/>
              </a:ext>
            </a:extLst>
          </p:cNvPr>
          <p:cNvSpPr/>
          <p:nvPr/>
        </p:nvSpPr>
        <p:spPr>
          <a:xfrm>
            <a:off x="1115616" y="2276872"/>
            <a:ext cx="129614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Client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0EF79AB-B717-48B5-B9BF-9F390B9C3B3E}"/>
              </a:ext>
            </a:extLst>
          </p:cNvPr>
          <p:cNvSpPr/>
          <p:nvPr/>
        </p:nvSpPr>
        <p:spPr>
          <a:xfrm>
            <a:off x="6660232" y="2276872"/>
            <a:ext cx="1296144" cy="7200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Server</a:t>
            </a:r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C5F9A90-D1E5-458E-AAD9-5D5D54B569BD}"/>
              </a:ext>
            </a:extLst>
          </p:cNvPr>
          <p:cNvSpPr/>
          <p:nvPr/>
        </p:nvSpPr>
        <p:spPr>
          <a:xfrm>
            <a:off x="2591780" y="2528900"/>
            <a:ext cx="38884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4D7D27-DF2A-4B41-AC41-2E498614B693}"/>
              </a:ext>
            </a:extLst>
          </p:cNvPr>
          <p:cNvSpPr txBox="1"/>
          <p:nvPr/>
        </p:nvSpPr>
        <p:spPr>
          <a:xfrm>
            <a:off x="2491544" y="2755121"/>
            <a:ext cx="40211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http://127.0.0.1:8000/first/req/</a:t>
            </a:r>
            <a:r>
              <a:rPr lang="ko-KR" altLang="en-US" sz="1200" b="1">
                <a:solidFill>
                  <a:schemeClr val="accent5"/>
                </a:solidFill>
              </a:rPr>
              <a:t>get/?a=10&amp;b=20&amp;c=30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06BFFCC-E72A-4579-825D-1A4FFF3CF31C}"/>
              </a:ext>
            </a:extLst>
          </p:cNvPr>
          <p:cNvSpPr/>
          <p:nvPr/>
        </p:nvSpPr>
        <p:spPr>
          <a:xfrm>
            <a:off x="1115616" y="4185920"/>
            <a:ext cx="129614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Client</a:t>
            </a:r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A4AE4BA-312B-4C21-8640-70127CC070BF}"/>
              </a:ext>
            </a:extLst>
          </p:cNvPr>
          <p:cNvSpPr/>
          <p:nvPr/>
        </p:nvSpPr>
        <p:spPr>
          <a:xfrm>
            <a:off x="6660232" y="4185920"/>
            <a:ext cx="1296144" cy="7200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Server</a:t>
            </a:r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DDB312A-0BF1-4BF0-8273-D088A23F9A4E}"/>
              </a:ext>
            </a:extLst>
          </p:cNvPr>
          <p:cNvSpPr/>
          <p:nvPr/>
        </p:nvSpPr>
        <p:spPr>
          <a:xfrm>
            <a:off x="2591780" y="4437948"/>
            <a:ext cx="38884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FDCE4-2819-4391-8751-B8ACB962AF89}"/>
              </a:ext>
            </a:extLst>
          </p:cNvPr>
          <p:cNvSpPr txBox="1"/>
          <p:nvPr/>
        </p:nvSpPr>
        <p:spPr>
          <a:xfrm>
            <a:off x="2491544" y="4664169"/>
            <a:ext cx="40211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http://127.0.0.1:8000/first/req/</a:t>
            </a:r>
            <a:r>
              <a:rPr lang="en-US" altLang="ko-KR" sz="1200" b="1">
                <a:solidFill>
                  <a:schemeClr val="accent5"/>
                </a:solidFill>
              </a:rPr>
              <a:t>post</a:t>
            </a:r>
            <a:r>
              <a:rPr lang="ko-KR" altLang="en-US" sz="1200" b="1">
                <a:solidFill>
                  <a:schemeClr val="accent5"/>
                </a:solidFill>
              </a:rPr>
              <a:t>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ED0C8-9756-49FE-B31A-1DE850FCE1F6}"/>
              </a:ext>
            </a:extLst>
          </p:cNvPr>
          <p:cNvSpPr txBox="1"/>
          <p:nvPr/>
        </p:nvSpPr>
        <p:spPr>
          <a:xfrm>
            <a:off x="4095912" y="2090534"/>
            <a:ext cx="6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GET</a:t>
            </a:r>
            <a:endParaRPr lang="ko-KR" altLang="en-US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B4680E-A176-4B4D-9976-0A6DE4B6205D}"/>
              </a:ext>
            </a:extLst>
          </p:cNvPr>
          <p:cNvSpPr txBox="1"/>
          <p:nvPr/>
        </p:nvSpPr>
        <p:spPr>
          <a:xfrm>
            <a:off x="4016659" y="399577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POST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954913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8513869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</a:t>
            </a:r>
            <a:r>
              <a:rPr lang="en-US" altLang="ko-KR" dirty="0"/>
              <a:t>● CSRF (Cross Site Request Forgery)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사이트 간 요청 위조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dirty="0">
                <a:hlinkClick r:id="rId3"/>
              </a:rPr>
              <a:t>http://ggoreb.com/article/1</a:t>
            </a:r>
            <a:r>
              <a:rPr lang="en-US" altLang="ko-KR" dirty="0"/>
              <a:t> </a:t>
            </a:r>
            <a:r>
              <a:rPr lang="ko-KR" altLang="en-US" dirty="0"/>
              <a:t>과 같은 </a:t>
            </a:r>
            <a:r>
              <a:rPr lang="en-US" altLang="ko-KR" b="1" u="sng" dirty="0"/>
              <a:t>URL</a:t>
            </a:r>
            <a:r>
              <a:rPr lang="ko-KR" altLang="en-US" b="1" u="sng" dirty="0"/>
              <a:t>의 패턴을 분석하여 일반적인</a:t>
            </a:r>
            <a:endParaRPr lang="en-US" altLang="ko-KR" b="1" u="sng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        </a:t>
            </a:r>
            <a:r>
              <a:rPr lang="ko-KR" altLang="en-US" b="1" u="sng" dirty="0"/>
              <a:t>방법으로 접근 할 수 없는 페이지에 접근하는 등 취약점을 공격</a:t>
            </a:r>
            <a:r>
              <a:rPr lang="ko-KR" altLang="en-US" dirty="0"/>
              <a:t>하는 방법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dirty="0" err="1"/>
              <a:t>referer</a:t>
            </a:r>
            <a:r>
              <a:rPr lang="en-US" altLang="ko-KR" dirty="0"/>
              <a:t> (referrer</a:t>
            </a:r>
            <a:r>
              <a:rPr lang="ko-KR" altLang="en-US" dirty="0"/>
              <a:t>의 오타</a:t>
            </a:r>
            <a:r>
              <a:rPr lang="en-US" altLang="ko-KR" dirty="0"/>
              <a:t>, </a:t>
            </a:r>
            <a:r>
              <a:rPr lang="ko-KR" altLang="en-US" dirty="0"/>
              <a:t>요청 전 페이지</a:t>
            </a:r>
            <a:r>
              <a:rPr lang="en-US" altLang="ko-KR" dirty="0"/>
              <a:t>) </a:t>
            </a:r>
            <a:r>
              <a:rPr lang="ko-KR" altLang="en-US" dirty="0"/>
              <a:t>정보를 확인하거나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ko-KR" altLang="en-US" b="1" dirty="0">
                <a:solidFill>
                  <a:srgbClr val="FF0000"/>
                </a:solidFill>
              </a:rPr>
              <a:t>토큰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</a:rPr>
              <a:t>랜덤값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을 발급</a:t>
            </a:r>
            <a:r>
              <a:rPr lang="ko-KR" altLang="en-US" dirty="0"/>
              <a:t>하여 정상적인 접근인지 확인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장고에서는 템플릿의 태그 기능을 이용하여 토큰을 발급하는 기능 제공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919DC4-1DC9-4E4C-B7C3-36D2FD0F0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149080"/>
            <a:ext cx="4961539" cy="109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39E00F-DBDD-4C75-B3E6-D4008F126448}"/>
              </a:ext>
            </a:extLst>
          </p:cNvPr>
          <p:cNvSpPr txBox="1"/>
          <p:nvPr/>
        </p:nvSpPr>
        <p:spPr>
          <a:xfrm>
            <a:off x="1331640" y="3717032"/>
            <a:ext cx="1832233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6"/>
                </a:solidFill>
              </a:rPr>
              <a:t>{% </a:t>
            </a:r>
            <a:r>
              <a:rPr lang="en-US" altLang="ko-KR" sz="1600" b="1" dirty="0" err="1">
                <a:solidFill>
                  <a:schemeClr val="accent6"/>
                </a:solidFill>
              </a:rPr>
              <a:t>csrf_token</a:t>
            </a:r>
            <a:r>
              <a:rPr lang="en-US" altLang="ko-KR" sz="1600" b="1" dirty="0">
                <a:solidFill>
                  <a:schemeClr val="accent6"/>
                </a:solidFill>
              </a:rPr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1389161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911794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GET / POST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POST </a:t>
            </a:r>
            <a:r>
              <a:rPr lang="ko-KR" altLang="en-US"/>
              <a:t>요청 시 </a:t>
            </a:r>
            <a:r>
              <a:rPr lang="en-US" altLang="ko-KR" b="1">
                <a:solidFill>
                  <a:srgbClr val="FF0000"/>
                </a:solidFill>
              </a:rPr>
              <a:t>{% </a:t>
            </a:r>
            <a:r>
              <a:rPr lang="en-US" altLang="ko-KR" b="1" err="1">
                <a:solidFill>
                  <a:srgbClr val="FF0000"/>
                </a:solidFill>
              </a:rPr>
              <a:t>csrf_token</a:t>
            </a:r>
            <a:r>
              <a:rPr lang="en-US" altLang="ko-KR" b="1">
                <a:solidFill>
                  <a:srgbClr val="FF0000"/>
                </a:solidFill>
              </a:rPr>
              <a:t> %}</a:t>
            </a:r>
            <a:r>
              <a:rPr lang="en-US" altLang="ko-KR"/>
              <a:t> </a:t>
            </a:r>
            <a:r>
              <a:rPr lang="ko-KR" altLang="en-US"/>
              <a:t>사용</a:t>
            </a:r>
            <a:endParaRPr lang="en-US" altLang="ko-KR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1E65157-BEE4-4072-9BB6-01F27ABB3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4" y="2636912"/>
            <a:ext cx="2671968" cy="1994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330A5D71-7D8B-4189-9BF0-FA83BD622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628" y="2060848"/>
            <a:ext cx="2880320" cy="960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5167286C-F482-4EF6-886E-7A5A33463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3163" y="4177284"/>
            <a:ext cx="3663293" cy="1341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59FDF86-D0F0-4BE6-B7C4-41BDB85830C3}"/>
              </a:ext>
            </a:extLst>
          </p:cNvPr>
          <p:cNvCxnSpPr>
            <a:stCxn id="7" idx="3"/>
            <a:endCxn id="15" idx="1"/>
          </p:cNvCxnSpPr>
          <p:nvPr/>
        </p:nvCxnSpPr>
        <p:spPr>
          <a:xfrm flipV="1">
            <a:off x="3059832" y="2540902"/>
            <a:ext cx="1952796" cy="109324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6C7F1B2-2CE1-46D1-8B4C-5C589C26E0A1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3059832" y="3634151"/>
            <a:ext cx="1953331" cy="12138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C92354-7A5D-4A7E-BD5B-E2C514F1C9F8}"/>
              </a:ext>
            </a:extLst>
          </p:cNvPr>
          <p:cNvSpPr txBox="1"/>
          <p:nvPr/>
        </p:nvSpPr>
        <p:spPr>
          <a:xfrm>
            <a:off x="4036230" y="400506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u="sng">
                <a:solidFill>
                  <a:srgbClr val="FF0000"/>
                </a:solidFill>
              </a:rPr>
              <a:t>접근 금지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AECA6-6131-4400-9754-45E075D197CE}"/>
              </a:ext>
            </a:extLst>
          </p:cNvPr>
          <p:cNvSpPr txBox="1"/>
          <p:nvPr/>
        </p:nvSpPr>
        <p:spPr>
          <a:xfrm>
            <a:off x="5012628" y="3900285"/>
            <a:ext cx="1534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6"/>
                </a:solidFill>
              </a:rPr>
              <a:t>CSRF token </a:t>
            </a:r>
            <a:r>
              <a:rPr lang="ko-KR" altLang="en-US" sz="1200" b="1">
                <a:solidFill>
                  <a:schemeClr val="accent6"/>
                </a:solidFill>
              </a:rPr>
              <a:t>미사용</a:t>
            </a:r>
          </a:p>
        </p:txBody>
      </p:sp>
    </p:spTree>
    <p:extLst>
      <p:ext uri="{BB962C8B-B14F-4D97-AF65-F5344CB8AC3E}">
        <p14:creationId xmlns:p14="http://schemas.microsoft.com/office/powerpoint/2010/main" val="1388658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866525" cy="3501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GET / POST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firstapp/urls.py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firstapp/templates/firstapp/post.html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4BA1A9-E472-41CD-93D0-3B3596244292}"/>
              </a:ext>
            </a:extLst>
          </p:cNvPr>
          <p:cNvSpPr txBox="1"/>
          <p:nvPr/>
        </p:nvSpPr>
        <p:spPr>
          <a:xfrm>
            <a:off x="683568" y="1469683"/>
            <a:ext cx="7992888" cy="15696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...</a:t>
            </a:r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'req/get/'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'req/post/'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req_post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FCA0F-D934-4536-B9BA-38F1633D4F35}"/>
              </a:ext>
            </a:extLst>
          </p:cNvPr>
          <p:cNvSpPr txBox="1"/>
          <p:nvPr/>
        </p:nvSpPr>
        <p:spPr>
          <a:xfrm>
            <a:off x="683568" y="3673642"/>
            <a:ext cx="7992888" cy="18158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"/first/req/post/"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6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6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6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600" b="1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csrf_token</a:t>
            </a:r>
            <a:r>
              <a:rPr lang="en-US" altLang="ko-KR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1C68B7E-5EC9-4D64-9ED0-150709E8F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508" y="4221088"/>
            <a:ext cx="2969627" cy="1569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550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8335936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Class-based Views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공통적으로 사용하는 로직을 미리 클래스로 작성하여 제공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뷰를 잘 선택하면 빠른 개발이 가능하지만 실행되는 흐름이 어려워서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</a:t>
            </a:r>
            <a:r>
              <a:rPr lang="ko-KR" altLang="en-US"/>
              <a:t>사용하지 않거나 단순한 목록 </a:t>
            </a:r>
            <a:r>
              <a:rPr lang="en-US" altLang="ko-KR"/>
              <a:t>/ </a:t>
            </a:r>
            <a:r>
              <a:rPr lang="ko-KR" altLang="en-US"/>
              <a:t>상세 조회 정도로 사용하는 경우가 많음</a:t>
            </a:r>
            <a:endParaRPr lang="en-US" altLang="ko-KR"/>
          </a:p>
        </p:txBody>
      </p:sp>
      <p:graphicFrame>
        <p:nvGraphicFramePr>
          <p:cNvPr id="14" name="표 15">
            <a:extLst>
              <a:ext uri="{FF2B5EF4-FFF2-40B4-BE49-F238E27FC236}">
                <a16:creationId xmlns:a16="http://schemas.microsoft.com/office/drawing/2014/main" id="{3989BBCF-4F12-4E6E-ABEF-69205E71B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40526"/>
              </p:ext>
            </p:extLst>
          </p:nvPr>
        </p:nvGraphicFramePr>
        <p:xfrm>
          <a:off x="683568" y="1959659"/>
          <a:ext cx="7992888" cy="466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28831615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725138792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210708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뷰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329447"/>
                  </a:ext>
                </a:extLst>
              </a:tr>
              <a:tr h="22187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Base View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View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최상위 뷰 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기본 뷰</a:t>
                      </a:r>
                      <a:r>
                        <a:rPr lang="en-US" altLang="ko-KR" sz="1200"/>
                        <a:t>)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154182"/>
                  </a:ext>
                </a:extLst>
              </a:tr>
              <a:tr h="2218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err="1"/>
                        <a:t>TemplateView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템플릿을 지정하여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830402"/>
                  </a:ext>
                </a:extLst>
              </a:tr>
              <a:tr h="2218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err="1"/>
                        <a:t>RedirectView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URL</a:t>
                      </a:r>
                      <a:r>
                        <a:rPr lang="ko-KR" altLang="en-US" sz="1200"/>
                        <a:t>을 지정하여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173572"/>
                  </a:ext>
                </a:extLst>
              </a:tr>
              <a:tr h="22187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Generic Display View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err="1"/>
                        <a:t>DetailView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/>
                        <a:t>단일 객체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490926"/>
                  </a:ext>
                </a:extLst>
              </a:tr>
              <a:tr h="2218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err="1"/>
                        <a:t>ListView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/>
                        <a:t>다중 객체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011220"/>
                  </a:ext>
                </a:extLst>
              </a:tr>
              <a:tr h="22187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Generic Edit View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err="1"/>
                        <a:t>FormView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폼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592887"/>
                  </a:ext>
                </a:extLst>
              </a:tr>
              <a:tr h="2218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err="1"/>
                        <a:t>CreateView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객체 생성 폼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133611"/>
                  </a:ext>
                </a:extLst>
              </a:tr>
              <a:tr h="2218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err="1"/>
                        <a:t>UpdateView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객체 수정 폼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076024"/>
                  </a:ext>
                </a:extLst>
              </a:tr>
              <a:tr h="2218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err="1"/>
                        <a:t>DeleteView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객체 삭제 폼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511725"/>
                  </a:ext>
                </a:extLst>
              </a:tr>
              <a:tr h="221872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Generic Date View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err="1"/>
                        <a:t>ArchiveIndexView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날짜 필드를 기준으로 다중 객체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921634"/>
                  </a:ext>
                </a:extLst>
              </a:tr>
              <a:tr h="2218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err="1"/>
                        <a:t>YearArchiveView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연도에 해당하는 다중 객체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81585"/>
                  </a:ext>
                </a:extLst>
              </a:tr>
              <a:tr h="2218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err="1"/>
                        <a:t>MonthArchiveView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연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월에 해당하는 다중 객체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078355"/>
                  </a:ext>
                </a:extLst>
              </a:tr>
              <a:tr h="2218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err="1"/>
                        <a:t>WeekArchiveView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연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주에 해당하는 다중 객체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593430"/>
                  </a:ext>
                </a:extLst>
              </a:tr>
              <a:tr h="2218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err="1"/>
                        <a:t>DayArchiveView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연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월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일에 해당하는 다중 객체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3293087"/>
                  </a:ext>
                </a:extLst>
              </a:tr>
              <a:tr h="2218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err="1"/>
                        <a:t>TodayArchiveView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현재 날짜에 해당하는 다중 객체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994264"/>
                  </a:ext>
                </a:extLst>
              </a:tr>
              <a:tr h="2218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err="1"/>
                        <a:t>DateDetailView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날짜에 해당하는 단일 객체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558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585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75915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GET / POST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firstapp/views.py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4BA1A9-E472-41CD-93D0-3B3596244292}"/>
              </a:ext>
            </a:extLst>
          </p:cNvPr>
          <p:cNvSpPr txBox="1"/>
          <p:nvPr/>
        </p:nvSpPr>
        <p:spPr>
          <a:xfrm>
            <a:off x="683568" y="1469683"/>
            <a:ext cx="7992888" cy="37856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.GET.get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.GET.get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req_post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.method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.POST.get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.POST.get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firstapp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/post.html'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776A697-58AC-4364-A570-98BC5D633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3128410"/>
            <a:ext cx="2870539" cy="1383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CD79B12-C634-4778-AE96-E434825CE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1824683"/>
            <a:ext cx="2870539" cy="1028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708C5E-B696-4034-B140-50728DB471A8}"/>
              </a:ext>
            </a:extLst>
          </p:cNvPr>
          <p:cNvSpPr/>
          <p:nvPr/>
        </p:nvSpPr>
        <p:spPr>
          <a:xfrm>
            <a:off x="6004272" y="2488184"/>
            <a:ext cx="523528" cy="1982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6999C4-30B3-4795-97E5-981B4A3B47A8}"/>
              </a:ext>
            </a:extLst>
          </p:cNvPr>
          <p:cNvSpPr/>
          <p:nvPr/>
        </p:nvSpPr>
        <p:spPr>
          <a:xfrm>
            <a:off x="1635825" y="1779942"/>
            <a:ext cx="2240215" cy="22157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F62C0D9-6851-4DD7-B825-0535519858A2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3876040" y="1890731"/>
            <a:ext cx="2128232" cy="696558"/>
          </a:xfrm>
          <a:prstGeom prst="bentConnector3">
            <a:avLst>
              <a:gd name="adj1" fmla="val 79121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F32DD0-901D-4A28-9506-9D3A382E685B}"/>
              </a:ext>
            </a:extLst>
          </p:cNvPr>
          <p:cNvSpPr/>
          <p:nvPr/>
        </p:nvSpPr>
        <p:spPr>
          <a:xfrm>
            <a:off x="1635825" y="2271686"/>
            <a:ext cx="1793175" cy="22157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43CF428-454C-4F54-8DD6-C8735FFE477D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3429000" y="2382475"/>
            <a:ext cx="2511152" cy="1437562"/>
          </a:xfrm>
          <a:prstGeom prst="bentConnector3">
            <a:avLst>
              <a:gd name="adj1" fmla="val 65577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A2FEEB-79DD-434E-912D-D729032F2E6C}"/>
              </a:ext>
            </a:extLst>
          </p:cNvPr>
          <p:cNvSpPr txBox="1"/>
          <p:nvPr/>
        </p:nvSpPr>
        <p:spPr>
          <a:xfrm>
            <a:off x="6933724" y="2587289"/>
            <a:ext cx="1906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accent6"/>
                </a:solidFill>
              </a:rPr>
              <a:t>파라미터가 없으면 </a:t>
            </a:r>
            <a:r>
              <a:rPr lang="en-US" altLang="ko-KR" sz="1200" b="1">
                <a:solidFill>
                  <a:schemeClr val="accent6"/>
                </a:solidFill>
              </a:rPr>
              <a:t>None</a:t>
            </a:r>
            <a:endParaRPr lang="ko-KR" altLang="en-US" sz="1200" b="1">
              <a:solidFill>
                <a:schemeClr val="accent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0F12ED-F862-4EAC-BF3E-98B2F237E609}"/>
              </a:ext>
            </a:extLst>
          </p:cNvPr>
          <p:cNvSpPr txBox="1"/>
          <p:nvPr/>
        </p:nvSpPr>
        <p:spPr>
          <a:xfrm>
            <a:off x="6955501" y="4234664"/>
            <a:ext cx="1884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accent6"/>
                </a:solidFill>
              </a:rPr>
              <a:t>파라미터가 없으면 </a:t>
            </a:r>
            <a:r>
              <a:rPr lang="en-US" altLang="ko-KR" sz="1200" b="1">
                <a:solidFill>
                  <a:schemeClr val="accent6"/>
                </a:solidFill>
              </a:rPr>
              <a:t>Error</a:t>
            </a:r>
            <a:endParaRPr lang="ko-KR" altLang="en-US" sz="12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00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950492" cy="4193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GET / POST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Query Parameter (GET)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Form Data (POST)                        - JSON Data (POST)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EF387CB-AE25-483E-B979-6C3DBE451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445689"/>
            <a:ext cx="3528392" cy="2276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C7087A4-06CA-45E6-9B73-E2030EE8A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503" y="4293096"/>
            <a:ext cx="3528392" cy="2276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B6EEBA3-4755-4B43-8EF0-DED487F75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4293096"/>
            <a:ext cx="3528392" cy="2276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6EE19D-A01D-44D3-9443-3F1E1A3D0C60}"/>
              </a:ext>
            </a:extLst>
          </p:cNvPr>
          <p:cNvSpPr/>
          <p:nvPr/>
        </p:nvSpPr>
        <p:spPr>
          <a:xfrm>
            <a:off x="1187624" y="1642085"/>
            <a:ext cx="3331036" cy="337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A48638-19F3-47E4-BDD2-7A6CF7583131}"/>
              </a:ext>
            </a:extLst>
          </p:cNvPr>
          <p:cNvSpPr/>
          <p:nvPr/>
        </p:nvSpPr>
        <p:spPr>
          <a:xfrm>
            <a:off x="1162457" y="4482832"/>
            <a:ext cx="3331036" cy="337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8C1732-52AB-42CB-8754-20B2E99FE107}"/>
              </a:ext>
            </a:extLst>
          </p:cNvPr>
          <p:cNvSpPr/>
          <p:nvPr/>
        </p:nvSpPr>
        <p:spPr>
          <a:xfrm>
            <a:off x="5150367" y="4482832"/>
            <a:ext cx="3331036" cy="337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C19CEE-3934-4B50-9EFD-6E89AF812777}"/>
              </a:ext>
            </a:extLst>
          </p:cNvPr>
          <p:cNvSpPr/>
          <p:nvPr/>
        </p:nvSpPr>
        <p:spPr>
          <a:xfrm>
            <a:off x="1131421" y="2873841"/>
            <a:ext cx="1078379" cy="1992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AF4F91-DA96-48E8-BB69-5FC744A4E5BE}"/>
              </a:ext>
            </a:extLst>
          </p:cNvPr>
          <p:cNvSpPr/>
          <p:nvPr/>
        </p:nvSpPr>
        <p:spPr>
          <a:xfrm>
            <a:off x="1106021" y="5723321"/>
            <a:ext cx="494180" cy="1992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9F26B7-B030-435C-B919-46D80A0F6D6D}"/>
              </a:ext>
            </a:extLst>
          </p:cNvPr>
          <p:cNvSpPr/>
          <p:nvPr/>
        </p:nvSpPr>
        <p:spPr>
          <a:xfrm>
            <a:off x="5096377" y="5723321"/>
            <a:ext cx="735464" cy="1992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859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487673" cy="4470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Query Parameter </a:t>
            </a:r>
            <a:r>
              <a:rPr lang="en-US" altLang="ko-KR">
                <a:sym typeface="Wingdings" panose="05000000000000000000" pitchFamily="2" charset="2"/>
              </a:rPr>
              <a:t> GET + ?</a:t>
            </a:r>
          </a:p>
          <a:p>
            <a:r>
              <a:rPr lang="en-US" altLang="ko-KR">
                <a:sym typeface="Wingdings" panose="05000000000000000000" pitchFamily="2" charset="2"/>
              </a:rPr>
              <a:t>        ex) /req/get/?desc=</a:t>
            </a:r>
            <a:r>
              <a:rPr lang="en-US" altLang="ko-KR" err="1">
                <a:sym typeface="Wingdings" panose="05000000000000000000" pitchFamily="2" charset="2"/>
              </a:rPr>
              <a:t>xyz&amp;page</a:t>
            </a:r>
            <a:r>
              <a:rPr lang="en-US" altLang="ko-KR">
                <a:sym typeface="Wingdings" panose="05000000000000000000" pitchFamily="2" charset="2"/>
              </a:rPr>
              <a:t>=3&amp;title=</a:t>
            </a:r>
            <a:r>
              <a:rPr lang="en-US" altLang="ko-KR" err="1">
                <a:sym typeface="Wingdings" panose="05000000000000000000" pitchFamily="2" charset="2"/>
              </a:rPr>
              <a:t>qwe</a:t>
            </a:r>
            <a:endParaRPr lang="en-US" altLang="ko-KR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/>
              <a:t>    ● Form Data </a:t>
            </a:r>
            <a:r>
              <a:rPr lang="en-US" altLang="ko-KR">
                <a:sym typeface="Wingdings" panose="05000000000000000000" pitchFamily="2" charset="2"/>
              </a:rPr>
              <a:t> POST + </a:t>
            </a:r>
            <a:r>
              <a:rPr lang="en-US" altLang="ko-KR" err="1">
                <a:sym typeface="Wingdings" panose="05000000000000000000" pitchFamily="2" charset="2"/>
              </a:rPr>
              <a:t>FormData</a:t>
            </a:r>
            <a:r>
              <a:rPr lang="en-US" altLang="ko-KR">
                <a:sym typeface="Wingdings" panose="05000000000000000000" pitchFamily="2" charset="2"/>
              </a:rPr>
              <a:t>()</a:t>
            </a:r>
          </a:p>
          <a:p>
            <a:r>
              <a:rPr lang="en-US" altLang="ko-KR">
                <a:sym typeface="Wingdings" panose="05000000000000000000" pitchFamily="2" charset="2"/>
              </a:rPr>
              <a:t>        ex) /req/post/</a:t>
            </a:r>
          </a:p>
          <a:p>
            <a:pPr>
              <a:lnSpc>
                <a:spcPct val="150000"/>
              </a:lnSpc>
            </a:pPr>
            <a:endParaRPr lang="en-US" altLang="ko-KR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/>
              <a:t>    ● JSON Data </a:t>
            </a:r>
            <a:r>
              <a:rPr lang="en-US" altLang="ko-KR">
                <a:sym typeface="Wingdings" panose="05000000000000000000" pitchFamily="2" charset="2"/>
              </a:rPr>
              <a:t> POST + JSON String + application/json</a:t>
            </a:r>
          </a:p>
          <a:p>
            <a:r>
              <a:rPr lang="en-US" altLang="ko-KR">
                <a:sym typeface="Wingdings" panose="05000000000000000000" pitchFamily="2" charset="2"/>
              </a:rPr>
              <a:t>        ex) /req/json/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078CD-227C-478F-AF1E-DAF24669E393}"/>
              </a:ext>
            </a:extLst>
          </p:cNvPr>
          <p:cNvSpPr txBox="1"/>
          <p:nvPr/>
        </p:nvSpPr>
        <p:spPr>
          <a:xfrm>
            <a:off x="1403648" y="2204864"/>
            <a:ext cx="669674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28D8B-0F9F-4AF2-ACBD-9241A46BE127}"/>
              </a:ext>
            </a:extLst>
          </p:cNvPr>
          <p:cNvSpPr txBox="1"/>
          <p:nvPr/>
        </p:nvSpPr>
        <p:spPr>
          <a:xfrm>
            <a:off x="1403648" y="4133979"/>
            <a:ext cx="669674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'a'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method: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'application/json'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384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095976" cy="5024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AJAX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1. JavaScript Old API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2. JavaScript New API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3. jQuery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4. Axios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1CBA6-FC3E-4BE4-B5A9-B68BC8412445}"/>
              </a:ext>
            </a:extLst>
          </p:cNvPr>
          <p:cNvSpPr txBox="1"/>
          <p:nvPr/>
        </p:nvSpPr>
        <p:spPr>
          <a:xfrm>
            <a:off x="4283968" y="1049036"/>
            <a:ext cx="324036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b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onreadystatechange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콜백 함수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>
                <a:solidFill>
                  <a:srgbClr val="A31515"/>
                </a:solidFill>
                <a:latin typeface="Consolas" panose="020B0609020204030204" pitchFamily="49" charset="0"/>
              </a:rPr>
              <a:t>메소드</a:t>
            </a:r>
            <a:r>
              <a:rPr lang="en-US" altLang="ko-KR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21B18-01FA-4DA6-970A-84F886A5217D}"/>
              </a:ext>
            </a:extLst>
          </p:cNvPr>
          <p:cNvSpPr txBox="1"/>
          <p:nvPr/>
        </p:nvSpPr>
        <p:spPr>
          <a:xfrm>
            <a:off x="4283968" y="2276872"/>
            <a:ext cx="324036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{ 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옵션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altLang="ko-KR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콜백 함수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77900-EA46-4A37-9DF9-B38B403B5E52}"/>
              </a:ext>
            </a:extLst>
          </p:cNvPr>
          <p:cNvSpPr txBox="1"/>
          <p:nvPr/>
        </p:nvSpPr>
        <p:spPr>
          <a:xfrm>
            <a:off x="4283968" y="3083476"/>
            <a:ext cx="324036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'CDN </a:t>
            </a:r>
            <a:r>
              <a:rPr lang="ko-KR" alt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</a:p>
          <a:p>
            <a:endParaRPr lang="en-US" altLang="ko-KR" sz="1200" b="0">
              <a:solidFill>
                <a:srgbClr val="0070C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url: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메소드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Query Parameter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ko-KR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콜백 함수</a:t>
            </a:r>
            <a:endParaRPr lang="en-US" altLang="ko-KR" sz="1200" b="0">
              <a:solidFill>
                <a:srgbClr val="A3151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94212B-565B-4ADA-9AC8-0BD5F4CB0861}"/>
              </a:ext>
            </a:extLst>
          </p:cNvPr>
          <p:cNvSpPr txBox="1"/>
          <p:nvPr/>
        </p:nvSpPr>
        <p:spPr>
          <a:xfrm>
            <a:off x="4283968" y="4869160"/>
            <a:ext cx="324036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'CDN </a:t>
            </a:r>
            <a:r>
              <a:rPr lang="ko-KR" alt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</a:p>
          <a:p>
            <a:endParaRPr lang="en-US" altLang="ko-KR" sz="1200" b="0">
              <a:solidFill>
                <a:srgbClr val="0070C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url: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'/first/req/get/'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params: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Query Parameter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콜백 함수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78987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352906" cy="3224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 </a:t>
            </a:r>
            <a:r>
              <a:rPr lang="en-US" altLang="ko-KR"/>
              <a:t>(AJAX)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JavaScript Old API (GET)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firstapp/urls.py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firstapp/views.py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90B26-1477-4EA8-B0E1-C760EE0E627F}"/>
              </a:ext>
            </a:extLst>
          </p:cNvPr>
          <p:cNvSpPr txBox="1"/>
          <p:nvPr/>
        </p:nvSpPr>
        <p:spPr>
          <a:xfrm>
            <a:off x="683568" y="1469683"/>
            <a:ext cx="7992888" cy="1323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'req/ajax1/'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req_ajax1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E9936-96C7-4A64-9E5E-03F381378D8C}"/>
              </a:ext>
            </a:extLst>
          </p:cNvPr>
          <p:cNvSpPr txBox="1"/>
          <p:nvPr/>
        </p:nvSpPr>
        <p:spPr>
          <a:xfrm>
            <a:off x="683568" y="3356992"/>
            <a:ext cx="7992888" cy="25545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 i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req_get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.GET.get(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.GET.get(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.GET[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i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i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600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600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req_ajax1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'firstapp/ajax1.html'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9334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941866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 </a:t>
            </a:r>
            <a:r>
              <a:rPr lang="en-US" altLang="ko-KR"/>
              <a:t>(AJAX)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JavaScript Old API (GET)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firstapp/templates/firstapp/ajax1.html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90B26-1477-4EA8-B0E1-C760EE0E627F}"/>
              </a:ext>
            </a:extLst>
          </p:cNvPr>
          <p:cNvSpPr txBox="1"/>
          <p:nvPr/>
        </p:nvSpPr>
        <p:spPr>
          <a:xfrm>
            <a:off x="683568" y="1469683"/>
            <a:ext cx="7992888" cy="37856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onreadystatechange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'/first/req/get/?a=100&amp;b=200&amp;c=300'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readyState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363B84-313C-4412-B1DE-D233637F1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068960"/>
            <a:ext cx="1695450" cy="75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9994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506344" cy="3224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 </a:t>
            </a:r>
            <a:r>
              <a:rPr lang="en-US" altLang="ko-KR"/>
              <a:t>(AJAX)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JavaScript Old API (POST)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firstapp/urls.py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firstapp/views.py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90B26-1477-4EA8-B0E1-C760EE0E627F}"/>
              </a:ext>
            </a:extLst>
          </p:cNvPr>
          <p:cNvSpPr txBox="1"/>
          <p:nvPr/>
        </p:nvSpPr>
        <p:spPr>
          <a:xfrm>
            <a:off x="683568" y="1469683"/>
            <a:ext cx="7992888" cy="1323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'req/ajax1/'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req_ajax1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E9936-96C7-4A64-9E5E-03F381378D8C}"/>
              </a:ext>
            </a:extLst>
          </p:cNvPr>
          <p:cNvSpPr txBox="1"/>
          <p:nvPr/>
        </p:nvSpPr>
        <p:spPr>
          <a:xfrm>
            <a:off x="683568" y="3356992"/>
            <a:ext cx="7992888" cy="30469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 i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req_post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i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.method == 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.POST.get(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.POST.get(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.POST[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i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i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i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'firstapp/post.html'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600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600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req_ajax1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'firstapp/ajax1.html'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9235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941866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 </a:t>
            </a:r>
            <a:r>
              <a:rPr lang="en-US" altLang="ko-KR"/>
              <a:t>(AJAX)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JavaScript Old API (POST)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firstapp/templates/firstapp/ajax1.html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E9936-96C7-4A64-9E5E-03F381378D8C}"/>
              </a:ext>
            </a:extLst>
          </p:cNvPr>
          <p:cNvSpPr txBox="1"/>
          <p:nvPr/>
        </p:nvSpPr>
        <p:spPr>
          <a:xfrm>
            <a:off x="683568" y="1469683"/>
            <a:ext cx="7992888" cy="35394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getCookie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cookieValue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!==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';'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=== 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'='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cookieValue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decodeURIComponent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cookieValue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248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941866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 </a:t>
            </a:r>
            <a:r>
              <a:rPr lang="en-US" altLang="ko-KR"/>
              <a:t>(AJAX)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JavaScript Old API (POST)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firstapp/templates/firstapp/ajax1.html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E9936-96C7-4A64-9E5E-03F381378D8C}"/>
              </a:ext>
            </a:extLst>
          </p:cNvPr>
          <p:cNvSpPr txBox="1"/>
          <p:nvPr/>
        </p:nvSpPr>
        <p:spPr>
          <a:xfrm>
            <a:off x="683568" y="1469683"/>
            <a:ext cx="7992888" cy="52629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onreadystatechange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'/first/req/post/'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setRequestHeader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"X-CSRFToken"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csrftoken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sz="14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 formData.append('csrfmiddlewaretoken', csrftoken);</a:t>
            </a:r>
            <a:endParaRPr lang="en-US" altLang="ko-KR" sz="14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readyState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E781B3-A805-4E26-B8A0-438822A0A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4509120"/>
            <a:ext cx="1695450" cy="75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9015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449086" cy="3224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 </a:t>
            </a:r>
            <a:r>
              <a:rPr lang="en-US" altLang="ko-KR"/>
              <a:t>(AJAX)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JavaScript New API (GET)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firstapp/urls.py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firstapp/views.py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90B26-1477-4EA8-B0E1-C760EE0E627F}"/>
              </a:ext>
            </a:extLst>
          </p:cNvPr>
          <p:cNvSpPr txBox="1"/>
          <p:nvPr/>
        </p:nvSpPr>
        <p:spPr>
          <a:xfrm>
            <a:off x="683568" y="1469683"/>
            <a:ext cx="7992888" cy="1323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'req/ajax2/'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req_ajax2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E9936-96C7-4A64-9E5E-03F381378D8C}"/>
              </a:ext>
            </a:extLst>
          </p:cNvPr>
          <p:cNvSpPr txBox="1"/>
          <p:nvPr/>
        </p:nvSpPr>
        <p:spPr>
          <a:xfrm>
            <a:off x="683568" y="3356992"/>
            <a:ext cx="7992888" cy="25545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 i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req_get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.GET.get(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.GET.get(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.GET[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i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i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600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600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req_ajax2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'firstapp/ajax2.html'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270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30244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Class-based Views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[Project]/urls.py</a:t>
            </a:r>
            <a:r>
              <a:rPr lang="ko-KR" altLang="en-US"/>
              <a:t> 사용 예</a:t>
            </a:r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89E80E-A0FC-4668-90ED-C32117B590BC}"/>
              </a:ext>
            </a:extLst>
          </p:cNvPr>
          <p:cNvSpPr txBox="1"/>
          <p:nvPr/>
        </p:nvSpPr>
        <p:spPr>
          <a:xfrm>
            <a:off x="683568" y="1062643"/>
            <a:ext cx="7992888" cy="20313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views.py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뷰클래스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generic.ListView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template_name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'app/oooo.html'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context_object_name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get_queryset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모델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objects.all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55D63-32C7-40F7-BE64-4268CB38D365}"/>
              </a:ext>
            </a:extLst>
          </p:cNvPr>
          <p:cNvSpPr txBox="1"/>
          <p:nvPr/>
        </p:nvSpPr>
        <p:spPr>
          <a:xfrm>
            <a:off x="683568" y="3093968"/>
            <a:ext cx="7992888" cy="14773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[Project]/urls.py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django.urls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path</a:t>
            </a:r>
          </a:p>
          <a:p>
            <a:r>
              <a:rPr lang="en-US" altLang="ko-KR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path(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'class/'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views.</a:t>
            </a:r>
            <a:r>
              <a:rPr lang="ko-KR" alt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뷰클래스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as_view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EE0D4E-B629-44C8-A066-A68BC34172B7}"/>
              </a:ext>
            </a:extLst>
          </p:cNvPr>
          <p:cNvSpPr/>
          <p:nvPr/>
        </p:nvSpPr>
        <p:spPr>
          <a:xfrm>
            <a:off x="1226952" y="1683577"/>
            <a:ext cx="3934983" cy="538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2E24F6-CBF7-4FCE-B0A7-B87F2F7FE0F2}"/>
              </a:ext>
            </a:extLst>
          </p:cNvPr>
          <p:cNvSpPr/>
          <p:nvPr/>
        </p:nvSpPr>
        <p:spPr>
          <a:xfrm>
            <a:off x="1226952" y="2497973"/>
            <a:ext cx="3934983" cy="538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46D208-DA5C-4951-AB2E-A80184A73DF5}"/>
              </a:ext>
            </a:extLst>
          </p:cNvPr>
          <p:cNvSpPr/>
          <p:nvPr/>
        </p:nvSpPr>
        <p:spPr>
          <a:xfrm>
            <a:off x="3131840" y="3952249"/>
            <a:ext cx="2954328" cy="306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04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06850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 </a:t>
            </a:r>
            <a:r>
              <a:rPr lang="en-US" altLang="ko-KR"/>
              <a:t>(AJAX)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JavaScript New API (GET)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firstapp/templates/firstapp/ajax2.html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90B26-1477-4EA8-B0E1-C760EE0E627F}"/>
              </a:ext>
            </a:extLst>
          </p:cNvPr>
          <p:cNvSpPr txBox="1"/>
          <p:nvPr/>
        </p:nvSpPr>
        <p:spPr>
          <a:xfrm>
            <a:off x="683568" y="1469683"/>
            <a:ext cx="7992888" cy="20621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'/first/req/get/?a=10&amp;b=20&amp;c=30'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 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15A413-F2B1-4A2F-8BA1-D74CA5DB3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604517"/>
            <a:ext cx="1800225" cy="75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8453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966231" cy="3224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 </a:t>
            </a:r>
            <a:r>
              <a:rPr lang="en-US" altLang="ko-KR"/>
              <a:t>(AJAX)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JavaScript New API (POST - Form Data)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firstapp/urls.py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firstapp/views.py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90B26-1477-4EA8-B0E1-C760EE0E627F}"/>
              </a:ext>
            </a:extLst>
          </p:cNvPr>
          <p:cNvSpPr txBox="1"/>
          <p:nvPr/>
        </p:nvSpPr>
        <p:spPr>
          <a:xfrm>
            <a:off x="683568" y="1469683"/>
            <a:ext cx="7992888" cy="1323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'req/ajax2/'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req_ajax2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E9936-96C7-4A64-9E5E-03F381378D8C}"/>
              </a:ext>
            </a:extLst>
          </p:cNvPr>
          <p:cNvSpPr txBox="1"/>
          <p:nvPr/>
        </p:nvSpPr>
        <p:spPr>
          <a:xfrm>
            <a:off x="683568" y="3356992"/>
            <a:ext cx="7992888" cy="30469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 i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req_post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i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.method == 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.POST.get(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.POST.get(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.POST[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i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i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i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'firstapp/post.html'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600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600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req_ajax2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'firstapp/ajax2.html'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9227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96623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 </a:t>
            </a:r>
            <a:r>
              <a:rPr lang="en-US" altLang="ko-KR"/>
              <a:t>(AJAX)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JavaScript New API (POST - Form Data)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firstapp/templates/firstapp/ajax2.html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90B26-1477-4EA8-B0E1-C760EE0E627F}"/>
              </a:ext>
            </a:extLst>
          </p:cNvPr>
          <p:cNvSpPr txBox="1"/>
          <p:nvPr/>
        </p:nvSpPr>
        <p:spPr>
          <a:xfrm>
            <a:off x="683568" y="1469683"/>
            <a:ext cx="7992888" cy="47705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csrftoken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getCookie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'csrftoken'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'csrfmiddlewaretoken'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csrftoken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'/first/req/post/'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formData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 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15A413-F2B1-4A2F-8BA1-D74CA5DB3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5268813"/>
            <a:ext cx="1800225" cy="75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767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990725" cy="3501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 </a:t>
            </a:r>
            <a:r>
              <a:rPr lang="en-US" altLang="ko-KR"/>
              <a:t>(AJAX)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JavaScript New API (POST - JSON Data)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firstapp/urls.py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firstapp/views.py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90B26-1477-4EA8-B0E1-C760EE0E627F}"/>
              </a:ext>
            </a:extLst>
          </p:cNvPr>
          <p:cNvSpPr txBox="1"/>
          <p:nvPr/>
        </p:nvSpPr>
        <p:spPr>
          <a:xfrm>
            <a:off x="683568" y="1469683"/>
            <a:ext cx="7992888" cy="15696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'req/ajax2/'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req_ajax2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'req/json/'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req_json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E9936-96C7-4A64-9E5E-03F381378D8C}"/>
              </a:ext>
            </a:extLst>
          </p:cNvPr>
          <p:cNvSpPr txBox="1"/>
          <p:nvPr/>
        </p:nvSpPr>
        <p:spPr>
          <a:xfrm>
            <a:off x="683568" y="3671153"/>
            <a:ext cx="7992888" cy="20621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req_ajax2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'firstapp/ajax2.html'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600" b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req_json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.body.decode(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JsonResponse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i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982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06850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 </a:t>
            </a:r>
            <a:r>
              <a:rPr lang="en-US" altLang="ko-KR"/>
              <a:t>(AJAX)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JavaScript New API (POST - JSON Data)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firstapp/templates/firstapp/ajax2.html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90B26-1477-4EA8-B0E1-C760EE0E627F}"/>
              </a:ext>
            </a:extLst>
          </p:cNvPr>
          <p:cNvSpPr txBox="1"/>
          <p:nvPr/>
        </p:nvSpPr>
        <p:spPr>
          <a:xfrm>
            <a:off x="683568" y="1469683"/>
            <a:ext cx="7992888" cy="51706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</a:p>
          <a:p>
            <a:r>
              <a:rPr lang="en-US" altLang="ko-KR" sz="15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const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5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csrftoken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5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getCookie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'csrftoken'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5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5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5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5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5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5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5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5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5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5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'/first/req/json/'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{</a:t>
            </a:r>
          </a:p>
          <a:p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'application/json'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'X-CSRFToken'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5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csrftoken</a:t>
            </a:r>
            <a:endParaRPr lang="en-US" altLang="ko-KR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5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fromEntries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5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5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}).</a:t>
            </a:r>
            <a:r>
              <a:rPr lang="en-US" altLang="ko-KR" sz="15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 </a:t>
            </a:r>
          </a:p>
          <a:p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sz="15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DFD56F-CBA1-41DD-8E34-4859AE3D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5578333"/>
            <a:ext cx="3343275" cy="75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8476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033779" cy="3224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 </a:t>
            </a:r>
            <a:r>
              <a:rPr lang="en-US" altLang="ko-KR"/>
              <a:t>(AJAX)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jQuery (GET)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firstapp/urls.py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firstapp/views.py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90B26-1477-4EA8-B0E1-C760EE0E627F}"/>
              </a:ext>
            </a:extLst>
          </p:cNvPr>
          <p:cNvSpPr txBox="1"/>
          <p:nvPr/>
        </p:nvSpPr>
        <p:spPr>
          <a:xfrm>
            <a:off x="683568" y="1469683"/>
            <a:ext cx="7992888" cy="1323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'req/ajax3/'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req_ajax3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E9936-96C7-4A64-9E5E-03F381378D8C}"/>
              </a:ext>
            </a:extLst>
          </p:cNvPr>
          <p:cNvSpPr txBox="1"/>
          <p:nvPr/>
        </p:nvSpPr>
        <p:spPr>
          <a:xfrm>
            <a:off x="683568" y="3356992"/>
            <a:ext cx="7992888" cy="25545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 i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req_get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.GET.get(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.GET.get(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.GET[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i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i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600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600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req_ajax3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'firstapp/ajax3.html'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3010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06850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 </a:t>
            </a:r>
            <a:r>
              <a:rPr lang="en-US" altLang="ko-KR"/>
              <a:t>(AJAX)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jQuery (GET)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firstapp/templates/firstapp/ajax3.html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90B26-1477-4EA8-B0E1-C760EE0E627F}"/>
              </a:ext>
            </a:extLst>
          </p:cNvPr>
          <p:cNvSpPr txBox="1"/>
          <p:nvPr/>
        </p:nvSpPr>
        <p:spPr>
          <a:xfrm>
            <a:off x="683568" y="1469683"/>
            <a:ext cx="7992888" cy="32932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'http://code.jquery.com/jquery-3.1.1.min.js'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`/first/req/get/`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ED85FA-A724-4ADE-BD3E-461A97130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429000"/>
            <a:ext cx="1695450" cy="75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985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664721" cy="3224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 </a:t>
            </a:r>
            <a:r>
              <a:rPr lang="en-US" altLang="ko-KR"/>
              <a:t>(AJAX)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jQuery (POST - Form Data)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firstapp/urls.py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firstapp/views.py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90B26-1477-4EA8-B0E1-C760EE0E627F}"/>
              </a:ext>
            </a:extLst>
          </p:cNvPr>
          <p:cNvSpPr txBox="1"/>
          <p:nvPr/>
        </p:nvSpPr>
        <p:spPr>
          <a:xfrm>
            <a:off x="683568" y="1469683"/>
            <a:ext cx="7992888" cy="1323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'req/ajax3/'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req_ajax3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E9936-96C7-4A64-9E5E-03F381378D8C}"/>
              </a:ext>
            </a:extLst>
          </p:cNvPr>
          <p:cNvSpPr txBox="1"/>
          <p:nvPr/>
        </p:nvSpPr>
        <p:spPr>
          <a:xfrm>
            <a:off x="683568" y="3356992"/>
            <a:ext cx="7992888" cy="30469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 i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req_post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i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.method == 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.POST.get(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.POST.get(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.POST[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i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i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i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'firstapp/post.html'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600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600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req_ajax3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'firstapp/ajax3.html'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66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06850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 </a:t>
            </a:r>
            <a:r>
              <a:rPr lang="en-US" altLang="ko-KR"/>
              <a:t>(AJAX)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jQuery (POST - Form Data)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firstapp/templates/firstapp/ajax3.html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90B26-1477-4EA8-B0E1-C760EE0E627F}"/>
              </a:ext>
            </a:extLst>
          </p:cNvPr>
          <p:cNvSpPr txBox="1"/>
          <p:nvPr/>
        </p:nvSpPr>
        <p:spPr>
          <a:xfrm>
            <a:off x="683568" y="1469683"/>
            <a:ext cx="7992888" cy="40318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'http://code.jquery.com/jquery-3.1.1.min.js'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csrftoken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getCookie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'csrftoken'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`/first/req/post/`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csrfmiddlewaretoken: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csrftoken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ED85FA-A724-4ADE-BD3E-461A97130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4188693"/>
            <a:ext cx="1695450" cy="75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5680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689215" cy="3501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 </a:t>
            </a:r>
            <a:r>
              <a:rPr lang="en-US" altLang="ko-KR"/>
              <a:t>(AJAX)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jQuery (POST - JSON Data)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firstapp/urls.py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firstapp/views.py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90B26-1477-4EA8-B0E1-C760EE0E627F}"/>
              </a:ext>
            </a:extLst>
          </p:cNvPr>
          <p:cNvSpPr txBox="1"/>
          <p:nvPr/>
        </p:nvSpPr>
        <p:spPr>
          <a:xfrm>
            <a:off x="683568" y="1469683"/>
            <a:ext cx="7992888" cy="15696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'req/ajax3/'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req_ajax3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'req/json/'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req_json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E9936-96C7-4A64-9E5E-03F381378D8C}"/>
              </a:ext>
            </a:extLst>
          </p:cNvPr>
          <p:cNvSpPr txBox="1"/>
          <p:nvPr/>
        </p:nvSpPr>
        <p:spPr>
          <a:xfrm>
            <a:off x="683568" y="3671153"/>
            <a:ext cx="7992888" cy="20621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req_ajax3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'firstapp/ajax3.html'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600" b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req_json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.body.decode(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JsonResponse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i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71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01396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Class-based Views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[App]/urls.py</a:t>
            </a:r>
            <a:r>
              <a:rPr lang="ko-KR" altLang="en-US"/>
              <a:t> 사용 예</a:t>
            </a:r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89E80E-A0FC-4668-90ED-C32117B590BC}"/>
              </a:ext>
            </a:extLst>
          </p:cNvPr>
          <p:cNvSpPr txBox="1"/>
          <p:nvPr/>
        </p:nvSpPr>
        <p:spPr>
          <a:xfrm>
            <a:off x="683568" y="1061442"/>
            <a:ext cx="7992888" cy="20313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views.py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뷰클래스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generic.ListView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template_name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'app/oooo.html'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context_object_name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get_queryset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모델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objects.all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55D63-32C7-40F7-BE64-4268CB38D365}"/>
              </a:ext>
            </a:extLst>
          </p:cNvPr>
          <p:cNvSpPr txBox="1"/>
          <p:nvPr/>
        </p:nvSpPr>
        <p:spPr>
          <a:xfrm>
            <a:off x="683568" y="3092767"/>
            <a:ext cx="7992888" cy="14773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[Project]/urls.py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django.urls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path, include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path(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'app/'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include(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app.urls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46D208-DA5C-4951-AB2E-A80184A73DF5}"/>
              </a:ext>
            </a:extLst>
          </p:cNvPr>
          <p:cNvSpPr/>
          <p:nvPr/>
        </p:nvSpPr>
        <p:spPr>
          <a:xfrm>
            <a:off x="2863472" y="3951048"/>
            <a:ext cx="2415520" cy="306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498A0-667F-487B-A730-9856D2BD0DC9}"/>
              </a:ext>
            </a:extLst>
          </p:cNvPr>
          <p:cNvSpPr txBox="1"/>
          <p:nvPr/>
        </p:nvSpPr>
        <p:spPr>
          <a:xfrm>
            <a:off x="683568" y="4554994"/>
            <a:ext cx="7992888" cy="1754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[App]/urls.py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django.urls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path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views</a:t>
            </a:r>
          </a:p>
          <a:p>
            <a:r>
              <a:rPr lang="en-US" altLang="ko-KR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path(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'class/'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views.</a:t>
            </a:r>
            <a:r>
              <a:rPr lang="ko-KR" alt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뷰클래스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as_view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D2B4C9-5630-408C-A6F9-9876DD144194}"/>
              </a:ext>
            </a:extLst>
          </p:cNvPr>
          <p:cNvSpPr/>
          <p:nvPr/>
        </p:nvSpPr>
        <p:spPr>
          <a:xfrm>
            <a:off x="1226952" y="1682376"/>
            <a:ext cx="3934983" cy="538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8E5BDB-A158-490C-A5AB-5BD18351999F}"/>
              </a:ext>
            </a:extLst>
          </p:cNvPr>
          <p:cNvSpPr/>
          <p:nvPr/>
        </p:nvSpPr>
        <p:spPr>
          <a:xfrm>
            <a:off x="1226952" y="2496772"/>
            <a:ext cx="3934983" cy="538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83A752-AFE3-4363-89C7-594B0939566B}"/>
              </a:ext>
            </a:extLst>
          </p:cNvPr>
          <p:cNvSpPr/>
          <p:nvPr/>
        </p:nvSpPr>
        <p:spPr>
          <a:xfrm>
            <a:off x="3131840" y="5689072"/>
            <a:ext cx="2954328" cy="306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674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06850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 </a:t>
            </a:r>
            <a:r>
              <a:rPr lang="en-US" altLang="ko-KR"/>
              <a:t>(AJAX)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jQuery (POST - JSON Data)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firstapp/templates/firstapp/ajax3.html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90B26-1477-4EA8-B0E1-C760EE0E627F}"/>
              </a:ext>
            </a:extLst>
          </p:cNvPr>
          <p:cNvSpPr txBox="1"/>
          <p:nvPr/>
        </p:nvSpPr>
        <p:spPr>
          <a:xfrm>
            <a:off x="683568" y="1469683"/>
            <a:ext cx="7992888" cy="44627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</a:p>
          <a:p>
            <a:r>
              <a:rPr lang="en-US" altLang="ko-KR" sz="15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const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5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csrftoken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5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getCookie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'csrftoken'</a:t>
            </a:r>
            <a:r>
              <a:rPr lang="en-US" altLang="ko-KR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`/first/req/json/`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}),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'application/json'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'X-CSRFToken'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csrftoken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  <a:endParaRPr lang="en-US" altLang="ko-KR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2EA340-03A3-4751-8B5E-64C03A016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149" y="4653136"/>
            <a:ext cx="3343275" cy="75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7457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033779" cy="3224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 </a:t>
            </a:r>
            <a:r>
              <a:rPr lang="en-US" altLang="ko-KR"/>
              <a:t>(AJAX)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Axios (GET)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firstapp/urls.py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firstapp/views.py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90B26-1477-4EA8-B0E1-C760EE0E627F}"/>
              </a:ext>
            </a:extLst>
          </p:cNvPr>
          <p:cNvSpPr txBox="1"/>
          <p:nvPr/>
        </p:nvSpPr>
        <p:spPr>
          <a:xfrm>
            <a:off x="683568" y="1469683"/>
            <a:ext cx="7992888" cy="1323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'req/ajax4/'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req_ajax4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E9936-96C7-4A64-9E5E-03F381378D8C}"/>
              </a:ext>
            </a:extLst>
          </p:cNvPr>
          <p:cNvSpPr txBox="1"/>
          <p:nvPr/>
        </p:nvSpPr>
        <p:spPr>
          <a:xfrm>
            <a:off x="683568" y="3356992"/>
            <a:ext cx="7992888" cy="25545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 i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req_get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.GET.get(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.GET.get(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.GET[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i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i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600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600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req_ajax4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'firstapp/ajax4.html'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76241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06850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 </a:t>
            </a:r>
            <a:r>
              <a:rPr lang="en-US" altLang="ko-KR"/>
              <a:t>(AJAX)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Axios (GET)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firstapp/templates/firstapp/ajax4.html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90B26-1477-4EA8-B0E1-C760EE0E627F}"/>
              </a:ext>
            </a:extLst>
          </p:cNvPr>
          <p:cNvSpPr txBox="1"/>
          <p:nvPr/>
        </p:nvSpPr>
        <p:spPr>
          <a:xfrm>
            <a:off x="683568" y="1469683"/>
            <a:ext cx="7992888" cy="35394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"https://unpkg.com/axios/dist/axios.min.js"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'/first/req/get/'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6798FC-D0D0-41EA-856B-6A464D63B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861048"/>
            <a:ext cx="1800225" cy="75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3545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521670" cy="3224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 </a:t>
            </a:r>
            <a:r>
              <a:rPr lang="en-US" altLang="ko-KR"/>
              <a:t>(AJAX)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Axios (POST - Form Data)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firstapp/urls.py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firstapp/views.py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90B26-1477-4EA8-B0E1-C760EE0E627F}"/>
              </a:ext>
            </a:extLst>
          </p:cNvPr>
          <p:cNvSpPr txBox="1"/>
          <p:nvPr/>
        </p:nvSpPr>
        <p:spPr>
          <a:xfrm>
            <a:off x="683568" y="1469683"/>
            <a:ext cx="7992888" cy="1323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'req/ajax4/'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req_ajax4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E9936-96C7-4A64-9E5E-03F381378D8C}"/>
              </a:ext>
            </a:extLst>
          </p:cNvPr>
          <p:cNvSpPr txBox="1"/>
          <p:nvPr/>
        </p:nvSpPr>
        <p:spPr>
          <a:xfrm>
            <a:off x="683568" y="3356992"/>
            <a:ext cx="7992888" cy="30469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 i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req_post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i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.method == 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.POST.get(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.POST.get(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.POST[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i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i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i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i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i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i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'firstapp/post.html'</a:t>
            </a:r>
            <a:r>
              <a:rPr lang="en-US" altLang="ko-KR" sz="16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600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600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req_ajax4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'firstapp/ajax4.html'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9920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06850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 </a:t>
            </a:r>
            <a:r>
              <a:rPr lang="en-US" altLang="ko-KR"/>
              <a:t>(AJAX)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Axios (POST - Form Data)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firstapp/templates/firstapp/ajax4.html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90B26-1477-4EA8-B0E1-C760EE0E627F}"/>
              </a:ext>
            </a:extLst>
          </p:cNvPr>
          <p:cNvSpPr txBox="1"/>
          <p:nvPr/>
        </p:nvSpPr>
        <p:spPr>
          <a:xfrm>
            <a:off x="683568" y="1469683"/>
            <a:ext cx="7992888" cy="52629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"https://unpkg.com/axios/dist/axios.min.js"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csrftoken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getCookie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'csrftoken'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'/first/req/post/'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'X-CSRFToken'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csrftoken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6798FC-D0D0-41EA-856B-6A464D63B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861048"/>
            <a:ext cx="1800225" cy="75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10525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546164" cy="3501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 </a:t>
            </a:r>
            <a:r>
              <a:rPr lang="en-US" altLang="ko-KR"/>
              <a:t>(AJAX)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Axios (POST - JSON Data)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firstapp/urls.py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firstapp/views.py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90B26-1477-4EA8-B0E1-C760EE0E627F}"/>
              </a:ext>
            </a:extLst>
          </p:cNvPr>
          <p:cNvSpPr txBox="1"/>
          <p:nvPr/>
        </p:nvSpPr>
        <p:spPr>
          <a:xfrm>
            <a:off x="683568" y="1469683"/>
            <a:ext cx="7992888" cy="15696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'req/ajax4/'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req_ajax4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'req/json/'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req_json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E9936-96C7-4A64-9E5E-03F381378D8C}"/>
              </a:ext>
            </a:extLst>
          </p:cNvPr>
          <p:cNvSpPr txBox="1"/>
          <p:nvPr/>
        </p:nvSpPr>
        <p:spPr>
          <a:xfrm>
            <a:off x="683568" y="3671153"/>
            <a:ext cx="7992888" cy="20621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req_ajax4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'firstapp/ajax4.html'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600" b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req_json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.body.decode(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JsonResponse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i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2405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06850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 </a:t>
            </a:r>
            <a:r>
              <a:rPr lang="en-US" altLang="ko-KR"/>
              <a:t>(AJAX)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Axios (POST - JSON Data)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firstapp/templates/firstapp/ajax4.html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90B26-1477-4EA8-B0E1-C760EE0E627F}"/>
              </a:ext>
            </a:extLst>
          </p:cNvPr>
          <p:cNvSpPr txBox="1"/>
          <p:nvPr/>
        </p:nvSpPr>
        <p:spPr>
          <a:xfrm>
            <a:off x="683568" y="1469683"/>
            <a:ext cx="7992888" cy="52629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"https://unpkg.com/axios/dist/axios.min.js"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csrftoken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getCookie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'csrftoken'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'/first/req/json/'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'application/json'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'X-CSRFToken'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csrftoken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5AE219-217D-4E1A-8621-16BB6C05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5589240"/>
            <a:ext cx="3343275" cy="75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65339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7549695" cy="5580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 </a:t>
            </a:r>
            <a:r>
              <a:rPr lang="en-US" altLang="ko-KR"/>
              <a:t>(AJAX)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GET :</a:t>
            </a:r>
            <a:r>
              <a:rPr lang="en-US" altLang="ko-KR">
                <a:sym typeface="Wingdings" panose="05000000000000000000" pitchFamily="2" charset="2"/>
              </a:rPr>
              <a:t> ? </a:t>
            </a:r>
            <a:r>
              <a:rPr lang="ko-KR" altLang="en-US">
                <a:sym typeface="Wingdings" panose="05000000000000000000" pitchFamily="2" charset="2"/>
              </a:rPr>
              <a:t>기호 다음 </a:t>
            </a:r>
            <a:r>
              <a:rPr lang="en-US" altLang="ko-KR">
                <a:sym typeface="Wingdings" panose="05000000000000000000" pitchFamily="2" charset="2"/>
              </a:rPr>
              <a:t>name=value </a:t>
            </a:r>
            <a:r>
              <a:rPr lang="ko-KR" altLang="en-US">
                <a:sym typeface="Wingdings" panose="05000000000000000000" pitchFamily="2" charset="2"/>
              </a:rPr>
              <a:t>형식으로 입력 </a:t>
            </a:r>
            <a:r>
              <a:rPr lang="en-US" altLang="ko-KR">
                <a:sym typeface="Wingdings" panose="05000000000000000000" pitchFamily="2" charset="2"/>
              </a:rPr>
              <a:t>(Query Parameter)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POST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Form Data </a:t>
            </a:r>
            <a:r>
              <a:rPr lang="en-US" altLang="ko-KR">
                <a:sym typeface="Wingdings" panose="05000000000000000000" pitchFamily="2" charset="2"/>
              </a:rPr>
              <a:t>: FormData </a:t>
            </a:r>
            <a:r>
              <a:rPr lang="ko-KR" altLang="en-US">
                <a:sym typeface="Wingdings" panose="05000000000000000000" pitchFamily="2" charset="2"/>
              </a:rPr>
              <a:t>객체 생성 후 데이터 입력</a:t>
            </a:r>
            <a:endParaRPr lang="en-US" altLang="ko-KR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ym typeface="Wingdings" panose="05000000000000000000" pitchFamily="2" charset="2"/>
              </a:rPr>
              <a:t>        - JSON Data ( Content-Type</a:t>
            </a:r>
            <a:r>
              <a:rPr lang="ko-KR" altLang="en-US">
                <a:sym typeface="Wingdings" panose="05000000000000000000" pitchFamily="2" charset="2"/>
              </a:rPr>
              <a:t> </a:t>
            </a:r>
            <a:r>
              <a:rPr lang="en-US" altLang="ko-KR">
                <a:sym typeface="Wingdings" panose="05000000000000000000" pitchFamily="2" charset="2"/>
              </a:rPr>
              <a:t>: application/json )</a:t>
            </a:r>
          </a:p>
          <a:p>
            <a:pPr>
              <a:lnSpc>
                <a:spcPct val="150000"/>
              </a:lnSpc>
            </a:pPr>
            <a:r>
              <a:rPr lang="en-US" altLang="ko-KR">
                <a:sym typeface="Wingdings" panose="05000000000000000000" pitchFamily="2" charset="2"/>
              </a:rPr>
              <a:t>          </a:t>
            </a:r>
            <a:r>
              <a:rPr lang="ko-KR" altLang="en-US">
                <a:sym typeface="Wingdings" panose="05000000000000000000" pitchFamily="2" charset="2"/>
              </a:rPr>
              <a:t>ㆍ</a:t>
            </a:r>
            <a:r>
              <a:rPr lang="en-US" altLang="ko-KR">
                <a:sym typeface="Wingdings" panose="05000000000000000000" pitchFamily="2" charset="2"/>
              </a:rPr>
              <a:t>JSON </a:t>
            </a:r>
            <a:r>
              <a:rPr lang="ko-KR" altLang="en-US">
                <a:sym typeface="Wingdings" panose="05000000000000000000" pitchFamily="2" charset="2"/>
              </a:rPr>
              <a:t>문자열 데이터 입력</a:t>
            </a:r>
            <a:endParaRPr lang="en-US" altLang="ko-KR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ym typeface="Wingdings" panose="05000000000000000000" pitchFamily="2" charset="2"/>
              </a:rPr>
              <a:t>             1) FormData  JSON </a:t>
            </a:r>
            <a:r>
              <a:rPr lang="ko-KR" altLang="en-US">
                <a:sym typeface="Wingdings" panose="05000000000000000000" pitchFamily="2" charset="2"/>
              </a:rPr>
              <a:t>문자열 </a:t>
            </a:r>
            <a:endParaRPr lang="en-US" altLang="ko-KR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ym typeface="Wingdings" panose="05000000000000000000" pitchFamily="2" charset="2"/>
              </a:rPr>
              <a:t>             2) Object</a:t>
            </a:r>
            <a:r>
              <a:rPr lang="ko-KR" altLang="en-US">
                <a:sym typeface="Wingdings" panose="05000000000000000000" pitchFamily="2" charset="2"/>
              </a:rPr>
              <a:t>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>
                <a:sym typeface="Wingdings" panose="05000000000000000000" pitchFamily="2" charset="2"/>
              </a:rPr>
              <a:t> </a:t>
            </a:r>
            <a:r>
              <a:rPr lang="en-US" altLang="ko-KR">
                <a:sym typeface="Wingdings" panose="05000000000000000000" pitchFamily="2" charset="2"/>
              </a:rPr>
              <a:t>JSON </a:t>
            </a:r>
            <a:r>
              <a:rPr lang="ko-KR" altLang="en-US">
                <a:sym typeface="Wingdings" panose="05000000000000000000" pitchFamily="2" charset="2"/>
              </a:rPr>
              <a:t>문자열</a:t>
            </a:r>
            <a:endParaRPr lang="en-US" altLang="ko-KR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altLang="ko-KR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/>
              <a:t>    ● CSRF Token </a:t>
            </a:r>
            <a:r>
              <a:rPr lang="ko-KR" altLang="en-US"/>
              <a:t>적용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Request Header</a:t>
            </a:r>
            <a:r>
              <a:rPr lang="ko-KR" altLang="en-US"/>
              <a:t> 입력 </a:t>
            </a:r>
            <a:r>
              <a:rPr lang="en-US" altLang="ko-KR">
                <a:sym typeface="Wingdings" panose="05000000000000000000" pitchFamily="2" charset="2"/>
              </a:rPr>
              <a:t> </a:t>
            </a:r>
            <a:r>
              <a:rPr lang="ko-KR" altLang="en-US">
                <a:sym typeface="Wingdings" panose="05000000000000000000" pitchFamily="2" charset="2"/>
              </a:rPr>
              <a:t>모든 방법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Form Data</a:t>
            </a:r>
            <a:r>
              <a:rPr lang="ko-KR" altLang="en-US"/>
              <a:t> 포함 가능 </a:t>
            </a:r>
            <a:r>
              <a:rPr lang="en-US" altLang="ko-KR">
                <a:sym typeface="Wingdings" panose="05000000000000000000" pitchFamily="2" charset="2"/>
              </a:rPr>
              <a:t> JavaScript Old API / jQuery</a:t>
            </a:r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B8258-EB9F-41C4-8012-5B1A7C8EB3A1}"/>
              </a:ext>
            </a:extLst>
          </p:cNvPr>
          <p:cNvSpPr txBox="1"/>
          <p:nvPr/>
        </p:nvSpPr>
        <p:spPr>
          <a:xfrm>
            <a:off x="1874402" y="3125341"/>
            <a:ext cx="457661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fromEntries</a:t>
            </a:r>
            <a:r>
              <a:rPr lang="en-US" altLang="ko-KR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C60EF0-D0A5-4EC3-BBFF-D0B632718F05}"/>
              </a:ext>
            </a:extLst>
          </p:cNvPr>
          <p:cNvSpPr txBox="1"/>
          <p:nvPr/>
        </p:nvSpPr>
        <p:spPr>
          <a:xfrm>
            <a:off x="1874402" y="3933056"/>
            <a:ext cx="457661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15839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033779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 </a:t>
            </a:r>
            <a:r>
              <a:rPr lang="en-US" altLang="ko-KR"/>
              <a:t>(AJAX)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CSRF </a:t>
            </a:r>
            <a:r>
              <a:rPr lang="ko-KR" altLang="en-US"/>
              <a:t>허용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first/views.py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90B26-1477-4EA8-B0E1-C760EE0E627F}"/>
              </a:ext>
            </a:extLst>
          </p:cNvPr>
          <p:cNvSpPr txBox="1"/>
          <p:nvPr/>
        </p:nvSpPr>
        <p:spPr>
          <a:xfrm>
            <a:off x="683568" y="1469683"/>
            <a:ext cx="7992888" cy="45243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decorators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csrf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csrf_exempt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600" b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@csrf_exempt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req_post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.method ==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.POST.get(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.POST.get(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.POST[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'firstapp/post.html'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@csrf_exempt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req_json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.body.decode(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JsonResponse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5AE219-217D-4E1A-8621-16BB6C05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5589240"/>
            <a:ext cx="3343275" cy="75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2B88D2-0460-4E0F-B254-637CA0615E58}"/>
              </a:ext>
            </a:extLst>
          </p:cNvPr>
          <p:cNvSpPr/>
          <p:nvPr/>
        </p:nvSpPr>
        <p:spPr>
          <a:xfrm>
            <a:off x="743494" y="2032000"/>
            <a:ext cx="1408579" cy="219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5A6375-3987-4280-8F00-68EE0CC1755E}"/>
              </a:ext>
            </a:extLst>
          </p:cNvPr>
          <p:cNvSpPr/>
          <p:nvPr/>
        </p:nvSpPr>
        <p:spPr>
          <a:xfrm>
            <a:off x="743493" y="4715908"/>
            <a:ext cx="1408579" cy="219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879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8449685" cy="5440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연습문제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GET / POST (Form Data) / POST (JSON Data) </a:t>
            </a:r>
            <a:r>
              <a:rPr lang="ko-KR" altLang="en-US"/>
              <a:t>방식으로 </a:t>
            </a:r>
            <a:r>
              <a:rPr lang="en-US" altLang="ko-KR"/>
              <a:t>AJAX </a:t>
            </a:r>
            <a:r>
              <a:rPr lang="ko-KR" altLang="en-US"/>
              <a:t>통신하기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요구사항 </a:t>
            </a:r>
            <a:r>
              <a:rPr lang="en-US" altLang="ko-KR"/>
              <a:t>1) : </a:t>
            </a:r>
            <a:r>
              <a:rPr lang="ko-KR" altLang="en-US"/>
              <a:t>각 방식 요청 전 웹페이지는 아래의 코드를 사용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요구사항 </a:t>
            </a:r>
            <a:r>
              <a:rPr lang="en-US" altLang="ko-KR"/>
              <a:t>2) :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  </a:t>
            </a:r>
            <a:r>
              <a:rPr lang="ko-KR" altLang="en-US"/>
              <a:t>요청 전 웹페이지의 주소</a:t>
            </a:r>
            <a:r>
              <a:rPr lang="en-US" altLang="ko-KR"/>
              <a:t> - </a:t>
            </a:r>
            <a:r>
              <a:rPr lang="en-US" altLang="ko-KR">
                <a:hlinkClick r:id="rId3"/>
              </a:rPr>
              <a:t>http://127.0.0.1:8000/second/req/ajax/exam/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  GET </a:t>
            </a:r>
            <a:r>
              <a:rPr lang="ko-KR" altLang="en-US"/>
              <a:t>요청 주소 </a:t>
            </a:r>
            <a:r>
              <a:rPr lang="en-US" altLang="ko-KR"/>
              <a:t>- </a:t>
            </a:r>
            <a:r>
              <a:rPr lang="en-US" altLang="ko-KR">
                <a:hlinkClick r:id="rId3"/>
              </a:rPr>
              <a:t>http://127.0.0.1:8000/second/req/ajax/get/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  POST </a:t>
            </a:r>
            <a:r>
              <a:rPr lang="ko-KR" altLang="en-US"/>
              <a:t>요청 주소 </a:t>
            </a:r>
            <a:r>
              <a:rPr lang="en-US" altLang="ko-KR"/>
              <a:t>- </a:t>
            </a:r>
            <a:r>
              <a:rPr lang="en-US" altLang="ko-KR">
                <a:hlinkClick r:id="rId3"/>
              </a:rPr>
              <a:t>http://127.0.0.1:8000/second/req/ajax/post/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  JSON </a:t>
            </a:r>
            <a:r>
              <a:rPr lang="ko-KR" altLang="en-US"/>
              <a:t>요청 주소 </a:t>
            </a:r>
            <a:r>
              <a:rPr lang="en-US" altLang="ko-KR"/>
              <a:t>- </a:t>
            </a:r>
            <a:r>
              <a:rPr lang="en-US" altLang="ko-KR">
                <a:hlinkClick r:id="rId4"/>
              </a:rPr>
              <a:t>http://127.0.0.1:8000/second/req/ajax/json/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요구사항 </a:t>
            </a:r>
            <a:r>
              <a:rPr lang="en-US" altLang="ko-KR"/>
              <a:t>3) : secondapp</a:t>
            </a:r>
            <a:r>
              <a:rPr lang="ko-KR" altLang="en-US"/>
              <a:t>의 모델클래스 </a:t>
            </a:r>
            <a:r>
              <a:rPr lang="en-US" altLang="ko-KR"/>
              <a:t>Course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사용하여 데이터 조회</a:t>
            </a:r>
            <a:endParaRPr lang="en-US" altLang="ko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14238-078D-4F2E-9799-FFC2BD3A90A7}"/>
              </a:ext>
            </a:extLst>
          </p:cNvPr>
          <p:cNvSpPr txBox="1"/>
          <p:nvPr/>
        </p:nvSpPr>
        <p:spPr>
          <a:xfrm>
            <a:off x="1331640" y="1425550"/>
            <a:ext cx="457661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'json'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810CE92-9CA6-4D27-855C-066218F07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76" y="1596702"/>
            <a:ext cx="26098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1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30244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Function Views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[Project]/urls.py</a:t>
            </a:r>
            <a:r>
              <a:rPr lang="ko-KR" altLang="en-US"/>
              <a:t> 사용 예</a:t>
            </a:r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89E80E-A0FC-4668-90ED-C32117B590BC}"/>
              </a:ext>
            </a:extLst>
          </p:cNvPr>
          <p:cNvSpPr txBox="1"/>
          <p:nvPr/>
        </p:nvSpPr>
        <p:spPr>
          <a:xfrm>
            <a:off x="683568" y="1062643"/>
            <a:ext cx="7992888" cy="14773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views.py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django.http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HttpResponse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뷰함수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(request):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응답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55D63-32C7-40F7-BE64-4268CB38D365}"/>
              </a:ext>
            </a:extLst>
          </p:cNvPr>
          <p:cNvSpPr txBox="1"/>
          <p:nvPr/>
        </p:nvSpPr>
        <p:spPr>
          <a:xfrm>
            <a:off x="683568" y="2537740"/>
            <a:ext cx="7992888" cy="20313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[Project]/urls.py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django.urls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path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views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path(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'function/'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views.</a:t>
            </a:r>
            <a:r>
              <a:rPr lang="ko-KR" alt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뷰함수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A6A17D-A4C5-4EA4-8EAA-26E2F08E6EBA}"/>
              </a:ext>
            </a:extLst>
          </p:cNvPr>
          <p:cNvSpPr/>
          <p:nvPr/>
        </p:nvSpPr>
        <p:spPr>
          <a:xfrm>
            <a:off x="745029" y="1899446"/>
            <a:ext cx="3876131" cy="597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1CD929-0056-4723-832C-E2412EB7E80C}"/>
              </a:ext>
            </a:extLst>
          </p:cNvPr>
          <p:cNvSpPr/>
          <p:nvPr/>
        </p:nvSpPr>
        <p:spPr>
          <a:xfrm>
            <a:off x="3505200" y="3944629"/>
            <a:ext cx="1485900" cy="306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1349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8308878" cy="3501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연습문제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GET / POST (Form Data) / POST (JSON Data) </a:t>
            </a:r>
            <a:r>
              <a:rPr lang="ko-KR" altLang="en-US"/>
              <a:t>방식으로 </a:t>
            </a:r>
            <a:r>
              <a:rPr lang="en-US" altLang="ko-KR"/>
              <a:t>AJAX </a:t>
            </a:r>
            <a:r>
              <a:rPr lang="ko-KR" altLang="en-US"/>
              <a:t>통신하기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요구사항 </a:t>
            </a:r>
            <a:r>
              <a:rPr lang="en-US" altLang="ko-KR"/>
              <a:t>4) : </a:t>
            </a:r>
            <a:r>
              <a:rPr lang="ko-KR" altLang="en-US"/>
              <a:t>버튼을 클릭하면 각 방식에 맞도록 </a:t>
            </a:r>
            <a:r>
              <a:rPr lang="en-US" altLang="ko-KR"/>
              <a:t>AJAX </a:t>
            </a:r>
            <a:r>
              <a:rPr lang="ko-KR" altLang="en-US"/>
              <a:t>요청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  ※ </a:t>
            </a:r>
            <a:r>
              <a:rPr lang="ko-KR" altLang="en-US"/>
              <a:t>버튼의 클릭 이벤트 코드 예시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각 버튼 클릭 후 </a:t>
            </a:r>
            <a:r>
              <a:rPr lang="en-US" altLang="ko-KR"/>
              <a:t>"</a:t>
            </a:r>
            <a:r>
              <a:rPr lang="ko-KR" altLang="en-US"/>
              <a:t>개발자 도구의 </a:t>
            </a:r>
            <a:r>
              <a:rPr lang="en-US" altLang="ko-KR"/>
              <a:t>Console" </a:t>
            </a:r>
            <a:r>
              <a:rPr lang="ko-KR" altLang="en-US"/>
              <a:t>에 출력된 응답 데이터 모습</a:t>
            </a:r>
            <a:endParaRPr lang="en-US" altLang="ko-K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E112DA-DA35-42A5-B1A0-9D2ADF77E422}"/>
              </a:ext>
            </a:extLst>
          </p:cNvPr>
          <p:cNvSpPr txBox="1"/>
          <p:nvPr/>
        </p:nvSpPr>
        <p:spPr>
          <a:xfrm>
            <a:off x="1331640" y="1844824"/>
            <a:ext cx="6552728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'#get'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()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endParaRPr lang="en-US" altLang="ko-KR" sz="1400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 </a:t>
            </a:r>
            <a:r>
              <a:rPr lang="ko-KR" altLang="en-US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코드 작성</a:t>
            </a:r>
            <a:endParaRPr lang="en-US" altLang="ko-KR" sz="1400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A49965-52CC-45A5-B806-6D7A8F66F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1" y="3648860"/>
            <a:ext cx="6552728" cy="2886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649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01396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Function Views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[App]/urls.py</a:t>
            </a:r>
            <a:r>
              <a:rPr lang="ko-KR" altLang="en-US"/>
              <a:t> 사용 예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498A0-667F-487B-A730-9856D2BD0DC9}"/>
              </a:ext>
            </a:extLst>
          </p:cNvPr>
          <p:cNvSpPr txBox="1"/>
          <p:nvPr/>
        </p:nvSpPr>
        <p:spPr>
          <a:xfrm>
            <a:off x="683568" y="4292066"/>
            <a:ext cx="7992888" cy="20313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[App]/urls.py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django.urls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path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views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path(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'function/'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views.</a:t>
            </a:r>
            <a:r>
              <a:rPr lang="ko-KR" alt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뷰함수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83A752-AFE3-4363-89C7-594B0939566B}"/>
              </a:ext>
            </a:extLst>
          </p:cNvPr>
          <p:cNvSpPr/>
          <p:nvPr/>
        </p:nvSpPr>
        <p:spPr>
          <a:xfrm>
            <a:off x="3505200" y="5689072"/>
            <a:ext cx="1478280" cy="306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65C19-110E-4BF3-A459-E0F9A7A1A867}"/>
              </a:ext>
            </a:extLst>
          </p:cNvPr>
          <p:cNvSpPr txBox="1"/>
          <p:nvPr/>
        </p:nvSpPr>
        <p:spPr>
          <a:xfrm>
            <a:off x="683568" y="1062643"/>
            <a:ext cx="7992888" cy="14773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views.py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django.http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HttpResponse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뷰함수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(request):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응답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5DE3FB-AF9A-4A13-B5CD-CF8020327418}"/>
              </a:ext>
            </a:extLst>
          </p:cNvPr>
          <p:cNvSpPr txBox="1"/>
          <p:nvPr/>
        </p:nvSpPr>
        <p:spPr>
          <a:xfrm>
            <a:off x="683568" y="2537740"/>
            <a:ext cx="7992888" cy="1754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[Project]/urls.py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django.urls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path, include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path(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'app/'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include(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app.urls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68F64-3194-4E49-B9B1-32D15431C013}"/>
              </a:ext>
            </a:extLst>
          </p:cNvPr>
          <p:cNvSpPr/>
          <p:nvPr/>
        </p:nvSpPr>
        <p:spPr>
          <a:xfrm>
            <a:off x="745029" y="1899446"/>
            <a:ext cx="3876131" cy="597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DE50B8-4F67-4FA7-BA04-CFE1708B8350}"/>
              </a:ext>
            </a:extLst>
          </p:cNvPr>
          <p:cNvSpPr/>
          <p:nvPr/>
        </p:nvSpPr>
        <p:spPr>
          <a:xfrm>
            <a:off x="2870076" y="3674520"/>
            <a:ext cx="2418204" cy="306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7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818598" cy="3085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Function Views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자주 사용되는 </a:t>
            </a:r>
            <a:r>
              <a:rPr lang="en-US" altLang="ko-KR"/>
              <a:t>4</a:t>
            </a:r>
            <a:r>
              <a:rPr lang="ko-KR" altLang="en-US"/>
              <a:t>가지 반환 타입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en-US" altLang="ko-KR" err="1"/>
              <a:t>HttpResponse</a:t>
            </a:r>
            <a:r>
              <a:rPr lang="en-US" altLang="ko-KR"/>
              <a:t> : </a:t>
            </a:r>
            <a:r>
              <a:rPr lang="ko-KR" altLang="en-US"/>
              <a:t>형태를 지정하여 반환 </a:t>
            </a:r>
            <a:r>
              <a:rPr lang="en-US" altLang="ko-KR"/>
              <a:t>(</a:t>
            </a:r>
            <a:r>
              <a:rPr lang="ko-KR" altLang="en-US"/>
              <a:t>기본값 </a:t>
            </a:r>
            <a:r>
              <a:rPr lang="en-US" altLang="ko-KR"/>
              <a:t>text/html)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en-US" altLang="ko-KR" b="1">
                <a:solidFill>
                  <a:srgbClr val="FF0000"/>
                </a:solidFill>
              </a:rPr>
              <a:t>render()</a:t>
            </a:r>
            <a:r>
              <a:rPr lang="en-US" altLang="ko-KR" b="1"/>
              <a:t> : HTML Template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5A8A74-2FDF-42CA-9900-63871FFEF055}"/>
              </a:ext>
            </a:extLst>
          </p:cNvPr>
          <p:cNvSpPr txBox="1"/>
          <p:nvPr/>
        </p:nvSpPr>
        <p:spPr>
          <a:xfrm>
            <a:off x="1259632" y="1412776"/>
            <a:ext cx="5965782" cy="1138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django.http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HttpResponse</a:t>
            </a:r>
            <a:endParaRPr lang="en-US" altLang="ko-KR" sz="1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html(request):</a:t>
            </a:r>
          </a:p>
          <a:p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'&lt;h1&gt;Plain Text&lt;/h1&gt;'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3EA73-0776-4EF9-8B30-78C76D9C262B}"/>
              </a:ext>
            </a:extLst>
          </p:cNvPr>
          <p:cNvSpPr txBox="1"/>
          <p:nvPr/>
        </p:nvSpPr>
        <p:spPr>
          <a:xfrm>
            <a:off x="1259632" y="3219941"/>
            <a:ext cx="5965782" cy="2693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django.shortcuts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render</a:t>
            </a:r>
          </a:p>
          <a:p>
            <a:b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template(request):</a:t>
            </a:r>
          </a:p>
          <a:p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data = {</a:t>
            </a:r>
          </a:p>
          <a:p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'str'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'num'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7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'list'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altLang="ko-KR" sz="17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7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7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7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ko-KR" sz="1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r>
              <a:rPr lang="en-US" altLang="ko-KR" sz="1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7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aaa</a:t>
            </a:r>
            <a:r>
              <a:rPr lang="en-US" altLang="ko-KR" sz="1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7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altLang="ko-KR" sz="1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7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render(</a:t>
            </a:r>
          </a:p>
          <a:p>
            <a:r>
              <a:rPr lang="en-US" altLang="ko-KR" sz="17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request, </a:t>
            </a:r>
            <a:r>
              <a:rPr lang="en-US" altLang="ko-KR" sz="17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'template.html'</a:t>
            </a:r>
            <a:r>
              <a:rPr lang="en-US" altLang="ko-KR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context=data)</a:t>
            </a:r>
          </a:p>
        </p:txBody>
      </p:sp>
    </p:spTree>
    <p:extLst>
      <p:ext uri="{BB962C8B-B14F-4D97-AF65-F5344CB8AC3E}">
        <p14:creationId xmlns:p14="http://schemas.microsoft.com/office/powerpoint/2010/main" val="271969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04790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Function Views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자주 사용되는 </a:t>
            </a:r>
            <a:r>
              <a:rPr lang="en-US" altLang="ko-KR"/>
              <a:t>4</a:t>
            </a:r>
            <a:r>
              <a:rPr lang="ko-KR" altLang="en-US"/>
              <a:t>가지 반환 타입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en-US" altLang="ko-KR" err="1"/>
              <a:t>JsonResponse</a:t>
            </a:r>
            <a:r>
              <a:rPr lang="en-US" altLang="ko-KR"/>
              <a:t> : JSON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5A8A74-2FDF-42CA-9900-63871FFEF055}"/>
              </a:ext>
            </a:extLst>
          </p:cNvPr>
          <p:cNvSpPr txBox="1"/>
          <p:nvPr/>
        </p:nvSpPr>
        <p:spPr>
          <a:xfrm>
            <a:off x="1259632" y="1412776"/>
            <a:ext cx="5965782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django.http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JsonResponse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600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1600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파이썬에서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제공하는 기본 자료형태 반환</a:t>
            </a:r>
            <a:endParaRPr lang="en-US" altLang="ko-KR" sz="1600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python_data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(request):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data = {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data = [ 'value1', 'value2', 'value3' 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JsonResponse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3EA73-0776-4EF9-8B30-78C76D9C262B}"/>
              </a:ext>
            </a:extLst>
          </p:cNvPr>
          <p:cNvSpPr txBox="1"/>
          <p:nvPr/>
        </p:nvSpPr>
        <p:spPr>
          <a:xfrm>
            <a:off x="1259632" y="3228658"/>
            <a:ext cx="5965782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django.http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JsonResponse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django.forms.models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model_to_dict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600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장고 모델 자료형태 반환</a:t>
            </a:r>
            <a:endParaRPr lang="en-US" altLang="ko-KR" sz="1600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model_data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(request):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curriculum = </a:t>
            </a:r>
            <a:r>
              <a:rPr lang="en-US" altLang="ko-KR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Curriculum.objects.all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data = []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curriculum: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c = </a:t>
            </a:r>
            <a:r>
              <a:rPr lang="en-US" altLang="ko-KR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model_to_dict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altLang="ko-KR" sz="1600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QuerySet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-&gt; </a:t>
            </a:r>
            <a:r>
              <a:rPr lang="en-US" altLang="ko-KR" sz="1600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Dict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data.append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altLang="ko-KR" sz="1600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가 아닌 자료는 항상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safe=False 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옵션 사용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JsonResponse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(data, safe=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48A2B5-C5D3-4D85-ACB3-F205EABF6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1509498"/>
            <a:ext cx="1668990" cy="623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 descr="텍스트, 사람이(가) 표시된 사진&#10;&#10;자동 생성된 설명">
            <a:extLst>
              <a:ext uri="{FF2B5EF4-FFF2-40B4-BE49-F238E27FC236}">
                <a16:creationId xmlns:a16="http://schemas.microsoft.com/office/drawing/2014/main" id="{0F5039FC-AB07-4C2D-8517-7788D9972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316438"/>
            <a:ext cx="1668990" cy="3136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72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409862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Function Views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자주 사용되는 </a:t>
            </a:r>
            <a:r>
              <a:rPr lang="en-US" altLang="ko-KR"/>
              <a:t>4</a:t>
            </a:r>
            <a:r>
              <a:rPr lang="ko-KR" altLang="en-US"/>
              <a:t>가지 반환 타입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en-US" altLang="ko-KR" err="1"/>
              <a:t>HttpResponseRedirect</a:t>
            </a:r>
            <a:r>
              <a:rPr lang="en-US" altLang="ko-KR"/>
              <a:t> / </a:t>
            </a:r>
            <a:r>
              <a:rPr lang="en-US" altLang="ko-KR" b="1">
                <a:solidFill>
                  <a:srgbClr val="FF0000"/>
                </a:solidFill>
              </a:rPr>
              <a:t>redirect</a:t>
            </a:r>
          </a:p>
        </p:txBody>
      </p:sp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9A1FA9F4-9A85-4327-AB08-D268971E2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650601"/>
              </p:ext>
            </p:extLst>
          </p:nvPr>
        </p:nvGraphicFramePr>
        <p:xfrm>
          <a:off x="683568" y="1484784"/>
          <a:ext cx="7992888" cy="41044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1288316152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172513879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210708303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329447"/>
                  </a:ext>
                </a:extLst>
              </a:tr>
              <a:tr h="45605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/>
                        <a:t>Http</a:t>
                      </a:r>
                    </a:p>
                    <a:p>
                      <a:pPr algn="ctr" latinLnBrk="1"/>
                      <a:r>
                        <a:rPr lang="en-US" altLang="ko-KR" sz="1200" b="0"/>
                        <a:t>Response</a:t>
                      </a:r>
                    </a:p>
                    <a:p>
                      <a:pPr algn="ctr" latinLnBrk="1"/>
                      <a:r>
                        <a:rPr lang="en-US" altLang="ko-KR" sz="1200" b="0"/>
                        <a:t>Redirect</a:t>
                      </a:r>
                      <a:endParaRPr lang="ko-KR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200" b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HttpResponseRedirect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'../main'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/>
                        <a:t>http://127.0.0.1:8000/first/main/</a:t>
                      </a:r>
                      <a:endParaRPr lang="ko-KR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154182"/>
                  </a:ext>
                </a:extLst>
              </a:tr>
              <a:tr h="4560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200" b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HttpResponseRedirect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'/first/main/'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/>
                        <a:t>http://127.0.0.1:8000/first/main/</a:t>
                      </a:r>
                      <a:endParaRPr lang="ko-KR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830402"/>
                  </a:ext>
                </a:extLst>
              </a:tr>
              <a:tr h="4560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200" b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HttpResponseRedirect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'http://naver.com'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/>
                        <a:t>https://www.naver.com/</a:t>
                      </a:r>
                      <a:endParaRPr lang="ko-KR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173572"/>
                  </a:ext>
                </a:extLst>
              </a:tr>
              <a:tr h="4560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200" b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HttpResponseRedirect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'main'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/>
                        <a:t>http://127.0.0.1:8000/first/main/main/</a:t>
                      </a:r>
                      <a:endParaRPr lang="ko-KR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490926"/>
                  </a:ext>
                </a:extLst>
              </a:tr>
              <a:tr h="45605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rgbClr val="FF0000"/>
                          </a:solidFill>
                        </a:rPr>
                        <a:t>redirect</a:t>
                      </a:r>
                      <a:endParaRPr lang="ko-KR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200" b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redirect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'../main'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/>
                        <a:t>http://127.0.0.1:8000/first/main/</a:t>
                      </a:r>
                      <a:endParaRPr lang="ko-KR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011220"/>
                  </a:ext>
                </a:extLst>
              </a:tr>
              <a:tr h="4560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200" b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redirect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'/first/main/'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/>
                        <a:t>http://127.0.0.1:8000/first/main/</a:t>
                      </a:r>
                      <a:endParaRPr lang="ko-KR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592887"/>
                  </a:ext>
                </a:extLst>
              </a:tr>
              <a:tr h="4560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200" b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redirect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'http://naver.com'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/>
                        <a:t>https://www.naver.com/</a:t>
                      </a:r>
                      <a:endParaRPr lang="ko-KR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133611"/>
                  </a:ext>
                </a:extLst>
              </a:tr>
              <a:tr h="4560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200" b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redirect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'main'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/>
                        <a:t>http://127.0.0.1:8000/first/main/</a:t>
                      </a:r>
                      <a:endParaRPr lang="ko-KR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076024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F2C5E50F-C485-48E0-A8FC-1139042AE7B4}"/>
              </a:ext>
            </a:extLst>
          </p:cNvPr>
          <p:cNvSpPr/>
          <p:nvPr/>
        </p:nvSpPr>
        <p:spPr>
          <a:xfrm>
            <a:off x="1580605" y="5201392"/>
            <a:ext cx="2024743" cy="306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2F4F63-BC05-4CE9-B696-FEB355B8A3F1}"/>
              </a:ext>
            </a:extLst>
          </p:cNvPr>
          <p:cNvSpPr/>
          <p:nvPr/>
        </p:nvSpPr>
        <p:spPr>
          <a:xfrm>
            <a:off x="5689292" y="5195510"/>
            <a:ext cx="2339092" cy="306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43AE2F-7C02-47DC-8440-7C0CD01393A2}"/>
              </a:ext>
            </a:extLst>
          </p:cNvPr>
          <p:cNvSpPr/>
          <p:nvPr/>
        </p:nvSpPr>
        <p:spPr>
          <a:xfrm>
            <a:off x="1580605" y="3389001"/>
            <a:ext cx="3043646" cy="30608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13A28F-F6A2-417A-AFB3-F421B478811E}"/>
              </a:ext>
            </a:extLst>
          </p:cNvPr>
          <p:cNvSpPr/>
          <p:nvPr/>
        </p:nvSpPr>
        <p:spPr>
          <a:xfrm>
            <a:off x="5689291" y="3383119"/>
            <a:ext cx="2731897" cy="30608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066782-22EC-4FC9-8178-EC0E3140FE23}"/>
              </a:ext>
            </a:extLst>
          </p:cNvPr>
          <p:cNvSpPr txBox="1"/>
          <p:nvPr/>
        </p:nvSpPr>
        <p:spPr>
          <a:xfrm>
            <a:off x="2919635" y="5533607"/>
            <a:ext cx="1643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urls.py</a:t>
            </a:r>
            <a:r>
              <a:rPr lang="ko-KR" altLang="en-US" sz="1200" b="1">
                <a:solidFill>
                  <a:srgbClr val="FF0000"/>
                </a:solidFill>
              </a:rPr>
              <a:t>의 </a:t>
            </a:r>
            <a:r>
              <a:rPr lang="en-US" altLang="ko-KR" sz="1200" b="1">
                <a:solidFill>
                  <a:srgbClr val="FF0000"/>
                </a:solidFill>
              </a:rPr>
              <a:t>name </a:t>
            </a:r>
            <a:r>
              <a:rPr lang="ko-KR" altLang="en-US" sz="1200" b="1">
                <a:solidFill>
                  <a:srgbClr val="FF0000"/>
                </a:solidFill>
              </a:rPr>
              <a:t>적용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960E9C-9A0A-4642-B979-F1830DA09E10}"/>
              </a:ext>
            </a:extLst>
          </p:cNvPr>
          <p:cNvSpPr txBox="1"/>
          <p:nvPr/>
        </p:nvSpPr>
        <p:spPr>
          <a:xfrm>
            <a:off x="3858312" y="3701575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accent5"/>
                </a:solidFill>
              </a:rPr>
              <a:t>상대경로 주소 적용</a:t>
            </a:r>
          </a:p>
        </p:txBody>
      </p:sp>
    </p:spTree>
    <p:extLst>
      <p:ext uri="{BB962C8B-B14F-4D97-AF65-F5344CB8AC3E}">
        <p14:creationId xmlns:p14="http://schemas.microsoft.com/office/powerpoint/2010/main" val="218772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14002</TotalTime>
  <Words>7300</Words>
  <Application>Microsoft Office PowerPoint</Application>
  <PresentationFormat>화면 슬라이드 쇼(4:3)</PresentationFormat>
  <Paragraphs>982</Paragraphs>
  <Slides>50</Slides>
  <Notes>50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돋움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GGoReb</dc:creator>
  <cp:lastModifiedBy>김남현</cp:lastModifiedBy>
  <cp:revision>928</cp:revision>
  <dcterms:created xsi:type="dcterms:W3CDTF">2013-06-27T12:00:59Z</dcterms:created>
  <dcterms:modified xsi:type="dcterms:W3CDTF">2021-09-29T04:45:10Z</dcterms:modified>
</cp:coreProperties>
</file>