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5"/>
  </p:notesMasterIdLst>
  <p:sldIdLst>
    <p:sldId id="489" r:id="rId2"/>
    <p:sldId id="534" r:id="rId3"/>
    <p:sldId id="535" r:id="rId4"/>
    <p:sldId id="482" r:id="rId5"/>
    <p:sldId id="483" r:id="rId6"/>
    <p:sldId id="536" r:id="rId7"/>
    <p:sldId id="490" r:id="rId8"/>
    <p:sldId id="485" r:id="rId9"/>
    <p:sldId id="537" r:id="rId10"/>
    <p:sldId id="538" r:id="rId11"/>
    <p:sldId id="547" r:id="rId12"/>
    <p:sldId id="486" r:id="rId13"/>
    <p:sldId id="487" r:id="rId14"/>
    <p:sldId id="488" r:id="rId15"/>
    <p:sldId id="540" r:id="rId16"/>
    <p:sldId id="541" r:id="rId17"/>
    <p:sldId id="542" r:id="rId18"/>
    <p:sldId id="548" r:id="rId19"/>
    <p:sldId id="549" r:id="rId20"/>
    <p:sldId id="550" r:id="rId21"/>
    <p:sldId id="551" r:id="rId22"/>
    <p:sldId id="552" r:id="rId23"/>
    <p:sldId id="553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7" autoAdjust="0"/>
    <p:restoredTop sz="94660"/>
  </p:normalViewPr>
  <p:slideViewPr>
    <p:cSldViewPr>
      <p:cViewPr varScale="1">
        <p:scale>
          <a:sx n="113" d="100"/>
          <a:sy n="113" d="100"/>
        </p:scale>
        <p:origin x="1116" y="8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kangwook" userId="358766d1acadafad" providerId="LiveId" clId="{3A42A140-F211-4154-8FFF-B1F482A105C4}"/>
    <pc:docChg chg="undo custSel modSld">
      <pc:chgData name="lee kangwook" userId="358766d1acadafad" providerId="LiveId" clId="{3A42A140-F211-4154-8FFF-B1F482A105C4}" dt="2022-10-12T01:46:40.092" v="9" actId="1076"/>
      <pc:docMkLst>
        <pc:docMk/>
      </pc:docMkLst>
      <pc:sldChg chg="modSp mod">
        <pc:chgData name="lee kangwook" userId="358766d1acadafad" providerId="LiveId" clId="{3A42A140-F211-4154-8FFF-B1F482A105C4}" dt="2022-10-12T01:46:40.092" v="9" actId="1076"/>
        <pc:sldMkLst>
          <pc:docMk/>
          <pc:sldMk cId="52970982" sldId="536"/>
        </pc:sldMkLst>
        <pc:spChg chg="mod">
          <ac:chgData name="lee kangwook" userId="358766d1acadafad" providerId="LiveId" clId="{3A42A140-F211-4154-8FFF-B1F482A105C4}" dt="2022-10-12T01:41:45.930" v="1" actId="1076"/>
          <ac:spMkLst>
            <pc:docMk/>
            <pc:sldMk cId="52970982" sldId="536"/>
            <ac:spMk id="3" creationId="{594BA1A9-E472-41CD-93D0-3B3596244292}"/>
          </ac:spMkLst>
        </pc:spChg>
        <pc:picChg chg="mod">
          <ac:chgData name="lee kangwook" userId="358766d1acadafad" providerId="LiveId" clId="{3A42A140-F211-4154-8FFF-B1F482A105C4}" dt="2022-10-12T01:46:40.092" v="9" actId="1076"/>
          <ac:picMkLst>
            <pc:docMk/>
            <pc:sldMk cId="52970982" sldId="536"/>
            <ac:picMk id="7" creationId="{A2F78AA6-D7B8-473D-B188-64E06F13CFB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BDB1D-6D13-4F9B-9713-DA98CED08E90}" type="datetimeFigureOut">
              <a:rPr lang="ko-KR" altLang="en-US" smtClean="0"/>
              <a:pPr/>
              <a:t>2022-10-12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E175C-7C50-4112-8B09-9DDC513272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83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505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815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168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453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219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0213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579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305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3013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7713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76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7895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1973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936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8494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587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442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923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001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935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059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981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949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7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24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56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73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2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93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2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72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12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95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03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1C6A8-AFFD-4143-BC28-EEC1B1F501D6}" type="datetimeFigureOut">
              <a:rPr lang="ko-KR" altLang="en-US" smtClean="0"/>
              <a:pPr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83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first/custom_filter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ko/3.2/ref/templates/builtin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8406725" cy="4609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static (static</a:t>
            </a:r>
            <a:r>
              <a:rPr lang="ko-KR" altLang="en-US"/>
              <a:t> </a:t>
            </a:r>
            <a:r>
              <a:rPr lang="en-US" altLang="ko-KR"/>
              <a:t>resource)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CSS / </a:t>
            </a:r>
            <a:r>
              <a:rPr lang="en-US" altLang="ko-KR" err="1"/>
              <a:t>Javascript</a:t>
            </a:r>
            <a:r>
              <a:rPr lang="en-US" altLang="ko-KR"/>
              <a:t> / </a:t>
            </a:r>
            <a:r>
              <a:rPr lang="ko-KR" altLang="en-US"/>
              <a:t>이미지</a:t>
            </a:r>
            <a:r>
              <a:rPr lang="en-US" altLang="ko-KR"/>
              <a:t> / </a:t>
            </a:r>
            <a:r>
              <a:rPr lang="ko-KR" altLang="en-US"/>
              <a:t>음원</a:t>
            </a:r>
            <a:r>
              <a:rPr lang="en-US" altLang="ko-KR"/>
              <a:t> / </a:t>
            </a:r>
            <a:r>
              <a:rPr lang="ko-KR" altLang="en-US"/>
              <a:t>동영상</a:t>
            </a:r>
            <a:r>
              <a:rPr lang="en-US" altLang="ko-KR"/>
              <a:t> </a:t>
            </a:r>
            <a:r>
              <a:rPr lang="ko-KR" altLang="en-US"/>
              <a:t>등 웹페이지에서 사용되는 자원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웹페이지를 디자인하거나 동적 기능을 넣기 위해 사용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정적 자원을 사용하기 위한 설정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[Project]/settings.py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templates/oooo.html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FA4F1C-C371-4B40-99E2-5E2D4B136BD1}"/>
              </a:ext>
            </a:extLst>
          </p:cNvPr>
          <p:cNvSpPr txBox="1"/>
          <p:nvPr/>
        </p:nvSpPr>
        <p:spPr>
          <a:xfrm>
            <a:off x="1259632" y="2276872"/>
            <a:ext cx="5965782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기본 주소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STATIC_URL =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'/static/'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기본 경로인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[App]/static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과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아래 경로 함께 사용 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</a:rPr>
              <a:t>가능</a:t>
            </a:r>
            <a:endParaRPr lang="en-US" altLang="ko-KR" sz="1600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STATICFILES_DIRS = [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BASE_DIR /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'static'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E165F7-2071-4971-AAB0-81DC18CBDEE4}"/>
              </a:ext>
            </a:extLst>
          </p:cNvPr>
          <p:cNvSpPr txBox="1"/>
          <p:nvPr/>
        </p:nvSpPr>
        <p:spPr>
          <a:xfrm>
            <a:off x="1257593" y="4725907"/>
            <a:ext cx="5965782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{% </a:t>
            </a:r>
            <a:r>
              <a:rPr lang="en-US" altLang="ko-KR" sz="160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static %}</a:t>
            </a:r>
          </a:p>
          <a:p>
            <a:b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"/static/app/aa.jpg"</a:t>
            </a:r>
            <a:r>
              <a:rPr lang="en-US" altLang="ko-KR" sz="160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altLang="ko-KR" sz="160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"{% static 'app/aa.jpg' %}"</a:t>
            </a:r>
            <a:r>
              <a:rPr lang="en-US" altLang="ko-KR" sz="160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endParaRPr lang="en-US" altLang="ko-KR" sz="160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"{% static 'bb.jpg' %}"</a:t>
            </a:r>
            <a:r>
              <a:rPr lang="en-US" altLang="ko-KR" sz="160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6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15300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5718810" cy="5440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Templates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커스텀 필터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firstapp/templatetags/custom_format.py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firstapp/views.py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firstapp/templates/firstapp/custom_filter.html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1E7CC0-50C6-4B6A-9B78-41FFBDF83552}"/>
              </a:ext>
            </a:extLst>
          </p:cNvPr>
          <p:cNvSpPr txBox="1"/>
          <p:nvPr/>
        </p:nvSpPr>
        <p:spPr>
          <a:xfrm>
            <a:off x="683568" y="1469683"/>
            <a:ext cx="7992888" cy="18466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template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.filter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'show'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DA4BE0-43A3-4A72-B7E0-D94D6C06F6CA}"/>
              </a:ext>
            </a:extLst>
          </p:cNvPr>
          <p:cNvSpPr txBox="1"/>
          <p:nvPr/>
        </p:nvSpPr>
        <p:spPr>
          <a:xfrm>
            <a:off x="685451" y="3894910"/>
            <a:ext cx="7992888" cy="10772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custom_filter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'price'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39800.5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'firstapp/custom_filter.html'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821D4F-57CC-4BAF-B96C-A57B7CFFEE76}"/>
              </a:ext>
            </a:extLst>
          </p:cNvPr>
          <p:cNvSpPr txBox="1"/>
          <p:nvPr/>
        </p:nvSpPr>
        <p:spPr>
          <a:xfrm>
            <a:off x="683568" y="5565070"/>
            <a:ext cx="799288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{% 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custom_format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{{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}}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514105-703F-4694-B1C3-4057EFCE4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5720376"/>
            <a:ext cx="3329455" cy="80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4527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8506881" cy="5024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연습문제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en-US" altLang="ko-KR" b="1"/>
              <a:t>"</a:t>
            </a:r>
            <a:r>
              <a:rPr lang="ko-KR" altLang="en-US" b="1"/>
              <a:t>지정한 문자의 위치 앞</a:t>
            </a:r>
            <a:r>
              <a:rPr lang="en-US" altLang="ko-KR" b="1"/>
              <a:t>"</a:t>
            </a:r>
            <a:r>
              <a:rPr lang="ko-KR" altLang="en-US"/>
              <a:t> 까지 </a:t>
            </a:r>
            <a:r>
              <a:rPr lang="en-US" altLang="ko-KR"/>
              <a:t>slice </a:t>
            </a:r>
            <a:r>
              <a:rPr lang="ko-KR" altLang="en-US"/>
              <a:t>하는 커스텀 필터 적용하기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</a:t>
            </a:r>
            <a:r>
              <a:rPr lang="ko-KR" altLang="en-US"/>
              <a:t>요구사항 </a:t>
            </a:r>
            <a:r>
              <a:rPr lang="en-US" altLang="ko-KR"/>
              <a:t>1) : </a:t>
            </a:r>
            <a:r>
              <a:rPr lang="ko-KR" altLang="en-US"/>
              <a:t>커스텀 필터의 이름은 </a:t>
            </a:r>
            <a:r>
              <a:rPr lang="en-US" altLang="ko-KR"/>
              <a:t>"find_slice"</a:t>
            </a:r>
            <a:r>
              <a:rPr lang="ko-KR" altLang="en-US"/>
              <a:t>로 지정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</a:t>
            </a:r>
            <a:r>
              <a:rPr lang="ko-KR" altLang="en-US"/>
              <a:t>요구사항 </a:t>
            </a:r>
            <a:r>
              <a:rPr lang="en-US" altLang="ko-KR"/>
              <a:t>2) : p10</a:t>
            </a:r>
            <a:r>
              <a:rPr lang="ko-KR" altLang="en-US"/>
              <a:t>의 결과 </a:t>
            </a:r>
            <a:r>
              <a:rPr lang="en-US" altLang="ko-KR"/>
              <a:t>"39,800.5"</a:t>
            </a:r>
            <a:r>
              <a:rPr lang="ko-KR" altLang="en-US"/>
              <a:t>를 </a:t>
            </a:r>
            <a:r>
              <a:rPr lang="en-US" altLang="ko-KR"/>
              <a:t>"39,800"</a:t>
            </a:r>
            <a:r>
              <a:rPr lang="ko-KR" altLang="en-US"/>
              <a:t>으로 출력하는 코드 작성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</a:t>
            </a:r>
            <a:r>
              <a:rPr lang="ko-KR" altLang="en-US"/>
              <a:t>요구사항 </a:t>
            </a:r>
            <a:r>
              <a:rPr lang="en-US" altLang="ko-KR"/>
              <a:t>3) : </a:t>
            </a:r>
            <a:r>
              <a:rPr lang="en-US" altLang="ko-KR">
                <a:hlinkClick r:id="rId3"/>
              </a:rPr>
              <a:t>http://127.0.0.1:8000/first/custom_filter/</a:t>
            </a:r>
            <a:r>
              <a:rPr lang="en-US" altLang="ko-KR"/>
              <a:t> </a:t>
            </a:r>
            <a:r>
              <a:rPr lang="ko-KR" altLang="en-US"/>
              <a:t>접속 시 출력 결과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</a:t>
            </a:r>
            <a:r>
              <a:rPr lang="ko-KR" altLang="en-US"/>
              <a:t>요구사항 </a:t>
            </a:r>
            <a:r>
              <a:rPr lang="en-US" altLang="ko-KR"/>
              <a:t>4) : find_slice </a:t>
            </a:r>
            <a:r>
              <a:rPr lang="ko-KR" altLang="en-US"/>
              <a:t>필터 코드 작성 시 문자가 아닌 실수형의 값이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                  </a:t>
            </a:r>
            <a:r>
              <a:rPr lang="ko-KR" altLang="en-US"/>
              <a:t> 입력되어도 정상 동작되도록 코드 작성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    ex) "39,800.5" </a:t>
            </a:r>
            <a:r>
              <a:rPr lang="en-US" altLang="ko-KR">
                <a:sym typeface="Wingdings" panose="05000000000000000000" pitchFamily="2" charset="2"/>
              </a:rPr>
              <a:t> "39,800"</a:t>
            </a:r>
          </a:p>
          <a:p>
            <a:pPr>
              <a:lnSpc>
                <a:spcPct val="150000"/>
              </a:lnSpc>
            </a:pPr>
            <a:r>
              <a:rPr lang="en-US" altLang="ko-KR">
                <a:sym typeface="Wingdings" panose="05000000000000000000" pitchFamily="2" charset="2"/>
              </a:rPr>
              <a:t>                  39800.5   "39,800"</a:t>
            </a:r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E53D6C-C5C3-4DFE-9B4F-B1A804CC3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2348880"/>
            <a:ext cx="4176464" cy="9666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5773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2529860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Templates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주석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comment.html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4BA1A9-E472-41CD-93D0-3B3596244292}"/>
              </a:ext>
            </a:extLst>
          </p:cNvPr>
          <p:cNvSpPr txBox="1"/>
          <p:nvPr/>
        </p:nvSpPr>
        <p:spPr>
          <a:xfrm>
            <a:off x="683568" y="1469683"/>
            <a:ext cx="7992888" cy="37856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{# Django 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한줄 주석 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#}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{% comment %} 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Django 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여러줄 주석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{% endcomment %}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 HTML 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주석 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JavaScript 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주석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JavaScript 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주석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*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6DE1E5-E1DF-4F1E-B5F6-D4A484E22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877" y="2466376"/>
            <a:ext cx="3129905" cy="2585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3285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6266844" cy="3362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Templates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공통 </a:t>
            </a:r>
            <a:r>
              <a:rPr lang="en-US" altLang="ko-KR"/>
              <a:t>HTML </a:t>
            </a:r>
            <a:r>
              <a:rPr lang="ko-KR" altLang="en-US"/>
              <a:t>요소 사용 </a:t>
            </a:r>
            <a:r>
              <a:rPr lang="en-US" altLang="ko-KR"/>
              <a:t>- 1 (extends)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views.py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                                                  - layout.html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- template.html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6EF32C-C585-4608-B6D4-D81E6DBAFB9D}"/>
              </a:ext>
            </a:extLst>
          </p:cNvPr>
          <p:cNvSpPr txBox="1"/>
          <p:nvPr/>
        </p:nvSpPr>
        <p:spPr>
          <a:xfrm>
            <a:off x="683568" y="1469683"/>
            <a:ext cx="4248472" cy="11695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django.shortcuts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render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template(request):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render(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request, 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firstapp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/template.html'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9C6A34-C527-433B-81F2-2DCDB22A3554}"/>
              </a:ext>
            </a:extLst>
          </p:cNvPr>
          <p:cNvSpPr txBox="1"/>
          <p:nvPr/>
        </p:nvSpPr>
        <p:spPr>
          <a:xfrm>
            <a:off x="683568" y="3501008"/>
            <a:ext cx="3888432" cy="18158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{% 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firstapp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/layout.html'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{% 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content %}</a:t>
            </a: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아 이 디 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비밀번호 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{% </a:t>
            </a:r>
            <a:r>
              <a:rPr lang="en-US" altLang="ko-KR" sz="1400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endblock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8CAB9D-8A8C-4301-A17F-B4BC5948DCDB}"/>
              </a:ext>
            </a:extLst>
          </p:cNvPr>
          <p:cNvSpPr txBox="1"/>
          <p:nvPr/>
        </p:nvSpPr>
        <p:spPr>
          <a:xfrm>
            <a:off x="5052068" y="2264673"/>
            <a:ext cx="3704068" cy="310854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 Layout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'background: cyan;'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'background: yellow;'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</a:p>
          <a:p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{% 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content %}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{% </a:t>
            </a:r>
            <a:r>
              <a:rPr lang="en-US" altLang="ko-KR" sz="1400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endblock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'background: gray;'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43ABE5-F6A2-475D-9097-8339CD443B29}"/>
              </a:ext>
            </a:extLst>
          </p:cNvPr>
          <p:cNvSpPr/>
          <p:nvPr/>
        </p:nvSpPr>
        <p:spPr>
          <a:xfrm>
            <a:off x="755576" y="3531554"/>
            <a:ext cx="3570618" cy="2538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165ECB-3940-4C8E-8725-60BBD955AAE2}"/>
              </a:ext>
            </a:extLst>
          </p:cNvPr>
          <p:cNvSpPr/>
          <p:nvPr/>
        </p:nvSpPr>
        <p:spPr>
          <a:xfrm>
            <a:off x="755575" y="3951954"/>
            <a:ext cx="3718101" cy="131813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153649-0BC3-434B-8D3E-52F782178AED}"/>
              </a:ext>
            </a:extLst>
          </p:cNvPr>
          <p:cNvSpPr/>
          <p:nvPr/>
        </p:nvSpPr>
        <p:spPr>
          <a:xfrm>
            <a:off x="5508105" y="3778117"/>
            <a:ext cx="1927123" cy="51127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6596AD57-1F7C-4225-98C8-903B6575BB8E}"/>
              </a:ext>
            </a:extLst>
          </p:cNvPr>
          <p:cNvCxnSpPr>
            <a:cxnSpLocks/>
            <a:stCxn id="10" idx="2"/>
            <a:endCxn id="11" idx="3"/>
          </p:cNvCxnSpPr>
          <p:nvPr/>
        </p:nvCxnSpPr>
        <p:spPr>
          <a:xfrm rot="5400000" flipH="1" flipV="1">
            <a:off x="4406760" y="2241622"/>
            <a:ext cx="1236334" cy="4820602"/>
          </a:xfrm>
          <a:prstGeom prst="bentConnector4">
            <a:avLst>
              <a:gd name="adj1" fmla="val -32010"/>
              <a:gd name="adj2" fmla="val 120039"/>
            </a:avLst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405B2AB-1BF0-4CA1-B8AE-1366E63DFDE6}"/>
              </a:ext>
            </a:extLst>
          </p:cNvPr>
          <p:cNvCxnSpPr>
            <a:cxnSpLocks/>
            <a:stCxn id="8" idx="1"/>
            <a:endCxn id="7" idx="0"/>
          </p:cNvCxnSpPr>
          <p:nvPr/>
        </p:nvCxnSpPr>
        <p:spPr>
          <a:xfrm rot="10800000">
            <a:off x="2627784" y="3501009"/>
            <a:ext cx="2424284" cy="317937"/>
          </a:xfrm>
          <a:prstGeom prst="bentConnector4">
            <a:avLst>
              <a:gd name="adj1" fmla="val 9901"/>
              <a:gd name="adj2" fmla="val 171901"/>
            </a:avLst>
          </a:prstGeom>
          <a:ln w="222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377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478790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Templates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공통 </a:t>
            </a:r>
            <a:r>
              <a:rPr lang="en-US" altLang="ko-KR"/>
              <a:t>HTML </a:t>
            </a:r>
            <a:r>
              <a:rPr lang="ko-KR" altLang="en-US"/>
              <a:t>요소 사용 </a:t>
            </a:r>
            <a:r>
              <a:rPr lang="en-US" altLang="ko-KR"/>
              <a:t>- 1 (extends)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091A79-11FA-4E81-8920-47780F0CA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075531"/>
            <a:ext cx="5934075" cy="4657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7886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478790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Templates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공통 </a:t>
            </a:r>
            <a:r>
              <a:rPr lang="en-US" altLang="ko-KR"/>
              <a:t>HTML </a:t>
            </a:r>
            <a:r>
              <a:rPr lang="ko-KR" altLang="en-US"/>
              <a:t>요소 사용 </a:t>
            </a:r>
            <a:r>
              <a:rPr lang="en-US" altLang="ko-KR"/>
              <a:t>- 1 (extends)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1E7CC0-50C6-4B6A-9B78-41FFBDF83552}"/>
              </a:ext>
            </a:extLst>
          </p:cNvPr>
          <p:cNvSpPr txBox="1"/>
          <p:nvPr/>
        </p:nvSpPr>
        <p:spPr>
          <a:xfrm>
            <a:off x="395536" y="1469683"/>
            <a:ext cx="4104456" cy="33085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{% </a:t>
            </a:r>
            <a:r>
              <a:rPr lang="en-US" altLang="ko-K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'firstapp/layout.html'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endParaRPr lang="en-US" altLang="ko-KR" sz="11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{% </a:t>
            </a:r>
            <a:r>
              <a:rPr lang="en-US" altLang="ko-K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r>
              <a:rPr lang="en-US" altLang="ko-KR" sz="11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&lt;form&gt;</a:t>
            </a:r>
            <a:endParaRPr lang="en-US" altLang="ko-KR" sz="11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ko-KR" alt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아 이 디 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1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11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&gt;&lt;br&gt;</a:t>
            </a:r>
            <a:endParaRPr lang="en-US" altLang="ko-KR" sz="11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ko-KR" alt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비밀번호 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1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11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altLang="ko-KR" sz="11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{% </a:t>
            </a:r>
            <a:r>
              <a:rPr lang="en-US" altLang="ko-K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endblock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b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{% </a:t>
            </a:r>
            <a:r>
              <a:rPr lang="en-US" altLang="ko-K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r>
              <a:rPr lang="en-US" altLang="ko-KR" sz="11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&lt;address&gt;</a:t>
            </a:r>
            <a:r>
              <a:rPr lang="ko-KR" alt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부산 해운대구 우동</a:t>
            </a:r>
            <a:r>
              <a:rPr lang="en-US" altLang="ko-KR" sz="11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&lt;/address&gt;</a:t>
            </a:r>
            <a:endParaRPr lang="en-US" altLang="ko-KR" sz="11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{% </a:t>
            </a:r>
            <a:r>
              <a:rPr lang="en-US" altLang="ko-K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endblock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b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{% </a:t>
            </a:r>
            <a:r>
              <a:rPr lang="en-US" altLang="ko-K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r>
              <a:rPr lang="en-US" altLang="ko-KR" sz="11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&lt;h4&gt;</a:t>
            </a:r>
            <a:endParaRPr lang="en-US" altLang="ko-KR" sz="11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부산 해운대구 중동 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·</a:t>
            </a:r>
            <a:r>
              <a:rPr lang="ko-KR" alt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좌동 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·</a:t>
            </a:r>
            <a:r>
              <a:rPr lang="ko-KR" alt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우동에 걸쳐 있는 해수욕장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 </a:t>
            </a:r>
          </a:p>
          <a:p>
            <a:r>
              <a:rPr lang="ko-KR" alt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백사장 길이 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1.8km, </a:t>
            </a:r>
            <a:r>
              <a:rPr lang="ko-KR" alt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너비 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35~50m, </a:t>
            </a:r>
            <a:r>
              <a:rPr lang="ko-KR" alt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면적 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ko-KR" alt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만 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2000㎡</a:t>
            </a:r>
            <a:r>
              <a:rPr lang="ko-KR" alt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이다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1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&lt;/h4&gt;</a:t>
            </a:r>
            <a:endParaRPr lang="en-US" altLang="ko-KR" sz="11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{% </a:t>
            </a:r>
            <a:r>
              <a:rPr lang="en-US" altLang="ko-K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endblock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DF43AC-8693-447C-9F49-36BB28297C54}"/>
              </a:ext>
            </a:extLst>
          </p:cNvPr>
          <p:cNvSpPr txBox="1"/>
          <p:nvPr/>
        </p:nvSpPr>
        <p:spPr>
          <a:xfrm>
            <a:off x="4788024" y="1469683"/>
            <a:ext cx="4104456" cy="33085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 Layout</a:t>
            </a:r>
            <a:r>
              <a:rPr lang="en-US" altLang="ko-KR" sz="11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</a:p>
          <a:p>
            <a:endParaRPr lang="en-US" altLang="ko-KR" sz="11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'background: cyan;'</a:t>
            </a:r>
            <a:r>
              <a:rPr lang="en-US" altLang="ko-KR" sz="11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ko-KR" sz="11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sz="11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{% </a:t>
            </a:r>
            <a:r>
              <a:rPr lang="en-US" altLang="ko-K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{% </a:t>
            </a:r>
            <a:r>
              <a:rPr lang="en-US" altLang="ko-K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endblock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r>
              <a:rPr lang="en-US" altLang="ko-KR" sz="11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</a:p>
          <a:p>
            <a:endParaRPr lang="en-US" altLang="ko-KR" sz="11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'background: yellow;'</a:t>
            </a:r>
            <a:r>
              <a:rPr lang="en-US" altLang="ko-KR" sz="11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1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sz="11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{% </a:t>
            </a:r>
            <a:r>
              <a:rPr lang="en-US" altLang="ko-K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{% </a:t>
            </a:r>
            <a:r>
              <a:rPr lang="en-US" altLang="ko-K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endblock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r>
              <a:rPr lang="en-US" altLang="ko-KR" sz="11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</a:p>
          <a:p>
            <a:endParaRPr lang="en-US" altLang="ko-KR" sz="11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'background: gray;'</a:t>
            </a:r>
            <a:r>
              <a:rPr lang="en-US" altLang="ko-KR" sz="11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altLang="ko-KR" sz="11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sz="11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{% </a:t>
            </a:r>
            <a:r>
              <a:rPr lang="en-US" altLang="ko-K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{% </a:t>
            </a:r>
            <a:r>
              <a:rPr lang="en-US" altLang="ko-K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endblock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r>
              <a:rPr lang="en-US" altLang="ko-KR" sz="11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1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0CA7F5-F7B8-4AC8-A242-BF674B85F7DE}"/>
              </a:ext>
            </a:extLst>
          </p:cNvPr>
          <p:cNvSpPr txBox="1"/>
          <p:nvPr/>
        </p:nvSpPr>
        <p:spPr>
          <a:xfrm>
            <a:off x="387864" y="1110564"/>
            <a:ext cx="4193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firstapp/templates/firstapp/template.html</a:t>
            </a:r>
            <a:endParaRPr lang="ko-KR" altLang="en-US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EEC84F-AD84-43F1-9F51-E6AB90D26F60}"/>
              </a:ext>
            </a:extLst>
          </p:cNvPr>
          <p:cNvSpPr txBox="1"/>
          <p:nvPr/>
        </p:nvSpPr>
        <p:spPr>
          <a:xfrm>
            <a:off x="4788024" y="1131129"/>
            <a:ext cx="3785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firstapp/templates/firstapp/layout.html</a:t>
            </a:r>
            <a:endParaRPr lang="ko-KR" altLang="en-US" sz="16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E586F1-BD1E-4883-A0B1-DBC9EBB66A62}"/>
              </a:ext>
            </a:extLst>
          </p:cNvPr>
          <p:cNvSpPr/>
          <p:nvPr/>
        </p:nvSpPr>
        <p:spPr>
          <a:xfrm>
            <a:off x="436513" y="3669748"/>
            <a:ext cx="4017819" cy="105294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0E6FCE7-CD9A-4477-9A6A-997DD125421A}"/>
              </a:ext>
            </a:extLst>
          </p:cNvPr>
          <p:cNvSpPr/>
          <p:nvPr/>
        </p:nvSpPr>
        <p:spPr>
          <a:xfrm>
            <a:off x="438854" y="1835588"/>
            <a:ext cx="4017819" cy="105294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D8B39C-1536-4EE6-A705-3CC3345B6015}"/>
              </a:ext>
            </a:extLst>
          </p:cNvPr>
          <p:cNvSpPr/>
          <p:nvPr/>
        </p:nvSpPr>
        <p:spPr>
          <a:xfrm>
            <a:off x="436514" y="2987716"/>
            <a:ext cx="4017819" cy="59599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DFD553-AD7F-4645-A4DD-2D022039BC47}"/>
              </a:ext>
            </a:extLst>
          </p:cNvPr>
          <p:cNvSpPr/>
          <p:nvPr/>
        </p:nvSpPr>
        <p:spPr>
          <a:xfrm>
            <a:off x="4831342" y="2817092"/>
            <a:ext cx="4017819" cy="9144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08FFB2-F242-45F2-8631-F42475290470}"/>
              </a:ext>
            </a:extLst>
          </p:cNvPr>
          <p:cNvSpPr/>
          <p:nvPr/>
        </p:nvSpPr>
        <p:spPr>
          <a:xfrm>
            <a:off x="4831341" y="1835588"/>
            <a:ext cx="4017819" cy="87990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9F1FF2-CC93-4EFC-A2E2-788D29B1E243}"/>
              </a:ext>
            </a:extLst>
          </p:cNvPr>
          <p:cNvSpPr/>
          <p:nvPr/>
        </p:nvSpPr>
        <p:spPr>
          <a:xfrm>
            <a:off x="4831340" y="3845241"/>
            <a:ext cx="4017819" cy="87990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13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478790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Templates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공통 </a:t>
            </a:r>
            <a:r>
              <a:rPr lang="en-US" altLang="ko-KR"/>
              <a:t>HTML </a:t>
            </a:r>
            <a:r>
              <a:rPr lang="ko-KR" altLang="en-US"/>
              <a:t>요소 사용 </a:t>
            </a:r>
            <a:r>
              <a:rPr lang="en-US" altLang="ko-KR"/>
              <a:t>- 1 (extends)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77BDA5-A142-4C1A-AA16-78BDC4923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7" y="1075530"/>
            <a:ext cx="5969023" cy="53057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5707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424609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Templates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공통 </a:t>
            </a:r>
            <a:r>
              <a:rPr lang="en-US" altLang="ko-KR"/>
              <a:t>HTML </a:t>
            </a:r>
            <a:r>
              <a:rPr lang="ko-KR" altLang="en-US"/>
              <a:t>요소 사용 </a:t>
            </a:r>
            <a:r>
              <a:rPr lang="en-US" altLang="ko-KR"/>
              <a:t>- 2 (include)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1E7CC0-50C6-4B6A-9B78-41FFBDF83552}"/>
              </a:ext>
            </a:extLst>
          </p:cNvPr>
          <p:cNvSpPr txBox="1"/>
          <p:nvPr/>
        </p:nvSpPr>
        <p:spPr>
          <a:xfrm>
            <a:off x="395536" y="1469683"/>
            <a:ext cx="4104456" cy="3816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{% </a:t>
            </a:r>
            <a:r>
              <a:rPr lang="en-US" altLang="ko-K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'firstapp/layout.html'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endParaRPr lang="en-US" altLang="ko-KR" sz="11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{% </a:t>
            </a:r>
            <a:r>
              <a:rPr lang="en-US" altLang="ko-K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r>
              <a:rPr lang="en-US" altLang="ko-KR" sz="11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&lt;form&gt;</a:t>
            </a:r>
            <a:endParaRPr lang="en-US" altLang="ko-KR" sz="11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ko-KR" alt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아 이 디 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1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11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&gt;&lt;br&gt;</a:t>
            </a:r>
            <a:endParaRPr lang="en-US" altLang="ko-KR" sz="11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ko-KR" alt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비밀번호 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1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11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altLang="ko-KR" sz="11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{% </a:t>
            </a:r>
            <a:r>
              <a:rPr lang="en-US" altLang="ko-K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endblock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b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{% </a:t>
            </a:r>
            <a:r>
              <a:rPr lang="en-US" altLang="ko-K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r>
              <a:rPr lang="en-US" altLang="ko-KR" sz="11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&lt;address&gt;</a:t>
            </a:r>
            <a:r>
              <a:rPr lang="ko-KR" alt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부산 해운대구 우동</a:t>
            </a:r>
            <a:r>
              <a:rPr lang="en-US" altLang="ko-KR" sz="11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&lt;/address&gt;</a:t>
            </a:r>
            <a:endParaRPr lang="en-US" altLang="ko-KR" sz="11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1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{% </a:t>
            </a:r>
            <a:r>
              <a:rPr lang="en-US" altLang="ko-K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'firstapp/ad.html'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endParaRPr lang="en-US" altLang="ko-KR" sz="11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{% </a:t>
            </a:r>
            <a:r>
              <a:rPr lang="en-US" altLang="ko-K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endblock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b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{% </a:t>
            </a:r>
            <a:r>
              <a:rPr lang="en-US" altLang="ko-K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r>
              <a:rPr lang="en-US" altLang="ko-KR" sz="11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&lt;h4&gt;</a:t>
            </a:r>
            <a:endParaRPr lang="en-US" altLang="ko-KR" sz="11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부산 해운대구 중동 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·</a:t>
            </a:r>
            <a:r>
              <a:rPr lang="ko-KR" alt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좌동 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·</a:t>
            </a:r>
            <a:r>
              <a:rPr lang="ko-KR" alt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우동에 걸쳐 있는 해수욕장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 </a:t>
            </a:r>
          </a:p>
          <a:p>
            <a:r>
              <a:rPr lang="ko-KR" alt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백사장 길이 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1.8km, </a:t>
            </a:r>
            <a:r>
              <a:rPr lang="ko-KR" alt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너비 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35~50m, </a:t>
            </a:r>
            <a:r>
              <a:rPr lang="ko-KR" alt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면적 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ko-KR" alt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만 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2000㎡</a:t>
            </a:r>
            <a:r>
              <a:rPr lang="ko-KR" alt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이다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1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&lt;/h4&gt;</a:t>
            </a:r>
            <a:endParaRPr lang="en-US" altLang="ko-KR" sz="11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{% </a:t>
            </a:r>
            <a:r>
              <a:rPr lang="en-US" altLang="ko-KR" sz="11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endblock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DF43AC-8693-447C-9F49-36BB28297C54}"/>
              </a:ext>
            </a:extLst>
          </p:cNvPr>
          <p:cNvSpPr txBox="1"/>
          <p:nvPr/>
        </p:nvSpPr>
        <p:spPr>
          <a:xfrm>
            <a:off x="4788024" y="1469683"/>
            <a:ext cx="4104456" cy="7694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1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'width:90%; background:darkcyan; margin:5%;'</a:t>
            </a:r>
            <a:r>
              <a:rPr lang="en-US" altLang="ko-KR" sz="11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ko-KR" alt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광고</a:t>
            </a:r>
          </a:p>
          <a:p>
            <a:r>
              <a:rPr lang="en-US" altLang="ko-KR" sz="11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1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0CA7F5-F7B8-4AC8-A242-BF674B85F7DE}"/>
              </a:ext>
            </a:extLst>
          </p:cNvPr>
          <p:cNvSpPr txBox="1"/>
          <p:nvPr/>
        </p:nvSpPr>
        <p:spPr>
          <a:xfrm>
            <a:off x="387864" y="1110564"/>
            <a:ext cx="4193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firstapp/templates/firstapp/template.html</a:t>
            </a:r>
            <a:endParaRPr lang="ko-KR" altLang="en-US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EEC84F-AD84-43F1-9F51-E6AB90D26F60}"/>
              </a:ext>
            </a:extLst>
          </p:cNvPr>
          <p:cNvSpPr txBox="1"/>
          <p:nvPr/>
        </p:nvSpPr>
        <p:spPr>
          <a:xfrm>
            <a:off x="4788024" y="1131129"/>
            <a:ext cx="3444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firstapp/templates/firstapp/ad.html</a:t>
            </a:r>
            <a:endParaRPr lang="ko-KR" altLang="en-US" sz="16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E6A1E6-0F0E-4886-A639-A3A53548901C}"/>
              </a:ext>
            </a:extLst>
          </p:cNvPr>
          <p:cNvSpPr/>
          <p:nvPr/>
        </p:nvSpPr>
        <p:spPr>
          <a:xfrm>
            <a:off x="460012" y="3485372"/>
            <a:ext cx="2519408" cy="2538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3EE3A9-BA49-4383-990F-00BBBB3B9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535" y="2924944"/>
            <a:ext cx="2467150" cy="30636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F3715528-C446-4F8A-8635-822A52433991}"/>
              </a:ext>
            </a:extLst>
          </p:cNvPr>
          <p:cNvSpPr/>
          <p:nvPr/>
        </p:nvSpPr>
        <p:spPr>
          <a:xfrm>
            <a:off x="4833430" y="1522644"/>
            <a:ext cx="4015006" cy="6571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66478B28-9204-45DE-8BBF-6CA394F2D0E3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 flipV="1">
            <a:off x="2979420" y="1851212"/>
            <a:ext cx="1854010" cy="1793811"/>
          </a:xfrm>
          <a:prstGeom prst="bentConnector3">
            <a:avLst>
              <a:gd name="adj1" fmla="val 50000"/>
            </a:avLst>
          </a:prstGeom>
          <a:ln w="222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A73D8F1-5384-4529-AEE2-989D81A3F20B}"/>
              </a:ext>
            </a:extLst>
          </p:cNvPr>
          <p:cNvSpPr/>
          <p:nvPr/>
        </p:nvSpPr>
        <p:spPr>
          <a:xfrm>
            <a:off x="5765535" y="5805264"/>
            <a:ext cx="2467150" cy="1833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F07FEFA2-B5C8-4C55-9DF9-D4C92A368606}"/>
              </a:ext>
            </a:extLst>
          </p:cNvPr>
          <p:cNvCxnSpPr>
            <a:cxnSpLocks/>
            <a:stCxn id="13" idx="2"/>
            <a:endCxn id="22" idx="0"/>
          </p:cNvCxnSpPr>
          <p:nvPr/>
        </p:nvCxnSpPr>
        <p:spPr>
          <a:xfrm rot="16200000" flipH="1">
            <a:off x="3326400" y="2132553"/>
            <a:ext cx="2066027" cy="5279394"/>
          </a:xfrm>
          <a:prstGeom prst="bentConnector3">
            <a:avLst>
              <a:gd name="adj1" fmla="val 23176"/>
            </a:avLst>
          </a:prstGeom>
          <a:ln w="222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904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7623177" cy="5855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URL patterns name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URL </a:t>
            </a:r>
            <a:r>
              <a:rPr lang="ko-KR" altLang="en-US"/>
              <a:t>하드코딩 문제 해결하기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URL</a:t>
            </a:r>
            <a:r>
              <a:rPr lang="ko-KR" altLang="en-US"/>
              <a:t>이 매우 긴 경우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   ex) /first/user/req/get/ajax/json/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</a:t>
            </a:r>
            <a:r>
              <a:rPr lang="ko-KR" altLang="en-US"/>
              <a:t>시간이 지남에 따라 </a:t>
            </a:r>
            <a:r>
              <a:rPr lang="en-US" altLang="ko-KR"/>
              <a:t>URL</a:t>
            </a:r>
            <a:r>
              <a:rPr lang="ko-KR" altLang="en-US"/>
              <a:t>이 변경될 가능성 존재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   ex) /second/</a:t>
            </a:r>
            <a:r>
              <a:rPr lang="en-US" altLang="ko-KR" b="1"/>
              <a:t>army_shop/2020/09/</a:t>
            </a:r>
            <a:r>
              <a:rPr lang="en-US" altLang="ko-KR"/>
              <a:t> </a:t>
            </a:r>
            <a:r>
              <a:rPr lang="en-US" altLang="ko-KR">
                <a:sym typeface="Wingdings" panose="05000000000000000000" pitchFamily="2" charset="2"/>
              </a:rPr>
              <a:t> /second/</a:t>
            </a:r>
            <a:r>
              <a:rPr lang="en-US" altLang="ko-KR" b="1">
                <a:solidFill>
                  <a:srgbClr val="FF0000"/>
                </a:solidFill>
                <a:sym typeface="Wingdings" panose="05000000000000000000" pitchFamily="2" charset="2"/>
              </a:rPr>
              <a:t>shop</a:t>
            </a:r>
            <a:r>
              <a:rPr lang="en-US" altLang="ko-KR" b="1">
                <a:sym typeface="Wingdings" panose="05000000000000000000" pitchFamily="2" charset="2"/>
              </a:rPr>
              <a:t>/2020</a:t>
            </a:r>
            <a:r>
              <a:rPr lang="en-US" altLang="ko-KR" b="1">
                <a:solidFill>
                  <a:srgbClr val="FF0000"/>
                </a:solidFill>
                <a:sym typeface="Wingdings" panose="05000000000000000000" pitchFamily="2" charset="2"/>
              </a:rPr>
              <a:t>-</a:t>
            </a:r>
            <a:r>
              <a:rPr lang="en-US" altLang="ko-KR" b="1">
                <a:sym typeface="Wingdings" panose="05000000000000000000" pitchFamily="2" charset="2"/>
              </a:rPr>
              <a:t>09/</a:t>
            </a:r>
          </a:p>
          <a:p>
            <a:pPr>
              <a:lnSpc>
                <a:spcPct val="150000"/>
              </a:lnSpc>
            </a:pPr>
            <a:endParaRPr lang="en-US" altLang="ko-KR" b="1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b="1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b="1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b="1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b="1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b="1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/>
              <a:t>        </a:t>
            </a:r>
            <a:r>
              <a:rPr lang="en-US" altLang="ko-KR">
                <a:sym typeface="Wingdings" panose="05000000000000000000" pitchFamily="2" charset="2"/>
              </a:rPr>
              <a:t> DRY </a:t>
            </a:r>
            <a:r>
              <a:rPr lang="ko-KR" altLang="en-US">
                <a:sym typeface="Wingdings" panose="05000000000000000000" pitchFamily="2" charset="2"/>
              </a:rPr>
              <a:t>원칙 적용 </a:t>
            </a:r>
            <a:r>
              <a:rPr lang="en-US" altLang="ko-KR">
                <a:sym typeface="Wingdings" panose="05000000000000000000" pitchFamily="2" charset="2"/>
              </a:rPr>
              <a:t>(</a:t>
            </a:r>
            <a:r>
              <a:rPr lang="en-US" altLang="ko-KR" b="1" u="sng">
                <a:sym typeface="Wingdings" panose="05000000000000000000" pitchFamily="2" charset="2"/>
              </a:rPr>
              <a:t>Don't Repeat Yourself</a:t>
            </a:r>
            <a:r>
              <a:rPr lang="en-US" altLang="ko-KR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/>
              <a:t>            URL</a:t>
            </a:r>
            <a:r>
              <a:rPr lang="ko-KR" altLang="en-US" b="1"/>
              <a:t>에 </a:t>
            </a:r>
            <a:r>
              <a:rPr lang="en-US" altLang="ko-KR" b="1"/>
              <a:t>name</a:t>
            </a:r>
            <a:r>
              <a:rPr lang="ko-KR" altLang="en-US" b="1"/>
              <a:t> 지정</a:t>
            </a:r>
            <a:endParaRPr lang="en-US" altLang="ko-KR" b="1"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C2799-81D7-463B-A7B3-4D95969B41AF}"/>
              </a:ext>
            </a:extLst>
          </p:cNvPr>
          <p:cNvSpPr txBox="1"/>
          <p:nvPr/>
        </p:nvSpPr>
        <p:spPr>
          <a:xfrm>
            <a:off x="467544" y="2892812"/>
            <a:ext cx="3744416" cy="1323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django.urls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path, include</a:t>
            </a:r>
          </a:p>
          <a:p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 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views</a:t>
            </a:r>
          </a:p>
          <a:p>
            <a:b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urlpatterns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'shop/'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views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shop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'show/'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views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'jeju_olle/'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views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jeju_olle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20A693-0766-4886-BDE1-C9CB80A22E20}"/>
              </a:ext>
            </a:extLst>
          </p:cNvPr>
          <p:cNvSpPr txBox="1"/>
          <p:nvPr/>
        </p:nvSpPr>
        <p:spPr>
          <a:xfrm>
            <a:off x="5076056" y="2892812"/>
            <a:ext cx="3744416" cy="1323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django.urls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path, include</a:t>
            </a:r>
          </a:p>
          <a:p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 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views</a:t>
            </a:r>
          </a:p>
          <a:p>
            <a:b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urlpatterns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'shop/'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views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shop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'shop'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'show/'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views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'show'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'jeju_olle/'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views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jeju_olle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'olle'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ED7B27A-BA72-4F5E-8C80-0D2FE26B2E0F}"/>
              </a:ext>
            </a:extLst>
          </p:cNvPr>
          <p:cNvSpPr/>
          <p:nvPr/>
        </p:nvSpPr>
        <p:spPr>
          <a:xfrm>
            <a:off x="4463988" y="3918347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1AEC89-68D1-4AFC-864D-F362456C14E2}"/>
              </a:ext>
            </a:extLst>
          </p:cNvPr>
          <p:cNvSpPr/>
          <p:nvPr/>
        </p:nvSpPr>
        <p:spPr>
          <a:xfrm>
            <a:off x="7102440" y="3559611"/>
            <a:ext cx="792088" cy="1488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0B7544-8CAA-4A82-A981-48A85EAA7786}"/>
              </a:ext>
            </a:extLst>
          </p:cNvPr>
          <p:cNvSpPr/>
          <p:nvPr/>
        </p:nvSpPr>
        <p:spPr>
          <a:xfrm>
            <a:off x="7102440" y="3713515"/>
            <a:ext cx="792088" cy="1488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F718BA3-6641-41B9-B17D-5DA3D803843F}"/>
              </a:ext>
            </a:extLst>
          </p:cNvPr>
          <p:cNvSpPr/>
          <p:nvPr/>
        </p:nvSpPr>
        <p:spPr>
          <a:xfrm>
            <a:off x="7802200" y="3862339"/>
            <a:ext cx="792088" cy="1488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3F2947-AB36-4936-AA25-4F044287D3B8}"/>
              </a:ext>
            </a:extLst>
          </p:cNvPr>
          <p:cNvSpPr/>
          <p:nvPr/>
        </p:nvSpPr>
        <p:spPr>
          <a:xfrm>
            <a:off x="683568" y="3712248"/>
            <a:ext cx="1764992" cy="14882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9A047B-32AD-49EF-A9A8-55FCD8367AAA}"/>
              </a:ext>
            </a:extLst>
          </p:cNvPr>
          <p:cNvSpPr txBox="1"/>
          <p:nvPr/>
        </p:nvSpPr>
        <p:spPr>
          <a:xfrm>
            <a:off x="1781330" y="4520153"/>
            <a:ext cx="111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accent5"/>
                </a:solidFill>
              </a:rPr>
              <a:t>/third/show/</a:t>
            </a:r>
            <a:endParaRPr lang="ko-KR" altLang="en-US" sz="1200" b="1">
              <a:solidFill>
                <a:schemeClr val="accent5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1CF7E9-B5D1-4F22-92E4-05F6185DFCAE}"/>
              </a:ext>
            </a:extLst>
          </p:cNvPr>
          <p:cNvSpPr txBox="1"/>
          <p:nvPr/>
        </p:nvSpPr>
        <p:spPr>
          <a:xfrm>
            <a:off x="6262857" y="4520153"/>
            <a:ext cx="1380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{% url 'show' %}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956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3791423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URL patterns name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URL </a:t>
            </a:r>
            <a:r>
              <a:rPr lang="ko-KR" altLang="en-US"/>
              <a:t>하드코딩 문제 해결하기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Path Parameter </a:t>
            </a:r>
            <a:r>
              <a:rPr lang="ko-KR" altLang="en-US"/>
              <a:t>적용</a:t>
            </a:r>
            <a:endParaRPr lang="en-US" altLang="ko-KR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C2799-81D7-463B-A7B3-4D95969B41AF}"/>
              </a:ext>
            </a:extLst>
          </p:cNvPr>
          <p:cNvSpPr txBox="1"/>
          <p:nvPr/>
        </p:nvSpPr>
        <p:spPr>
          <a:xfrm>
            <a:off x="467544" y="1628800"/>
            <a:ext cx="3744416" cy="14773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django.urls </a:t>
            </a:r>
            <a:r>
              <a:rPr lang="en-US" altLang="ko-KR" sz="1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path, include</a:t>
            </a:r>
          </a:p>
          <a:p>
            <a:r>
              <a:rPr lang="en-US" altLang="ko-KR" sz="1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 </a:t>
            </a:r>
            <a:r>
              <a:rPr lang="en-US" altLang="ko-KR" sz="1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views</a:t>
            </a:r>
          </a:p>
          <a:p>
            <a:b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urlpatterns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'text/&lt;str:char&gt;/'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c_views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'&lt;int:year&gt;/&lt;int:month&gt;/'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c_views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en-US" altLang="ko-KR" sz="1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20A693-0766-4886-BDE1-C9CB80A22E20}"/>
              </a:ext>
            </a:extLst>
          </p:cNvPr>
          <p:cNvSpPr txBox="1"/>
          <p:nvPr/>
        </p:nvSpPr>
        <p:spPr>
          <a:xfrm>
            <a:off x="5076056" y="1628800"/>
            <a:ext cx="3744416" cy="14773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django.urls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path, include</a:t>
            </a:r>
          </a:p>
          <a:p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 </a:t>
            </a:r>
            <a:r>
              <a:rPr lang="en-US" altLang="ko-KR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views</a:t>
            </a:r>
          </a:p>
          <a:p>
            <a:b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urlpatterns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'text/&lt;str:char&gt;/'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c_views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'text'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'&lt;int:year&gt;/&lt;int:month&gt;/'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c_views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'date'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ED7B27A-BA72-4F5E-8C80-0D2FE26B2E0F}"/>
              </a:ext>
            </a:extLst>
          </p:cNvPr>
          <p:cNvSpPr/>
          <p:nvPr/>
        </p:nvSpPr>
        <p:spPr>
          <a:xfrm>
            <a:off x="4463988" y="2780928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9A047B-32AD-49EF-A9A8-55FCD8367AAA}"/>
              </a:ext>
            </a:extLst>
          </p:cNvPr>
          <p:cNvSpPr txBox="1"/>
          <p:nvPr/>
        </p:nvSpPr>
        <p:spPr>
          <a:xfrm>
            <a:off x="1716304" y="3256140"/>
            <a:ext cx="1134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accent5"/>
                </a:solidFill>
              </a:rPr>
              <a:t>/text/</a:t>
            </a:r>
            <a:r>
              <a:rPr lang="ko-KR" altLang="en-US" sz="1200" b="1">
                <a:solidFill>
                  <a:schemeClr val="accent5"/>
                </a:solidFill>
              </a:rPr>
              <a:t>문자열</a:t>
            </a:r>
            <a:r>
              <a:rPr lang="en-US" altLang="ko-KR" sz="1200" b="1">
                <a:solidFill>
                  <a:schemeClr val="accent5"/>
                </a:solidFill>
              </a:rPr>
              <a:t>/</a:t>
            </a:r>
          </a:p>
          <a:p>
            <a:r>
              <a:rPr lang="en-US" altLang="ko-KR" sz="1200" b="1">
                <a:solidFill>
                  <a:schemeClr val="accent5"/>
                </a:solidFill>
              </a:rPr>
              <a:t>/2020/03/</a:t>
            </a:r>
            <a:endParaRPr lang="ko-KR" altLang="en-US" sz="1200" b="1">
              <a:solidFill>
                <a:schemeClr val="accent5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1CF7E9-B5D1-4F22-92E4-05F6185DFCAE}"/>
              </a:ext>
            </a:extLst>
          </p:cNvPr>
          <p:cNvSpPr txBox="1"/>
          <p:nvPr/>
        </p:nvSpPr>
        <p:spPr>
          <a:xfrm>
            <a:off x="5964212" y="3256140"/>
            <a:ext cx="1968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{% url 'text' </a:t>
            </a:r>
            <a:r>
              <a:rPr lang="ko-KR" altLang="en-US" sz="1200" b="1">
                <a:solidFill>
                  <a:srgbClr val="FF0000"/>
                </a:solidFill>
              </a:rPr>
              <a:t>문자열</a:t>
            </a:r>
            <a:r>
              <a:rPr lang="en-US" altLang="ko-KR" sz="1200" b="1">
                <a:solidFill>
                  <a:srgbClr val="FF0000"/>
                </a:solidFill>
              </a:rPr>
              <a:t> %}</a:t>
            </a:r>
          </a:p>
          <a:p>
            <a:r>
              <a:rPr lang="en-US" altLang="ko-KR" sz="1200" b="1">
                <a:solidFill>
                  <a:srgbClr val="FF0000"/>
                </a:solidFill>
              </a:rPr>
              <a:t>{% url 'date' 2020 03 %}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9F41D7-40D4-49DC-8B70-3735703255C3}"/>
              </a:ext>
            </a:extLst>
          </p:cNvPr>
          <p:cNvSpPr txBox="1"/>
          <p:nvPr/>
        </p:nvSpPr>
        <p:spPr>
          <a:xfrm>
            <a:off x="467544" y="4000714"/>
            <a:ext cx="3744416" cy="1323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sz="1000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sz="1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문자열</a:t>
            </a:r>
            <a:r>
              <a:rPr lang="en-US" altLang="ko-KR" sz="1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/'</a:t>
            </a:r>
            <a:r>
              <a:rPr lang="en-US" altLang="ko-KR" sz="1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&lt;button&gt;</a:t>
            </a:r>
            <a:r>
              <a:rPr lang="ko-KR" alt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조회</a:t>
            </a:r>
            <a:r>
              <a:rPr lang="en-US" altLang="ko-KR" sz="1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altLang="ko-KR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altLang="ko-KR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000" b="0"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00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'/2020/03/'</a:t>
            </a:r>
            <a:r>
              <a:rPr lang="en-US" altLang="ko-KR" sz="1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&lt;button&gt;</a:t>
            </a:r>
            <a:r>
              <a:rPr lang="ko-KR" alt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조회</a:t>
            </a:r>
            <a:r>
              <a:rPr lang="en-US" altLang="ko-KR" sz="1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altLang="ko-KR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altLang="ko-KR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F558BF-D7ED-47C7-9CB9-32B6DD13D33B}"/>
              </a:ext>
            </a:extLst>
          </p:cNvPr>
          <p:cNvSpPr txBox="1"/>
          <p:nvPr/>
        </p:nvSpPr>
        <p:spPr>
          <a:xfrm>
            <a:off x="5076056" y="4000714"/>
            <a:ext cx="3744416" cy="1323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'{% url "text" </a:t>
            </a:r>
            <a:r>
              <a:rPr lang="ko-KR" altLang="en-US" sz="1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문자열</a:t>
            </a:r>
            <a:r>
              <a:rPr lang="en-US" altLang="ko-KR" sz="1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%}'</a:t>
            </a:r>
            <a:r>
              <a:rPr lang="en-US" altLang="ko-KR" sz="1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&lt;button&gt;</a:t>
            </a:r>
            <a:r>
              <a:rPr lang="ko-KR" alt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조회</a:t>
            </a:r>
            <a:r>
              <a:rPr lang="en-US" altLang="ko-KR" sz="1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altLang="ko-KR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altLang="ko-KR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000" b="0"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00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'{% url "date" 2020 03 %}'</a:t>
            </a:r>
            <a:r>
              <a:rPr lang="en-US" altLang="ko-KR" sz="1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&lt;button&gt;</a:t>
            </a:r>
            <a:r>
              <a:rPr lang="ko-KR" alt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조회</a:t>
            </a:r>
            <a:r>
              <a:rPr lang="en-US" altLang="ko-KR" sz="1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altLang="ko-KR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altLang="ko-KR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514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956293" cy="4470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static (static</a:t>
            </a:r>
            <a:r>
              <a:rPr lang="ko-KR" altLang="en-US"/>
              <a:t> </a:t>
            </a:r>
            <a:r>
              <a:rPr lang="en-US" altLang="ko-KR"/>
              <a:t>resource)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static </a:t>
            </a:r>
            <a:r>
              <a:rPr lang="ko-KR" altLang="en-US"/>
              <a:t>경로 직접 사용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firstapp/urls.py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2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firstapp/views.py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firstapp/templates/firstapp/static.html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290B26-1477-4EA8-B0E1-C760EE0E627F}"/>
              </a:ext>
            </a:extLst>
          </p:cNvPr>
          <p:cNvSpPr txBox="1"/>
          <p:nvPr/>
        </p:nvSpPr>
        <p:spPr>
          <a:xfrm>
            <a:off x="683568" y="1469683"/>
            <a:ext cx="7992888" cy="1323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urlpatterns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'static/'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E9936-96C7-4A64-9E5E-03F381378D8C}"/>
              </a:ext>
            </a:extLst>
          </p:cNvPr>
          <p:cNvSpPr txBox="1"/>
          <p:nvPr/>
        </p:nvSpPr>
        <p:spPr>
          <a:xfrm>
            <a:off x="683568" y="3356992"/>
            <a:ext cx="7992888" cy="5847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'firstapp/static.html'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BBFC8F-0287-4606-B8F2-FB4CC4F60E70}"/>
              </a:ext>
            </a:extLst>
          </p:cNvPr>
          <p:cNvSpPr txBox="1"/>
          <p:nvPr/>
        </p:nvSpPr>
        <p:spPr>
          <a:xfrm>
            <a:off x="683568" y="4586192"/>
            <a:ext cx="7992888" cy="3385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&lt;img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'/static/firstapp/luffy.jpg'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'100px'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EE19DB-1188-411F-8222-66E0F9ADD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5233600"/>
            <a:ext cx="2284325" cy="11536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6636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8173969" cy="58576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URL namespace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URL patterns name </a:t>
            </a:r>
            <a:r>
              <a:rPr lang="ko-KR" altLang="en-US"/>
              <a:t>중복 문제 해결하기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</a:t>
            </a:r>
            <a:r>
              <a:rPr lang="ko-KR" altLang="en-US"/>
              <a:t>하나의 </a:t>
            </a:r>
            <a:r>
              <a:rPr lang="en-US" altLang="ko-KR"/>
              <a:t>Project</a:t>
            </a:r>
            <a:r>
              <a:rPr lang="ko-KR" altLang="en-US"/>
              <a:t>에 </a:t>
            </a:r>
            <a:r>
              <a:rPr lang="en-US" altLang="ko-KR"/>
              <a:t>App</a:t>
            </a:r>
            <a:r>
              <a:rPr lang="ko-KR" altLang="en-US"/>
              <a:t>이 여러 개 설치된 경우 </a:t>
            </a:r>
            <a:r>
              <a:rPr lang="en-US" altLang="ko-KR"/>
              <a:t>name</a:t>
            </a:r>
            <a:r>
              <a:rPr lang="ko-KR" altLang="en-US"/>
              <a:t>이 중복 가능성 </a:t>
            </a:r>
            <a:r>
              <a:rPr lang="ko-KR" altLang="en-US" b="1"/>
              <a:t>↑</a:t>
            </a:r>
            <a:endParaRPr lang="en-US" altLang="ko-KR" b="1"/>
          </a:p>
          <a:p>
            <a:pPr>
              <a:lnSpc>
                <a:spcPct val="150000"/>
              </a:lnSpc>
            </a:pPr>
            <a:endParaRPr lang="en-US" altLang="ko-KR" b="1"/>
          </a:p>
          <a:p>
            <a:pPr>
              <a:lnSpc>
                <a:spcPct val="150000"/>
              </a:lnSpc>
            </a:pPr>
            <a:endParaRPr lang="en-US" altLang="ko-KR" b="1"/>
          </a:p>
          <a:p>
            <a:pPr>
              <a:lnSpc>
                <a:spcPct val="150000"/>
              </a:lnSpc>
            </a:pPr>
            <a:endParaRPr lang="en-US" altLang="ko-KR" b="1"/>
          </a:p>
          <a:p>
            <a:pPr>
              <a:lnSpc>
                <a:spcPct val="150000"/>
              </a:lnSpc>
            </a:pPr>
            <a:endParaRPr lang="en-US" altLang="ko-KR" b="1"/>
          </a:p>
          <a:p>
            <a:pPr>
              <a:lnSpc>
                <a:spcPct val="150000"/>
              </a:lnSpc>
            </a:pPr>
            <a:endParaRPr lang="en-US" altLang="ko-KR" b="1"/>
          </a:p>
          <a:p>
            <a:pPr>
              <a:lnSpc>
                <a:spcPct val="150000"/>
              </a:lnSpc>
            </a:pPr>
            <a:endParaRPr lang="en-US" altLang="ko-KR" b="1"/>
          </a:p>
          <a:p>
            <a:pPr>
              <a:lnSpc>
                <a:spcPct val="150000"/>
              </a:lnSpc>
            </a:pPr>
            <a:endParaRPr lang="en-US" altLang="ko-KR" b="1"/>
          </a:p>
          <a:p>
            <a:pPr>
              <a:lnSpc>
                <a:spcPct val="150000"/>
              </a:lnSpc>
            </a:pPr>
            <a:endParaRPr lang="en-US" altLang="ko-KR" b="1"/>
          </a:p>
          <a:p>
            <a:pPr>
              <a:lnSpc>
                <a:spcPct val="150000"/>
              </a:lnSpc>
            </a:pPr>
            <a:endParaRPr lang="en-US" altLang="ko-KR" b="1"/>
          </a:p>
          <a:p>
            <a:pPr>
              <a:lnSpc>
                <a:spcPct val="150000"/>
              </a:lnSpc>
            </a:pPr>
            <a:endParaRPr lang="en-US" altLang="ko-KR" b="1"/>
          </a:p>
          <a:p>
            <a:pPr>
              <a:lnSpc>
                <a:spcPct val="150000"/>
              </a:lnSpc>
            </a:pPr>
            <a:r>
              <a:rPr lang="en-US" altLang="ko-KR"/>
              <a:t>        </a:t>
            </a:r>
            <a:r>
              <a:rPr lang="en-US" altLang="ko-KR">
                <a:sym typeface="Wingdings" panose="05000000000000000000" pitchFamily="2" charset="2"/>
              </a:rPr>
              <a:t> </a:t>
            </a:r>
            <a:r>
              <a:rPr lang="en-US" altLang="ko-KR" b="1"/>
              <a:t>App</a:t>
            </a:r>
            <a:r>
              <a:rPr lang="ko-KR" altLang="en-US" b="1"/>
              <a:t>에 </a:t>
            </a:r>
            <a:r>
              <a:rPr lang="en-US" altLang="ko-KR" b="1"/>
              <a:t>namespace</a:t>
            </a:r>
            <a:r>
              <a:rPr lang="ko-KR" altLang="en-US" b="1"/>
              <a:t> 지정</a:t>
            </a:r>
            <a:endParaRPr lang="en-US" altLang="ko-KR" b="1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558E9F-0BE3-4302-BFBC-20FE3D3CF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33" y="1535067"/>
            <a:ext cx="3774951" cy="14865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0196F7-2D24-4238-9666-23810E20C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497" y="1536389"/>
            <a:ext cx="3774951" cy="14865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28F9FC0B-963E-437F-92E3-5884E6C3809B}"/>
              </a:ext>
            </a:extLst>
          </p:cNvPr>
          <p:cNvSpPr/>
          <p:nvPr/>
        </p:nvSpPr>
        <p:spPr>
          <a:xfrm>
            <a:off x="653033" y="1535066"/>
            <a:ext cx="1226568" cy="192133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5F7D216-19C3-42C9-A943-360FA8DEC05C}"/>
              </a:ext>
            </a:extLst>
          </p:cNvPr>
          <p:cNvSpPr/>
          <p:nvPr/>
        </p:nvSpPr>
        <p:spPr>
          <a:xfrm>
            <a:off x="1477818" y="2475345"/>
            <a:ext cx="2937164" cy="544945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7C8642F-C37D-4080-91A3-98AF16E27885}"/>
              </a:ext>
            </a:extLst>
          </p:cNvPr>
          <p:cNvSpPr/>
          <p:nvPr/>
        </p:nvSpPr>
        <p:spPr>
          <a:xfrm>
            <a:off x="5652655" y="2475344"/>
            <a:ext cx="2951793" cy="544945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0F97E74-D43D-4F14-A1A9-7477B9223D99}"/>
              </a:ext>
            </a:extLst>
          </p:cNvPr>
          <p:cNvSpPr/>
          <p:nvPr/>
        </p:nvSpPr>
        <p:spPr>
          <a:xfrm>
            <a:off x="4832415" y="1535066"/>
            <a:ext cx="1415985" cy="192133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357D508-8AC3-43BB-AC40-49C196F4A8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033" y="3794159"/>
            <a:ext cx="3761949" cy="14814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CB324C4-32B5-4664-8457-23DBDFBF9F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9497" y="3789040"/>
            <a:ext cx="3774950" cy="1486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4EB733B4-70C0-4022-B0CF-390B602A3013}"/>
              </a:ext>
            </a:extLst>
          </p:cNvPr>
          <p:cNvSpPr/>
          <p:nvPr/>
        </p:nvSpPr>
        <p:spPr>
          <a:xfrm>
            <a:off x="4535996" y="3212976"/>
            <a:ext cx="21602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2C0FDAF-CBD9-4014-A8DA-50BA556D7BCF}"/>
              </a:ext>
            </a:extLst>
          </p:cNvPr>
          <p:cNvSpPr/>
          <p:nvPr/>
        </p:nvSpPr>
        <p:spPr>
          <a:xfrm>
            <a:off x="1184124" y="4356776"/>
            <a:ext cx="1579396" cy="1921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9367E8B-3F93-4573-B1FB-B5A903C1B2E5}"/>
              </a:ext>
            </a:extLst>
          </p:cNvPr>
          <p:cNvSpPr/>
          <p:nvPr/>
        </p:nvSpPr>
        <p:spPr>
          <a:xfrm>
            <a:off x="5368868" y="4356775"/>
            <a:ext cx="1664392" cy="1921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E97C00-0A4F-4F40-89D5-623C926EF2DE}"/>
              </a:ext>
            </a:extLst>
          </p:cNvPr>
          <p:cNvSpPr txBox="1"/>
          <p:nvPr/>
        </p:nvSpPr>
        <p:spPr>
          <a:xfrm>
            <a:off x="3055571" y="2139845"/>
            <a:ext cx="1359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accent5"/>
                </a:solidFill>
              </a:rPr>
              <a:t>{% url 'main' %}</a:t>
            </a:r>
            <a:endParaRPr lang="ko-KR" altLang="en-US" sz="1200" b="1">
              <a:solidFill>
                <a:schemeClr val="accent5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48B27A-3CA6-4A4F-AF01-27062F40AE6A}"/>
              </a:ext>
            </a:extLst>
          </p:cNvPr>
          <p:cNvSpPr txBox="1"/>
          <p:nvPr/>
        </p:nvSpPr>
        <p:spPr>
          <a:xfrm>
            <a:off x="7256562" y="2139845"/>
            <a:ext cx="1359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accent5"/>
                </a:solidFill>
              </a:rPr>
              <a:t>{% url 'main' %}</a:t>
            </a:r>
            <a:endParaRPr lang="ko-KR" altLang="en-US" sz="1200" b="1">
              <a:solidFill>
                <a:schemeClr val="accent5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E794F-DF17-4862-A2A4-5555BFECDE9F}"/>
              </a:ext>
            </a:extLst>
          </p:cNvPr>
          <p:cNvSpPr txBox="1"/>
          <p:nvPr/>
        </p:nvSpPr>
        <p:spPr>
          <a:xfrm>
            <a:off x="2448738" y="3745389"/>
            <a:ext cx="1966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accent5"/>
                </a:solidFill>
              </a:rPr>
              <a:t>{% url '</a:t>
            </a:r>
            <a:r>
              <a:rPr lang="en-US" altLang="ko-KR" sz="1200" b="1">
                <a:solidFill>
                  <a:srgbClr val="FF0000"/>
                </a:solidFill>
              </a:rPr>
              <a:t>firstapp:</a:t>
            </a:r>
            <a:r>
              <a:rPr lang="en-US" altLang="ko-KR" sz="1200" b="1">
                <a:solidFill>
                  <a:schemeClr val="accent5"/>
                </a:solidFill>
              </a:rPr>
              <a:t>main' %}</a:t>
            </a:r>
            <a:endParaRPr lang="ko-KR" altLang="en-US" sz="1200" b="1">
              <a:solidFill>
                <a:schemeClr val="accent5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436611-08D1-4FD5-A263-ECD6B12AF3DD}"/>
              </a:ext>
            </a:extLst>
          </p:cNvPr>
          <p:cNvSpPr txBox="1"/>
          <p:nvPr/>
        </p:nvSpPr>
        <p:spPr>
          <a:xfrm>
            <a:off x="6434222" y="3745388"/>
            <a:ext cx="2181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accent5"/>
                </a:solidFill>
              </a:rPr>
              <a:t>{% url '</a:t>
            </a:r>
            <a:r>
              <a:rPr lang="en-US" altLang="ko-KR" sz="1200" b="1">
                <a:solidFill>
                  <a:srgbClr val="FF0000"/>
                </a:solidFill>
              </a:rPr>
              <a:t>secondapp:</a:t>
            </a:r>
            <a:r>
              <a:rPr lang="en-US" altLang="ko-KR" sz="1200" b="1">
                <a:solidFill>
                  <a:schemeClr val="accent5"/>
                </a:solidFill>
              </a:rPr>
              <a:t>main' %}</a:t>
            </a:r>
            <a:endParaRPr lang="ko-KR" altLang="en-US" sz="1200" b="1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312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8811579" cy="6271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연습문제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● /first/show/, /second/show/, /second/army_shop/, /third/jeju_olle/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URL</a:t>
            </a:r>
            <a:r>
              <a:rPr lang="ko-KR" altLang="en-US"/>
              <a:t>에 </a:t>
            </a:r>
            <a:r>
              <a:rPr lang="en-US" altLang="ko-KR"/>
              <a:t>namespace </a:t>
            </a:r>
            <a:r>
              <a:rPr lang="ko-KR" altLang="en-US"/>
              <a:t>및 </a:t>
            </a:r>
            <a:r>
              <a:rPr lang="en-US" altLang="ko-KR"/>
              <a:t>name</a:t>
            </a:r>
            <a:r>
              <a:rPr lang="ko-KR" altLang="en-US"/>
              <a:t> 적용하기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</a:t>
            </a:r>
            <a:r>
              <a:rPr lang="ko-KR" altLang="en-US"/>
              <a:t>요구사항 </a:t>
            </a:r>
            <a:r>
              <a:rPr lang="en-US" altLang="ko-KR"/>
              <a:t>1) : </a:t>
            </a:r>
            <a:r>
              <a:rPr lang="en-US" altLang="ko-KR">
                <a:hlinkClick r:id="rId3"/>
              </a:rPr>
              <a:t>http://127.0.0.1:8000/</a:t>
            </a:r>
            <a:r>
              <a:rPr lang="en-US" altLang="ko-KR"/>
              <a:t> </a:t>
            </a:r>
            <a:r>
              <a:rPr lang="ko-KR" altLang="en-US"/>
              <a:t>주소 생성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</a:t>
            </a:r>
            <a:r>
              <a:rPr lang="ko-KR" altLang="en-US"/>
              <a:t>요구사항 </a:t>
            </a:r>
            <a:r>
              <a:rPr lang="en-US" altLang="ko-KR"/>
              <a:t>2) : </a:t>
            </a:r>
            <a:r>
              <a:rPr lang="ko-KR" altLang="en-US" b="1"/>
              <a:t>템플릿으로 사용할 </a:t>
            </a:r>
            <a:r>
              <a:rPr lang="en-US" altLang="ko-KR" b="1"/>
              <a:t>index.html</a:t>
            </a:r>
            <a:r>
              <a:rPr lang="ko-KR" altLang="en-US"/>
              <a:t>은 </a:t>
            </a:r>
            <a:r>
              <a:rPr lang="en-US" altLang="ko-KR" b="1"/>
              <a:t>[Project]/templates</a:t>
            </a:r>
            <a:r>
              <a:rPr lang="ko-KR" altLang="en-US"/>
              <a:t>에 생성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</a:t>
            </a:r>
            <a:r>
              <a:rPr lang="ko-KR" altLang="en-US"/>
              <a:t>요구사항 </a:t>
            </a:r>
            <a:r>
              <a:rPr lang="en-US" altLang="ko-KR"/>
              <a:t>3) : a </a:t>
            </a:r>
            <a:r>
              <a:rPr lang="ko-KR" altLang="en-US"/>
              <a:t>태그와 </a:t>
            </a:r>
            <a:r>
              <a:rPr lang="en-US" altLang="ko-KR"/>
              <a:t>href </a:t>
            </a:r>
            <a:r>
              <a:rPr lang="ko-KR" altLang="en-US"/>
              <a:t>속성을 사용하여 각 주소로 이동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</a:t>
            </a:r>
            <a:r>
              <a:rPr lang="ko-KR" altLang="en-US"/>
              <a:t>요구사항 </a:t>
            </a:r>
            <a:r>
              <a:rPr lang="en-US" altLang="ko-KR"/>
              <a:t>4) : </a:t>
            </a:r>
            <a:r>
              <a:rPr lang="ko-KR" altLang="en-US"/>
              <a:t>각 주소로 이동하는 </a:t>
            </a:r>
            <a:r>
              <a:rPr lang="en-US" altLang="ko-KR" b="1"/>
              <a:t>URL</a:t>
            </a:r>
            <a:r>
              <a:rPr lang="ko-KR" altLang="en-US" b="1"/>
              <a:t>은 </a:t>
            </a:r>
            <a:r>
              <a:rPr lang="en-US" altLang="ko-KR" b="1"/>
              <a:t>namespace </a:t>
            </a:r>
            <a:r>
              <a:rPr lang="ko-KR" altLang="en-US" b="1"/>
              <a:t>및 </a:t>
            </a:r>
            <a:r>
              <a:rPr lang="en-US" altLang="ko-KR" b="1"/>
              <a:t>name</a:t>
            </a:r>
            <a:r>
              <a:rPr lang="ko-KR" altLang="en-US" b="1"/>
              <a:t>을 사용</a:t>
            </a:r>
            <a:endParaRPr lang="en-US" altLang="ko-KR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4D05EF-2301-46EA-8931-FEBF0CF17E4C}"/>
              </a:ext>
            </a:extLst>
          </p:cNvPr>
          <p:cNvSpPr txBox="1"/>
          <p:nvPr/>
        </p:nvSpPr>
        <p:spPr>
          <a:xfrm>
            <a:off x="1259632" y="2204864"/>
            <a:ext cx="6552728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첫번째 앱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두번째 앱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군대 매점 인기 판매 물품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제주 올레길 정보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097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7729552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연습문제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● /first/show/, /second/show/, /second/army_shop/, /third/jeju_olle/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URL</a:t>
            </a:r>
            <a:r>
              <a:rPr lang="ko-KR" altLang="en-US"/>
              <a:t>에 </a:t>
            </a:r>
            <a:r>
              <a:rPr lang="en-US" altLang="ko-KR"/>
              <a:t>namespace </a:t>
            </a:r>
            <a:r>
              <a:rPr lang="ko-KR" altLang="en-US"/>
              <a:t>및 </a:t>
            </a:r>
            <a:r>
              <a:rPr lang="en-US" altLang="ko-KR"/>
              <a:t>name</a:t>
            </a:r>
            <a:r>
              <a:rPr lang="ko-KR" altLang="en-US"/>
              <a:t> 적용하기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B29F0E-7311-420F-8EB9-D9D5CF381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15" y="1675259"/>
            <a:ext cx="3771900" cy="1609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FDF257-96CB-4167-A657-862B96208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16832"/>
            <a:ext cx="1807672" cy="1921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F650D6F-0FD2-4DB1-A91B-C83D2FDBF7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8954" y="2042364"/>
            <a:ext cx="1885274" cy="1670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024D426-C078-4436-BD68-AAC178A93D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611" y="4203782"/>
            <a:ext cx="3126908" cy="19491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C4F26E4-9851-4AF6-843E-8D55C432DC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1991" y="4340015"/>
            <a:ext cx="4382237" cy="1676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8588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7533857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</a:t>
            </a:r>
            <a:r>
              <a:rPr lang="ko-KR" altLang="en-US"/>
              <a:t>연습문제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en-US" altLang="ko-KR" b="1"/>
              <a:t>secondapp</a:t>
            </a:r>
            <a:r>
              <a:rPr lang="ko-KR" altLang="en-US"/>
              <a:t>의 </a:t>
            </a:r>
            <a:r>
              <a:rPr lang="en-US" altLang="ko-KR" b="1"/>
              <a:t>req/ajax/exam/</a:t>
            </a:r>
            <a:r>
              <a:rPr lang="en-US" altLang="ko-KR"/>
              <a:t> </a:t>
            </a:r>
            <a:r>
              <a:rPr lang="ko-KR" altLang="en-US"/>
              <a:t>에서 사용한 </a:t>
            </a:r>
            <a:r>
              <a:rPr lang="en-US" altLang="ko-KR"/>
              <a:t>AJAX </a:t>
            </a:r>
            <a:r>
              <a:rPr lang="ko-KR" altLang="en-US"/>
              <a:t>코드의 </a:t>
            </a:r>
            <a:r>
              <a:rPr lang="en-US" altLang="ko-KR"/>
              <a:t>URL</a:t>
            </a:r>
            <a:r>
              <a:rPr lang="ko-KR" altLang="en-US"/>
              <a:t>에 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URL</a:t>
            </a:r>
            <a:r>
              <a:rPr lang="ko-KR" altLang="en-US"/>
              <a:t>에 </a:t>
            </a:r>
            <a:r>
              <a:rPr lang="en-US" altLang="ko-KR"/>
              <a:t>namespace </a:t>
            </a:r>
            <a:r>
              <a:rPr lang="ko-KR" altLang="en-US"/>
              <a:t>및 </a:t>
            </a:r>
            <a:r>
              <a:rPr lang="en-US" altLang="ko-KR"/>
              <a:t>name</a:t>
            </a:r>
            <a:r>
              <a:rPr lang="ko-KR" altLang="en-US"/>
              <a:t> 적용하기</a:t>
            </a:r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0DB3F9-272B-4F06-A6B4-D0AB5500A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70" y="1844824"/>
            <a:ext cx="3406099" cy="756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786B92-E5C1-4E72-97EE-53ACC79E0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965" y="1562992"/>
            <a:ext cx="4442533" cy="13457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90091B4-6AFE-4A36-B5B4-A90F1B3D0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3965" y="3212976"/>
            <a:ext cx="4442533" cy="13457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EA8262B-20B3-46B7-95CD-624B7605AE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3964" y="4869160"/>
            <a:ext cx="4442533" cy="13457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537DE1-EB0B-4CF4-B7C3-B7B934D04E27}"/>
              </a:ext>
            </a:extLst>
          </p:cNvPr>
          <p:cNvSpPr/>
          <p:nvPr/>
        </p:nvSpPr>
        <p:spPr>
          <a:xfrm>
            <a:off x="5703570" y="1713133"/>
            <a:ext cx="1394460" cy="191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6042CF4-2963-4177-B449-3C1F327D73BF}"/>
              </a:ext>
            </a:extLst>
          </p:cNvPr>
          <p:cNvSpPr/>
          <p:nvPr/>
        </p:nvSpPr>
        <p:spPr>
          <a:xfrm>
            <a:off x="5698000" y="3861556"/>
            <a:ext cx="1464800" cy="191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16DE3B-D805-4A3B-B0BA-812C4E82665D}"/>
              </a:ext>
            </a:extLst>
          </p:cNvPr>
          <p:cNvSpPr/>
          <p:nvPr/>
        </p:nvSpPr>
        <p:spPr>
          <a:xfrm>
            <a:off x="5698000" y="5679720"/>
            <a:ext cx="1464800" cy="191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89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956293" cy="4470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static (static</a:t>
            </a:r>
            <a:r>
              <a:rPr lang="ko-KR" altLang="en-US"/>
              <a:t> </a:t>
            </a:r>
            <a:r>
              <a:rPr lang="en-US" altLang="ko-KR"/>
              <a:t>resource)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static </a:t>
            </a:r>
            <a:r>
              <a:rPr lang="ko-KR" altLang="en-US"/>
              <a:t>태그 사용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firstapp/urls.py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2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firstapp/views.py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firstapp/templates/firstapp/static.html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290B26-1477-4EA8-B0E1-C760EE0E627F}"/>
              </a:ext>
            </a:extLst>
          </p:cNvPr>
          <p:cNvSpPr txBox="1"/>
          <p:nvPr/>
        </p:nvSpPr>
        <p:spPr>
          <a:xfrm>
            <a:off x="683568" y="1469683"/>
            <a:ext cx="7992888" cy="1323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urlpatterns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'static/'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views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E9936-96C7-4A64-9E5E-03F381378D8C}"/>
              </a:ext>
            </a:extLst>
          </p:cNvPr>
          <p:cNvSpPr txBox="1"/>
          <p:nvPr/>
        </p:nvSpPr>
        <p:spPr>
          <a:xfrm>
            <a:off x="683568" y="3356992"/>
            <a:ext cx="7992888" cy="5847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'firstapp/static.html'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BBFC8F-0287-4606-B8F2-FB4CC4F60E70}"/>
              </a:ext>
            </a:extLst>
          </p:cNvPr>
          <p:cNvSpPr txBox="1"/>
          <p:nvPr/>
        </p:nvSpPr>
        <p:spPr>
          <a:xfrm>
            <a:off x="683568" y="4586192"/>
            <a:ext cx="7992888" cy="10772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&lt;img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'/static/firstapp/luffy.jpg'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'100px'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{%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&lt;img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'{% static "nami.jpg" %}'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'100px'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BF6A647-510A-4B69-9370-A83781E90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5229200"/>
            <a:ext cx="2293038" cy="11580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AC6037-AFD6-4582-8435-CAA9842B925B}"/>
              </a:ext>
            </a:extLst>
          </p:cNvPr>
          <p:cNvSpPr/>
          <p:nvPr/>
        </p:nvSpPr>
        <p:spPr>
          <a:xfrm>
            <a:off x="743493" y="5144920"/>
            <a:ext cx="1944843" cy="219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87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8447249" cy="5855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Templates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실제 </a:t>
            </a:r>
            <a:r>
              <a:rPr lang="en-US" altLang="ko-KR"/>
              <a:t>View </a:t>
            </a:r>
            <a:r>
              <a:rPr lang="ko-KR" altLang="en-US"/>
              <a:t>역할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● (Django) View</a:t>
            </a:r>
            <a:r>
              <a:rPr lang="ko-KR" altLang="en-US"/>
              <a:t>로부터 전달된 데이터 사용 가능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en-US" altLang="ko-KR" b="1"/>
              <a:t>[App]/templates/[App]/</a:t>
            </a:r>
            <a:r>
              <a:rPr lang="en-US" altLang="ko-KR"/>
              <a:t> </a:t>
            </a:r>
            <a:r>
              <a:rPr lang="ko-KR" altLang="en-US"/>
              <a:t>또는 </a:t>
            </a:r>
            <a:r>
              <a:rPr lang="en-US" altLang="ko-KR" b="1"/>
              <a:t>[Project]/templates/</a:t>
            </a:r>
            <a:r>
              <a:rPr lang="en-US" altLang="ko-KR"/>
              <a:t> </a:t>
            </a:r>
            <a:r>
              <a:rPr lang="ko-KR" altLang="en-US"/>
              <a:t>위치에 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HTML </a:t>
            </a:r>
            <a:r>
              <a:rPr lang="ko-KR" altLang="en-US"/>
              <a:t>파일을 생성하여 사용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템플릿에서 사용 가능한 태그와 문법으로 특별한 기능 제공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</a:t>
            </a:r>
            <a:r>
              <a:rPr lang="ko-KR" altLang="en-US"/>
              <a:t>변수</a:t>
            </a:r>
            <a:r>
              <a:rPr lang="en-US" altLang="ko-KR"/>
              <a:t>, </a:t>
            </a:r>
            <a:r>
              <a:rPr lang="ko-KR" altLang="en-US"/>
              <a:t>태그</a:t>
            </a:r>
            <a:r>
              <a:rPr lang="en-US" altLang="ko-KR"/>
              <a:t>, </a:t>
            </a:r>
            <a:r>
              <a:rPr lang="ko-KR" altLang="en-US"/>
              <a:t>필터</a:t>
            </a:r>
            <a:r>
              <a:rPr lang="en-US" altLang="ko-KR"/>
              <a:t>, </a:t>
            </a:r>
            <a:r>
              <a:rPr lang="ko-KR" altLang="en-US"/>
              <a:t>주석</a:t>
            </a:r>
            <a:r>
              <a:rPr lang="en-US" altLang="ko-KR"/>
              <a:t>, HTML </a:t>
            </a:r>
            <a:r>
              <a:rPr lang="ko-KR" altLang="en-US"/>
              <a:t>확장 등</a:t>
            </a:r>
            <a:r>
              <a:rPr lang="en-US" altLang="ko-KR"/>
              <a:t>...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참고 문서 </a:t>
            </a:r>
            <a:r>
              <a:rPr lang="en-US" altLang="ko-KR"/>
              <a:t>: </a:t>
            </a:r>
            <a:r>
              <a:rPr lang="en-US" altLang="ko-KR">
                <a:hlinkClick r:id="rId3"/>
              </a:rPr>
              <a:t>https://docs.djangoproject.com/ko/3.2/ref/templates/builtins/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19EE20-A8B0-49CA-BB90-AB2BF1E1D9CC}"/>
              </a:ext>
            </a:extLst>
          </p:cNvPr>
          <p:cNvSpPr txBox="1"/>
          <p:nvPr/>
        </p:nvSpPr>
        <p:spPr>
          <a:xfrm>
            <a:off x="1115616" y="2276872"/>
            <a:ext cx="6192688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TEMPLATES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...</a:t>
            </a:r>
          </a:p>
          <a:p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'DIRS'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 </a:t>
            </a:r>
            <a:r>
              <a:rPr lang="en-US" altLang="ko-KR" sz="12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BASE_DIR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 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'templates'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],  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templates 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폴더 위치 지정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'APP_DIRS'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 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App 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하위의 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templates 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폴더 사용 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기본값</a:t>
            </a:r>
            <a:r>
              <a:rPr lang="en-US" altLang="ko-KR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},</a:t>
            </a:r>
          </a:p>
          <a:p>
            <a:r>
              <a:rPr lang="en-US" altLang="ko-KR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D73070-33BA-46E2-BEA5-B8ACFB825C40}"/>
              </a:ext>
            </a:extLst>
          </p:cNvPr>
          <p:cNvSpPr/>
          <p:nvPr/>
        </p:nvSpPr>
        <p:spPr>
          <a:xfrm>
            <a:off x="1547664" y="3020291"/>
            <a:ext cx="2952328" cy="2465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9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700261" cy="3916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Templates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변수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firstapp/views.py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20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firstapp/templates/firstapp/var.html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4BA1A9-E472-41CD-93D0-3B3596244292}"/>
              </a:ext>
            </a:extLst>
          </p:cNvPr>
          <p:cNvSpPr txBox="1"/>
          <p:nvPr/>
        </p:nvSpPr>
        <p:spPr>
          <a:xfrm>
            <a:off x="683568" y="1469683"/>
            <a:ext cx="7992888" cy="20621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'str'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'text'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'num'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'list'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'dict'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'aaa'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'bbb'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'firstapp/var.html'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FCA0F-D934-4536-B9BA-38F1633D4F35}"/>
              </a:ext>
            </a:extLst>
          </p:cNvPr>
          <p:cNvSpPr txBox="1"/>
          <p:nvPr/>
        </p:nvSpPr>
        <p:spPr>
          <a:xfrm>
            <a:off x="683568" y="4077072"/>
            <a:ext cx="7992888" cy="15696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&lt;h3&gt;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문자 및 숫자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&lt;/h3&gt;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{{ str }} / {{ num }}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&lt;/p&gt;&lt;</a:t>
            </a:r>
            <a:r>
              <a:rPr lang="en-US" altLang="ko-KR" sz="1600" b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&lt;h3&gt;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리스트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&lt;/h3&gt;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{{ list.0 }} / {{ list.1 }} / {{ list.2 }}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&lt;/p&gt;&lt;</a:t>
            </a:r>
            <a:r>
              <a:rPr lang="en-US" altLang="ko-KR" sz="1600" b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&lt;h3&gt;</a:t>
            </a:r>
            <a:r>
              <a:rPr lang="ko-KR" altLang="en-US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딕셔너리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&lt;/h3&gt;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{{ </a:t>
            </a:r>
            <a:r>
              <a:rPr lang="en-US" altLang="ko-KR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dict.a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}} / {{ </a:t>
            </a:r>
            <a:r>
              <a:rPr lang="en-US" altLang="ko-KR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dict.b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}}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&lt;/p&gt;&lt;</a:t>
            </a:r>
            <a:r>
              <a:rPr lang="en-US" altLang="ko-KR" sz="1600" b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93C648-0F71-46DC-AF8E-02D9E6432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1556792"/>
            <a:ext cx="2240206" cy="3124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3740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4751109" cy="4747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Templates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태그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firstapp/views.py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20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firstapp/templates/firstapp/tag.html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4BA1A9-E472-41CD-93D0-3B3596244292}"/>
              </a:ext>
            </a:extLst>
          </p:cNvPr>
          <p:cNvSpPr txBox="1"/>
          <p:nvPr/>
        </p:nvSpPr>
        <p:spPr>
          <a:xfrm>
            <a:off x="683568" y="1469683"/>
            <a:ext cx="7992888" cy="28931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persons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'num'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'Park'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'score'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'num'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'Choi'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'score'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'num'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'Kim'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'score'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]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animals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'Cat'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'Dog'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'persons'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persons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'animals'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animals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firstapp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/tag.html'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92AF1C-A434-400C-9CA5-115EAFCD9A1C}"/>
              </a:ext>
            </a:extLst>
          </p:cNvPr>
          <p:cNvSpPr txBox="1"/>
          <p:nvPr/>
        </p:nvSpPr>
        <p:spPr>
          <a:xfrm>
            <a:off x="683568" y="4883676"/>
            <a:ext cx="7992888" cy="16004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{% 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persons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{{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}}, {{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}}, {{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}}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{% 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endfor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{% 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'Cat'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animals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 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🐈 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{% 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endif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{% 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'Tiger'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animals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 </a:t>
            </a:r>
            <a:r>
              <a:rPr lang="ko-KR" alt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🐕 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{% </a:t>
            </a:r>
            <a:r>
              <a:rPr lang="en-US" altLang="ko-KR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endif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%}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F78AA6-D7B8-473D-B188-64E06F13C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16" y="1616579"/>
            <a:ext cx="7860916" cy="4077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97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6792244" cy="3362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Templates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태그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</a:t>
            </a:r>
            <a:r>
              <a:rPr lang="ko-KR" altLang="en-US"/>
              <a:t>일반적으로 웹 애플리케이션 제작 시 필요한 기능 </a:t>
            </a:r>
            <a:r>
              <a:rPr lang="en-US" altLang="ko-KR"/>
              <a:t>3</a:t>
            </a:r>
            <a:r>
              <a:rPr lang="ko-KR" altLang="en-US"/>
              <a:t>가지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   </a:t>
            </a:r>
            <a:r>
              <a:rPr lang="ko-KR" altLang="en-US"/>
              <a:t>①</a:t>
            </a:r>
            <a:r>
              <a:rPr lang="en-US" altLang="ko-KR"/>
              <a:t> </a:t>
            </a:r>
            <a:r>
              <a:rPr lang="ko-KR" altLang="en-US"/>
              <a:t>변수 출력 </a:t>
            </a:r>
            <a:r>
              <a:rPr lang="en-US" altLang="ko-KR"/>
              <a:t>{{ }}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   </a:t>
            </a:r>
            <a:r>
              <a:rPr lang="ko-KR" altLang="en-US"/>
              <a:t>② 반복 </a:t>
            </a:r>
            <a:r>
              <a:rPr lang="en-US" altLang="ko-KR"/>
              <a:t>{% for .. in .. %}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   </a:t>
            </a:r>
            <a:r>
              <a:rPr lang="ko-KR" altLang="en-US"/>
              <a:t>③ 조건</a:t>
            </a:r>
            <a:r>
              <a:rPr lang="en-US" altLang="ko-KR"/>
              <a:t>(</a:t>
            </a:r>
            <a:r>
              <a:rPr lang="ko-KR" altLang="en-US"/>
              <a:t>분기</a:t>
            </a:r>
            <a:r>
              <a:rPr lang="en-US" altLang="ko-KR"/>
              <a:t>) {% if .. %}  {% </a:t>
            </a:r>
            <a:r>
              <a:rPr lang="en-US" altLang="ko-KR" err="1"/>
              <a:t>elif</a:t>
            </a:r>
            <a:r>
              <a:rPr lang="en-US" altLang="ko-KR"/>
              <a:t> .. %}  {% else .. %}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- </a:t>
            </a:r>
            <a:r>
              <a:rPr lang="ko-KR" altLang="en-US"/>
              <a:t>반복 템플릿 안에서 사용할 수 있는 </a:t>
            </a:r>
            <a:r>
              <a:rPr lang="en-US" altLang="ko-KR" err="1"/>
              <a:t>forloop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</p:txBody>
      </p: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80112F60-A7D9-48CC-B33F-2E20F5352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939092"/>
              </p:ext>
            </p:extLst>
          </p:nvPr>
        </p:nvGraphicFramePr>
        <p:xfrm>
          <a:off x="683568" y="3078832"/>
          <a:ext cx="7992888" cy="243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1112758706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1393778818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err="1"/>
                        <a:t>forloop</a:t>
                      </a:r>
                      <a:r>
                        <a:rPr lang="ko-KR" altLang="en-US" sz="1400"/>
                        <a:t> 객체 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525930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/>
                        <a:t> </a:t>
                      </a:r>
                      <a:r>
                        <a:rPr lang="en-US" altLang="ko-KR" sz="1400" err="1"/>
                        <a:t>forloop.counter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/>
                        <a:t> for </a:t>
                      </a:r>
                      <a:r>
                        <a:rPr lang="ko-KR" altLang="en-US" sz="1400"/>
                        <a:t>문의 순서로 </a:t>
                      </a:r>
                      <a:r>
                        <a:rPr lang="en-US" altLang="ko-KR" sz="1400"/>
                        <a:t>1</a:t>
                      </a:r>
                      <a:r>
                        <a:rPr lang="ko-KR" altLang="en-US" sz="1400"/>
                        <a:t>부터 표시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435165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/>
                        <a:t> forloop.counter0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/>
                        <a:t> for </a:t>
                      </a:r>
                      <a:r>
                        <a:rPr lang="ko-KR" altLang="en-US" sz="1400"/>
                        <a:t>문의 순서로 </a:t>
                      </a:r>
                      <a:r>
                        <a:rPr lang="en-US" altLang="ko-KR" sz="1400"/>
                        <a:t>0</a:t>
                      </a:r>
                      <a:r>
                        <a:rPr lang="ko-KR" altLang="en-US" sz="1400"/>
                        <a:t>부터 표시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76993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/>
                        <a:t> </a:t>
                      </a:r>
                      <a:r>
                        <a:rPr lang="en-US" altLang="ko-KR" sz="1400" err="1"/>
                        <a:t>forloop.first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/>
                        <a:t> for </a:t>
                      </a:r>
                      <a:r>
                        <a:rPr lang="ko-KR" altLang="en-US" sz="1400"/>
                        <a:t>문의 첫번째 순서인 경우 </a:t>
                      </a:r>
                      <a:r>
                        <a:rPr lang="en-US" altLang="ko-KR" sz="1400"/>
                        <a:t>True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149044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/>
                        <a:t> </a:t>
                      </a:r>
                      <a:r>
                        <a:rPr lang="en-US" altLang="ko-KR" sz="1400" err="1"/>
                        <a:t>forloop.last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 for </a:t>
                      </a:r>
                      <a:r>
                        <a:rPr lang="ko-KR" altLang="en-US" sz="1400"/>
                        <a:t>문의 마지막 순서인 경우 </a:t>
                      </a:r>
                      <a:r>
                        <a:rPr lang="en-US" altLang="ko-KR" sz="1400"/>
                        <a:t>True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876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66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1987852" cy="4193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Templates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필터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views.py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filter.html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4BA1A9-E472-41CD-93D0-3B3596244292}"/>
              </a:ext>
            </a:extLst>
          </p:cNvPr>
          <p:cNvSpPr txBox="1"/>
          <p:nvPr/>
        </p:nvSpPr>
        <p:spPr>
          <a:xfrm>
            <a:off x="683568" y="1469683"/>
            <a:ext cx="7992888" cy="23083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datetime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'Simple Python'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'num'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'price'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39800.5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'animals'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삵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칡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타조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낙타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'covid'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'firstapp/filter.html'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FCA0F-D934-4536-B9BA-38F1633D4F35}"/>
              </a:ext>
            </a:extLst>
          </p:cNvPr>
          <p:cNvSpPr txBox="1"/>
          <p:nvPr/>
        </p:nvSpPr>
        <p:spPr>
          <a:xfrm>
            <a:off x="683568" y="4307612"/>
            <a:ext cx="7992888" cy="15696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{{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}}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{{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truncatechars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:9 }}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{{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floatformat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:1 }}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{{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stringformat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}}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{{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animals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'vs'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}}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{{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covid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년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월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일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시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분 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초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214EC1-51BC-483B-9B83-714FCE7A4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36" y="4149080"/>
            <a:ext cx="2362536" cy="18889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4350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6203942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Templates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● </a:t>
            </a:r>
            <a:r>
              <a:rPr lang="ko-KR" altLang="en-US"/>
              <a:t>커스텀 필터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</a:t>
            </a:r>
            <a:r>
              <a:rPr lang="ko-KR" altLang="en-US"/>
              <a:t>템플릿 필터 중 원하는 기능이 존재하지 않는 경우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  </a:t>
            </a:r>
            <a:r>
              <a:rPr lang="ko-KR" altLang="en-US"/>
              <a:t>필터를 직접 생성하여 사용 가능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 - </a:t>
            </a:r>
            <a:r>
              <a:rPr lang="ko-KR" altLang="en-US"/>
              <a:t>생성 위치</a:t>
            </a:r>
            <a:endParaRPr lang="en-US" altLang="ko-KR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3B45F4B-1F25-4C69-AABE-10D60C25D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262757"/>
            <a:ext cx="3114675" cy="3819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3B93568-FCEB-4317-955D-4BED22B50598}"/>
              </a:ext>
            </a:extLst>
          </p:cNvPr>
          <p:cNvSpPr/>
          <p:nvPr/>
        </p:nvSpPr>
        <p:spPr>
          <a:xfrm>
            <a:off x="1750258" y="4969429"/>
            <a:ext cx="1667198" cy="2768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628ADB-ED65-4BA8-B70E-2E03A63CBD87}"/>
              </a:ext>
            </a:extLst>
          </p:cNvPr>
          <p:cNvSpPr/>
          <p:nvPr/>
        </p:nvSpPr>
        <p:spPr>
          <a:xfrm>
            <a:off x="2142802" y="5712956"/>
            <a:ext cx="1828833" cy="2906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0BD212-48B5-43AD-8FFB-482C1DC8AEDA}"/>
              </a:ext>
            </a:extLst>
          </p:cNvPr>
          <p:cNvSpPr txBox="1"/>
          <p:nvPr/>
        </p:nvSpPr>
        <p:spPr>
          <a:xfrm>
            <a:off x="4572000" y="5133916"/>
            <a:ext cx="3097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accent6"/>
                </a:solidFill>
              </a:rPr>
              <a:t>App </a:t>
            </a:r>
            <a:r>
              <a:rPr lang="ko-KR" altLang="en-US" sz="1200" b="1">
                <a:solidFill>
                  <a:schemeClr val="accent6"/>
                </a:solidFill>
              </a:rPr>
              <a:t>내부에 </a:t>
            </a:r>
            <a:r>
              <a:rPr lang="en-US" altLang="ko-KR" sz="1200" b="1">
                <a:solidFill>
                  <a:schemeClr val="accent6"/>
                </a:solidFill>
              </a:rPr>
              <a:t>"templatetags" </a:t>
            </a:r>
            <a:r>
              <a:rPr lang="ko-KR" altLang="en-US" sz="1200" b="1">
                <a:solidFill>
                  <a:schemeClr val="accent6"/>
                </a:solidFill>
              </a:rPr>
              <a:t>폴더 생성 후</a:t>
            </a:r>
            <a:endParaRPr lang="en-US" altLang="ko-KR" sz="1200" b="1">
              <a:solidFill>
                <a:schemeClr val="accent6"/>
              </a:solidFill>
            </a:endParaRPr>
          </a:p>
          <a:p>
            <a:r>
              <a:rPr lang="en-US" altLang="ko-KR" sz="1200" b="1">
                <a:solidFill>
                  <a:schemeClr val="accent6"/>
                </a:solidFill>
              </a:rPr>
              <a:t>"Tag</a:t>
            </a:r>
            <a:r>
              <a:rPr lang="ko-KR" altLang="en-US" sz="1200" b="1">
                <a:solidFill>
                  <a:schemeClr val="accent6"/>
                </a:solidFill>
              </a:rPr>
              <a:t> </a:t>
            </a:r>
            <a:r>
              <a:rPr lang="en-US" altLang="ko-KR" sz="1200" b="1">
                <a:solidFill>
                  <a:schemeClr val="accent6"/>
                </a:solidFill>
              </a:rPr>
              <a:t>Load</a:t>
            </a:r>
            <a:r>
              <a:rPr lang="ko-KR" altLang="en-US" sz="1200" b="1">
                <a:solidFill>
                  <a:schemeClr val="accent6"/>
                </a:solidFill>
              </a:rPr>
              <a:t>에 사용할 이름</a:t>
            </a:r>
            <a:r>
              <a:rPr lang="en-US" altLang="ko-KR" sz="1200" b="1">
                <a:solidFill>
                  <a:schemeClr val="accent6"/>
                </a:solidFill>
              </a:rPr>
              <a:t>"</a:t>
            </a:r>
            <a:r>
              <a:rPr lang="ko-KR" altLang="en-US" sz="1200" b="1">
                <a:solidFill>
                  <a:schemeClr val="accent6"/>
                </a:solidFill>
              </a:rPr>
              <a:t>으로 파일 생성</a:t>
            </a:r>
          </a:p>
        </p:txBody>
      </p:sp>
    </p:spTree>
    <p:extLst>
      <p:ext uri="{BB962C8B-B14F-4D97-AF65-F5344CB8AC3E}">
        <p14:creationId xmlns:p14="http://schemas.microsoft.com/office/powerpoint/2010/main" val="1213741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14047</TotalTime>
  <Words>2698</Words>
  <Application>Microsoft Office PowerPoint</Application>
  <PresentationFormat>화면 슬라이드 쇼(4:3)</PresentationFormat>
  <Paragraphs>488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돋움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GGoReb</dc:creator>
  <cp:lastModifiedBy>lee kangwook</cp:lastModifiedBy>
  <cp:revision>926</cp:revision>
  <dcterms:created xsi:type="dcterms:W3CDTF">2013-06-27T12:00:59Z</dcterms:created>
  <dcterms:modified xsi:type="dcterms:W3CDTF">2022-10-12T01:46:42Z</dcterms:modified>
</cp:coreProperties>
</file>