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3"/>
  </p:notesMasterIdLst>
  <p:sldIdLst>
    <p:sldId id="489" r:id="rId2"/>
    <p:sldId id="562" r:id="rId3"/>
    <p:sldId id="500" r:id="rId4"/>
    <p:sldId id="554" r:id="rId5"/>
    <p:sldId id="555" r:id="rId6"/>
    <p:sldId id="558" r:id="rId7"/>
    <p:sldId id="559" r:id="rId8"/>
    <p:sldId id="557" r:id="rId9"/>
    <p:sldId id="560" r:id="rId10"/>
    <p:sldId id="561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57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7" autoAdjust="0"/>
    <p:restoredTop sz="94660"/>
  </p:normalViewPr>
  <p:slideViewPr>
    <p:cSldViewPr>
      <p:cViewPr varScale="1">
        <p:scale>
          <a:sx n="113" d="100"/>
          <a:sy n="113" d="100"/>
        </p:scale>
        <p:origin x="1116" y="8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kangwook" userId="358766d1acadafad" providerId="LiveId" clId="{0AA240C7-0323-4B6D-B875-66F625D4770F}"/>
    <pc:docChg chg="modSld">
      <pc:chgData name="lee kangwook" userId="358766d1acadafad" providerId="LiveId" clId="{0AA240C7-0323-4B6D-B875-66F625D4770F}" dt="2022-10-12T02:23:03.859" v="0" actId="113"/>
      <pc:docMkLst>
        <pc:docMk/>
      </pc:docMkLst>
      <pc:sldChg chg="modSp mod">
        <pc:chgData name="lee kangwook" userId="358766d1acadafad" providerId="LiveId" clId="{0AA240C7-0323-4B6D-B875-66F625D4770F}" dt="2022-10-12T02:23:03.859" v="0" actId="113"/>
        <pc:sldMkLst>
          <pc:docMk/>
          <pc:sldMk cId="3891829077" sldId="570"/>
        </pc:sldMkLst>
        <pc:spChg chg="mod">
          <ac:chgData name="lee kangwook" userId="358766d1acadafad" providerId="LiveId" clId="{0AA240C7-0323-4B6D-B875-66F625D4770F}" dt="2022-10-12T02:23:03.859" v="0" actId="113"/>
          <ac:spMkLst>
            <pc:docMk/>
            <pc:sldMk cId="3891829077" sldId="570"/>
            <ac:spMk id="10" creationId="{B75425E5-09BF-4115-8D2B-67B09082AD8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05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20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46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798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04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14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97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32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41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28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19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27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79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8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96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95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4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02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13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32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1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2/ref/forms/api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ko/docs/Learn/Server-side/Django/Form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second/course/creat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293984" cy="5024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HTML</a:t>
            </a:r>
            <a:r>
              <a:rPr lang="ko-KR" altLang="en-US"/>
              <a:t>의 </a:t>
            </a:r>
            <a:r>
              <a:rPr lang="en-US" altLang="ko-KR"/>
              <a:t>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&lt;form&gt; &lt;/form&gt; </a:t>
            </a:r>
            <a:r>
              <a:rPr lang="ko-KR" altLang="en-US"/>
              <a:t>태그 사용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submit</a:t>
            </a:r>
            <a:r>
              <a:rPr lang="ko-KR" altLang="en-US"/>
              <a:t>을 수행하면 </a:t>
            </a:r>
            <a:r>
              <a:rPr lang="en-US" altLang="ko-KR"/>
              <a:t>&lt;input&gt; &lt;select&gt; &lt;textarea&gt;</a:t>
            </a:r>
            <a:r>
              <a:rPr lang="ko-KR" altLang="en-US"/>
              <a:t>의 정보가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action </a:t>
            </a:r>
            <a:r>
              <a:rPr lang="ko-KR" altLang="en-US"/>
              <a:t>속성에 지정된 </a:t>
            </a:r>
            <a:r>
              <a:rPr lang="en-US" altLang="ko-KR"/>
              <a:t>URL</a:t>
            </a:r>
            <a:r>
              <a:rPr lang="ko-KR" altLang="en-US"/>
              <a:t>로 전송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method </a:t>
            </a:r>
            <a:r>
              <a:rPr lang="ko-KR" altLang="en-US"/>
              <a:t>속성의 값 중 </a:t>
            </a:r>
            <a:r>
              <a:rPr lang="en-US" altLang="ko-KR"/>
              <a:t>GET</a:t>
            </a:r>
            <a:r>
              <a:rPr lang="ko-KR" altLang="en-US"/>
              <a:t>은 상태에 영향을 주지 않는 요청</a:t>
            </a:r>
            <a:r>
              <a:rPr lang="en-US" altLang="ko-KR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  POST</a:t>
            </a:r>
            <a:r>
              <a:rPr lang="ko-KR" altLang="en-US"/>
              <a:t>는 상태</a:t>
            </a:r>
            <a:r>
              <a:rPr lang="en-US" altLang="ko-KR"/>
              <a:t>(</a:t>
            </a:r>
            <a:r>
              <a:rPr lang="ko-KR" altLang="en-US"/>
              <a:t>주로 데이터베이스</a:t>
            </a:r>
            <a:r>
              <a:rPr lang="en-US" altLang="ko-KR"/>
              <a:t>)</a:t>
            </a:r>
            <a:r>
              <a:rPr lang="ko-KR" altLang="en-US"/>
              <a:t>를 변경하는 요청에 사용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Django</a:t>
            </a:r>
            <a:r>
              <a:rPr lang="ko-KR" altLang="en-US"/>
              <a:t>의 </a:t>
            </a:r>
            <a:r>
              <a:rPr lang="en-US" altLang="ko-KR"/>
              <a:t>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데이터와 관련된 </a:t>
            </a:r>
            <a:r>
              <a:rPr lang="en-US" altLang="ko-KR"/>
              <a:t>HTML </a:t>
            </a:r>
            <a:r>
              <a:rPr lang="ko-KR" altLang="en-US"/>
              <a:t>양식 생성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템플릿</a:t>
            </a:r>
            <a:r>
              <a:rPr lang="en-US" altLang="ko-KR"/>
              <a:t>(</a:t>
            </a:r>
            <a:r>
              <a:rPr lang="ko-KR" altLang="en-US"/>
              <a:t>웹페이지</a:t>
            </a:r>
            <a:r>
              <a:rPr lang="en-US" altLang="ko-KR"/>
              <a:t>)</a:t>
            </a:r>
            <a:r>
              <a:rPr lang="ko-KR" altLang="en-US"/>
              <a:t>에 보여주기 위한 데이터 준비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 b="1"/>
              <a:t>클라이언트로부터 제출된 데이터 수신 및 처리 </a:t>
            </a:r>
            <a:r>
              <a:rPr lang="en-US" altLang="ko-KR" b="1"/>
              <a:t>(</a:t>
            </a:r>
            <a:r>
              <a:rPr lang="ko-KR" altLang="en-US" b="1"/>
              <a:t>유효성 검사</a:t>
            </a:r>
            <a:r>
              <a:rPr lang="en-US" altLang="ko-KR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530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22805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기본 </a:t>
            </a:r>
            <a:r>
              <a:rPr lang="en-US" altLang="ko-KR"/>
              <a:t>Form </a:t>
            </a:r>
            <a:r>
              <a:rPr lang="ko-KR" altLang="en-US"/>
              <a:t>사용 </a:t>
            </a:r>
            <a:r>
              <a:rPr lang="en-US" altLang="ko-KR"/>
              <a:t>(</a:t>
            </a:r>
            <a:r>
              <a:rPr lang="ko-KR" altLang="en-US"/>
              <a:t>유효성 검사</a:t>
            </a:r>
            <a:r>
              <a:rPr lang="en-US" altLang="ko-KR"/>
              <a:t>, </a:t>
            </a:r>
            <a:r>
              <a:rPr lang="ko-KR" altLang="en-US"/>
              <a:t>오류 메시지 전달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 (</a:t>
            </a:r>
            <a:r>
              <a:rPr lang="ko-KR" altLang="en-US"/>
              <a:t>일반적으로 작성되는 코드 형식</a:t>
            </a:r>
            <a:r>
              <a:rPr lang="en-US" altLang="ko-KR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52E2-DB24-46FC-B5A4-C3AF0C71556E}"/>
              </a:ext>
            </a:extLst>
          </p:cNvPr>
          <p:cNvSpPr txBox="1"/>
          <p:nvPr/>
        </p:nvSpPr>
        <p:spPr>
          <a:xfrm>
            <a:off x="683568" y="1469683"/>
            <a:ext cx="7992888" cy="45243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form_basic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 ==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유효성 검사 결과가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이면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your_name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cleaned_data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'your_name'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your_name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데이터베이스 저장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이메일 발송 등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'/first/form/basic/'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'firstapp/form_basic.html'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36D1D-E415-4A70-B2C9-1AC8CCF63F9C}"/>
              </a:ext>
            </a:extLst>
          </p:cNvPr>
          <p:cNvSpPr txBox="1"/>
          <p:nvPr/>
        </p:nvSpPr>
        <p:spPr>
          <a:xfrm>
            <a:off x="683568" y="6165304"/>
            <a:ext cx="7632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hlinkClick r:id="rId3"/>
              </a:rPr>
              <a:t>https://docs.djangoproject.com/en/3.2/ref/forms/api/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3392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79397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모델 </a:t>
            </a:r>
            <a:r>
              <a:rPr lang="en-US" altLang="ko-KR"/>
              <a:t>Form </a:t>
            </a:r>
            <a:r>
              <a:rPr lang="ko-KR" altLang="en-US"/>
              <a:t>사용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firstapp/forms.py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52E2-DB24-46FC-B5A4-C3AF0C71556E}"/>
              </a:ext>
            </a:extLst>
          </p:cNvPr>
          <p:cNvSpPr txBox="1"/>
          <p:nvPr/>
        </p:nvSpPr>
        <p:spPr>
          <a:xfrm>
            <a:off x="683568" y="1469683"/>
            <a:ext cx="7992888" cy="4247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Curriculum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CurriculumForm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Curriculum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id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속성은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PK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이므로 사용하지 않음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widgets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fields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 명시된 속성만 사용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attrs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fields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 명시된 속성만 사용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과목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07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665975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모델 </a:t>
            </a:r>
            <a:r>
              <a:rPr lang="en-US" altLang="ko-KR"/>
              <a:t>Form </a:t>
            </a:r>
            <a:r>
              <a:rPr lang="ko-KR" altLang="en-US"/>
              <a:t>사용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firstapp/templates/firstapp/form_model.html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52E2-DB24-46FC-B5A4-C3AF0C71556E}"/>
              </a:ext>
            </a:extLst>
          </p:cNvPr>
          <p:cNvSpPr txBox="1"/>
          <p:nvPr/>
        </p:nvSpPr>
        <p:spPr>
          <a:xfrm>
            <a:off x="683568" y="1469683"/>
            <a:ext cx="7992888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'form/model/'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.form_model),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F701-044F-4D3A-BBEF-955F0BD5B816}"/>
              </a:ext>
            </a:extLst>
          </p:cNvPr>
          <p:cNvSpPr txBox="1"/>
          <p:nvPr/>
        </p:nvSpPr>
        <p:spPr>
          <a:xfrm>
            <a:off x="683568" y="3509024"/>
            <a:ext cx="7992888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"/first/form/model/"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as_table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11F3E4-2C7B-4770-AF69-FD95BFF3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5567617"/>
            <a:ext cx="2598061" cy="676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B14BCD-081B-4D25-A9F4-35780D962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639" y="4146173"/>
            <a:ext cx="2896825" cy="2098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79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7591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모델 </a:t>
            </a:r>
            <a:r>
              <a:rPr lang="en-US" altLang="ko-KR"/>
              <a:t>Form </a:t>
            </a:r>
            <a:r>
              <a:rPr lang="ko-KR" altLang="en-US"/>
              <a:t>사용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52E2-DB24-46FC-B5A4-C3AF0C71556E}"/>
              </a:ext>
            </a:extLst>
          </p:cNvPr>
          <p:cNvSpPr txBox="1"/>
          <p:nvPr/>
        </p:nvSpPr>
        <p:spPr>
          <a:xfrm>
            <a:off x="683568" y="1469683"/>
            <a:ext cx="7992888" cy="39703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CurriculumForm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form_model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 ==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CurriculumForm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'/first/form/model/'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CurriculumForm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'firstapp/form_model.html'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</a:t>
            </a:r>
          </a:p>
        </p:txBody>
      </p:sp>
    </p:spTree>
    <p:extLst>
      <p:ext uri="{BB962C8B-B14F-4D97-AF65-F5344CB8AC3E}">
        <p14:creationId xmlns:p14="http://schemas.microsoft.com/office/powerpoint/2010/main" val="229650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44926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모델 </a:t>
            </a:r>
            <a:r>
              <a:rPr lang="en-US" altLang="ko-KR"/>
              <a:t>Form </a:t>
            </a:r>
            <a:r>
              <a:rPr lang="ko-KR" altLang="en-US"/>
              <a:t>사용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274F09-F5F2-45C5-88C9-E0CAD2C9B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35" y="1412776"/>
            <a:ext cx="3195033" cy="1240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A3D2F3-AE51-49E6-9AF6-AA393B470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92" y="3719435"/>
            <a:ext cx="1946851" cy="816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B8A78A-E43B-4D54-B456-6C541C367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93" y="1624731"/>
            <a:ext cx="1946851" cy="816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8726A4F-BDA2-457F-BDFB-1AF91614D3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35" y="3382305"/>
            <a:ext cx="3860083" cy="1490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900B9A5-23E2-4996-A58D-214C99129824}"/>
              </a:ext>
            </a:extLst>
          </p:cNvPr>
          <p:cNvSpPr/>
          <p:nvPr/>
        </p:nvSpPr>
        <p:spPr>
          <a:xfrm>
            <a:off x="3779912" y="2996952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2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29459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모델 </a:t>
            </a:r>
            <a:r>
              <a:rPr lang="en-US" altLang="ko-KR"/>
              <a:t>Form </a:t>
            </a:r>
            <a:r>
              <a:rPr lang="ko-KR" altLang="en-US"/>
              <a:t>사용 </a:t>
            </a:r>
            <a:r>
              <a:rPr lang="en-US" altLang="ko-KR"/>
              <a:t>(</a:t>
            </a:r>
            <a:r>
              <a:rPr lang="ko-KR" altLang="en-US"/>
              <a:t>모델을 이용하여 </a:t>
            </a:r>
            <a:r>
              <a:rPr lang="en-US" altLang="ko-KR"/>
              <a:t>DB </a:t>
            </a:r>
            <a:r>
              <a:rPr lang="ko-KR" altLang="en-US"/>
              <a:t>저장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52E2-DB24-46FC-B5A4-C3AF0C71556E}"/>
              </a:ext>
            </a:extLst>
          </p:cNvPr>
          <p:cNvSpPr txBox="1"/>
          <p:nvPr/>
        </p:nvSpPr>
        <p:spPr>
          <a:xfrm>
            <a:off x="683568" y="1469683"/>
            <a:ext cx="7992888" cy="48013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form_model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 ==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CurriculumForm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curriculum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필요하다면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데이터 추가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변경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curriculum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.save()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'/first/form/model/'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CurriculumForm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'firstapp/form_model.html'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C0E330-FDFC-4ACA-95CA-F5FDE71E2264}"/>
              </a:ext>
            </a:extLst>
          </p:cNvPr>
          <p:cNvSpPr/>
          <p:nvPr/>
        </p:nvSpPr>
        <p:spPr>
          <a:xfrm>
            <a:off x="2217350" y="2873504"/>
            <a:ext cx="4620330" cy="8856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4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29459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모델 </a:t>
            </a:r>
            <a:r>
              <a:rPr lang="en-US" altLang="ko-KR"/>
              <a:t>Form </a:t>
            </a:r>
            <a:r>
              <a:rPr lang="ko-KR" altLang="en-US"/>
              <a:t>사용 </a:t>
            </a:r>
            <a:r>
              <a:rPr lang="en-US" altLang="ko-KR"/>
              <a:t>(</a:t>
            </a:r>
            <a:r>
              <a:rPr lang="ko-KR" altLang="en-US"/>
              <a:t>모델을 이용하여 </a:t>
            </a:r>
            <a:r>
              <a:rPr lang="en-US" altLang="ko-KR"/>
              <a:t>DB </a:t>
            </a:r>
            <a:r>
              <a:rPr lang="ko-KR" altLang="en-US"/>
              <a:t>저장</a:t>
            </a:r>
            <a:r>
              <a:rPr lang="en-US" altLang="ko-KR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56345A-1031-4BDD-9263-23B98F3EA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01" y="1545888"/>
            <a:ext cx="2333625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B7B4BF-5CE4-465D-A704-A01509339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55" y="1545888"/>
            <a:ext cx="2333625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A27FFC0-7DF7-4449-8D38-1375BD3E8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88" y="3460224"/>
            <a:ext cx="2762250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31016D71-EEC8-4615-8030-5FE6763265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142" y="3429000"/>
            <a:ext cx="2762250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132F905-5416-4CF0-B1F8-2C9D74EA1E75}"/>
              </a:ext>
            </a:extLst>
          </p:cNvPr>
          <p:cNvSpPr/>
          <p:nvPr/>
        </p:nvSpPr>
        <p:spPr>
          <a:xfrm>
            <a:off x="4355120" y="324420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030FE3-1008-440B-8120-7B7DF7D9FDAF}"/>
              </a:ext>
            </a:extLst>
          </p:cNvPr>
          <p:cNvSpPr/>
          <p:nvPr/>
        </p:nvSpPr>
        <p:spPr>
          <a:xfrm>
            <a:off x="6231094" y="1701800"/>
            <a:ext cx="1490506" cy="28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577860-A6B9-4067-A249-381FD58E56DD}"/>
              </a:ext>
            </a:extLst>
          </p:cNvPr>
          <p:cNvSpPr/>
          <p:nvPr/>
        </p:nvSpPr>
        <p:spPr>
          <a:xfrm>
            <a:off x="5831840" y="5613400"/>
            <a:ext cx="731520" cy="248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5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85591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모델 </a:t>
            </a:r>
            <a:r>
              <a:rPr lang="en-US" altLang="ko-KR"/>
              <a:t>Form </a:t>
            </a:r>
            <a:r>
              <a:rPr lang="ko-KR" altLang="en-US"/>
              <a:t>사용 </a:t>
            </a:r>
            <a:r>
              <a:rPr lang="en-US" altLang="ko-KR"/>
              <a:t>(</a:t>
            </a:r>
            <a:r>
              <a:rPr lang="ko-KR" altLang="en-US"/>
              <a:t>모델을 이용하여 </a:t>
            </a:r>
            <a:r>
              <a:rPr lang="en-US" altLang="ko-KR"/>
              <a:t>DB </a:t>
            </a:r>
            <a:r>
              <a:rPr lang="ko-KR" altLang="en-US"/>
              <a:t>저장 </a:t>
            </a:r>
            <a:r>
              <a:rPr lang="en-US" altLang="ko-KR"/>
              <a:t>+ </a:t>
            </a:r>
            <a:r>
              <a:rPr lang="ko-KR" altLang="en-US"/>
              <a:t>디자인 적용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firstapp/forms.py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425E5-09BF-4115-8D2B-67B09082AD8B}"/>
              </a:ext>
            </a:extLst>
          </p:cNvPr>
          <p:cNvSpPr txBox="1"/>
          <p:nvPr/>
        </p:nvSpPr>
        <p:spPr>
          <a:xfrm>
            <a:off x="683568" y="1469683"/>
            <a:ext cx="7992888" cy="31393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CurriculumForm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ModelForm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Curriculum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id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속성은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PK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이므로 사용하지 않음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widgets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사용하지 않음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{ 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오류 메시지에 보여줄 단어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과목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74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85591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모델 </a:t>
            </a:r>
            <a:r>
              <a:rPr lang="en-US" altLang="ko-KR"/>
              <a:t>Form </a:t>
            </a:r>
            <a:r>
              <a:rPr lang="ko-KR" altLang="en-US"/>
              <a:t>사용 </a:t>
            </a:r>
            <a:r>
              <a:rPr lang="en-US" altLang="ko-KR"/>
              <a:t>(</a:t>
            </a:r>
            <a:r>
              <a:rPr lang="ko-KR" altLang="en-US"/>
              <a:t>모델을 이용하여 </a:t>
            </a:r>
            <a:r>
              <a:rPr lang="en-US" altLang="ko-KR"/>
              <a:t>DB </a:t>
            </a:r>
            <a:r>
              <a:rPr lang="ko-KR" altLang="en-US"/>
              <a:t>저장 </a:t>
            </a:r>
            <a:r>
              <a:rPr lang="en-US" altLang="ko-KR"/>
              <a:t>+ </a:t>
            </a:r>
            <a:r>
              <a:rPr lang="ko-KR" altLang="en-US" b="1" u="sng"/>
              <a:t>디자인 적용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firstapp/templates/firstapp/form_model.html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425E5-09BF-4115-8D2B-67B09082AD8B}"/>
              </a:ext>
            </a:extLst>
          </p:cNvPr>
          <p:cNvSpPr txBox="1"/>
          <p:nvPr/>
        </p:nvSpPr>
        <p:spPr>
          <a:xfrm>
            <a:off x="683568" y="1469683"/>
            <a:ext cx="7992888" cy="48320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"https://maxcdn.bootstrapcdn.com/bootstrap/4.5.2/</a:t>
            </a:r>
            <a:r>
              <a:rPr lang="en-US" altLang="ko-K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&lt;h5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"my-3 border-bottom pb-2"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과목 등록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&lt;/h5&gt;</a:t>
            </a:r>
          </a:p>
          <a:p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"/first/form/model/"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"post-form my-3"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 {% </a:t>
            </a:r>
            <a:r>
              <a:rPr lang="en-US" altLang="ko-KR" sz="1400" b="1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과목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"{{ </a:t>
            </a:r>
            <a:r>
              <a:rPr lang="en-US" altLang="ko-K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form.name.value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altLang="ko-K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default_if_none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:'' }}"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등록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-primary'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</a:p>
          <a:p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B63D50A-CD24-4BCB-8B08-897167FEB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60" y="2420888"/>
            <a:ext cx="2435240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829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41724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모델 </a:t>
            </a:r>
            <a:r>
              <a:rPr lang="en-US" altLang="ko-KR"/>
              <a:t>Form </a:t>
            </a:r>
            <a:r>
              <a:rPr lang="ko-KR" altLang="en-US"/>
              <a:t>사용 </a:t>
            </a:r>
            <a:r>
              <a:rPr lang="en-US" altLang="ko-KR"/>
              <a:t>(</a:t>
            </a:r>
            <a:r>
              <a:rPr lang="ko-KR" altLang="en-US"/>
              <a:t>모델을 이용하여 </a:t>
            </a:r>
            <a:r>
              <a:rPr lang="en-US" altLang="ko-KR"/>
              <a:t>DB </a:t>
            </a:r>
            <a:r>
              <a:rPr lang="ko-KR" altLang="en-US"/>
              <a:t>저장 </a:t>
            </a:r>
            <a:r>
              <a:rPr lang="en-US" altLang="ko-KR"/>
              <a:t>+ </a:t>
            </a:r>
            <a:r>
              <a:rPr lang="ko-KR" altLang="en-US"/>
              <a:t>디자인 적용 </a:t>
            </a:r>
            <a:r>
              <a:rPr lang="en-US" altLang="ko-KR"/>
              <a:t>+ </a:t>
            </a:r>
            <a:r>
              <a:rPr lang="ko-KR" altLang="en-US" b="1" u="sng"/>
              <a:t>오류 메시지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firstapp/templates/firstapp/form_model.html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425E5-09BF-4115-8D2B-67B09082AD8B}"/>
              </a:ext>
            </a:extLst>
          </p:cNvPr>
          <p:cNvSpPr txBox="1"/>
          <p:nvPr/>
        </p:nvSpPr>
        <p:spPr>
          <a:xfrm>
            <a:off x="683568" y="1469683"/>
            <a:ext cx="7992888" cy="48320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 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"alert alert-danger"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"alert"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{{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과목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"{{ form.name.value | default_if_none:'' }}"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ko-KR" sz="14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7841FD-4D50-4E57-B09F-6F75C4701C02}"/>
              </a:ext>
            </a:extLst>
          </p:cNvPr>
          <p:cNvSpPr/>
          <p:nvPr/>
        </p:nvSpPr>
        <p:spPr>
          <a:xfrm>
            <a:off x="1140934" y="2321560"/>
            <a:ext cx="4727210" cy="22595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70CA88A-C54B-4569-B33F-9DCCF8367A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84" y="2490118"/>
            <a:ext cx="2032631" cy="1877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75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51365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Django</a:t>
            </a:r>
            <a:r>
              <a:rPr lang="ko-KR" altLang="en-US"/>
              <a:t>의 </a:t>
            </a:r>
            <a:r>
              <a:rPr lang="en-US" altLang="ko-KR"/>
              <a:t>Form </a:t>
            </a:r>
            <a:r>
              <a:rPr lang="ko-KR" altLang="en-US"/>
              <a:t>처리 과정</a:t>
            </a:r>
            <a:endParaRPr lang="en-US" altLang="ko-KR" b="1"/>
          </a:p>
        </p:txBody>
      </p:sp>
      <p:pic>
        <p:nvPicPr>
          <p:cNvPr id="1026" name="Picture 2" descr="Updated form handling process doc.">
            <a:extLst>
              <a:ext uri="{FF2B5EF4-FFF2-40B4-BE49-F238E27FC236}">
                <a16:creationId xmlns:a16="http://schemas.microsoft.com/office/drawing/2014/main" id="{D61D3CA5-DE0A-45F1-9F99-2FF7DE0F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6" y="986422"/>
            <a:ext cx="7712528" cy="548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E6C937-CF97-405C-8CD6-579EA79E051B}"/>
              </a:ext>
            </a:extLst>
          </p:cNvPr>
          <p:cNvSpPr txBox="1"/>
          <p:nvPr/>
        </p:nvSpPr>
        <p:spPr>
          <a:xfrm>
            <a:off x="1475656" y="6322353"/>
            <a:ext cx="6192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hlinkClick r:id="rId4"/>
              </a:rPr>
              <a:t>https://developer.mozilla.org/ko/docs/Learn/Server-side/Django/Forms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13346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666475" cy="6271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secondapp</a:t>
            </a:r>
            <a:r>
              <a:rPr lang="ko-KR" altLang="en-US"/>
              <a:t>의 </a:t>
            </a:r>
            <a:r>
              <a:rPr lang="en-US" altLang="ko-KR"/>
              <a:t>Course </a:t>
            </a:r>
            <a:r>
              <a:rPr lang="ko-KR" altLang="en-US"/>
              <a:t>모델과 </a:t>
            </a:r>
            <a:r>
              <a:rPr lang="en-US" altLang="ko-KR"/>
              <a:t>Form </a:t>
            </a:r>
            <a:r>
              <a:rPr lang="ko-KR" altLang="en-US"/>
              <a:t>을 이용하여 데이터 입력하기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1) : </a:t>
            </a:r>
            <a:r>
              <a:rPr lang="en-US" altLang="ko-KR">
                <a:hlinkClick r:id="rId3"/>
              </a:rPr>
              <a:t>http://127.0.0.1:8000/second/course/create/</a:t>
            </a:r>
            <a:r>
              <a:rPr lang="en-US" altLang="ko-KR"/>
              <a:t> </a:t>
            </a:r>
            <a:r>
              <a:rPr lang="ko-KR" altLang="en-US"/>
              <a:t>주소 생성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2) : GET</a:t>
            </a:r>
            <a:r>
              <a:rPr lang="ko-KR" altLang="en-US"/>
              <a:t>으로 접속 시 아래와 같은 양식 화면 출력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3) : Form</a:t>
            </a:r>
            <a:r>
              <a:rPr lang="ko-KR" altLang="en-US"/>
              <a:t>의 </a:t>
            </a:r>
            <a:r>
              <a:rPr lang="en-US" altLang="ko-KR"/>
              <a:t>widget </a:t>
            </a:r>
            <a:r>
              <a:rPr lang="ko-KR" altLang="en-US"/>
              <a:t>기능 대신 직접 디자인 코드 작성 및 적용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                 (p17-form_model.html </a:t>
            </a:r>
            <a:r>
              <a:rPr lang="ko-KR" altLang="en-US"/>
              <a:t>코드 참조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4) : </a:t>
            </a:r>
            <a:r>
              <a:rPr lang="ko-KR" altLang="en-US"/>
              <a:t>유효성 검사 결과가 </a:t>
            </a:r>
            <a:r>
              <a:rPr lang="en-US" altLang="ko-KR"/>
              <a:t>True </a:t>
            </a:r>
            <a:r>
              <a:rPr lang="ko-KR" altLang="en-US"/>
              <a:t>이면 </a:t>
            </a:r>
            <a:r>
              <a:rPr lang="en-US" altLang="ko-KR"/>
              <a:t>DB</a:t>
            </a:r>
            <a:r>
              <a:rPr lang="ko-KR" altLang="en-US"/>
              <a:t>에 데이터 저장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                  </a:t>
            </a:r>
            <a:r>
              <a:rPr lang="ko-KR" altLang="en-US"/>
              <a:t>결과가 </a:t>
            </a:r>
            <a:r>
              <a:rPr lang="en-US" altLang="ko-KR"/>
              <a:t>False </a:t>
            </a:r>
            <a:r>
              <a:rPr lang="ko-KR" altLang="en-US"/>
              <a:t>이면 </a:t>
            </a:r>
            <a:r>
              <a:rPr lang="en-US" altLang="ko-KR"/>
              <a:t>Course </a:t>
            </a:r>
            <a:r>
              <a:rPr lang="ko-KR" altLang="en-US"/>
              <a:t>데이터 입력 주소로 이동</a:t>
            </a:r>
            <a:r>
              <a:rPr lang="en-US" altLang="ko-KR"/>
              <a:t>(redirect)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A8AA34-4715-4052-8CA0-06EFE95C3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14" y="1844824"/>
            <a:ext cx="4158282" cy="2616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79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48916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secondapp</a:t>
            </a:r>
            <a:r>
              <a:rPr lang="ko-KR" altLang="en-US"/>
              <a:t>의 </a:t>
            </a:r>
            <a:r>
              <a:rPr lang="en-US" altLang="ko-KR"/>
              <a:t>Course </a:t>
            </a:r>
            <a:r>
              <a:rPr lang="ko-KR" altLang="en-US"/>
              <a:t>모델과 </a:t>
            </a:r>
            <a:r>
              <a:rPr lang="en-US" altLang="ko-KR"/>
              <a:t>Form </a:t>
            </a:r>
            <a:r>
              <a:rPr lang="ko-KR" altLang="en-US"/>
              <a:t>을 이용하여 데이터 입력하기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6C51D9-260C-4999-A0F2-301ABCC53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33" y="3352212"/>
            <a:ext cx="2771775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957821-8CA3-4421-B1E9-232511F54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713" y="1331594"/>
            <a:ext cx="2326631" cy="1464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25C902-2B8A-42FF-85D5-EB896FE79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6" y="1331594"/>
            <a:ext cx="2326631" cy="1464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BD7050-2ED2-4340-8C2D-854BCEDF7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7472" y="3352212"/>
            <a:ext cx="2771775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C17877E-0D4E-48BF-B6EA-64DA16219C4B}"/>
              </a:ext>
            </a:extLst>
          </p:cNvPr>
          <p:cNvSpPr/>
          <p:nvPr/>
        </p:nvSpPr>
        <p:spPr>
          <a:xfrm>
            <a:off x="4355120" y="324420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87DD8-7712-4DBC-B5C7-07061F8FB12F}"/>
              </a:ext>
            </a:extLst>
          </p:cNvPr>
          <p:cNvSpPr/>
          <p:nvPr/>
        </p:nvSpPr>
        <p:spPr>
          <a:xfrm>
            <a:off x="5959658" y="5308600"/>
            <a:ext cx="1424367" cy="2564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6B3D45-F58E-4F74-9DDB-78C67A6327FC}"/>
              </a:ext>
            </a:extLst>
          </p:cNvPr>
          <p:cNvSpPr/>
          <p:nvPr/>
        </p:nvSpPr>
        <p:spPr>
          <a:xfrm>
            <a:off x="5777761" y="1811634"/>
            <a:ext cx="2176536" cy="2023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25D902-F087-46AC-B403-96EDF1A108A5}"/>
              </a:ext>
            </a:extLst>
          </p:cNvPr>
          <p:cNvSpPr/>
          <p:nvPr/>
        </p:nvSpPr>
        <p:spPr>
          <a:xfrm>
            <a:off x="5782126" y="2246566"/>
            <a:ext cx="2176536" cy="2023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4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18664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Django</a:t>
            </a:r>
            <a:r>
              <a:rPr lang="ko-KR" altLang="en-US"/>
              <a:t>의 </a:t>
            </a:r>
            <a:r>
              <a:rPr lang="en-US" altLang="ko-KR"/>
              <a:t>Form </a:t>
            </a:r>
            <a:r>
              <a:rPr lang="ko-KR" altLang="en-US"/>
              <a:t>처리 과정</a:t>
            </a:r>
            <a:endParaRPr lang="en-US" altLang="ko-KR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A90FCB8-F1C7-44F4-875C-73DF1C726AA4}"/>
              </a:ext>
            </a:extLst>
          </p:cNvPr>
          <p:cNvSpPr/>
          <p:nvPr/>
        </p:nvSpPr>
        <p:spPr>
          <a:xfrm>
            <a:off x="467544" y="1023050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0EF79AB-B717-48B5-B9BF-9F390B9C3B3E}"/>
              </a:ext>
            </a:extLst>
          </p:cNvPr>
          <p:cNvSpPr/>
          <p:nvPr/>
        </p:nvSpPr>
        <p:spPr>
          <a:xfrm>
            <a:off x="6084168" y="1023050"/>
            <a:ext cx="1296144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C5F9A90-D1E5-458E-AAD9-5D5D54B569BD}"/>
              </a:ext>
            </a:extLst>
          </p:cNvPr>
          <p:cNvSpPr/>
          <p:nvPr/>
        </p:nvSpPr>
        <p:spPr>
          <a:xfrm flipV="1">
            <a:off x="1979712" y="1216240"/>
            <a:ext cx="3888432" cy="1245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D7D27-DF2A-4B41-AC41-2E498614B693}"/>
              </a:ext>
            </a:extLst>
          </p:cNvPr>
          <p:cNvSpPr txBox="1"/>
          <p:nvPr/>
        </p:nvSpPr>
        <p:spPr>
          <a:xfrm>
            <a:off x="2447764" y="911190"/>
            <a:ext cx="2952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http://127.0.0.1:8000/first/</a:t>
            </a:r>
            <a:r>
              <a:rPr lang="en-US" altLang="ko-KR" sz="1200"/>
              <a:t>form/model/</a:t>
            </a:r>
            <a:endParaRPr lang="ko-KR" altLang="en-US" sz="1200" b="1"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ED0C8-9756-49FE-B31A-1DE850FCE1F6}"/>
              </a:ext>
            </a:extLst>
          </p:cNvPr>
          <p:cNvSpPr txBox="1"/>
          <p:nvPr/>
        </p:nvSpPr>
        <p:spPr>
          <a:xfrm>
            <a:off x="3617498" y="614727"/>
            <a:ext cx="6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GET</a:t>
            </a:r>
            <a:endParaRPr lang="ko-KR" altLang="en-US" b="1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C8AE934-BB39-42E3-9A0D-A3B5874C852E}"/>
              </a:ext>
            </a:extLst>
          </p:cNvPr>
          <p:cNvSpPr/>
          <p:nvPr/>
        </p:nvSpPr>
        <p:spPr>
          <a:xfrm rot="10800000" flipV="1">
            <a:off x="1979712" y="1468826"/>
            <a:ext cx="3888432" cy="12452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1D8BFA-49FB-486E-A4B9-B3B9C1279A53}"/>
              </a:ext>
            </a:extLst>
          </p:cNvPr>
          <p:cNvSpPr/>
          <p:nvPr/>
        </p:nvSpPr>
        <p:spPr>
          <a:xfrm>
            <a:off x="4283968" y="1666198"/>
            <a:ext cx="1584176" cy="3600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CurriculumForm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4FA69A1-0A6C-4B56-9E07-BC6AA5A4B03A}"/>
              </a:ext>
            </a:extLst>
          </p:cNvPr>
          <p:cNvSpPr/>
          <p:nvPr/>
        </p:nvSpPr>
        <p:spPr>
          <a:xfrm>
            <a:off x="4987634" y="1965494"/>
            <a:ext cx="1116124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Curriculum</a:t>
            </a:r>
            <a:endParaRPr lang="ko-KR" altLang="en-US" sz="14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4E4567-6A34-4C56-A3F3-A92840AA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1833506"/>
            <a:ext cx="1800200" cy="468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288016-3D58-48B9-B529-A3BE45ADC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050788"/>
            <a:ext cx="1337478" cy="968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3AF7247-012D-4D27-A25D-1B8EBC0F5E07}"/>
              </a:ext>
            </a:extLst>
          </p:cNvPr>
          <p:cNvSpPr/>
          <p:nvPr/>
        </p:nvSpPr>
        <p:spPr>
          <a:xfrm>
            <a:off x="467544" y="4140098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C740FC1-AB56-46EE-BA44-7C4BB30D5F01}"/>
              </a:ext>
            </a:extLst>
          </p:cNvPr>
          <p:cNvSpPr/>
          <p:nvPr/>
        </p:nvSpPr>
        <p:spPr>
          <a:xfrm>
            <a:off x="6084168" y="4140098"/>
            <a:ext cx="1296144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6128BB5-CA78-440F-8661-B50B46D08440}"/>
              </a:ext>
            </a:extLst>
          </p:cNvPr>
          <p:cNvSpPr/>
          <p:nvPr/>
        </p:nvSpPr>
        <p:spPr>
          <a:xfrm flipV="1">
            <a:off x="1979712" y="4333288"/>
            <a:ext cx="3888432" cy="1245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1FEB7-C6DB-44BA-9FDD-7FE146F6CB1D}"/>
              </a:ext>
            </a:extLst>
          </p:cNvPr>
          <p:cNvSpPr txBox="1"/>
          <p:nvPr/>
        </p:nvSpPr>
        <p:spPr>
          <a:xfrm>
            <a:off x="2447764" y="4028238"/>
            <a:ext cx="2952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http://127.0.0.1:8000/first/</a:t>
            </a:r>
            <a:r>
              <a:rPr lang="en-US" altLang="ko-KR" sz="1200"/>
              <a:t>form/model/</a:t>
            </a:r>
            <a:endParaRPr lang="ko-KR" altLang="en-US" sz="1200" b="1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132CF3-FB86-42F0-8B77-71F8E3DE3A2D}"/>
              </a:ext>
            </a:extLst>
          </p:cNvPr>
          <p:cNvSpPr txBox="1"/>
          <p:nvPr/>
        </p:nvSpPr>
        <p:spPr>
          <a:xfrm>
            <a:off x="3617498" y="373177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POST</a:t>
            </a:r>
            <a:endParaRPr lang="ko-KR" altLang="en-US" b="1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981C2BC-870D-4C85-BCFA-F274238687DB}"/>
              </a:ext>
            </a:extLst>
          </p:cNvPr>
          <p:cNvSpPr/>
          <p:nvPr/>
        </p:nvSpPr>
        <p:spPr>
          <a:xfrm rot="10800000" flipV="1">
            <a:off x="1979712" y="4585874"/>
            <a:ext cx="3888432" cy="12452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0E63D08-7206-4BE0-9BB1-7B0FC2621F85}"/>
              </a:ext>
            </a:extLst>
          </p:cNvPr>
          <p:cNvSpPr/>
          <p:nvPr/>
        </p:nvSpPr>
        <p:spPr>
          <a:xfrm>
            <a:off x="4283968" y="4783246"/>
            <a:ext cx="1584176" cy="3600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CurriculumForm</a:t>
            </a:r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2A5C623-56C8-427A-A9AD-1920130CEE71}"/>
              </a:ext>
            </a:extLst>
          </p:cNvPr>
          <p:cNvSpPr/>
          <p:nvPr/>
        </p:nvSpPr>
        <p:spPr>
          <a:xfrm>
            <a:off x="4987634" y="5082542"/>
            <a:ext cx="1116124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Curriculum</a:t>
            </a:r>
            <a:endParaRPr lang="ko-KR" altLang="en-US" sz="140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57D43BB-CB7B-4912-871B-2F01A96F4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947605"/>
            <a:ext cx="1512167" cy="611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원통형 6">
            <a:extLst>
              <a:ext uri="{FF2B5EF4-FFF2-40B4-BE49-F238E27FC236}">
                <a16:creationId xmlns:a16="http://schemas.microsoft.com/office/drawing/2014/main" id="{DAB3725C-5C84-4BBB-8200-5ED83FECF346}"/>
              </a:ext>
            </a:extLst>
          </p:cNvPr>
          <p:cNvSpPr/>
          <p:nvPr/>
        </p:nvSpPr>
        <p:spPr>
          <a:xfrm>
            <a:off x="7812360" y="5705798"/>
            <a:ext cx="1008112" cy="74753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DB</a:t>
            </a:r>
            <a:endParaRPr lang="ko-KR" altLang="en-US" sz="1400" b="1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4DCE8A1-0070-45D0-AE3F-A66122957227}"/>
              </a:ext>
            </a:extLst>
          </p:cNvPr>
          <p:cNvCxnSpPr>
            <a:cxnSpLocks/>
            <a:stCxn id="21" idx="2"/>
            <a:endCxn id="7" idx="1"/>
          </p:cNvCxnSpPr>
          <p:nvPr/>
        </p:nvCxnSpPr>
        <p:spPr>
          <a:xfrm rot="16200000" flipH="1">
            <a:off x="7101518" y="4490900"/>
            <a:ext cx="845620" cy="158417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70917D6-2204-45F6-8030-290778EB9E6B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rot="16200000" flipV="1">
            <a:off x="5231686" y="2639544"/>
            <a:ext cx="1814564" cy="118654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E9E78F-5814-460F-B47A-8F5D82C4F3C0}"/>
              </a:ext>
            </a:extLst>
          </p:cNvPr>
          <p:cNvSpPr txBox="1"/>
          <p:nvPr/>
        </p:nvSpPr>
        <p:spPr>
          <a:xfrm>
            <a:off x="6228184" y="5371469"/>
            <a:ext cx="1044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유효성 검사 </a:t>
            </a:r>
            <a:r>
              <a:rPr lang="en-US" altLang="ko-KR" sz="1200" b="1">
                <a:solidFill>
                  <a:srgbClr val="FF0000"/>
                </a:solidFill>
              </a:rPr>
              <a:t>True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27C3B-17B5-4395-8D8F-338FB35E26FB}"/>
              </a:ext>
            </a:extLst>
          </p:cNvPr>
          <p:cNvSpPr txBox="1"/>
          <p:nvPr/>
        </p:nvSpPr>
        <p:spPr>
          <a:xfrm>
            <a:off x="6732240" y="3556904"/>
            <a:ext cx="1044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chemeClr val="accent1"/>
                </a:solidFill>
              </a:rPr>
              <a:t>유효성 검사 </a:t>
            </a:r>
            <a:r>
              <a:rPr lang="en-US" altLang="ko-KR" sz="1200" b="1">
                <a:solidFill>
                  <a:schemeClr val="accent1"/>
                </a:solidFill>
              </a:rPr>
              <a:t>False</a:t>
            </a:r>
            <a:endParaRPr lang="ko-KR" altLang="en-US" sz="1200" b="1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CE333F-12CE-455F-9B36-23594B791AD9}"/>
              </a:ext>
            </a:extLst>
          </p:cNvPr>
          <p:cNvSpPr txBox="1"/>
          <p:nvPr/>
        </p:nvSpPr>
        <p:spPr>
          <a:xfrm>
            <a:off x="5575407" y="3248383"/>
            <a:ext cx="1044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chemeClr val="accent1"/>
                </a:solidFill>
              </a:rPr>
              <a:t>오류메시지 추가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96C092-C88C-477C-B049-A1DC7EA8A210}"/>
              </a:ext>
            </a:extLst>
          </p:cNvPr>
          <p:cNvSpPr txBox="1"/>
          <p:nvPr/>
        </p:nvSpPr>
        <p:spPr>
          <a:xfrm>
            <a:off x="7344308" y="4972614"/>
            <a:ext cx="1044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데이터 저장</a:t>
            </a:r>
          </a:p>
        </p:txBody>
      </p:sp>
    </p:spTree>
    <p:extLst>
      <p:ext uri="{BB962C8B-B14F-4D97-AF65-F5344CB8AC3E}">
        <p14:creationId xmlns:p14="http://schemas.microsoft.com/office/powerpoint/2010/main" val="195491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150595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기본 </a:t>
            </a:r>
            <a:r>
              <a:rPr lang="en-US" altLang="ko-KR"/>
              <a:t>Form </a:t>
            </a:r>
            <a:r>
              <a:rPr lang="ko-KR" altLang="en-US"/>
              <a:t>사용 </a:t>
            </a:r>
            <a:r>
              <a:rPr lang="en-US" altLang="ko-KR"/>
              <a:t>(</a:t>
            </a:r>
            <a:r>
              <a:rPr lang="ko-KR" altLang="en-US"/>
              <a:t>데이터와 관련된 </a:t>
            </a:r>
            <a:r>
              <a:rPr lang="en-US" altLang="ko-KR"/>
              <a:t>HTML </a:t>
            </a:r>
            <a:r>
              <a:rPr lang="ko-KR" altLang="en-US"/>
              <a:t>양식 생성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firstapp/forms.py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firstapp/urls.py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52E2-DB24-46FC-B5A4-C3AF0C71556E}"/>
              </a:ext>
            </a:extLst>
          </p:cNvPr>
          <p:cNvSpPr txBox="1"/>
          <p:nvPr/>
        </p:nvSpPr>
        <p:spPr>
          <a:xfrm>
            <a:off x="683568" y="1469683"/>
            <a:ext cx="7992888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forms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your_name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'Your 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F701-044F-4D3A-BBEF-955F0BD5B816}"/>
              </a:ext>
            </a:extLst>
          </p:cNvPr>
          <p:cNvSpPr txBox="1"/>
          <p:nvPr/>
        </p:nvSpPr>
        <p:spPr>
          <a:xfrm>
            <a:off x="683568" y="3509024"/>
            <a:ext cx="7992888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'form/basic/'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.form_basic),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7270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150595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기본 </a:t>
            </a:r>
            <a:r>
              <a:rPr lang="en-US" altLang="ko-KR"/>
              <a:t>Form </a:t>
            </a:r>
            <a:r>
              <a:rPr lang="ko-KR" altLang="en-US"/>
              <a:t>사용 </a:t>
            </a:r>
            <a:r>
              <a:rPr lang="en-US" altLang="ko-KR"/>
              <a:t>(</a:t>
            </a:r>
            <a:r>
              <a:rPr lang="ko-KR" altLang="en-US"/>
              <a:t>데이터와 관련된 </a:t>
            </a:r>
            <a:r>
              <a:rPr lang="en-US" altLang="ko-KR"/>
              <a:t>HTML </a:t>
            </a:r>
            <a:r>
              <a:rPr lang="ko-KR" altLang="en-US"/>
              <a:t>양식 생성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firstapp/templates/firstapp/form_basic.html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52E2-DB24-46FC-B5A4-C3AF0C71556E}"/>
              </a:ext>
            </a:extLst>
          </p:cNvPr>
          <p:cNvSpPr txBox="1"/>
          <p:nvPr/>
        </p:nvSpPr>
        <p:spPr>
          <a:xfrm>
            <a:off x="683568" y="1469683"/>
            <a:ext cx="7992888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NameForm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form_basic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'firstapp/form_basic.html'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CF701-044F-4D3A-BBEF-955F0BD5B816}"/>
              </a:ext>
            </a:extLst>
          </p:cNvPr>
          <p:cNvSpPr txBox="1"/>
          <p:nvPr/>
        </p:nvSpPr>
        <p:spPr>
          <a:xfrm>
            <a:off x="683568" y="3933056"/>
            <a:ext cx="7992888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"/form/basic"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656A7-22C7-4D40-8756-1B7B72162CF0}"/>
              </a:ext>
            </a:extLst>
          </p:cNvPr>
          <p:cNvSpPr txBox="1"/>
          <p:nvPr/>
        </p:nvSpPr>
        <p:spPr>
          <a:xfrm>
            <a:off x="4788024" y="1772816"/>
            <a:ext cx="407587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"id_your_name"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Your name: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"your_name"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"id_your_name"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6209EF-2CB0-40EF-92A5-C3C7E8FCDCFF}"/>
              </a:ext>
            </a:extLst>
          </p:cNvPr>
          <p:cNvSpPr/>
          <p:nvPr/>
        </p:nvSpPr>
        <p:spPr>
          <a:xfrm>
            <a:off x="1638230" y="2741424"/>
            <a:ext cx="1832558" cy="252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F50EFE-6D0E-4308-83ED-8DAAA93957EE}"/>
              </a:ext>
            </a:extLst>
          </p:cNvPr>
          <p:cNvSpPr/>
          <p:nvPr/>
        </p:nvSpPr>
        <p:spPr>
          <a:xfrm>
            <a:off x="1187624" y="4484175"/>
            <a:ext cx="1189816" cy="252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AC70910-DFB3-4F00-9425-644AC81A2E2D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3470788" y="2326814"/>
            <a:ext cx="3355175" cy="541073"/>
          </a:xfrm>
          <a:prstGeom prst="bentConnector2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88B4D56-BF66-4D30-B6F0-B293BEDA883B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 flipH="1">
            <a:off x="2377440" y="2049815"/>
            <a:ext cx="6486461" cy="2560823"/>
          </a:xfrm>
          <a:prstGeom prst="bentConnector3">
            <a:avLst>
              <a:gd name="adj1" fmla="val -3524"/>
            </a:avLst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68D7FC95-70B4-4FF2-BF88-E047A73C8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517232"/>
            <a:ext cx="4176960" cy="514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DE22E59-6388-40C4-B375-C695E2709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859800"/>
            <a:ext cx="3283789" cy="1661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83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150595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기본 </a:t>
            </a:r>
            <a:r>
              <a:rPr lang="en-US" altLang="ko-KR"/>
              <a:t>Form </a:t>
            </a:r>
            <a:r>
              <a:rPr lang="ko-KR" altLang="en-US"/>
              <a:t>사용 </a:t>
            </a:r>
            <a:r>
              <a:rPr lang="en-US" altLang="ko-KR"/>
              <a:t>(</a:t>
            </a:r>
            <a:r>
              <a:rPr lang="ko-KR" altLang="en-US"/>
              <a:t>데이터와 관련된 </a:t>
            </a:r>
            <a:r>
              <a:rPr lang="en-US" altLang="ko-KR"/>
              <a:t>HTML </a:t>
            </a:r>
            <a:r>
              <a:rPr lang="ko-KR" altLang="en-US"/>
              <a:t>양식 생성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firstapp/templates/firstapp/form_basic.html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52E2-DB24-46FC-B5A4-C3AF0C71556E}"/>
              </a:ext>
            </a:extLst>
          </p:cNvPr>
          <p:cNvSpPr txBox="1"/>
          <p:nvPr/>
        </p:nvSpPr>
        <p:spPr>
          <a:xfrm>
            <a:off x="683568" y="1469683"/>
            <a:ext cx="7992888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"/form/basic"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as_p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82FD00-962D-4C97-930F-B01670F0E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51665"/>
            <a:ext cx="3616827" cy="835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0F7285-A6FC-4996-A838-BA79A8FC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040" y="3551665"/>
            <a:ext cx="4149416" cy="2458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824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150595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기본 </a:t>
            </a:r>
            <a:r>
              <a:rPr lang="en-US" altLang="ko-KR"/>
              <a:t>Form </a:t>
            </a:r>
            <a:r>
              <a:rPr lang="ko-KR" altLang="en-US"/>
              <a:t>사용 </a:t>
            </a:r>
            <a:r>
              <a:rPr lang="en-US" altLang="ko-KR"/>
              <a:t>(</a:t>
            </a:r>
            <a:r>
              <a:rPr lang="ko-KR" altLang="en-US"/>
              <a:t>데이터와 관련된 </a:t>
            </a:r>
            <a:r>
              <a:rPr lang="en-US" altLang="ko-KR"/>
              <a:t>HTML </a:t>
            </a:r>
            <a:r>
              <a:rPr lang="ko-KR" altLang="en-US"/>
              <a:t>양식 생성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firstapp/templates/firstapp/form_basic.html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52E2-DB24-46FC-B5A4-C3AF0C71556E}"/>
              </a:ext>
            </a:extLst>
          </p:cNvPr>
          <p:cNvSpPr txBox="1"/>
          <p:nvPr/>
        </p:nvSpPr>
        <p:spPr>
          <a:xfrm>
            <a:off x="683568" y="1469683"/>
            <a:ext cx="7992888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"/form/basic"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as_table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9E393-BB5F-4E4B-A387-6BF9FD08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51665"/>
            <a:ext cx="3616827" cy="88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51583F-5386-4619-850E-C6CDBBD2D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040" y="3551665"/>
            <a:ext cx="4149416" cy="2832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183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150595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기본 </a:t>
            </a:r>
            <a:r>
              <a:rPr lang="en-US" altLang="ko-KR"/>
              <a:t>Form </a:t>
            </a:r>
            <a:r>
              <a:rPr lang="ko-KR" altLang="en-US"/>
              <a:t>사용 </a:t>
            </a:r>
            <a:r>
              <a:rPr lang="en-US" altLang="ko-KR"/>
              <a:t>(</a:t>
            </a:r>
            <a:r>
              <a:rPr lang="ko-KR" altLang="en-US"/>
              <a:t>데이터와 관련된 </a:t>
            </a:r>
            <a:r>
              <a:rPr lang="en-US" altLang="ko-KR"/>
              <a:t>HTML </a:t>
            </a:r>
            <a:r>
              <a:rPr lang="ko-KR" altLang="en-US"/>
              <a:t>양식 생성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firstapp/templates/firstapp/form_basic.html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52E2-DB24-46FC-B5A4-C3AF0C71556E}"/>
              </a:ext>
            </a:extLst>
          </p:cNvPr>
          <p:cNvSpPr txBox="1"/>
          <p:nvPr/>
        </p:nvSpPr>
        <p:spPr>
          <a:xfrm>
            <a:off x="683568" y="1469683"/>
            <a:ext cx="7992888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"/form/basic"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as_ul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D66488-ECB1-4DD1-80FC-7DD41CB15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41" y="3551665"/>
            <a:ext cx="4149416" cy="2613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ECF24F5-7877-4F4B-9682-04F83F862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551665"/>
            <a:ext cx="3616827" cy="835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51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82037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기본 </a:t>
            </a:r>
            <a:r>
              <a:rPr lang="en-US" altLang="ko-KR"/>
              <a:t>Form </a:t>
            </a:r>
            <a:r>
              <a:rPr lang="ko-KR" altLang="en-US"/>
              <a:t>사용 </a:t>
            </a:r>
            <a:r>
              <a:rPr lang="en-US" altLang="ko-KR"/>
              <a:t>(</a:t>
            </a:r>
            <a:r>
              <a:rPr lang="ko-KR" altLang="en-US"/>
              <a:t>유효성 검사</a:t>
            </a:r>
            <a:r>
              <a:rPr lang="en-US" altLang="ko-KR"/>
              <a:t>, </a:t>
            </a:r>
            <a:r>
              <a:rPr lang="ko-KR" altLang="en-US"/>
              <a:t>오류 메시지 전달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52E2-DB24-46FC-B5A4-C3AF0C71556E}"/>
              </a:ext>
            </a:extLst>
          </p:cNvPr>
          <p:cNvSpPr txBox="1"/>
          <p:nvPr/>
        </p:nvSpPr>
        <p:spPr>
          <a:xfrm>
            <a:off x="683568" y="1469683"/>
            <a:ext cx="7992888" cy="25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form_basic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.method ==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.POST)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NameForm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'firstapp/form_basic.html'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39AC74-BEE9-4F67-8B6D-AF4A2A94A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72" y="5418837"/>
            <a:ext cx="2808312" cy="557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EDAD02-D05F-4A70-A4E3-F3360B4DC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518" y="5418837"/>
            <a:ext cx="4000922" cy="1024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FB0E07-AAAB-4281-9AD5-7BB78ADA8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72" y="4221088"/>
            <a:ext cx="2808312" cy="68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35DD7F-BDAF-480F-8B9E-191BC9D50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518" y="4221088"/>
            <a:ext cx="2808313" cy="87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08F323D-BC4E-4C71-9608-A25FF4B8A1B7}"/>
              </a:ext>
            </a:extLst>
          </p:cNvPr>
          <p:cNvSpPr/>
          <p:nvPr/>
        </p:nvSpPr>
        <p:spPr>
          <a:xfrm>
            <a:off x="3936531" y="4984248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2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14348</TotalTime>
  <Words>1845</Words>
  <Application>Microsoft Office PowerPoint</Application>
  <PresentationFormat>화면 슬라이드 쇼(4:3)</PresentationFormat>
  <Paragraphs>308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lee kangwook</cp:lastModifiedBy>
  <cp:revision>963</cp:revision>
  <dcterms:created xsi:type="dcterms:W3CDTF">2013-06-27T12:00:59Z</dcterms:created>
  <dcterms:modified xsi:type="dcterms:W3CDTF">2022-10-12T02:23:13Z</dcterms:modified>
</cp:coreProperties>
</file>