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sldIdLst>
    <p:sldId id="389" r:id="rId2"/>
    <p:sldId id="50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501" r:id="rId14"/>
    <p:sldId id="503" r:id="rId15"/>
    <p:sldId id="508" r:id="rId16"/>
    <p:sldId id="506" r:id="rId17"/>
    <p:sldId id="507" r:id="rId18"/>
    <p:sldId id="504" r:id="rId19"/>
    <p:sldId id="509" r:id="rId20"/>
    <p:sldId id="505" r:id="rId21"/>
    <p:sldId id="510" r:id="rId22"/>
    <p:sldId id="511" r:id="rId23"/>
    <p:sldId id="512" r:id="rId24"/>
    <p:sldId id="513" r:id="rId25"/>
    <p:sldId id="43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8" autoAdjust="0"/>
    <p:restoredTop sz="94704" autoAdjust="0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04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5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7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3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9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4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82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96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75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88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37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72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3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1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6880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앱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djang-admin startapp </a:t>
            </a:r>
            <a:r>
              <a:rPr lang="en-US" altLang="ko-KR" b="1"/>
              <a:t>file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38C45-B914-4827-925C-96858F62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05" y="1700808"/>
            <a:ext cx="1911578" cy="4195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2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3763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 </a:t>
            </a:r>
            <a:r>
              <a:rPr lang="en-US" altLang="ko-KR" dirty="0"/>
              <a:t>- multiple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file/views.py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request.FILES.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name = upload_file.name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size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upload_file.size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chunk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upload_file.chunks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(chunk)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result +=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&lt;hr&gt;'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 (name, size)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render(request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'file/upload2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E57EA4-F146-426A-91F2-95821A4D54C5}"/>
              </a:ext>
            </a:extLst>
          </p:cNvPr>
          <p:cNvSpPr/>
          <p:nvPr/>
        </p:nvSpPr>
        <p:spPr>
          <a:xfrm>
            <a:off x="1651247" y="1589102"/>
            <a:ext cx="5948037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9503F1-EBBF-47AB-BC23-85FF22EAA108}"/>
              </a:ext>
            </a:extLst>
          </p:cNvPr>
          <p:cNvSpPr/>
          <p:nvPr/>
        </p:nvSpPr>
        <p:spPr>
          <a:xfrm>
            <a:off x="2157274" y="2407079"/>
            <a:ext cx="1473693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97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 </a:t>
            </a:r>
            <a:r>
              <a:rPr lang="en-US" altLang="ko-KR" dirty="0"/>
              <a:t>- multiple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file/templates/file/upload2.html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2708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'file:upload2' %}"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전송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FFCF9-B534-49C9-9748-CB811828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89040"/>
            <a:ext cx="379095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59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0776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 </a:t>
            </a:r>
            <a:r>
              <a:rPr lang="en-US" altLang="ko-KR" dirty="0"/>
              <a:t>- multiple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http://localhost:8000/upload2/</a:t>
            </a:r>
            <a:endParaRPr lang="ko-KR" altLang="en-US" dirty="0"/>
          </a:p>
        </p:txBody>
      </p:sp>
      <p:pic>
        <p:nvPicPr>
          <p:cNvPr id="4" name="그림 3" descr="고양이이(가) 표시된 사진&#10;&#10;자동 생성된 설명">
            <a:extLst>
              <a:ext uri="{FF2B5EF4-FFF2-40B4-BE49-F238E27FC236}">
                <a16:creationId xmlns:a16="http://schemas.microsoft.com/office/drawing/2014/main" id="{C115C7C4-2529-4332-A251-DF83A8D1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81683"/>
            <a:ext cx="4733925" cy="619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598E3C5-28F9-44BE-BBB8-AD49D447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56646"/>
            <a:ext cx="3648075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37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3763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</a:t>
            </a:r>
            <a:r>
              <a:rPr lang="en-US" altLang="ko-KR"/>
              <a:t> - multiple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결과 확인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7EC983-4BAE-47B3-90BF-7E0EAFBD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22" y="1032141"/>
            <a:ext cx="52578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88C082-CFA0-451A-81EB-A7D3318F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63" y="2664141"/>
            <a:ext cx="525780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D27E60-80AC-40A6-9B13-860F5A21F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82" y="1361440"/>
            <a:ext cx="2786611" cy="49460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AA9EF3-DA6E-421F-BE8B-A131791BDCB8}"/>
              </a:ext>
            </a:extLst>
          </p:cNvPr>
          <p:cNvSpPr/>
          <p:nvPr/>
        </p:nvSpPr>
        <p:spPr>
          <a:xfrm>
            <a:off x="5684671" y="5283452"/>
            <a:ext cx="1239912" cy="30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4603FC-F3BF-489D-B97A-735980394310}"/>
              </a:ext>
            </a:extLst>
          </p:cNvPr>
          <p:cNvSpPr/>
          <p:nvPr/>
        </p:nvSpPr>
        <p:spPr>
          <a:xfrm>
            <a:off x="5684671" y="5921735"/>
            <a:ext cx="1239912" cy="30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3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3645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업로드 흐름 </a:t>
            </a:r>
            <a:r>
              <a:rPr lang="en-US" altLang="ko-KR"/>
              <a:t>(Form </a:t>
            </a:r>
            <a:r>
              <a:rPr lang="ko-KR" altLang="en-US"/>
              <a:t>활용</a:t>
            </a:r>
            <a:r>
              <a:rPr lang="en-US" altLang="ko-KR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6BFFCC-E72A-4579-825D-1A4FFF3CF31C}"/>
              </a:ext>
            </a:extLst>
          </p:cNvPr>
          <p:cNvSpPr/>
          <p:nvPr/>
        </p:nvSpPr>
        <p:spPr>
          <a:xfrm>
            <a:off x="1115616" y="1458908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4AE4BA-312B-4C21-8640-70127CC070BF}"/>
              </a:ext>
            </a:extLst>
          </p:cNvPr>
          <p:cNvSpPr/>
          <p:nvPr/>
        </p:nvSpPr>
        <p:spPr>
          <a:xfrm>
            <a:off x="6660232" y="1458908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DDB312A-0BF1-4BF0-8273-D088A23F9A4E}"/>
              </a:ext>
            </a:extLst>
          </p:cNvPr>
          <p:cNvSpPr/>
          <p:nvPr/>
        </p:nvSpPr>
        <p:spPr>
          <a:xfrm>
            <a:off x="2591780" y="1710936"/>
            <a:ext cx="38884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FDCE4-2819-4391-8751-B8ACB962AF89}"/>
              </a:ext>
            </a:extLst>
          </p:cNvPr>
          <p:cNvSpPr txBox="1"/>
          <p:nvPr/>
        </p:nvSpPr>
        <p:spPr>
          <a:xfrm>
            <a:off x="2491544" y="1937157"/>
            <a:ext cx="402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</a:t>
            </a:r>
            <a:r>
              <a:rPr lang="en-US" altLang="ko-KR" sz="1200"/>
              <a:t>file</a:t>
            </a:r>
            <a:r>
              <a:rPr lang="ko-KR" altLang="en-US" sz="1200"/>
              <a:t>/</a:t>
            </a:r>
            <a:r>
              <a:rPr lang="en-US" altLang="ko-KR" sz="1200"/>
              <a:t>upload</a:t>
            </a:r>
            <a:r>
              <a:rPr lang="ko-KR" altLang="en-US" sz="1200"/>
              <a:t>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4680E-A176-4B4D-9976-0A6DE4B6205D}"/>
              </a:ext>
            </a:extLst>
          </p:cNvPr>
          <p:cNvSpPr txBox="1"/>
          <p:nvPr/>
        </p:nvSpPr>
        <p:spPr>
          <a:xfrm>
            <a:off x="4016659" y="126876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POST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EAEF-B933-48C7-A4F4-5895D276A83B}"/>
              </a:ext>
            </a:extLst>
          </p:cNvPr>
          <p:cNvSpPr txBox="1"/>
          <p:nvPr/>
        </p:nvSpPr>
        <p:spPr>
          <a:xfrm>
            <a:off x="539552" y="2433314"/>
            <a:ext cx="32038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method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전송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20E1E-D683-4A60-9058-B7601641A1FF}"/>
              </a:ext>
            </a:extLst>
          </p:cNvPr>
          <p:cNvSpPr txBox="1"/>
          <p:nvPr/>
        </p:nvSpPr>
        <p:spPr>
          <a:xfrm>
            <a:off x="5076056" y="2433314"/>
            <a:ext cx="194320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  <a:latin typeface="+mj-lt"/>
              </a:rPr>
              <a:t>views.py</a:t>
            </a: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ko-KR" altLang="en-US" sz="1200" b="1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7E06E-94CD-482E-95D0-5E2E79177397}"/>
              </a:ext>
            </a:extLst>
          </p:cNvPr>
          <p:cNvSpPr txBox="1"/>
          <p:nvPr/>
        </p:nvSpPr>
        <p:spPr>
          <a:xfrm>
            <a:off x="6100775" y="2847948"/>
            <a:ext cx="7128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Model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BF66F-4DC0-4E95-A897-3BF77CA07BEB}"/>
              </a:ext>
            </a:extLst>
          </p:cNvPr>
          <p:cNvSpPr txBox="1"/>
          <p:nvPr/>
        </p:nvSpPr>
        <p:spPr>
          <a:xfrm>
            <a:off x="5291066" y="2852724"/>
            <a:ext cx="7128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979DA-929C-453F-8935-769C20FACD7A}"/>
              </a:ext>
            </a:extLst>
          </p:cNvPr>
          <p:cNvSpPr txBox="1"/>
          <p:nvPr/>
        </p:nvSpPr>
        <p:spPr>
          <a:xfrm>
            <a:off x="5291066" y="3212976"/>
            <a:ext cx="15225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save()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61F53593-53E9-4647-9018-B16AFD24F87F}"/>
              </a:ext>
            </a:extLst>
          </p:cNvPr>
          <p:cNvSpPr/>
          <p:nvPr/>
        </p:nvSpPr>
        <p:spPr>
          <a:xfrm>
            <a:off x="5836815" y="5098338"/>
            <a:ext cx="1296144" cy="792088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DB</a:t>
            </a:r>
            <a:endParaRPr lang="ko-KR" altLang="en-US" sz="1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3BBE-B0A9-4126-8FF0-A4A4C89BFA01}"/>
              </a:ext>
            </a:extLst>
          </p:cNvPr>
          <p:cNvSpPr txBox="1"/>
          <p:nvPr/>
        </p:nvSpPr>
        <p:spPr>
          <a:xfrm>
            <a:off x="7452320" y="3781489"/>
            <a:ext cx="129614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  <a:effectLst/>
                <a:latin typeface="+mj-lt"/>
              </a:rPr>
              <a:t>media/</a:t>
            </a:r>
          </a:p>
          <a:p>
            <a:r>
              <a:rPr lang="en-US" altLang="ko-KR" sz="1200" b="1">
                <a:solidFill>
                  <a:schemeClr val="tx1"/>
                </a:solidFill>
                <a:latin typeface="+mj-lt"/>
              </a:rPr>
              <a:t>  2020/</a:t>
            </a:r>
          </a:p>
          <a:p>
            <a:r>
              <a:rPr lang="ko-KR" altLang="en-US" sz="1200" b="1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effectLst/>
                <a:latin typeface="+mj-lt"/>
              </a:rPr>
              <a:t>01/</a:t>
            </a:r>
          </a:p>
          <a:p>
            <a:r>
              <a:rPr lang="en-US" altLang="ko-KR" sz="1200" b="1">
                <a:solidFill>
                  <a:schemeClr val="tx1"/>
                </a:solidFill>
                <a:latin typeface="+mj-lt"/>
              </a:rPr>
              <a:t>      08/</a:t>
            </a:r>
          </a:p>
          <a:p>
            <a:r>
              <a:rPr lang="en-US" altLang="ko-KR" sz="1200" b="1">
                <a:solidFill>
                  <a:schemeClr val="tx1"/>
                </a:solidFill>
                <a:effectLst/>
                <a:latin typeface="+mj-lt"/>
              </a:rPr>
              <a:t>        luffy.jpg</a:t>
            </a:r>
            <a:endParaRPr lang="ko-KR" altLang="en-US" sz="1200" b="1"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7CD5594-D100-41D1-8277-6889E0F04A0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13599" y="3351476"/>
            <a:ext cx="638721" cy="937845"/>
          </a:xfrm>
          <a:prstGeom prst="bentConnector3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3426DD6-5E62-4F1B-BF02-9D1FDA75E509}"/>
              </a:ext>
            </a:extLst>
          </p:cNvPr>
          <p:cNvCxnSpPr>
            <a:cxnSpLocks/>
            <a:stCxn id="18" idx="2"/>
            <a:endCxn id="2" idx="2"/>
          </p:cNvCxnSpPr>
          <p:nvPr/>
        </p:nvCxnSpPr>
        <p:spPr>
          <a:xfrm rot="5400000">
            <a:off x="4942371" y="4384419"/>
            <a:ext cx="2004407" cy="215518"/>
          </a:xfrm>
          <a:prstGeom prst="bentConnector4">
            <a:avLst>
              <a:gd name="adj1" fmla="val 40121"/>
              <a:gd name="adj2" fmla="val 20607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8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728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/>
              <a:t>config/settings.py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MEDIA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MEDIA_URL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'/media/'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MEDIA_ROOT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BASE_DIR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'media'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91895-5107-4BB7-8D28-1A6E79EA7C90}"/>
              </a:ext>
            </a:extLst>
          </p:cNvPr>
          <p:cNvSpPr txBox="1"/>
          <p:nvPr/>
        </p:nvSpPr>
        <p:spPr>
          <a:xfrm>
            <a:off x="2843808" y="2852936"/>
            <a:ext cx="291938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1. </a:t>
            </a:r>
            <a:r>
              <a:rPr lang="ko-KR" altLang="en-US" sz="1400" b="1">
                <a:solidFill>
                  <a:schemeClr val="accent6"/>
                </a:solidFill>
              </a:rPr>
              <a:t>업로드된 파일이 저장되는 위치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2. static </a:t>
            </a:r>
            <a:r>
              <a:rPr lang="ko-KR" altLang="en-US" sz="1400" b="1">
                <a:solidFill>
                  <a:schemeClr val="accent6"/>
                </a:solidFill>
              </a:rPr>
              <a:t>자원처럼 </a:t>
            </a:r>
            <a:r>
              <a:rPr lang="en-US" altLang="ko-KR" sz="1400" b="1">
                <a:solidFill>
                  <a:schemeClr val="accent6"/>
                </a:solidFill>
              </a:rPr>
              <a:t>url</a:t>
            </a:r>
            <a:r>
              <a:rPr lang="ko-KR" altLang="en-US" sz="1400" b="1">
                <a:solidFill>
                  <a:schemeClr val="accent6"/>
                </a:solidFill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2418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728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config/urls</a:t>
            </a:r>
            <a:r>
              <a:rPr lang="en-US" altLang="ko-KR"/>
              <a:t>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[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'file.urls'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MEDIA_URL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document_root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MEDIA_ROOT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683BC-8488-419D-802E-455A2081C93F}"/>
              </a:ext>
            </a:extLst>
          </p:cNvPr>
          <p:cNvSpPr txBox="1"/>
          <p:nvPr/>
        </p:nvSpPr>
        <p:spPr>
          <a:xfrm>
            <a:off x="1547664" y="4136620"/>
            <a:ext cx="482453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settings.py </a:t>
            </a:r>
            <a:r>
              <a:rPr lang="ko-KR" altLang="en-US" sz="1400" b="1">
                <a:solidFill>
                  <a:schemeClr val="accent6"/>
                </a:solidFill>
              </a:rPr>
              <a:t>에 설정한 </a:t>
            </a:r>
            <a:r>
              <a:rPr lang="en-US" altLang="ko-KR" sz="1400" b="1">
                <a:solidFill>
                  <a:schemeClr val="accent6"/>
                </a:solidFill>
              </a:rPr>
              <a:t>MEDIA </a:t>
            </a:r>
            <a:r>
              <a:rPr lang="ko-KR" altLang="en-US" sz="1400" b="1">
                <a:solidFill>
                  <a:schemeClr val="accent6"/>
                </a:solidFill>
              </a:rPr>
              <a:t>관련 내용 추가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  <a:sym typeface="Wingdings" panose="05000000000000000000" pitchFamily="2" charset="2"/>
              </a:rPr>
              <a:t>     </a:t>
            </a:r>
            <a:r>
              <a:rPr lang="en-US" altLang="ko-KR" sz="1400" b="1">
                <a:solidFill>
                  <a:schemeClr val="accent6"/>
                </a:solidFill>
              </a:rPr>
              <a:t>[&lt;URLPattern '^media/(?P&lt;path&gt;.*)$'&gt;]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D11C5C-5D13-473B-83D6-A6AD215C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5873"/>
            <a:ext cx="4204938" cy="1515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BB3593-0A35-4857-9BB8-8CCE3CE2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19" y="3292095"/>
            <a:ext cx="2228850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12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728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file/urls.py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'upload1/'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'upload2/'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'upload3/'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'upload3'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748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72829" cy="2670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/>
              <a:t>file/models.py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file/forms.py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FileField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'%Y/%m/%d'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AA694-BA04-40E8-94EB-22DF4EBF2CCF}"/>
              </a:ext>
            </a:extLst>
          </p:cNvPr>
          <p:cNvSpPr txBox="1"/>
          <p:nvPr/>
        </p:nvSpPr>
        <p:spPr>
          <a:xfrm>
            <a:off x="1115616" y="2786915"/>
            <a:ext cx="655272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88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728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file/views.py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UploadFileForm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.FILES)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uploadFile = form.save(commit=False)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.file.name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.file.size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'file/upload3.html'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489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2880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업로드 흐름 </a:t>
            </a:r>
            <a:r>
              <a:rPr lang="en-US" altLang="ko-KR"/>
              <a:t>(</a:t>
            </a:r>
            <a:r>
              <a:rPr lang="ko-KR" altLang="en-US"/>
              <a:t>기능 구현</a:t>
            </a:r>
            <a:r>
              <a:rPr lang="en-US" altLang="ko-KR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6BFFCC-E72A-4579-825D-1A4FFF3CF31C}"/>
              </a:ext>
            </a:extLst>
          </p:cNvPr>
          <p:cNvSpPr/>
          <p:nvPr/>
        </p:nvSpPr>
        <p:spPr>
          <a:xfrm>
            <a:off x="1115616" y="1458908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4AE4BA-312B-4C21-8640-70127CC070BF}"/>
              </a:ext>
            </a:extLst>
          </p:cNvPr>
          <p:cNvSpPr/>
          <p:nvPr/>
        </p:nvSpPr>
        <p:spPr>
          <a:xfrm>
            <a:off x="6660232" y="1458908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DDB312A-0BF1-4BF0-8273-D088A23F9A4E}"/>
              </a:ext>
            </a:extLst>
          </p:cNvPr>
          <p:cNvSpPr/>
          <p:nvPr/>
        </p:nvSpPr>
        <p:spPr>
          <a:xfrm>
            <a:off x="2591780" y="1710936"/>
            <a:ext cx="38884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FDCE4-2819-4391-8751-B8ACB962AF89}"/>
              </a:ext>
            </a:extLst>
          </p:cNvPr>
          <p:cNvSpPr txBox="1"/>
          <p:nvPr/>
        </p:nvSpPr>
        <p:spPr>
          <a:xfrm>
            <a:off x="2491544" y="1937157"/>
            <a:ext cx="402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</a:t>
            </a:r>
            <a:r>
              <a:rPr lang="en-US" altLang="ko-KR" sz="1200"/>
              <a:t>file</a:t>
            </a:r>
            <a:r>
              <a:rPr lang="ko-KR" altLang="en-US" sz="1200"/>
              <a:t>/</a:t>
            </a:r>
            <a:r>
              <a:rPr lang="en-US" altLang="ko-KR" sz="1200"/>
              <a:t>upload</a:t>
            </a:r>
            <a:r>
              <a:rPr lang="ko-KR" altLang="en-US" sz="1200"/>
              <a:t>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4680E-A176-4B4D-9976-0A6DE4B6205D}"/>
              </a:ext>
            </a:extLst>
          </p:cNvPr>
          <p:cNvSpPr txBox="1"/>
          <p:nvPr/>
        </p:nvSpPr>
        <p:spPr>
          <a:xfrm>
            <a:off x="4016659" y="126876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POST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EAEF-B933-48C7-A4F4-5895D276A83B}"/>
              </a:ext>
            </a:extLst>
          </p:cNvPr>
          <p:cNvSpPr txBox="1"/>
          <p:nvPr/>
        </p:nvSpPr>
        <p:spPr>
          <a:xfrm>
            <a:off x="539552" y="2433314"/>
            <a:ext cx="32038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</a:p>
          <a:p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method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전송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20E1E-D683-4A60-9058-B7601641A1FF}"/>
              </a:ext>
            </a:extLst>
          </p:cNvPr>
          <p:cNvSpPr txBox="1"/>
          <p:nvPr/>
        </p:nvSpPr>
        <p:spPr>
          <a:xfrm>
            <a:off x="5365102" y="2433314"/>
            <a:ext cx="32038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이름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크기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객체</a:t>
            </a:r>
            <a:b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저장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97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file/templates/file/upload3.html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2708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'file:upload3' %}"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전송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B7D4E-B27B-403F-A9C4-626B16C8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89040"/>
            <a:ext cx="379095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5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7282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</a:t>
            </a:r>
            <a:r>
              <a:rPr lang="en-US" altLang="ko-KR"/>
              <a:t> 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결과 확인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F5952-B05B-4034-B0C2-56CBCF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63" y="1032141"/>
            <a:ext cx="49339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133927-40A4-4CD8-A22E-FA1C4665A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63" y="2664141"/>
            <a:ext cx="49339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B5F8FF-FB1A-487D-814B-8AC8DC87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63" y="4751372"/>
            <a:ext cx="5257800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22920-7085-47DE-9069-05A6C59F1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782" y="1361441"/>
            <a:ext cx="2786611" cy="505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B45DA5-EDD0-4F8C-8803-57057123E0C3}"/>
              </a:ext>
            </a:extLst>
          </p:cNvPr>
          <p:cNvSpPr/>
          <p:nvPr/>
        </p:nvSpPr>
        <p:spPr>
          <a:xfrm>
            <a:off x="5694830" y="3119372"/>
            <a:ext cx="2097889" cy="599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5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526928" cy="308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업로드된 이미지 불러오기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file/urls.py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file/views.py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412843"/>
            <a:ext cx="6552728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...     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'img_show/'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.img_show, </a:t>
            </a:r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'img_show'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AA694-BA04-40E8-94EB-22DF4EBF2CCF}"/>
              </a:ext>
            </a:extLst>
          </p:cNvPr>
          <p:cNvSpPr txBox="1"/>
          <p:nvPr/>
        </p:nvSpPr>
        <p:spPr>
          <a:xfrm>
            <a:off x="1115616" y="3197875"/>
            <a:ext cx="655272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img_show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'file/img_show.html'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'uploadFile'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0127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7731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ko-KR" altLang="en-US"/>
              <a:t>파일 업로드 </a:t>
            </a:r>
            <a:r>
              <a:rPr lang="en-US" altLang="ko-KR"/>
              <a:t>- Form </a:t>
            </a:r>
            <a:r>
              <a:rPr lang="ko-KR" altLang="en-US"/>
              <a:t>활용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업로드된 이미지 불러오기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file/templates/file/img_show.html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412843"/>
            <a:ext cx="655272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'{{ uploadFile.file.url }}'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'50%'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3668F4-40E4-42E8-A919-4166D931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51163"/>
            <a:ext cx="6552728" cy="2422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90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29101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파일 다운로드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다운로드 흐름</a:t>
            </a:r>
            <a:endParaRPr lang="en-US" altLang="ko-KR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6BFFCC-E72A-4579-825D-1A4FFF3CF31C}"/>
              </a:ext>
            </a:extLst>
          </p:cNvPr>
          <p:cNvSpPr/>
          <p:nvPr/>
        </p:nvSpPr>
        <p:spPr>
          <a:xfrm>
            <a:off x="1115616" y="1458908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4AE4BA-312B-4C21-8640-70127CC070BF}"/>
              </a:ext>
            </a:extLst>
          </p:cNvPr>
          <p:cNvSpPr/>
          <p:nvPr/>
        </p:nvSpPr>
        <p:spPr>
          <a:xfrm>
            <a:off x="6660232" y="1458908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DDB312A-0BF1-4BF0-8273-D088A23F9A4E}"/>
              </a:ext>
            </a:extLst>
          </p:cNvPr>
          <p:cNvSpPr/>
          <p:nvPr/>
        </p:nvSpPr>
        <p:spPr>
          <a:xfrm>
            <a:off x="2591780" y="1710936"/>
            <a:ext cx="38884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FDCE4-2819-4391-8751-B8ACB962AF89}"/>
              </a:ext>
            </a:extLst>
          </p:cNvPr>
          <p:cNvSpPr txBox="1"/>
          <p:nvPr/>
        </p:nvSpPr>
        <p:spPr>
          <a:xfrm>
            <a:off x="2491544" y="1937157"/>
            <a:ext cx="402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</a:t>
            </a:r>
            <a:r>
              <a:rPr lang="en-US" altLang="ko-KR" sz="1200"/>
              <a:t>file</a:t>
            </a:r>
            <a:r>
              <a:rPr lang="ko-KR" altLang="en-US" sz="1200"/>
              <a:t>/</a:t>
            </a:r>
            <a:r>
              <a:rPr lang="en-US" altLang="ko-KR" sz="1200"/>
              <a:t>download</a:t>
            </a:r>
            <a:r>
              <a:rPr lang="ko-KR" altLang="en-US" sz="1200"/>
              <a:t>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4680E-A176-4B4D-9976-0A6DE4B6205D}"/>
              </a:ext>
            </a:extLst>
          </p:cNvPr>
          <p:cNvSpPr txBox="1"/>
          <p:nvPr/>
        </p:nvSpPr>
        <p:spPr>
          <a:xfrm>
            <a:off x="3770075" y="1340536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GET / POST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20E1E-D683-4A60-9058-B7601641A1FF}"/>
              </a:ext>
            </a:extLst>
          </p:cNvPr>
          <p:cNvSpPr txBox="1"/>
          <p:nvPr/>
        </p:nvSpPr>
        <p:spPr>
          <a:xfrm>
            <a:off x="5076056" y="2420888"/>
            <a:ext cx="194320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  <a:latin typeface="+mj-lt"/>
              </a:rPr>
              <a:t>views.py</a:t>
            </a: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latin typeface="+mj-lt"/>
            </a:endParaRPr>
          </a:p>
          <a:p>
            <a:endParaRPr lang="en-US" altLang="ko-KR" sz="1200" b="1">
              <a:solidFill>
                <a:schemeClr val="tx1"/>
              </a:solidFill>
              <a:effectLst/>
              <a:latin typeface="+mj-lt"/>
            </a:endParaRPr>
          </a:p>
          <a:p>
            <a:endParaRPr lang="ko-KR" altLang="en-US" sz="1200" b="1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BF66F-4DC0-4E95-A897-3BF77CA07BEB}"/>
              </a:ext>
            </a:extLst>
          </p:cNvPr>
          <p:cNvSpPr txBox="1"/>
          <p:nvPr/>
        </p:nvSpPr>
        <p:spPr>
          <a:xfrm>
            <a:off x="5291066" y="2852724"/>
            <a:ext cx="15225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파일명 확인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979DA-929C-453F-8935-769C20FACD7A}"/>
              </a:ext>
            </a:extLst>
          </p:cNvPr>
          <p:cNvSpPr txBox="1"/>
          <p:nvPr/>
        </p:nvSpPr>
        <p:spPr>
          <a:xfrm>
            <a:off x="5286390" y="3535061"/>
            <a:ext cx="15225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 open()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61F53593-53E9-4647-9018-B16AFD24F87F}"/>
              </a:ext>
            </a:extLst>
          </p:cNvPr>
          <p:cNvSpPr/>
          <p:nvPr/>
        </p:nvSpPr>
        <p:spPr>
          <a:xfrm>
            <a:off x="7452320" y="2609634"/>
            <a:ext cx="1296144" cy="792088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DB</a:t>
            </a:r>
            <a:endParaRPr lang="ko-KR" altLang="en-US" sz="1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3BBE-B0A9-4126-8FF0-A4A4C89BFA01}"/>
              </a:ext>
            </a:extLst>
          </p:cNvPr>
          <p:cNvSpPr txBox="1"/>
          <p:nvPr/>
        </p:nvSpPr>
        <p:spPr>
          <a:xfrm>
            <a:off x="7452320" y="3781489"/>
            <a:ext cx="129614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  <a:effectLst/>
                <a:latin typeface="+mj-lt"/>
              </a:rPr>
              <a:t>media/</a:t>
            </a:r>
          </a:p>
          <a:p>
            <a:r>
              <a:rPr lang="en-US" altLang="ko-KR" sz="1200" b="1">
                <a:solidFill>
                  <a:schemeClr val="tx1"/>
                </a:solidFill>
                <a:latin typeface="+mj-lt"/>
              </a:rPr>
              <a:t>  2020/</a:t>
            </a:r>
          </a:p>
          <a:p>
            <a:r>
              <a:rPr lang="ko-KR" altLang="en-US" sz="1200" b="1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effectLst/>
                <a:latin typeface="+mj-lt"/>
              </a:rPr>
              <a:t>01/</a:t>
            </a:r>
          </a:p>
          <a:p>
            <a:r>
              <a:rPr lang="en-US" altLang="ko-KR" sz="1200" b="1">
                <a:solidFill>
                  <a:schemeClr val="tx1"/>
                </a:solidFill>
                <a:latin typeface="+mj-lt"/>
              </a:rPr>
              <a:t>      08/</a:t>
            </a:r>
          </a:p>
          <a:p>
            <a:r>
              <a:rPr lang="en-US" altLang="ko-KR" sz="1200" b="1">
                <a:solidFill>
                  <a:schemeClr val="tx1"/>
                </a:solidFill>
                <a:effectLst/>
                <a:latin typeface="+mj-lt"/>
              </a:rPr>
              <a:t>        luffy.jpg</a:t>
            </a:r>
            <a:endParaRPr lang="ko-KR" altLang="en-US" sz="1200" b="1"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7CD5594-D100-41D1-8277-6889E0F04A0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08923" y="3673561"/>
            <a:ext cx="643397" cy="615760"/>
          </a:xfrm>
          <a:prstGeom prst="bentConnector3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3426DD6-5E62-4F1B-BF02-9D1FDA75E509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rot="16200000" flipH="1">
            <a:off x="6675849" y="2229207"/>
            <a:ext cx="152954" cy="1399988"/>
          </a:xfrm>
          <a:prstGeom prst="bentConnector4">
            <a:avLst>
              <a:gd name="adj1" fmla="val -149457"/>
              <a:gd name="adj2" fmla="val 77188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D60BA71-32FC-4304-AC16-A27C674ADFA5}"/>
              </a:ext>
            </a:extLst>
          </p:cNvPr>
          <p:cNvSpPr/>
          <p:nvPr/>
        </p:nvSpPr>
        <p:spPr>
          <a:xfrm>
            <a:off x="5979814" y="3233123"/>
            <a:ext cx="144016" cy="203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91195B-9A38-48C0-8869-68A57CAEE840}"/>
              </a:ext>
            </a:extLst>
          </p:cNvPr>
          <p:cNvSpPr txBox="1"/>
          <p:nvPr/>
        </p:nvSpPr>
        <p:spPr>
          <a:xfrm>
            <a:off x="5286390" y="4210343"/>
            <a:ext cx="15225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6CF66F5-1E35-4A5A-A186-1F73AB30E1C9}"/>
              </a:ext>
            </a:extLst>
          </p:cNvPr>
          <p:cNvSpPr/>
          <p:nvPr/>
        </p:nvSpPr>
        <p:spPr>
          <a:xfrm>
            <a:off x="5979814" y="3909304"/>
            <a:ext cx="144016" cy="203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A332D9B-775C-47AF-8F28-D2104303547A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rot="16200000" flipH="1">
            <a:off x="2751495" y="1191180"/>
            <a:ext cx="2308354" cy="4283969"/>
          </a:xfrm>
          <a:prstGeom prst="bentConnector3">
            <a:avLst>
              <a:gd name="adj1" fmla="val 109903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46A8EC-E8A6-4704-AAB7-AFA15D7D59B7}"/>
              </a:ext>
            </a:extLst>
          </p:cNvPr>
          <p:cNvSpPr txBox="1"/>
          <p:nvPr/>
        </p:nvSpPr>
        <p:spPr>
          <a:xfrm>
            <a:off x="1956260" y="4802217"/>
            <a:ext cx="389882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Content-Type : application/octet-stream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accent6"/>
                </a:solidFill>
              </a:rPr>
              <a:t>Content-Disposition : attachment  filename</a:t>
            </a:r>
          </a:p>
        </p:txBody>
      </p:sp>
    </p:spTree>
    <p:extLst>
      <p:ext uri="{BB962C8B-B14F-4D97-AF65-F5344CB8AC3E}">
        <p14:creationId xmlns:p14="http://schemas.microsoft.com/office/powerpoint/2010/main" val="418268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089033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다운로드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file/views</a:t>
            </a:r>
            <a:r>
              <a:rPr lang="en-US" altLang="ko-KR"/>
              <a:t>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file/urls.py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755576" y="1001883"/>
            <a:ext cx="7848872" cy="2956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settings.BASE_DIR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경로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파일명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filename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os.path.basename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f,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content_type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octet-stream'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response[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'Content-Disposition'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'attachment; filename="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response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AAA4A-6230-401D-B53B-613A0C263961}"/>
              </a:ext>
            </a:extLst>
          </p:cNvPr>
          <p:cNvSpPr/>
          <p:nvPr/>
        </p:nvSpPr>
        <p:spPr>
          <a:xfrm>
            <a:off x="1259631" y="2223604"/>
            <a:ext cx="6159263" cy="631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F2E05-3AC0-4168-9159-EE350D2039E3}"/>
              </a:ext>
            </a:extLst>
          </p:cNvPr>
          <p:cNvSpPr/>
          <p:nvPr/>
        </p:nvSpPr>
        <p:spPr>
          <a:xfrm>
            <a:off x="1259631" y="2924830"/>
            <a:ext cx="6159263" cy="627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E02E-2554-4A20-80D8-82385B24D541}"/>
              </a:ext>
            </a:extLst>
          </p:cNvPr>
          <p:cNvSpPr txBox="1"/>
          <p:nvPr/>
        </p:nvSpPr>
        <p:spPr>
          <a:xfrm>
            <a:off x="755576" y="4448908"/>
            <a:ext cx="7848872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...    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'download/'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.download,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'download'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237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377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ko-KR" altLang="en-US" dirty="0" err="1"/>
              <a:t>업로드된</a:t>
            </a:r>
            <a:r>
              <a:rPr lang="ko-KR" altLang="en-US" dirty="0"/>
              <a:t> 파일 정보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my_file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파라미터가 없는 경우 오류 발생</a:t>
            </a:r>
            <a:endParaRPr lang="ko-KR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</a:t>
            </a:r>
            <a:r>
              <a:rPr lang="en-US" altLang="ko-KR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my_file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파라미터가 없는 경우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반환</a:t>
            </a:r>
            <a:endParaRPr lang="en-US" altLang="ko-KR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request.FILES.</a:t>
            </a:r>
            <a:r>
              <a:rPr lang="en-US" altLang="ko-KR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E9839-3D94-4FBB-91BA-10DF0E0E2F1A}"/>
              </a:ext>
            </a:extLst>
          </p:cNvPr>
          <p:cNvSpPr txBox="1"/>
          <p:nvPr/>
        </p:nvSpPr>
        <p:spPr>
          <a:xfrm>
            <a:off x="1115616" y="2805896"/>
            <a:ext cx="655272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파일명</a:t>
            </a:r>
            <a:endParaRPr lang="ko-KR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= upload_file.name</a:t>
            </a:r>
          </a:p>
          <a:p>
            <a:endParaRPr lang="en-US" altLang="ko-KR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파일크기</a:t>
            </a:r>
            <a:endParaRPr lang="ko-KR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upload_file.size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 descr="많은, 묶음, 대형, 테이블이(가) 표시된 사진&#10;&#10;자동 생성된 설명">
            <a:extLst>
              <a:ext uri="{FF2B5EF4-FFF2-40B4-BE49-F238E27FC236}">
                <a16:creationId xmlns:a16="http://schemas.microsoft.com/office/drawing/2014/main" id="{7EA4612A-B7E8-4BB1-88AB-D92ACB1D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81128"/>
            <a:ext cx="6552728" cy="1880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EC6680-31CC-4228-8448-8DDFCFE4D01E}"/>
              </a:ext>
            </a:extLst>
          </p:cNvPr>
          <p:cNvSpPr/>
          <p:nvPr/>
        </p:nvSpPr>
        <p:spPr>
          <a:xfrm>
            <a:off x="4338220" y="5877272"/>
            <a:ext cx="464599" cy="200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58602-7146-4035-B2BA-EA3E0291D239}"/>
              </a:ext>
            </a:extLst>
          </p:cNvPr>
          <p:cNvSpPr/>
          <p:nvPr/>
        </p:nvSpPr>
        <p:spPr>
          <a:xfrm>
            <a:off x="6048656" y="6056306"/>
            <a:ext cx="464599" cy="200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874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ko-KR" altLang="en-US" dirty="0" err="1"/>
              <a:t>업로드된</a:t>
            </a:r>
            <a:r>
              <a:rPr lang="ko-KR" altLang="en-US" dirty="0"/>
              <a:t> 파일 저장 </a:t>
            </a:r>
            <a:r>
              <a:rPr lang="en-US" altLang="ko-KR" dirty="0"/>
              <a:t>(</a:t>
            </a:r>
            <a:r>
              <a:rPr lang="ko-KR" altLang="en-US" dirty="0"/>
              <a:t>임시 저장 </a:t>
            </a:r>
            <a:r>
              <a:rPr lang="en-US" altLang="ko-KR" dirty="0"/>
              <a:t>-&gt; </a:t>
            </a:r>
            <a:r>
              <a:rPr lang="ko-KR" altLang="en-US" dirty="0"/>
              <a:t>영구 저장</a:t>
            </a:r>
            <a:r>
              <a:rPr lang="en-US" altLang="ko-KR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read()</a:t>
            </a:r>
          </a:p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  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메모리를 많이 사용하고 저장시간이 오래 걸림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upload_file.read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chunks()</a:t>
            </a:r>
          </a:p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  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적은 메모리 사용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저장시간 짧음</a:t>
            </a:r>
            <a:endParaRPr lang="en-US" altLang="ko-K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# 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chunk 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크기 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– 65536Byte (64KB)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chunk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upload_file.chunks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(chunk)</a:t>
            </a:r>
          </a:p>
        </p:txBody>
      </p:sp>
    </p:spTree>
    <p:extLst>
      <p:ext uri="{BB962C8B-B14F-4D97-AF65-F5344CB8AC3E}">
        <p14:creationId xmlns:p14="http://schemas.microsoft.com/office/powerpoint/2010/main" val="25975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281394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config/urls</a:t>
            </a:r>
            <a:r>
              <a:rPr lang="en-US" altLang="ko-KR"/>
              <a:t>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file/urls.py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[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'file.urls'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CEB60-3E11-48FE-96C1-5D52D13C8459}"/>
              </a:ext>
            </a:extLst>
          </p:cNvPr>
          <p:cNvSpPr txBox="1"/>
          <p:nvPr/>
        </p:nvSpPr>
        <p:spPr>
          <a:xfrm>
            <a:off x="1115616" y="3501008"/>
            <a:ext cx="65527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'upload1/'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.upload1,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7754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08903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file/views.py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shortcuts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.FILES.get(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객체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이름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크기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 저장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upload_file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.chunks():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'file/upload1.html'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50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97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file/templates/file/upload1.html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2708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url 'file:upload1' %}"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7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전송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7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B7D4E-B27B-403F-A9C4-626B16C8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89040"/>
            <a:ext cx="379095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09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82934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결과 확인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2AADB5-C41C-4FFD-82F5-DA3B4CA5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22" y="1032142"/>
            <a:ext cx="52578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E3388B-BAE9-4E82-86D3-8594F9BD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22" y="2670061"/>
            <a:ext cx="52578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C066F7-0527-4412-9CC4-B16122371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83" y="1718698"/>
            <a:ext cx="2786610" cy="458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C2ADB-62DA-47FC-AD3E-4DC52C03E419}"/>
              </a:ext>
            </a:extLst>
          </p:cNvPr>
          <p:cNvSpPr/>
          <p:nvPr/>
        </p:nvSpPr>
        <p:spPr>
          <a:xfrm>
            <a:off x="5684671" y="5647933"/>
            <a:ext cx="1239912" cy="30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4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3763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파일 업로드 </a:t>
            </a:r>
            <a:r>
              <a:rPr lang="en-US" altLang="ko-KR" dirty="0"/>
              <a:t>- multiple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file/</a:t>
            </a:r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EBA94-F77E-4E77-BE87-7DE10A777A34}"/>
              </a:ext>
            </a:extLst>
          </p:cNvPr>
          <p:cNvSpPr txBox="1"/>
          <p:nvPr/>
        </p:nvSpPr>
        <p:spPr>
          <a:xfrm>
            <a:off x="1115616" y="1001883"/>
            <a:ext cx="655272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'upload1/'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upload1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'upload2/'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.upload2,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285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8833</TotalTime>
  <Words>1978</Words>
  <Application>Microsoft Office PowerPoint</Application>
  <PresentationFormat>화면 슬라이드 쇼(4:3)</PresentationFormat>
  <Paragraphs>324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818</cp:revision>
  <dcterms:created xsi:type="dcterms:W3CDTF">2013-06-27T12:00:59Z</dcterms:created>
  <dcterms:modified xsi:type="dcterms:W3CDTF">2021-09-07T03:14:59Z</dcterms:modified>
</cp:coreProperties>
</file>