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21"/>
  </p:notesMasterIdLst>
  <p:sldIdLst>
    <p:sldId id="257" r:id="rId2"/>
    <p:sldId id="350" r:id="rId3"/>
    <p:sldId id="390" r:id="rId4"/>
    <p:sldId id="351" r:id="rId5"/>
    <p:sldId id="352" r:id="rId6"/>
    <p:sldId id="353" r:id="rId7"/>
    <p:sldId id="354" r:id="rId8"/>
    <p:sldId id="391" r:id="rId9"/>
    <p:sldId id="355" r:id="rId10"/>
    <p:sldId id="389" r:id="rId11"/>
    <p:sldId id="388" r:id="rId12"/>
    <p:sldId id="394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93" r:id="rId21"/>
    <p:sldId id="363" r:id="rId22"/>
    <p:sldId id="364" r:id="rId23"/>
    <p:sldId id="368" r:id="rId24"/>
    <p:sldId id="366" r:id="rId25"/>
    <p:sldId id="367" r:id="rId26"/>
    <p:sldId id="392" r:id="rId27"/>
    <p:sldId id="369" r:id="rId28"/>
    <p:sldId id="370" r:id="rId29"/>
    <p:sldId id="371" r:id="rId30"/>
    <p:sldId id="372" r:id="rId31"/>
    <p:sldId id="373" r:id="rId32"/>
    <p:sldId id="395" r:id="rId33"/>
    <p:sldId id="396" r:id="rId34"/>
    <p:sldId id="397" r:id="rId35"/>
    <p:sldId id="398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399" r:id="rId44"/>
    <p:sldId id="381" r:id="rId45"/>
    <p:sldId id="382" r:id="rId46"/>
    <p:sldId id="400" r:id="rId47"/>
    <p:sldId id="384" r:id="rId48"/>
    <p:sldId id="385" r:id="rId49"/>
    <p:sldId id="386" r:id="rId50"/>
    <p:sldId id="387" r:id="rId51"/>
    <p:sldId id="401" r:id="rId52"/>
    <p:sldId id="402" r:id="rId53"/>
    <p:sldId id="403" r:id="rId54"/>
    <p:sldId id="404" r:id="rId55"/>
    <p:sldId id="405" r:id="rId56"/>
    <p:sldId id="406" r:id="rId57"/>
    <p:sldId id="407" r:id="rId58"/>
    <p:sldId id="408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FCF1CE-373F-4C23-A451-13D08D84DFC0}" v="3" dt="2023-10-13T01:05:02.5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8" autoAdjust="0"/>
    <p:restoredTop sz="94660"/>
  </p:normalViewPr>
  <p:slideViewPr>
    <p:cSldViewPr>
      <p:cViewPr varScale="1">
        <p:scale>
          <a:sx n="113" d="100"/>
          <a:sy n="113" d="100"/>
        </p:scale>
        <p:origin x="1068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BDB1D-6D13-4F9B-9713-DA98CED08E90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E175C-7C50-4112-8B09-9DDC513272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8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35884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6017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6520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8216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56862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99743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90450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86873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45516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80571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157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69442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24661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19046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3556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81592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4014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854478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83554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653684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130026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60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290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456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4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751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301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56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101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967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844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8290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64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489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23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5825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9718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5408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1914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3836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3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3326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374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406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4452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5536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4945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4942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039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4681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6672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110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173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5242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2385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4866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3703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182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8747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8082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340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8781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557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2606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3668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267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4895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236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58256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97180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5408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19144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38368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3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6743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37421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406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44527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55361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49458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49423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0394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46819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66726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110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11513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52429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23850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48668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37033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1822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87470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80822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3404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87811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557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71595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36683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2677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6520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8216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56862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99743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90450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86873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45516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805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34365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15733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24661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19046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3556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81592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4014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85447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83554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65368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130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4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6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3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2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2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72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2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5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3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C6A8-AFFD-4143-BC28-EEC1B1F501D6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3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entutorials.org/course/3084/18890" TargetMode="Externa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hyperlink" Target="http://ggoreb.com/http/post.jsp" TargetMode="External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6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ggoreb.com/images/luffy.jpg" TargetMode="External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hyperlink" Target="http://ggoreb.com/images/chopper.jpg" TargetMode="External"/><Relationship Id="rId4" Type="http://schemas.openxmlformats.org/officeDocument/2006/relationships/hyperlink" Target="http://ggoreb.com/images/zoro.jpg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ggoreb.com/images/luffy.jpg" TargetMode="External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hyperlink" Target="http://ggoreb.com/images/chopper.jpg" TargetMode="External"/><Relationship Id="rId4" Type="http://schemas.openxmlformats.org/officeDocument/2006/relationships/hyperlink" Target="http://ggoreb.com/images/zoro.jpg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entutorials.org/course/3084/18890" TargetMode="Externa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hyperlink" Target="http://ggoreb.com/http/post.jsp" TargetMode="External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6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697055" cy="294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</a:t>
            </a:r>
            <a:r>
              <a:rPr lang="ko-KR" altLang="en-US" dirty="0"/>
              <a:t>이란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Hyper Text Markup Language</a:t>
            </a:r>
            <a:r>
              <a:rPr lang="ko-KR" altLang="en-US" dirty="0"/>
              <a:t>의 약자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웹 페이지의 구조를 설명하는 문서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태그</a:t>
            </a:r>
            <a:r>
              <a:rPr lang="en-US" altLang="ko-KR" dirty="0"/>
              <a:t>(&lt;</a:t>
            </a:r>
            <a:r>
              <a:rPr lang="en-US" altLang="ko-KR" dirty="0" err="1"/>
              <a:t>tagname</a:t>
            </a:r>
            <a:r>
              <a:rPr lang="en-US" altLang="ko-KR" dirty="0"/>
              <a:t>&gt;)</a:t>
            </a:r>
            <a:r>
              <a:rPr lang="ko-KR" altLang="en-US" dirty="0"/>
              <a:t>로 표시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■ HTML </a:t>
            </a:r>
            <a:r>
              <a:rPr lang="ko-KR" altLang="en-US" dirty="0"/>
              <a:t>문서의 기본 형태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6CC05-D446-4F21-B36C-A3E874DD7127}"/>
              </a:ext>
            </a:extLst>
          </p:cNvPr>
          <p:cNvSpPr txBox="1"/>
          <p:nvPr/>
        </p:nvSpPr>
        <p:spPr>
          <a:xfrm>
            <a:off x="755576" y="2852936"/>
            <a:ext cx="2808312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1400" dirty="0"/>
            </a:b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1400" dirty="0"/>
            </a:b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1400" dirty="0"/>
            </a:b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Page Title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1400" dirty="0"/>
            </a:b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1400" dirty="0"/>
            </a:b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1400" dirty="0"/>
            </a:b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My first paragraph.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1400" dirty="0"/>
            </a:b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59C33F-DD7B-459B-9F0C-DEA7854E4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600" y="2887534"/>
            <a:ext cx="4852610" cy="263597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&lt;!DOCTYPE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선언은 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HTML5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문서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임을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정의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요소는 HTML 페이지의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루트 요소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요소는 문서에 대한 메타 정보를 포함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요소는 문서의 제목을 명시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요소는 눈에 보이는 페이지의 내용을 포함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요소는 큰 제목을 정의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요소는 문단을 정의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625532" cy="12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</a:t>
            </a:r>
            <a:r>
              <a:rPr lang="ko-KR" altLang="en-US" dirty="0" err="1"/>
              <a:t>줄바꿈</a:t>
            </a:r>
            <a:r>
              <a:rPr lang="ko-KR" altLang="en-US" dirty="0"/>
              <a:t> </a:t>
            </a:r>
            <a:r>
              <a:rPr lang="en-US" altLang="ko-KR" dirty="0"/>
              <a:t>(Line Break)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HTML</a:t>
            </a:r>
            <a:r>
              <a:rPr lang="ko-KR" altLang="en-US" dirty="0"/>
              <a:t>은 </a:t>
            </a:r>
            <a:r>
              <a:rPr lang="ko-KR" altLang="en-US" dirty="0" err="1"/>
              <a:t>엔터가</a:t>
            </a:r>
            <a:r>
              <a:rPr lang="ko-KR" altLang="en-US" dirty="0"/>
              <a:t> 입력되어도 </a:t>
            </a:r>
            <a:r>
              <a:rPr lang="ko-KR" altLang="en-US" dirty="0" err="1"/>
              <a:t>줄바꿈</a:t>
            </a:r>
            <a:r>
              <a:rPr lang="ko-KR" altLang="en-US" dirty="0"/>
              <a:t> 동작을 하지 않으며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     &lt;</a:t>
            </a:r>
            <a:r>
              <a:rPr lang="en-US" altLang="ko-KR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/>
              <a:t> 태그를 사용하여 강제 </a:t>
            </a:r>
            <a:r>
              <a:rPr lang="ko-KR" altLang="en-US" dirty="0" err="1"/>
              <a:t>줄바꿈</a:t>
            </a:r>
            <a:r>
              <a:rPr lang="ko-KR" altLang="en-US" dirty="0"/>
              <a:t> 동작을 수행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8F506A-DF57-4CD7-A27F-906BDF0B8C31}"/>
              </a:ext>
            </a:extLst>
          </p:cNvPr>
          <p:cNvSpPr/>
          <p:nvPr/>
        </p:nvSpPr>
        <p:spPr>
          <a:xfrm>
            <a:off x="1043608" y="2062003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This paragraph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contains a lot of lines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in the source code,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but the browser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ignores it.</a:t>
            </a: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This paragraph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contains a lot of lines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in the source code,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but the browser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ignores it.</a:t>
            </a: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D9863ED4-11B6-49B9-B383-C12D35A307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31" y="3062597"/>
            <a:ext cx="4849549" cy="13745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7115651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814960" cy="1284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연습문제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</a:t>
            </a:r>
            <a:r>
              <a:rPr lang="en-US" altLang="ko-KR"/>
              <a:t>● </a:t>
            </a:r>
            <a:r>
              <a:rPr lang="en-US" altLang="ko-KR">
                <a:solidFill>
                  <a:srgbClr val="000000"/>
                </a:solidFill>
                <a:latin typeface="Verdana" panose="020B0604030504040204" pitchFamily="34" charset="0"/>
              </a:rPr>
              <a:t>label</a:t>
            </a:r>
            <a:r>
              <a:rPr lang="ko-KR" altLang="en-US">
                <a:solidFill>
                  <a:srgbClr val="000000"/>
                </a:solidFill>
                <a:latin typeface="Verdana" panose="020B0604030504040204" pitchFamily="34" charset="0"/>
              </a:rPr>
              <a:t>을 사용하여 </a:t>
            </a:r>
            <a:r>
              <a:rPr lang="en-US" altLang="ko-KR" b="1">
                <a:solidFill>
                  <a:srgbClr val="000000"/>
                </a:solidFill>
                <a:latin typeface="Verdana" panose="020B0604030504040204" pitchFamily="34" charset="0"/>
              </a:rPr>
              <a:t>"XXX </a:t>
            </a:r>
            <a:r>
              <a:rPr lang="ko-KR" altLang="en-US" b="1">
                <a:solidFill>
                  <a:srgbClr val="000000"/>
                </a:solidFill>
                <a:latin typeface="Verdana" panose="020B0604030504040204" pitchFamily="34" charset="0"/>
              </a:rPr>
              <a:t>동의</a:t>
            </a:r>
            <a:r>
              <a:rPr lang="en-US" altLang="ko-KR" b="1">
                <a:solidFill>
                  <a:srgbClr val="000000"/>
                </a:solidFill>
                <a:latin typeface="Verdana" panose="020B0604030504040204" pitchFamily="34" charset="0"/>
              </a:rPr>
              <a:t>" </a:t>
            </a:r>
            <a:r>
              <a:rPr lang="ko-KR" altLang="en-US" b="1">
                <a:solidFill>
                  <a:srgbClr val="000000"/>
                </a:solidFill>
                <a:latin typeface="Verdana" panose="020B0604030504040204" pitchFamily="34" charset="0"/>
              </a:rPr>
              <a:t>문장을 클릭해도 체크 </a:t>
            </a:r>
            <a:r>
              <a:rPr lang="en-US" altLang="ko-KR" b="1">
                <a:solidFill>
                  <a:srgbClr val="000000"/>
                </a:solidFill>
                <a:latin typeface="Verdana" panose="020B0604030504040204" pitchFamily="34" charset="0"/>
              </a:rPr>
              <a:t>/ </a:t>
            </a:r>
            <a:r>
              <a:rPr lang="ko-KR" altLang="en-US" b="1">
                <a:solidFill>
                  <a:srgbClr val="000000"/>
                </a:solidFill>
                <a:latin typeface="Verdana" panose="020B0604030504040204" pitchFamily="34" charset="0"/>
              </a:rPr>
              <a:t>체크해제</a:t>
            </a:r>
            <a:r>
              <a:rPr lang="ko-KR" altLang="en-US">
                <a:solidFill>
                  <a:srgbClr val="000000"/>
                </a:solidFill>
                <a:latin typeface="Verdana" panose="020B0604030504040204" pitchFamily="34" charset="0"/>
              </a:rPr>
              <a:t>가</a:t>
            </a:r>
            <a:endParaRPr lang="en-US" altLang="ko-KR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000000"/>
                </a:solidFill>
                <a:latin typeface="Verdana" panose="020B0604030504040204" pitchFamily="34" charset="0"/>
              </a:rPr>
              <a:t>       </a:t>
            </a:r>
            <a:r>
              <a:rPr lang="ko-KR" altLang="en-US">
                <a:solidFill>
                  <a:srgbClr val="000000"/>
                </a:solidFill>
                <a:latin typeface="Verdana" panose="020B0604030504040204" pitchFamily="34" charset="0"/>
              </a:rPr>
              <a:t>될 수 있도록 적용하기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8E65E-89B0-463D-A928-A39BAA3E4BD2}"/>
              </a:ext>
            </a:extLst>
          </p:cNvPr>
          <p:cNvSpPr txBox="1"/>
          <p:nvPr/>
        </p:nvSpPr>
        <p:spPr>
          <a:xfrm>
            <a:off x="467544" y="1653763"/>
            <a:ext cx="8352928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"https://maxcdn.bootstrapcdn.com/bootstrap/4.5.2/css/bootstrap.min.css"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 mt-3"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"was-validated"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"form-group form-check"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"form-check-input"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"agree1"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이용약관 동의</a:t>
            </a:r>
          </a:p>
          <a:p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"valid-feedback"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완료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"invalid-feedback"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동의해주세요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"form-group form-check"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"form-check-input"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"agree2"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개인정보 수집 및 이용 동의</a:t>
            </a:r>
          </a:p>
          <a:p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"valid-feedback"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완료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"invalid-feedback"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동의해주세요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"form-group form-check"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"form-check-input"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"agree3"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위치정보 이용약관 동의</a:t>
            </a:r>
          </a:p>
          <a:p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"valid-feedback"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완료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"invalid-feedback"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동의해주세요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"btn btn-primary"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67D9BAD-DE79-4E38-A8EC-201B2002A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917" y="2807632"/>
            <a:ext cx="3489165" cy="2020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68719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002984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Server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</a:t>
            </a:r>
            <a:r>
              <a:rPr lang="en-US" altLang="ko-KR"/>
              <a:t>Client</a:t>
            </a:r>
            <a:endParaRPr lang="en-US" altLang="ko-KR" dirty="0"/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D8FAE10E-89A8-4D3A-9A11-DE3439392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908719"/>
            <a:ext cx="4821339" cy="1695337"/>
          </a:xfrm>
          <a:prstGeom prst="rect">
            <a:avLst/>
          </a:prstGeom>
        </p:spPr>
      </p:pic>
      <p:pic>
        <p:nvPicPr>
          <p:cNvPr id="4" name="Picture 1">
            <a:extLst>
              <a:ext uri="{FF2B5EF4-FFF2-40B4-BE49-F238E27FC236}">
                <a16:creationId xmlns:a16="http://schemas.microsoft.com/office/drawing/2014/main" id="{2489DAE2-001B-4814-9409-FE7728066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80" y="2919211"/>
            <a:ext cx="4349219" cy="1484314"/>
          </a:xfrm>
          <a:prstGeom prst="rect">
            <a:avLst/>
          </a:prstGeo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F81DE421-B30C-4A12-B9C9-A1D28C39E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998" y="4696307"/>
            <a:ext cx="4384986" cy="1473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F13063-D324-4536-B794-4CA8899D6764}"/>
              </a:ext>
            </a:extLst>
          </p:cNvPr>
          <p:cNvSpPr txBox="1"/>
          <p:nvPr/>
        </p:nvSpPr>
        <p:spPr>
          <a:xfrm>
            <a:off x="967297" y="6309320"/>
            <a:ext cx="44598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/>
              <a:t>출처 </a:t>
            </a:r>
            <a:r>
              <a:rPr lang="en-US" altLang="ko-KR" sz="1100" b="1"/>
              <a:t>: </a:t>
            </a:r>
            <a:r>
              <a:rPr lang="ko-KR" altLang="en-US" sz="1100" b="1"/>
              <a:t>생활코딩 </a:t>
            </a:r>
            <a:r>
              <a:rPr lang="en-US" altLang="ko-KR" sz="1100" b="1"/>
              <a:t>(</a:t>
            </a:r>
            <a:r>
              <a:rPr lang="en-US" altLang="ko-KR" sz="1100" b="1">
                <a:hlinkClick r:id="rId6"/>
              </a:rPr>
              <a:t>https://opentutorials.org/course/3084/18890</a:t>
            </a:r>
            <a:r>
              <a:rPr lang="en-US" altLang="ko-KR" sz="1100" b="1"/>
              <a:t>)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425081887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669087" cy="5437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Form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사용자가 입력한 내용을 수집하기 위해 사용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ko-KR" altLang="en-US" dirty="0"/>
              <a:t>일반적으로 데이터 처리를 위해 서버로 전송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&lt;form&gt;</a:t>
            </a:r>
            <a:r>
              <a:rPr lang="en-US" altLang="ko-KR" dirty="0"/>
              <a:t>, </a:t>
            </a:r>
            <a:r>
              <a:rPr lang="en-US" altLang="ko-KR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&lt;input&gt;</a:t>
            </a:r>
            <a:r>
              <a:rPr lang="en-US" altLang="ko-KR" dirty="0"/>
              <a:t>, </a:t>
            </a:r>
            <a:r>
              <a:rPr lang="en-US" altLang="ko-KR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&lt;select&gt;</a:t>
            </a:r>
            <a:r>
              <a:rPr lang="en-US" altLang="ko-KR" dirty="0"/>
              <a:t>, </a:t>
            </a:r>
            <a:r>
              <a:rPr lang="en-US" altLang="ko-KR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dirty="0"/>
              <a:t>4</a:t>
            </a:r>
            <a:r>
              <a:rPr lang="ko-KR" altLang="en-US" dirty="0"/>
              <a:t>개의 중요 태그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    - </a:t>
            </a:r>
            <a:r>
              <a:rPr lang="ko-KR" altLang="en-US" dirty="0"/>
              <a:t>그 외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dirty="0"/>
              <a:t>,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dirty="0"/>
              <a:t>,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dirty="0"/>
              <a:t>,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dirty="0"/>
              <a:t>,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datalist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/>
              <a:t>등이 있으나 단순히 화면을 꾸미는 역할을 담당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&lt;form&gt; </a:t>
            </a:r>
            <a:r>
              <a:rPr lang="en-US" altLang="ko-KR" dirty="0"/>
              <a:t>: form </a:t>
            </a:r>
            <a:r>
              <a:rPr lang="ko-KR" altLang="en-US" dirty="0"/>
              <a:t>관련 태그의 컨테이너 역할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&lt;input&gt; </a:t>
            </a:r>
            <a:r>
              <a:rPr lang="en-US" altLang="ko-KR" dirty="0"/>
              <a:t>: </a:t>
            </a:r>
            <a:r>
              <a:rPr lang="ko-KR" altLang="en-US" dirty="0"/>
              <a:t>가장 많이 사용되는 요소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lang="ko-KR" alt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한줄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입력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/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버튼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/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체크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/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라디오 등으로 사용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&lt;select&gt; </a:t>
            </a:r>
            <a:r>
              <a:rPr lang="en-US" altLang="ko-KR" dirty="0"/>
              <a:t>: dropdown </a:t>
            </a:r>
            <a:r>
              <a:rPr lang="ko-KR" altLang="en-US" dirty="0"/>
              <a:t>형태의 목록 표시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제시된 목록 중에서 사용자가 선택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dirty="0"/>
              <a:t>: </a:t>
            </a:r>
            <a:r>
              <a:rPr lang="ko-KR" altLang="en-US" dirty="0"/>
              <a:t>여러 줄 입력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ko-KR" altLang="en-US" dirty="0"/>
              <a:t>각 요소마다 </a:t>
            </a:r>
            <a:r>
              <a:rPr lang="en-US" altLang="ko-KR" dirty="0">
                <a:solidFill>
                  <a:srgbClr val="FF0000"/>
                </a:solidFill>
              </a:rPr>
              <a:t>name</a:t>
            </a:r>
            <a:r>
              <a:rPr lang="en-US" altLang="ko-KR" dirty="0"/>
              <a:t> </a:t>
            </a:r>
            <a:r>
              <a:rPr lang="ko-KR" altLang="en-US" dirty="0"/>
              <a:t>속성을 반드시 지정해야 함 </a:t>
            </a:r>
            <a:r>
              <a:rPr lang="en-US" altLang="ko-KR" dirty="0"/>
              <a:t>(</a:t>
            </a:r>
            <a:r>
              <a:rPr lang="ko-KR" altLang="en-US" dirty="0"/>
              <a:t>서버 전송</a:t>
            </a:r>
            <a:r>
              <a:rPr lang="en-US" altLang="ko-KR" dirty="0"/>
              <a:t>)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42099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786234" cy="5853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Form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&lt;form&gt;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action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  </a:t>
            </a:r>
            <a:r>
              <a:rPr lang="ko-KR" alt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ㆍ사용자가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입력한 내용을 제출할 서버의 위치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  </a:t>
            </a:r>
            <a:r>
              <a:rPr lang="ko-KR" alt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ㆍ생략하는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경우 현재 브라우저의 주소로 설정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  ex) action="https://ggoreb.com/http/</a:t>
            </a:r>
            <a:r>
              <a:rPr lang="en-US" altLang="ko-KR" dirty="0" err="1">
                <a:solidFill>
                  <a:srgbClr val="000000"/>
                </a:solidFill>
                <a:latin typeface="Verdana" panose="020B0604030504040204" pitchFamily="34" charset="0"/>
              </a:rPr>
              <a:t>request.jsp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method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  </a:t>
            </a:r>
            <a:r>
              <a:rPr lang="ko-KR" alt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ㆍ사용자가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입력한 내용을 제출할 때 사용할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HTTP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의 메소드 지정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  </a:t>
            </a:r>
            <a:r>
              <a:rPr lang="ko-KR" alt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ㆍ생략하는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경우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GET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으로 설정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  ex) method="post"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lang="en-US" altLang="ko-KR" dirty="0" err="1">
                <a:solidFill>
                  <a:srgbClr val="000000"/>
                </a:solidFill>
                <a:latin typeface="Verdana" panose="020B0604030504040204" pitchFamily="34" charset="0"/>
              </a:rPr>
              <a:t>enctype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  </a:t>
            </a:r>
            <a:r>
              <a:rPr lang="ko-KR" alt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ㆍ사용자가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입력한 내용을 제출할 때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Encoding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방법 지정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  </a:t>
            </a:r>
            <a:r>
              <a:rPr lang="ko-KR" alt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ㆍ주로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파일 업로드 기능을 수행할 때 지정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  ex) </a:t>
            </a:r>
            <a:r>
              <a:rPr lang="en-US" altLang="ko-KR" dirty="0" err="1">
                <a:solidFill>
                  <a:srgbClr val="000000"/>
                </a:solidFill>
                <a:latin typeface="Verdana" panose="020B0604030504040204" pitchFamily="34" charset="0"/>
              </a:rPr>
              <a:t>enctype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="multipart/form-data"</a:t>
            </a:r>
          </a:p>
        </p:txBody>
      </p:sp>
    </p:spTree>
    <p:extLst>
      <p:ext uri="{BB962C8B-B14F-4D97-AF65-F5344CB8AC3E}">
        <p14:creationId xmlns:p14="http://schemas.microsoft.com/office/powerpoint/2010/main" val="21879386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086824" cy="1698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Form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&lt;input&gt;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자주 사용되는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type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의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속성값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B0201-2527-4AC5-BAC4-E957C10C9585}"/>
              </a:ext>
            </a:extLst>
          </p:cNvPr>
          <p:cNvSpPr txBox="1"/>
          <p:nvPr/>
        </p:nvSpPr>
        <p:spPr>
          <a:xfrm>
            <a:off x="539552" y="1718517"/>
            <a:ext cx="7344816" cy="31085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user_pw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"time"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"0800"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08:00</a:t>
            </a: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"time"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"1200"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12:00</a:t>
            </a: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"job"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"developer"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개발자</a:t>
            </a: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"job"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"designer"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디자이너</a:t>
            </a: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my_img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내용제출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271CBFD4-40A4-424E-A87E-452CE8EDF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394" y="3998832"/>
            <a:ext cx="3600078" cy="2526512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D6EF1F-0983-44D3-B245-C4B7FB9F2E0E}"/>
              </a:ext>
            </a:extLst>
          </p:cNvPr>
          <p:cNvSpPr/>
          <p:nvPr/>
        </p:nvSpPr>
        <p:spPr>
          <a:xfrm>
            <a:off x="601867" y="1742906"/>
            <a:ext cx="3804763" cy="4555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031DEC-BFAE-4133-AB78-9CF8128BFDDC}"/>
              </a:ext>
            </a:extLst>
          </p:cNvPr>
          <p:cNvSpPr/>
          <p:nvPr/>
        </p:nvSpPr>
        <p:spPr>
          <a:xfrm>
            <a:off x="5271198" y="4046416"/>
            <a:ext cx="3454514" cy="3213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4A3074-1593-4887-9207-6DFD6B479457}"/>
              </a:ext>
            </a:extLst>
          </p:cNvPr>
          <p:cNvSpPr/>
          <p:nvPr/>
        </p:nvSpPr>
        <p:spPr>
          <a:xfrm>
            <a:off x="601832" y="2381976"/>
            <a:ext cx="4738653" cy="234764"/>
          </a:xfrm>
          <a:prstGeom prst="rect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49989D-227C-4682-99A2-7F3481627200}"/>
              </a:ext>
            </a:extLst>
          </p:cNvPr>
          <p:cNvSpPr/>
          <p:nvPr/>
        </p:nvSpPr>
        <p:spPr>
          <a:xfrm>
            <a:off x="5271163" y="4466296"/>
            <a:ext cx="3454514" cy="321304"/>
          </a:xfrm>
          <a:prstGeom prst="rect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D62122-B8D8-4D49-8751-DFAA01D05E5F}"/>
              </a:ext>
            </a:extLst>
          </p:cNvPr>
          <p:cNvSpPr/>
          <p:nvPr/>
        </p:nvSpPr>
        <p:spPr>
          <a:xfrm>
            <a:off x="601832" y="2833480"/>
            <a:ext cx="5400134" cy="435014"/>
          </a:xfrm>
          <a:prstGeom prst="rect">
            <a:avLst/>
          </a:prstGeom>
          <a:noFill/>
          <a:ln w="25400">
            <a:solidFill>
              <a:srgbClr val="F7F7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3ACAE8-210E-44D9-BAD3-0C43AACEB06E}"/>
              </a:ext>
            </a:extLst>
          </p:cNvPr>
          <p:cNvSpPr/>
          <p:nvPr/>
        </p:nvSpPr>
        <p:spPr>
          <a:xfrm>
            <a:off x="5271163" y="4888616"/>
            <a:ext cx="3454514" cy="321304"/>
          </a:xfrm>
          <a:prstGeom prst="rect">
            <a:avLst/>
          </a:prstGeom>
          <a:noFill/>
          <a:ln w="25400">
            <a:solidFill>
              <a:srgbClr val="F7F7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DD84D1-A15A-4109-A25A-B8DDA334EC11}"/>
              </a:ext>
            </a:extLst>
          </p:cNvPr>
          <p:cNvSpPr/>
          <p:nvPr/>
        </p:nvSpPr>
        <p:spPr>
          <a:xfrm>
            <a:off x="601831" y="3467736"/>
            <a:ext cx="5594687" cy="435014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07BA24-6F6B-4129-A12B-51EDA20CFD1A}"/>
              </a:ext>
            </a:extLst>
          </p:cNvPr>
          <p:cNvSpPr/>
          <p:nvPr/>
        </p:nvSpPr>
        <p:spPr>
          <a:xfrm>
            <a:off x="5271163" y="5291480"/>
            <a:ext cx="3454514" cy="321304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363E1F-3543-489F-A5D3-5E83F47BB3FD}"/>
              </a:ext>
            </a:extLst>
          </p:cNvPr>
          <p:cNvSpPr/>
          <p:nvPr/>
        </p:nvSpPr>
        <p:spPr>
          <a:xfrm>
            <a:off x="601832" y="4092263"/>
            <a:ext cx="3324709" cy="26458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3E065E-32F4-4AE9-85B8-0416464E157C}"/>
              </a:ext>
            </a:extLst>
          </p:cNvPr>
          <p:cNvSpPr/>
          <p:nvPr/>
        </p:nvSpPr>
        <p:spPr>
          <a:xfrm>
            <a:off x="5271164" y="5700160"/>
            <a:ext cx="3454514" cy="321304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CAF1151-DFC4-428A-90B4-EAC2923830BD}"/>
              </a:ext>
            </a:extLst>
          </p:cNvPr>
          <p:cNvSpPr/>
          <p:nvPr/>
        </p:nvSpPr>
        <p:spPr>
          <a:xfrm>
            <a:off x="601832" y="4528048"/>
            <a:ext cx="3726977" cy="2579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CD128A-6C90-46CB-9DE1-93515C0DCA0A}"/>
              </a:ext>
            </a:extLst>
          </p:cNvPr>
          <p:cNvSpPr/>
          <p:nvPr/>
        </p:nvSpPr>
        <p:spPr>
          <a:xfrm>
            <a:off x="5271164" y="6135944"/>
            <a:ext cx="3454514" cy="3213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86077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092280" cy="5571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Form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&lt;input type="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속성값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"&gt; : input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의 모습과 기능 설정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한 줄 텍스트 입력 필드</a:t>
            </a:r>
            <a:endParaRPr kumimoji="0" lang="ko-KR" altLang="ko-KR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암호 필드</a:t>
            </a:r>
            <a:endParaRPr kumimoji="0" lang="ko-KR" altLang="ko-KR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일반 버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튼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체크 버튼</a:t>
            </a:r>
            <a:endParaRPr kumimoji="0" lang="en-US" altLang="ko-KR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radio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라디오 버튼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색상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선택 필드</a:t>
            </a:r>
            <a:endParaRPr kumimoji="0" lang="ko-KR" altLang="ko-KR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날짜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필드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datetime/month/time/week)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전자 메일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필드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(search/number/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tel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/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url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</a:p>
          <a:p>
            <a:pPr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lang="en-US" altLang="ko-KR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type="range"&gt;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숫자 입력 범위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필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드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기본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0 ~ 100)</a:t>
            </a:r>
          </a:p>
          <a:p>
            <a:pPr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</a:t>
            </a:r>
            <a:r>
              <a:rPr lang="en-US" altLang="ko-KR">
                <a:solidFill>
                  <a:srgbClr val="DC143C"/>
                </a:solidFill>
                <a:latin typeface="Consolas" panose="020B0609020204030204" pitchFamily="49" charset="0"/>
              </a:rPr>
              <a:t>hidden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ko-KR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노출되지 않게 데이터만 저장</a:t>
            </a:r>
            <a:endParaRPr lang="en-US" altLang="ko-KR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Verdana" panose="020B0604030504040204" pitchFamily="34" charset="0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파일 선택 필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드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양식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데이터를 제출하기</a:t>
            </a: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위한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버튼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맑은 고딕" panose="020B0503020000020004" pitchFamily="50" charset="-127"/>
                <a:cs typeface="+mn-cs"/>
              </a:rPr>
              <a:t>        -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input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type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="</a:t>
            </a: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reset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"&gt;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맑은 고딕" panose="020B0503020000020004" pitchFamily="50" charset="-127"/>
                <a:cs typeface="+mn-cs"/>
              </a:rPr>
              <a:t> 모든 양식 값을 재설정 하는 재설정 버튼</a:t>
            </a:r>
            <a:r>
              <a:rPr kumimoji="0" lang="ko-KR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ko-KR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B013C7-8DB1-4272-929F-D528600AB20E}"/>
              </a:ext>
            </a:extLst>
          </p:cNvPr>
          <p:cNvSpPr/>
          <p:nvPr/>
        </p:nvSpPr>
        <p:spPr>
          <a:xfrm>
            <a:off x="981210" y="1240099"/>
            <a:ext cx="7384577" cy="17568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ADD317-FDB8-4D28-B078-A7690CE50BCB}"/>
              </a:ext>
            </a:extLst>
          </p:cNvPr>
          <p:cNvSpPr/>
          <p:nvPr/>
        </p:nvSpPr>
        <p:spPr>
          <a:xfrm>
            <a:off x="981328" y="4437112"/>
            <a:ext cx="7384577" cy="10801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10199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994270" cy="8711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Form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&lt;input value="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속성값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"&gt; : input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의 초기값 지정</a:t>
            </a:r>
            <a:endParaRPr kumimoji="0" lang="ko-KR" altLang="ko-KR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D90028-FE81-41E0-A142-F700EC7B335B}"/>
              </a:ext>
            </a:extLst>
          </p:cNvPr>
          <p:cNvSpPr txBox="1"/>
          <p:nvPr/>
        </p:nvSpPr>
        <p:spPr>
          <a:xfrm>
            <a:off x="827584" y="1268760"/>
            <a:ext cx="7782124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"/action"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 name: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 name: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0227B4C4-8E20-49B7-8E90-157843828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581128"/>
            <a:ext cx="4201225" cy="19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E3CA6EE-DDFC-45B2-A277-01651D4ED6A4}"/>
              </a:ext>
            </a:extLst>
          </p:cNvPr>
          <p:cNvSpPr/>
          <p:nvPr/>
        </p:nvSpPr>
        <p:spPr>
          <a:xfrm>
            <a:off x="942337" y="4991945"/>
            <a:ext cx="487630" cy="2512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494248-AF47-4F50-A5AA-D6299282403E}"/>
              </a:ext>
            </a:extLst>
          </p:cNvPr>
          <p:cNvSpPr/>
          <p:nvPr/>
        </p:nvSpPr>
        <p:spPr>
          <a:xfrm>
            <a:off x="942337" y="5552703"/>
            <a:ext cx="487630" cy="2512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E5311E-EA48-4CEF-8F1D-12831A101AA3}"/>
              </a:ext>
            </a:extLst>
          </p:cNvPr>
          <p:cNvSpPr/>
          <p:nvPr/>
        </p:nvSpPr>
        <p:spPr>
          <a:xfrm>
            <a:off x="942337" y="6120570"/>
            <a:ext cx="682182" cy="2413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95187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152099" cy="8711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Form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&lt;input </a:t>
            </a:r>
            <a:r>
              <a:rPr lang="en-US" altLang="ko-KR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&gt; :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읽기 전용</a:t>
            </a:r>
            <a:endParaRPr kumimoji="0" lang="ko-KR" altLang="ko-KR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D90028-FE81-41E0-A142-F700EC7B335B}"/>
              </a:ext>
            </a:extLst>
          </p:cNvPr>
          <p:cNvSpPr txBox="1"/>
          <p:nvPr/>
        </p:nvSpPr>
        <p:spPr>
          <a:xfrm>
            <a:off x="827584" y="1268760"/>
            <a:ext cx="7782124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"/action"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 name: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 name: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0227B4C4-8E20-49B7-8E90-157843828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581128"/>
            <a:ext cx="4201225" cy="19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E3CA6EE-DDFC-45B2-A277-01651D4ED6A4}"/>
              </a:ext>
            </a:extLst>
          </p:cNvPr>
          <p:cNvSpPr/>
          <p:nvPr/>
        </p:nvSpPr>
        <p:spPr>
          <a:xfrm>
            <a:off x="942337" y="4991945"/>
            <a:ext cx="487630" cy="2512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45A2C3-E76B-457C-95C7-FD4FD0F53A5F}"/>
              </a:ext>
            </a:extLst>
          </p:cNvPr>
          <p:cNvSpPr/>
          <p:nvPr/>
        </p:nvSpPr>
        <p:spPr>
          <a:xfrm>
            <a:off x="1509024" y="4991945"/>
            <a:ext cx="12047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0000CD"/>
                </a:solidFill>
                <a:latin typeface="Consolas" panose="020B0609020204030204" pitchFamily="49" charset="0"/>
              </a:rPr>
              <a:t>수정불가</a:t>
            </a:r>
            <a:endParaRPr lang="en-US" altLang="ko-KR" sz="1400" b="1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48195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023858" cy="8711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Form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&lt;input disabled&gt; :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비활성화</a:t>
            </a:r>
            <a:endParaRPr kumimoji="0" lang="ko-KR" altLang="ko-KR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D90028-FE81-41E0-A142-F700EC7B335B}"/>
              </a:ext>
            </a:extLst>
          </p:cNvPr>
          <p:cNvSpPr txBox="1"/>
          <p:nvPr/>
        </p:nvSpPr>
        <p:spPr>
          <a:xfrm>
            <a:off x="827584" y="1268760"/>
            <a:ext cx="7782124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"/action"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 name: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 name: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D90A2A1D-17A4-445F-8A8D-FFFCCAE57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18" y="4581128"/>
            <a:ext cx="4207019" cy="19458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A8227B0-2CEC-4450-852D-EE9767FD157C}"/>
              </a:ext>
            </a:extLst>
          </p:cNvPr>
          <p:cNvSpPr/>
          <p:nvPr/>
        </p:nvSpPr>
        <p:spPr>
          <a:xfrm>
            <a:off x="942337" y="4991945"/>
            <a:ext cx="487630" cy="2512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09BC95-1236-4D38-A129-C5FBE3D85760}"/>
              </a:ext>
            </a:extLst>
          </p:cNvPr>
          <p:cNvSpPr/>
          <p:nvPr/>
        </p:nvSpPr>
        <p:spPr>
          <a:xfrm>
            <a:off x="1462962" y="4991945"/>
            <a:ext cx="3927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0000CD"/>
                </a:solidFill>
                <a:latin typeface="Consolas" panose="020B0609020204030204" pitchFamily="49" charset="0"/>
              </a:rPr>
              <a:t>배경 회색 </a:t>
            </a:r>
            <a:r>
              <a:rPr lang="en-US" altLang="ko-KR" sz="1400" b="1" dirty="0">
                <a:solidFill>
                  <a:srgbClr val="0000CD"/>
                </a:solidFill>
                <a:latin typeface="Consolas" panose="020B0609020204030204" pitchFamily="49" charset="0"/>
              </a:rPr>
              <a:t>/ </a:t>
            </a:r>
            <a:r>
              <a:rPr lang="ko-KR" altLang="en-US" sz="1400" b="1" dirty="0">
                <a:solidFill>
                  <a:srgbClr val="0000CD"/>
                </a:solidFill>
                <a:latin typeface="Consolas" panose="020B0609020204030204" pitchFamily="49" charset="0"/>
              </a:rPr>
              <a:t>양식 제출 시 전송되지 않음</a:t>
            </a:r>
            <a:endParaRPr lang="en-US" altLang="ko-KR" sz="1400" b="1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1458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904454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연습문제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/>
              <a:t>    ● FORM </a:t>
            </a:r>
            <a:r>
              <a:rPr lang="ko-KR" altLang="en-US"/>
              <a:t>태그와 </a:t>
            </a:r>
            <a:r>
              <a:rPr lang="en-US" altLang="ko-KR"/>
              <a:t>POST </a:t>
            </a:r>
            <a:r>
              <a:rPr lang="ko-KR" altLang="en-US"/>
              <a:t>메소드를 사용하여 웹사이트 접속하기</a:t>
            </a:r>
            <a:endParaRPr lang="en-US" altLang="ko-KR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/>
              <a:t>        - </a:t>
            </a:r>
            <a:r>
              <a:rPr lang="ko-KR" altLang="en-US"/>
              <a:t>접속 </a:t>
            </a:r>
            <a:r>
              <a:rPr lang="en-US" altLang="ko-KR"/>
              <a:t>URL : </a:t>
            </a:r>
            <a:r>
              <a:rPr lang="en-US" altLang="ko-KR">
                <a:hlinkClick r:id="rId3"/>
              </a:rPr>
              <a:t>http://ggoreb.com/http/post.jsp</a:t>
            </a:r>
            <a:endParaRPr lang="en-US" altLang="ko-KR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/>
              <a:t>        - </a:t>
            </a:r>
            <a:r>
              <a:rPr lang="ko-KR" altLang="en-US"/>
              <a:t>필요 파라미터 </a:t>
            </a:r>
            <a:r>
              <a:rPr lang="en-US" altLang="ko-KR" b="1">
                <a:solidFill>
                  <a:srgbClr val="FF0000"/>
                </a:solidFill>
              </a:rPr>
              <a:t>name</a:t>
            </a:r>
            <a:r>
              <a:rPr lang="en-US" altLang="ko-KR"/>
              <a:t> / </a:t>
            </a:r>
            <a:r>
              <a:rPr lang="en-US" altLang="ko-KR" b="1">
                <a:solidFill>
                  <a:schemeClr val="accent5"/>
                </a:solidFill>
              </a:rPr>
              <a:t>value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en-US" altLang="ko-KR" b="1">
                <a:solidFill>
                  <a:srgbClr val="FF0000"/>
                </a:solidFill>
              </a:rPr>
              <a:t>auth-key</a:t>
            </a:r>
            <a:r>
              <a:rPr lang="en-US" altLang="ko-KR"/>
              <a:t> / </a:t>
            </a:r>
            <a:r>
              <a:rPr lang="en-US" altLang="ko-KR" b="1">
                <a:solidFill>
                  <a:schemeClr val="accent5"/>
                </a:solidFill>
              </a:rPr>
              <a:t>1q2w3e4r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E583BE-429F-4983-8CA3-892924081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443268"/>
            <a:ext cx="3384376" cy="14177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F9958D-D89E-4358-8622-35FF5125E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821" y="2217393"/>
            <a:ext cx="2778619" cy="1164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D074F4C-0A84-4505-AAA1-2BD2ECDE22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3821" y="3645666"/>
            <a:ext cx="2778619" cy="1164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77A6BD4-7057-48CB-8015-950547F3E9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3821" y="5073296"/>
            <a:ext cx="2778619" cy="1164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7A23435-80C5-4C03-93EA-B954B87A34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3688" y="4988759"/>
            <a:ext cx="2778619" cy="1164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44D94CB-0D13-41A5-9A6D-2375188A664A}"/>
              </a:ext>
            </a:extLst>
          </p:cNvPr>
          <p:cNvCxnSpPr>
            <a:stCxn id="4" idx="2"/>
            <a:endCxn id="19" idx="0"/>
          </p:cNvCxnSpPr>
          <p:nvPr/>
        </p:nvCxnSpPr>
        <p:spPr>
          <a:xfrm rot="16200000" flipH="1">
            <a:off x="2272529" y="4108290"/>
            <a:ext cx="1127712" cy="633226"/>
          </a:xfrm>
          <a:prstGeom prst="bentConnector3">
            <a:avLst/>
          </a:prstGeom>
          <a:ln w="25400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E4B7644-D8E6-416B-AE77-CFE927AF19CF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4211960" y="3152158"/>
            <a:ext cx="1394512" cy="1063743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C49EEA9-08E9-4185-BAD1-D27AEC53AD52}"/>
              </a:ext>
            </a:extLst>
          </p:cNvPr>
          <p:cNvSpPr/>
          <p:nvPr/>
        </p:nvSpPr>
        <p:spPr>
          <a:xfrm>
            <a:off x="5606472" y="2050473"/>
            <a:ext cx="3069983" cy="43308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A4B95A3-C71A-445F-832D-4A32F29A5C55}"/>
              </a:ext>
            </a:extLst>
          </p:cNvPr>
          <p:cNvSpPr/>
          <p:nvPr/>
        </p:nvSpPr>
        <p:spPr>
          <a:xfrm>
            <a:off x="3206660" y="4473543"/>
            <a:ext cx="10504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>
                <a:solidFill>
                  <a:schemeClr val="accent5"/>
                </a:solidFill>
                <a:latin typeface="Consolas" panose="020B0609020204030204" pitchFamily="49" charset="0"/>
              </a:rPr>
              <a:t>접속성공</a:t>
            </a:r>
            <a:endParaRPr lang="en-US" altLang="ko-KR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3E31B9E-3D4A-425B-A108-954B9D0E526A}"/>
              </a:ext>
            </a:extLst>
          </p:cNvPr>
          <p:cNvSpPr/>
          <p:nvPr/>
        </p:nvSpPr>
        <p:spPr>
          <a:xfrm>
            <a:off x="4554977" y="2799401"/>
            <a:ext cx="907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접속실패</a:t>
            </a:r>
            <a:endParaRPr lang="en-US" altLang="ko-KR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68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152099" cy="1282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Entity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ko-KR" alt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예약어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또는 특수한 문자를 표현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ex) &lt;, &gt;, &amp;, ", ', ®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등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CC06405-1988-4B12-9CDF-06801A24AC9F}"/>
              </a:ext>
            </a:extLst>
          </p:cNvPr>
          <p:cNvGraphicFramePr>
            <a:graphicFrameLocks noGrp="1"/>
          </p:cNvGraphicFramePr>
          <p:nvPr/>
        </p:nvGraphicFramePr>
        <p:xfrm>
          <a:off x="899592" y="1694370"/>
          <a:ext cx="7560840" cy="4470934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3634538827"/>
                    </a:ext>
                  </a:extLst>
                </a:gridCol>
                <a:gridCol w="2988332">
                  <a:extLst>
                    <a:ext uri="{9D8B030D-6E8A-4147-A177-3AD203B41FA5}">
                      <a16:colId xmlns:a16="http://schemas.microsoft.com/office/drawing/2014/main" val="869909898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235536008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4218565774"/>
                    </a:ext>
                  </a:extLst>
                </a:gridCol>
              </a:tblGrid>
              <a:tr h="21200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Result</a:t>
                      </a:r>
                    </a:p>
                  </a:txBody>
                  <a:tcPr marL="65357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32678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Entity Name</a:t>
                      </a:r>
                    </a:p>
                  </a:txBody>
                  <a:tcPr marL="32678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Entity Number</a:t>
                      </a:r>
                    </a:p>
                  </a:txBody>
                  <a:tcPr marL="32678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846479"/>
                  </a:ext>
                </a:extLst>
              </a:tr>
              <a:tr h="358058">
                <a:tc>
                  <a:txBody>
                    <a:bodyPr/>
                    <a:lstStyle/>
                    <a:p>
                      <a:pPr algn="l" fontAlgn="t"/>
                      <a:endParaRPr lang="ko-KR" altLang="en-US" sz="1800" b="1" dirty="0">
                        <a:effectLst/>
                      </a:endParaRPr>
                    </a:p>
                  </a:txBody>
                  <a:tcPr marL="65357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non-breaking space</a:t>
                      </a:r>
                    </a:p>
                  </a:txBody>
                  <a:tcPr marL="32678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&amp;</a:t>
                      </a:r>
                      <a:r>
                        <a:rPr lang="en-US" sz="1800" b="1" dirty="0" err="1">
                          <a:effectLst/>
                        </a:rPr>
                        <a:t>nbsp</a:t>
                      </a:r>
                      <a:r>
                        <a:rPr lang="en-US" sz="1800" b="1" dirty="0">
                          <a:effectLst/>
                        </a:rPr>
                        <a:t>;</a:t>
                      </a:r>
                    </a:p>
                  </a:txBody>
                  <a:tcPr marL="32678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800" b="1" dirty="0">
                          <a:effectLst/>
                        </a:rPr>
                        <a:t>&amp;#160;</a:t>
                      </a:r>
                    </a:p>
                  </a:txBody>
                  <a:tcPr marL="32678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591284"/>
                  </a:ext>
                </a:extLst>
              </a:tr>
              <a:tr h="21200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800" b="1" dirty="0">
                          <a:effectLst/>
                        </a:rPr>
                        <a:t>&lt;</a:t>
                      </a:r>
                    </a:p>
                  </a:txBody>
                  <a:tcPr marL="65357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less than</a:t>
                      </a:r>
                    </a:p>
                  </a:txBody>
                  <a:tcPr marL="32678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&amp;lt;</a:t>
                      </a:r>
                    </a:p>
                  </a:txBody>
                  <a:tcPr marL="32678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800" b="1">
                          <a:effectLst/>
                        </a:rPr>
                        <a:t>&amp;#60;</a:t>
                      </a:r>
                    </a:p>
                  </a:txBody>
                  <a:tcPr marL="32678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910162"/>
                  </a:ext>
                </a:extLst>
              </a:tr>
              <a:tr h="21200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800" b="1" dirty="0">
                          <a:effectLst/>
                        </a:rPr>
                        <a:t>&gt;</a:t>
                      </a:r>
                    </a:p>
                  </a:txBody>
                  <a:tcPr marL="65357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greater than</a:t>
                      </a:r>
                    </a:p>
                  </a:txBody>
                  <a:tcPr marL="32678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&amp;</a:t>
                      </a:r>
                      <a:r>
                        <a:rPr lang="en-US" sz="1800" b="1" dirty="0" err="1">
                          <a:effectLst/>
                        </a:rPr>
                        <a:t>gt</a:t>
                      </a:r>
                      <a:r>
                        <a:rPr lang="en-US" sz="1800" b="1" dirty="0">
                          <a:effectLst/>
                        </a:rPr>
                        <a:t>;</a:t>
                      </a:r>
                    </a:p>
                  </a:txBody>
                  <a:tcPr marL="32678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800" b="1" dirty="0">
                          <a:effectLst/>
                        </a:rPr>
                        <a:t>&amp;#62;</a:t>
                      </a:r>
                    </a:p>
                  </a:txBody>
                  <a:tcPr marL="32678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952307"/>
                  </a:ext>
                </a:extLst>
              </a:tr>
              <a:tr h="21200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800" dirty="0">
                          <a:effectLst/>
                        </a:rPr>
                        <a:t>&amp;</a:t>
                      </a:r>
                    </a:p>
                  </a:txBody>
                  <a:tcPr marL="65357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ampersand</a:t>
                      </a:r>
                    </a:p>
                  </a:txBody>
                  <a:tcPr marL="32678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&amp;amp;</a:t>
                      </a:r>
                    </a:p>
                  </a:txBody>
                  <a:tcPr marL="32678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800" dirty="0">
                          <a:effectLst/>
                        </a:rPr>
                        <a:t>&amp;#38;</a:t>
                      </a:r>
                    </a:p>
                  </a:txBody>
                  <a:tcPr marL="32678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752349"/>
                  </a:ext>
                </a:extLst>
              </a:tr>
              <a:tr h="35805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800" dirty="0">
                          <a:effectLst/>
                        </a:rPr>
                        <a:t>"</a:t>
                      </a:r>
                    </a:p>
                  </a:txBody>
                  <a:tcPr marL="65357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double quotation mark</a:t>
                      </a:r>
                    </a:p>
                  </a:txBody>
                  <a:tcPr marL="32678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&amp;quot;</a:t>
                      </a:r>
                    </a:p>
                  </a:txBody>
                  <a:tcPr marL="32678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800">
                          <a:effectLst/>
                        </a:rPr>
                        <a:t>&amp;#34;</a:t>
                      </a:r>
                    </a:p>
                  </a:txBody>
                  <a:tcPr marL="32678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62541"/>
                  </a:ext>
                </a:extLst>
              </a:tr>
              <a:tr h="129315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800">
                          <a:effectLst/>
                        </a:rPr>
                        <a:t>'</a:t>
                      </a:r>
                    </a:p>
                  </a:txBody>
                  <a:tcPr marL="65357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single quotation mark</a:t>
                      </a:r>
                    </a:p>
                  </a:txBody>
                  <a:tcPr marL="32678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&amp;apos;</a:t>
                      </a:r>
                    </a:p>
                  </a:txBody>
                  <a:tcPr marL="32678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800">
                          <a:effectLst/>
                        </a:rPr>
                        <a:t>&amp;#39;</a:t>
                      </a:r>
                    </a:p>
                  </a:txBody>
                  <a:tcPr marL="32678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899534"/>
                  </a:ext>
                </a:extLst>
              </a:tr>
              <a:tr h="21200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800">
                          <a:effectLst/>
                        </a:rPr>
                        <a:t>¢</a:t>
                      </a:r>
                    </a:p>
                  </a:txBody>
                  <a:tcPr marL="65357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cent</a:t>
                      </a:r>
                    </a:p>
                  </a:txBody>
                  <a:tcPr marL="32678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&amp;cent;</a:t>
                      </a:r>
                    </a:p>
                  </a:txBody>
                  <a:tcPr marL="32678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800">
                          <a:effectLst/>
                        </a:rPr>
                        <a:t>&amp;#162;</a:t>
                      </a:r>
                    </a:p>
                  </a:txBody>
                  <a:tcPr marL="32678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666218"/>
                  </a:ext>
                </a:extLst>
              </a:tr>
              <a:tr h="21200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800">
                          <a:effectLst/>
                        </a:rPr>
                        <a:t>£</a:t>
                      </a:r>
                    </a:p>
                  </a:txBody>
                  <a:tcPr marL="65357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pound</a:t>
                      </a:r>
                    </a:p>
                  </a:txBody>
                  <a:tcPr marL="32678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&amp;pound;</a:t>
                      </a:r>
                    </a:p>
                  </a:txBody>
                  <a:tcPr marL="32678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800">
                          <a:effectLst/>
                        </a:rPr>
                        <a:t>&amp;#163;</a:t>
                      </a:r>
                    </a:p>
                  </a:txBody>
                  <a:tcPr marL="32678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326714"/>
                  </a:ext>
                </a:extLst>
              </a:tr>
              <a:tr h="21200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800">
                          <a:effectLst/>
                        </a:rPr>
                        <a:t>¥</a:t>
                      </a:r>
                    </a:p>
                  </a:txBody>
                  <a:tcPr marL="65357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yen</a:t>
                      </a:r>
                    </a:p>
                  </a:txBody>
                  <a:tcPr marL="32678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&amp;yen;</a:t>
                      </a:r>
                    </a:p>
                  </a:txBody>
                  <a:tcPr marL="32678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800" dirty="0">
                          <a:effectLst/>
                        </a:rPr>
                        <a:t>&amp;#165;</a:t>
                      </a:r>
                    </a:p>
                  </a:txBody>
                  <a:tcPr marL="32678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04510"/>
                  </a:ext>
                </a:extLst>
              </a:tr>
              <a:tr h="212009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>
                          <a:effectLst/>
                        </a:rPr>
                        <a:t>€</a:t>
                      </a:r>
                    </a:p>
                  </a:txBody>
                  <a:tcPr marL="65357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euro</a:t>
                      </a:r>
                    </a:p>
                  </a:txBody>
                  <a:tcPr marL="32678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&amp;euro;</a:t>
                      </a:r>
                    </a:p>
                  </a:txBody>
                  <a:tcPr marL="32678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800" dirty="0">
                          <a:effectLst/>
                        </a:rPr>
                        <a:t>&amp;#8364;</a:t>
                      </a:r>
                    </a:p>
                  </a:txBody>
                  <a:tcPr marL="32678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027401"/>
                  </a:ext>
                </a:extLst>
              </a:tr>
              <a:tr h="21200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800">
                          <a:effectLst/>
                        </a:rPr>
                        <a:t>©</a:t>
                      </a:r>
                    </a:p>
                  </a:txBody>
                  <a:tcPr marL="65357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copyright</a:t>
                      </a:r>
                    </a:p>
                  </a:txBody>
                  <a:tcPr marL="32678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&amp;copy;</a:t>
                      </a:r>
                    </a:p>
                  </a:txBody>
                  <a:tcPr marL="32678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800">
                          <a:effectLst/>
                        </a:rPr>
                        <a:t>&amp;#169;</a:t>
                      </a:r>
                    </a:p>
                  </a:txBody>
                  <a:tcPr marL="32678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620925"/>
                  </a:ext>
                </a:extLst>
              </a:tr>
              <a:tr h="35805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800">
                          <a:effectLst/>
                        </a:rPr>
                        <a:t>®</a:t>
                      </a:r>
                    </a:p>
                  </a:txBody>
                  <a:tcPr marL="65357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registered trademark</a:t>
                      </a:r>
                    </a:p>
                  </a:txBody>
                  <a:tcPr marL="32678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&amp;reg;</a:t>
                      </a:r>
                    </a:p>
                  </a:txBody>
                  <a:tcPr marL="32678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800" dirty="0">
                          <a:effectLst/>
                        </a:rPr>
                        <a:t>&amp;#174;</a:t>
                      </a:r>
                    </a:p>
                  </a:txBody>
                  <a:tcPr marL="32678" marR="32678" marT="32678" marB="3267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255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70615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771388" cy="8711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Form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&lt;input size="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숫자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"&gt; :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입력 필드의 너비 지정</a:t>
            </a:r>
            <a:endParaRPr kumimoji="0" lang="ko-KR" altLang="ko-KR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D90028-FE81-41E0-A142-F700EC7B335B}"/>
              </a:ext>
            </a:extLst>
          </p:cNvPr>
          <p:cNvSpPr txBox="1"/>
          <p:nvPr/>
        </p:nvSpPr>
        <p:spPr>
          <a:xfrm>
            <a:off x="827584" y="1268760"/>
            <a:ext cx="7782124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"/action"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 name: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"pin"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PIN: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"pin"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"pin"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C73DED0C-4C3A-45EC-9A7A-7AC516231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2" y="4586471"/>
            <a:ext cx="4207021" cy="19458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5350721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638356" cy="8711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Form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&lt;input </a:t>
            </a:r>
            <a:r>
              <a:rPr lang="en-US" altLang="ko-KR" dirty="0" err="1">
                <a:solidFill>
                  <a:srgbClr val="000000"/>
                </a:solidFill>
                <a:latin typeface="Verdana" panose="020B0604030504040204" pitchFamily="34" charset="0"/>
              </a:rPr>
              <a:t>maxlength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="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숫자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"&gt; :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최대 입력 문자 수 지정</a:t>
            </a:r>
            <a:endParaRPr kumimoji="0" lang="ko-KR" altLang="ko-KR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D90028-FE81-41E0-A142-F700EC7B335B}"/>
              </a:ext>
            </a:extLst>
          </p:cNvPr>
          <p:cNvSpPr txBox="1"/>
          <p:nvPr/>
        </p:nvSpPr>
        <p:spPr>
          <a:xfrm>
            <a:off x="827584" y="1268760"/>
            <a:ext cx="778212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"/action"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 name: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"pin"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PIN: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"pin"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"pin"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4"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maxlength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CC33306E-D2A7-4F34-8249-B9D768CF3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586471"/>
            <a:ext cx="4213214" cy="19486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365942-7055-475E-A505-AB5E6F662F56}"/>
              </a:ext>
            </a:extLst>
          </p:cNvPr>
          <p:cNvSpPr/>
          <p:nvPr/>
        </p:nvSpPr>
        <p:spPr>
          <a:xfrm>
            <a:off x="2670531" y="5569495"/>
            <a:ext cx="487630" cy="2512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48D320-D300-4BA2-B58C-76F2AAC5A3C3}"/>
              </a:ext>
            </a:extLst>
          </p:cNvPr>
          <p:cNvSpPr/>
          <p:nvPr/>
        </p:nvSpPr>
        <p:spPr>
          <a:xfrm>
            <a:off x="3191156" y="5569495"/>
            <a:ext cx="14067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CD"/>
                </a:solidFill>
                <a:latin typeface="Consolas" panose="020B0609020204030204" pitchFamily="49" charset="0"/>
              </a:rPr>
              <a:t>4</a:t>
            </a:r>
            <a:r>
              <a:rPr lang="ko-KR" altLang="en-US" sz="1400" b="1" dirty="0">
                <a:solidFill>
                  <a:srgbClr val="0000CD"/>
                </a:solidFill>
                <a:latin typeface="Consolas" panose="020B0609020204030204" pitchFamily="49" charset="0"/>
              </a:rPr>
              <a:t>자 초과 불가</a:t>
            </a:r>
            <a:endParaRPr lang="en-US" altLang="ko-KR" sz="1400" b="1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0084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888698" cy="8711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Form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&lt;input multiple&gt; :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파일 선택 등 입력 필드에서 둘 이상의 값 사용</a:t>
            </a:r>
            <a:endParaRPr kumimoji="0" lang="ko-KR" altLang="ko-KR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D90028-FE81-41E0-A142-F700EC7B335B}"/>
              </a:ext>
            </a:extLst>
          </p:cNvPr>
          <p:cNvSpPr txBox="1"/>
          <p:nvPr/>
        </p:nvSpPr>
        <p:spPr>
          <a:xfrm>
            <a:off x="827584" y="1268760"/>
            <a:ext cx="778212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"/action"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"files"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 files: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"files"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"files"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multiple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E69A4D7-54ED-4728-A472-E58BA3AD2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2" y="3755944"/>
            <a:ext cx="4213214" cy="19486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2F8AE38-E9A2-45A4-91D3-BF181F046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896" y="5171908"/>
            <a:ext cx="3629955" cy="14959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AE21739-B416-4EF8-9C38-C33CFA4014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4018700"/>
            <a:ext cx="4213214" cy="19486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601359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205819" cy="4193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Form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&lt;input pattern="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속성값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"&gt; : </a:t>
            </a:r>
            <a:r>
              <a:rPr lang="ko-KR" alt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정규식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패턴 지정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영어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글자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&lt;input placeholder="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설명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"&gt; :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입력 형식에 대한 설명 입력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숫자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+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하이픈 자리 맞춤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D90028-FE81-41E0-A142-F700EC7B335B}"/>
              </a:ext>
            </a:extLst>
          </p:cNvPr>
          <p:cNvSpPr txBox="1"/>
          <p:nvPr/>
        </p:nvSpPr>
        <p:spPr>
          <a:xfrm>
            <a:off x="827584" y="1628800"/>
            <a:ext cx="778212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"[A-Za-z]{3}"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"Three letter country code"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B52D40-CADC-43BF-AD51-84C460C12963}"/>
              </a:ext>
            </a:extLst>
          </p:cNvPr>
          <p:cNvSpPr txBox="1"/>
          <p:nvPr/>
        </p:nvSpPr>
        <p:spPr>
          <a:xfrm>
            <a:off x="827584" y="4509120"/>
            <a:ext cx="778212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tel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"phone"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"123-45-678"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"[0-9]{3}-[0-9]{2}-[0-9]{3}"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9370250-D70D-4217-9E97-FA39F1761D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492897"/>
            <a:ext cx="2304256" cy="995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6C3CEF67-CE24-4F3C-BDDF-E698684DFF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492897"/>
            <a:ext cx="2304256" cy="995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AEFA5B07-659E-4446-95D7-267F57D5ED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5375945"/>
            <a:ext cx="2304257" cy="9959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615ADD47-A53B-4956-AA2F-2EB25A4D96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5375946"/>
            <a:ext cx="2304256" cy="995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2644280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436104" cy="8711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Form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&lt;input required&gt; :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필수 입력 필드로 지정</a:t>
            </a:r>
            <a:endParaRPr kumimoji="0" lang="ko-KR" altLang="ko-KR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D90028-FE81-41E0-A142-F700EC7B335B}"/>
              </a:ext>
            </a:extLst>
          </p:cNvPr>
          <p:cNvSpPr txBox="1"/>
          <p:nvPr/>
        </p:nvSpPr>
        <p:spPr>
          <a:xfrm>
            <a:off x="827584" y="1268760"/>
            <a:ext cx="7782124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"/action"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Username: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4627833-63DC-46F4-AC33-04F4F4D89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00" y="4077072"/>
            <a:ext cx="4213214" cy="14628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6079759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844596" cy="211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Form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&lt;select&gt;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dropdown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형태의 목록으로 표시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&lt;option&gt;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태그로 목록의 요소 생성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selected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속성으로 기본 </a:t>
            </a:r>
            <a:r>
              <a:rPr lang="ko-KR" alt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선택값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지정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4C5235-7AF9-484B-A382-37F63DA12F8F}"/>
              </a:ext>
            </a:extLst>
          </p:cNvPr>
          <p:cNvSpPr txBox="1"/>
          <p:nvPr/>
        </p:nvSpPr>
        <p:spPr>
          <a:xfrm>
            <a:off x="827584" y="2492896"/>
            <a:ext cx="7782124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"/action"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"cars"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Choose a car: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&lt;select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"cars"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"cars"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volvo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Volvo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saab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Saab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"fiat"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Fiat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selected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&lt;/select&gt;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그림 8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A88CE024-67C4-497D-A385-1DAC45E2B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145" y="4997278"/>
            <a:ext cx="2386548" cy="14754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8241032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985934" cy="21137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Form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&lt;</a:t>
            </a:r>
            <a:r>
              <a:rPr lang="en-US" altLang="ko-KR" dirty="0" err="1">
                <a:solidFill>
                  <a:srgbClr val="000000"/>
                </a:solidFill>
                <a:latin typeface="Verdana" panose="020B0604030504040204" pitchFamily="34" charset="0"/>
              </a:rPr>
              <a:t>textarea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여러 줄을 입력할 수 있는 텍스트 영역 제공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rows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속성으로 텍스트 영역에서 보이는 행 지정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cols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속성으로 텍스트 영역에서 보이는 열 지정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4C5235-7AF9-484B-A382-37F63DA12F8F}"/>
              </a:ext>
            </a:extLst>
          </p:cNvPr>
          <p:cNvSpPr txBox="1"/>
          <p:nvPr/>
        </p:nvSpPr>
        <p:spPr>
          <a:xfrm>
            <a:off x="827584" y="2492896"/>
            <a:ext cx="778212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"message"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"30"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 cat was playing in the garden.</a:t>
            </a: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23E76C3E-E639-433D-9F50-7C06A34DE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513" y="3650273"/>
            <a:ext cx="3030663" cy="28750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9950920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732386" cy="1700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Form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&lt;button&gt;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일반적인 버튼 모습 표시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자바스크립트와 연계하여 기능 수행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4C5235-7AF9-484B-A382-37F63DA12F8F}"/>
              </a:ext>
            </a:extLst>
          </p:cNvPr>
          <p:cNvSpPr txBox="1"/>
          <p:nvPr/>
        </p:nvSpPr>
        <p:spPr>
          <a:xfrm>
            <a:off x="827584" y="2060848"/>
            <a:ext cx="778212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'hi'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);"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 Me!</a:t>
            </a: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19652836-3D47-48D7-B81D-6F0DDF950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3627854"/>
            <a:ext cx="3451124" cy="11023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B4FA106-A412-45B1-B163-AD4A77A99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24" y="3627854"/>
            <a:ext cx="3451124" cy="11023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8587035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471917" cy="2529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Form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&lt;label&gt;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다른 요소에 대한 설명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시각 장애인용 화면 판독기에서 유용하게 사용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라디오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체크 버튼과 같은 크기가 작은 요소를 선택하는데 도움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for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속성과 대상 요소의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id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를 이용하여 연결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1E7A79-9F2D-4120-84F7-C6B7C67D0667}"/>
              </a:ext>
            </a:extLst>
          </p:cNvPr>
          <p:cNvSpPr txBox="1"/>
          <p:nvPr/>
        </p:nvSpPr>
        <p:spPr>
          <a:xfrm>
            <a:off x="827584" y="2924944"/>
            <a:ext cx="7782124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오늘의 점심 메뉴 선택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"lunch"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짜장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"lunch"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짬뽕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"lunch"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볶음밥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B1CCA9-7748-40E9-B708-DC124D41C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725144"/>
            <a:ext cx="4615327" cy="1800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2654355-A852-4504-8663-3F66AA1BE283}"/>
              </a:ext>
            </a:extLst>
          </p:cNvPr>
          <p:cNvSpPr/>
          <p:nvPr/>
        </p:nvSpPr>
        <p:spPr>
          <a:xfrm>
            <a:off x="1259632" y="5445223"/>
            <a:ext cx="559440" cy="3524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87BD06-A01E-491A-BF32-4D5B4CB8B732}"/>
              </a:ext>
            </a:extLst>
          </p:cNvPr>
          <p:cNvSpPr/>
          <p:nvPr/>
        </p:nvSpPr>
        <p:spPr>
          <a:xfrm>
            <a:off x="1780256" y="5445224"/>
            <a:ext cx="49519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CD"/>
                </a:solidFill>
                <a:latin typeface="Consolas" panose="020B0609020204030204" pitchFamily="49" charset="0"/>
              </a:rPr>
              <a:t>label </a:t>
            </a:r>
            <a:r>
              <a:rPr lang="ko-KR" altLang="en-US" sz="1400" b="1" dirty="0">
                <a:solidFill>
                  <a:srgbClr val="0000CD"/>
                </a:solidFill>
                <a:latin typeface="Consolas" panose="020B0609020204030204" pitchFamily="49" charset="0"/>
              </a:rPr>
              <a:t>클릭 시 </a:t>
            </a:r>
            <a:r>
              <a:rPr lang="en-US" altLang="ko-KR" sz="1400" b="1" dirty="0">
                <a:solidFill>
                  <a:srgbClr val="0000CD"/>
                </a:solidFill>
                <a:latin typeface="Consolas" panose="020B0609020204030204" pitchFamily="49" charset="0"/>
              </a:rPr>
              <a:t>for </a:t>
            </a:r>
            <a:r>
              <a:rPr lang="ko-KR" altLang="en-US" sz="1400" b="1" dirty="0">
                <a:solidFill>
                  <a:srgbClr val="0000CD"/>
                </a:solidFill>
                <a:latin typeface="Consolas" panose="020B0609020204030204" pitchFamily="49" charset="0"/>
              </a:rPr>
              <a:t>속성으로 연결되어 있는 요소 선택</a:t>
            </a:r>
            <a:endParaRPr lang="en-US" altLang="ko-KR" sz="1400" b="1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33864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814960" cy="1284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연습문제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</a:t>
            </a:r>
            <a:r>
              <a:rPr lang="en-US" altLang="ko-KR"/>
              <a:t>● </a:t>
            </a:r>
            <a:r>
              <a:rPr lang="en-US" altLang="ko-KR">
                <a:solidFill>
                  <a:srgbClr val="000000"/>
                </a:solidFill>
                <a:latin typeface="Verdana" panose="020B0604030504040204" pitchFamily="34" charset="0"/>
              </a:rPr>
              <a:t>label</a:t>
            </a:r>
            <a:r>
              <a:rPr lang="ko-KR" altLang="en-US">
                <a:solidFill>
                  <a:srgbClr val="000000"/>
                </a:solidFill>
                <a:latin typeface="Verdana" panose="020B0604030504040204" pitchFamily="34" charset="0"/>
              </a:rPr>
              <a:t>을 사용하여 </a:t>
            </a:r>
            <a:r>
              <a:rPr lang="en-US" altLang="ko-KR" b="1">
                <a:solidFill>
                  <a:srgbClr val="000000"/>
                </a:solidFill>
                <a:latin typeface="Verdana" panose="020B0604030504040204" pitchFamily="34" charset="0"/>
              </a:rPr>
              <a:t>"XXX </a:t>
            </a:r>
            <a:r>
              <a:rPr lang="ko-KR" altLang="en-US" b="1">
                <a:solidFill>
                  <a:srgbClr val="000000"/>
                </a:solidFill>
                <a:latin typeface="Verdana" panose="020B0604030504040204" pitchFamily="34" charset="0"/>
              </a:rPr>
              <a:t>동의</a:t>
            </a:r>
            <a:r>
              <a:rPr lang="en-US" altLang="ko-KR" b="1">
                <a:solidFill>
                  <a:srgbClr val="000000"/>
                </a:solidFill>
                <a:latin typeface="Verdana" panose="020B0604030504040204" pitchFamily="34" charset="0"/>
              </a:rPr>
              <a:t>" </a:t>
            </a:r>
            <a:r>
              <a:rPr lang="ko-KR" altLang="en-US" b="1">
                <a:solidFill>
                  <a:srgbClr val="000000"/>
                </a:solidFill>
                <a:latin typeface="Verdana" panose="020B0604030504040204" pitchFamily="34" charset="0"/>
              </a:rPr>
              <a:t>문장을 클릭해도 체크 </a:t>
            </a:r>
            <a:r>
              <a:rPr lang="en-US" altLang="ko-KR" b="1">
                <a:solidFill>
                  <a:srgbClr val="000000"/>
                </a:solidFill>
                <a:latin typeface="Verdana" panose="020B0604030504040204" pitchFamily="34" charset="0"/>
              </a:rPr>
              <a:t>/ </a:t>
            </a:r>
            <a:r>
              <a:rPr lang="ko-KR" altLang="en-US" b="1">
                <a:solidFill>
                  <a:srgbClr val="000000"/>
                </a:solidFill>
                <a:latin typeface="Verdana" panose="020B0604030504040204" pitchFamily="34" charset="0"/>
              </a:rPr>
              <a:t>체크해제</a:t>
            </a:r>
            <a:r>
              <a:rPr lang="ko-KR" altLang="en-US">
                <a:solidFill>
                  <a:srgbClr val="000000"/>
                </a:solidFill>
                <a:latin typeface="Verdana" panose="020B0604030504040204" pitchFamily="34" charset="0"/>
              </a:rPr>
              <a:t>가</a:t>
            </a:r>
            <a:endParaRPr lang="en-US" altLang="ko-KR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000000"/>
                </a:solidFill>
                <a:latin typeface="Verdana" panose="020B0604030504040204" pitchFamily="34" charset="0"/>
              </a:rPr>
              <a:t>       </a:t>
            </a:r>
            <a:r>
              <a:rPr lang="ko-KR" altLang="en-US">
                <a:solidFill>
                  <a:srgbClr val="000000"/>
                </a:solidFill>
                <a:latin typeface="Verdana" panose="020B0604030504040204" pitchFamily="34" charset="0"/>
              </a:rPr>
              <a:t>될 수 있도록 적용하기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8E65E-89B0-463D-A928-A39BAA3E4BD2}"/>
              </a:ext>
            </a:extLst>
          </p:cNvPr>
          <p:cNvSpPr txBox="1"/>
          <p:nvPr/>
        </p:nvSpPr>
        <p:spPr>
          <a:xfrm>
            <a:off x="467544" y="1653763"/>
            <a:ext cx="8352928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"https://maxcdn.bootstrapcdn.com/bootstrap/4.5.2/css/bootstrap.min.css"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 mt-3"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"was-validated"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"form-group form-check"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"form-check-input"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"agree1"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이용약관 동의</a:t>
            </a:r>
          </a:p>
          <a:p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"valid-feedback"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완료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"invalid-feedback"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동의해주세요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"form-group form-check"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"form-check-input"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"agree2"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개인정보 수집 및 이용 동의</a:t>
            </a:r>
          </a:p>
          <a:p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"valid-feedback"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완료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"invalid-feedback"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동의해주세요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"form-group form-check"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"form-check-input"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"agree3"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위치정보 이용약관 동의</a:t>
            </a:r>
          </a:p>
          <a:p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"valid-feedback"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완료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"invalid-feedback"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동의해주세요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"btn btn-primary"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67D9BAD-DE79-4E38-A8EC-201B2002A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917" y="2807632"/>
            <a:ext cx="3489165" cy="2020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2436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739345" cy="869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연습문제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/>
              <a:t>    ● </a:t>
            </a:r>
            <a:r>
              <a:rPr lang="ko-KR" altLang="en-US"/>
              <a:t>아래의 코드를 활용하여 </a:t>
            </a:r>
            <a:r>
              <a:rPr lang="en-US" altLang="ko-KR"/>
              <a:t>"</a:t>
            </a:r>
            <a:r>
              <a:rPr lang="ko-KR" altLang="en-US"/>
              <a:t>수정 후</a:t>
            </a:r>
            <a:r>
              <a:rPr lang="en-US" altLang="ko-KR"/>
              <a:t>" </a:t>
            </a:r>
            <a:r>
              <a:rPr lang="ko-KR" altLang="en-US"/>
              <a:t>와 같은 모습 완성하기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52212B-551B-4D36-9AA2-D09AAF17A5FE}"/>
              </a:ext>
            </a:extLst>
          </p:cNvPr>
          <p:cNvSpPr txBox="1"/>
          <p:nvPr/>
        </p:nvSpPr>
        <p:spPr>
          <a:xfrm>
            <a:off x="608845" y="1759456"/>
            <a:ext cx="4176464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HTML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은 웹페이지를 만드는 표준 마크업 언어이다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항상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태그가 사용된다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F3D08E-53F8-411B-B7E4-2C5F6CC9433F}"/>
              </a:ext>
            </a:extLst>
          </p:cNvPr>
          <p:cNvSpPr txBox="1"/>
          <p:nvPr/>
        </p:nvSpPr>
        <p:spPr>
          <a:xfrm>
            <a:off x="5004048" y="1412776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수정 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6B959-7318-4835-BFCB-BD7EE603AC17}"/>
              </a:ext>
            </a:extLst>
          </p:cNvPr>
          <p:cNvSpPr txBox="1"/>
          <p:nvPr/>
        </p:nvSpPr>
        <p:spPr>
          <a:xfrm>
            <a:off x="5004048" y="35533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수정 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50E9B79-8635-4958-8A27-C545581EC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861089"/>
            <a:ext cx="3713439" cy="1296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ACAB015-7504-4646-8A33-A1D215679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7" y="1720553"/>
            <a:ext cx="3713437" cy="1296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938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202613" cy="3778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Styles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글꼴</a:t>
            </a:r>
            <a:r>
              <a:rPr lang="en-US" altLang="ko-KR" dirty="0"/>
              <a:t>, </a:t>
            </a:r>
            <a:r>
              <a:rPr lang="ko-KR" altLang="en-US" dirty="0"/>
              <a:t>크기 등과 같은 요소에 스타일을 추가하는 데 사용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배경색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33741B-98C3-4408-B4FA-1759BF254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04" y="1331757"/>
            <a:ext cx="2219325" cy="1895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DB60029-ED05-40CE-A25C-467F9931E7CC}"/>
              </a:ext>
            </a:extLst>
          </p:cNvPr>
          <p:cNvSpPr/>
          <p:nvPr/>
        </p:nvSpPr>
        <p:spPr>
          <a:xfrm>
            <a:off x="3563888" y="2094828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i="1" dirty="0" err="1">
                <a:solidFill>
                  <a:srgbClr val="A52A2A"/>
                </a:solidFill>
                <a:latin typeface="Consolas" panose="020B0609020204030204" pitchFamily="49" charset="0"/>
              </a:rPr>
              <a:t>tagname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ko-KR" i="1" dirty="0" err="1">
                <a:solidFill>
                  <a:srgbClr val="0000CD"/>
                </a:solidFill>
                <a:latin typeface="Consolas" panose="020B0609020204030204" pitchFamily="49" charset="0"/>
              </a:rPr>
              <a:t>property</a:t>
            </a:r>
            <a:r>
              <a:rPr lang="en-US" altLang="ko-KR" dirty="0" err="1">
                <a:solidFill>
                  <a:srgbClr val="0000CD"/>
                </a:solidFill>
                <a:latin typeface="Consolas" panose="020B0609020204030204" pitchFamily="49" charset="0"/>
              </a:rPr>
              <a:t>:</a:t>
            </a:r>
            <a:r>
              <a:rPr lang="en-US" altLang="ko-KR" i="1" dirty="0" err="1">
                <a:solidFill>
                  <a:srgbClr val="0000CD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i="1" dirty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endParaRPr lang="ko-KR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6F5E86D-4F09-418D-A1E7-C1EC84F05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4110934"/>
            <a:ext cx="537038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속성은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HTML 요소의 배경색을 정의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994F45-95D3-4770-B438-6028937414D6}"/>
              </a:ext>
            </a:extLst>
          </p:cNvPr>
          <p:cNvSpPr/>
          <p:nvPr/>
        </p:nvSpPr>
        <p:spPr>
          <a:xfrm>
            <a:off x="1043608" y="4557879"/>
            <a:ext cx="56166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ko-KR" dirty="0" err="1">
                <a:solidFill>
                  <a:srgbClr val="0000CD"/>
                </a:solidFill>
                <a:latin typeface="Consolas" panose="020B0609020204030204" pitchFamily="49" charset="0"/>
              </a:rPr>
              <a:t>background-color:powderblue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;"&gt;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This is a heading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dirty="0"/>
            </a:b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This is a paragraph.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  <p:pic>
        <p:nvPicPr>
          <p:cNvPr id="11" name="그림 10" descr="테이블, 방, 사람들이(가) 표시된 사진&#10;&#10;자동 생성된 설명">
            <a:extLst>
              <a:ext uri="{FF2B5EF4-FFF2-40B4-BE49-F238E27FC236}">
                <a16:creationId xmlns:a16="http://schemas.microsoft.com/office/drawing/2014/main" id="{F38B481E-8D11-4AB5-B16C-920AA491F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5249021"/>
            <a:ext cx="33051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29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01826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</a:t>
            </a:r>
            <a:r>
              <a:rPr lang="ko-KR" altLang="en-US" dirty="0"/>
              <a:t>텍스트 형식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특별한 의미로 텍스트를 정의하기 위한 여러 요소 사용 가능</a:t>
            </a:r>
            <a:endParaRPr lang="en-US" altLang="ko-KR" dirty="0"/>
          </a:p>
        </p:txBody>
      </p:sp>
      <p:pic>
        <p:nvPicPr>
          <p:cNvPr id="3" name="그림 2" descr="조류이(가) 표시된 사진&#10;&#10;자동 생성된 설명">
            <a:extLst>
              <a:ext uri="{FF2B5EF4-FFF2-40B4-BE49-F238E27FC236}">
                <a16:creationId xmlns:a16="http://schemas.microsoft.com/office/drawing/2014/main" id="{48C82110-F50C-43EC-9118-0C2CC2C6B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331822"/>
            <a:ext cx="2676525" cy="1343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17FD4F8-9089-464D-94B4-76A0432BC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704" y="1331822"/>
            <a:ext cx="2735044" cy="374397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굵은 텍스트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중요한 텍스트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이탤릭체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강조된 텍스트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mark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표시된 텍스트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더 작은 텍스트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삭제 된 텍스트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삽입 된 텍스트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첨자 텍스트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sup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위첨자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텍스트</a:t>
            </a:r>
          </a:p>
        </p:txBody>
      </p:sp>
    </p:spTree>
    <p:extLst>
      <p:ext uri="{BB962C8B-B14F-4D97-AF65-F5344CB8AC3E}">
        <p14:creationId xmlns:p14="http://schemas.microsoft.com/office/powerpoint/2010/main" val="14061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193205" cy="294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</a:t>
            </a:r>
            <a:r>
              <a:rPr lang="ko-KR" altLang="en-US" dirty="0"/>
              <a:t>텍스트 형식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&lt;b&gt; : </a:t>
            </a:r>
            <a:r>
              <a:rPr lang="ko-KR" altLang="en-US" dirty="0"/>
              <a:t>특별한 중요성없이 굵은 체 텍스트를 정의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&lt;strong&gt; : </a:t>
            </a:r>
            <a:r>
              <a:rPr lang="ko-KR" altLang="en-US" dirty="0"/>
              <a:t>의미론적으로 </a:t>
            </a:r>
            <a:r>
              <a:rPr lang="en-US" altLang="ko-KR" dirty="0"/>
              <a:t>"</a:t>
            </a:r>
            <a:r>
              <a:rPr lang="ko-KR" altLang="en-US" dirty="0"/>
              <a:t>강한</a:t>
            </a:r>
            <a:r>
              <a:rPr lang="en-US" altLang="ko-KR" dirty="0"/>
              <a:t>" </a:t>
            </a:r>
            <a:r>
              <a:rPr lang="ko-KR" altLang="en-US" dirty="0"/>
              <a:t>중요성이 추가된 강력한 텍스트를 정의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4E3EFA-1FAE-4E2A-8AF3-CA419AE8887C}"/>
              </a:ext>
            </a:extLst>
          </p:cNvPr>
          <p:cNvSpPr/>
          <p:nvPr/>
        </p:nvSpPr>
        <p:spPr>
          <a:xfrm>
            <a:off x="1043608" y="1268760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This text is bold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/b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919070-D8B3-4B70-84E1-0E1570057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00808"/>
            <a:ext cx="1857375" cy="847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6B05FFB-B7ED-4F08-9395-E6DBCA16F556}"/>
              </a:ext>
            </a:extLst>
          </p:cNvPr>
          <p:cNvSpPr/>
          <p:nvPr/>
        </p:nvSpPr>
        <p:spPr>
          <a:xfrm>
            <a:off x="1043608" y="3279938"/>
            <a:ext cx="495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This text is strong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/strong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  <p:pic>
        <p:nvPicPr>
          <p:cNvPr id="9" name="그림 8" descr="야구이(가) 표시된 사진&#10;&#10;자동 생성된 설명">
            <a:extLst>
              <a:ext uri="{FF2B5EF4-FFF2-40B4-BE49-F238E27FC236}">
                <a16:creationId xmlns:a16="http://schemas.microsoft.com/office/drawing/2014/main" id="{5E48BCF1-15C9-454A-840C-E320398CA0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717032"/>
            <a:ext cx="1857375" cy="8477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25823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253635" cy="294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</a:t>
            </a:r>
            <a:r>
              <a:rPr lang="ko-KR" altLang="en-US" dirty="0"/>
              <a:t>텍스트 형식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&lt;</a:t>
            </a:r>
            <a:r>
              <a:rPr lang="en-US" altLang="ko-KR" dirty="0" err="1"/>
              <a:t>i</a:t>
            </a:r>
            <a:r>
              <a:rPr lang="en-US" altLang="ko-KR" dirty="0"/>
              <a:t>&gt; : </a:t>
            </a:r>
            <a:r>
              <a:rPr lang="ko-KR" altLang="en-US" dirty="0"/>
              <a:t>특별한 중요성없이 이탤릭체 텍스트를 정의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&lt;</a:t>
            </a:r>
            <a:r>
              <a:rPr lang="en-US" altLang="ko-KR" dirty="0" err="1"/>
              <a:t>em</a:t>
            </a:r>
            <a:r>
              <a:rPr lang="en-US" altLang="ko-KR" dirty="0"/>
              <a:t>&gt; : </a:t>
            </a:r>
            <a:r>
              <a:rPr lang="ko-KR" altLang="en-US" dirty="0"/>
              <a:t>의미적 중요성이 추가된 강조 텍스트를 정의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4E3EFA-1FAE-4E2A-8AF3-CA419AE8887C}"/>
              </a:ext>
            </a:extLst>
          </p:cNvPr>
          <p:cNvSpPr/>
          <p:nvPr/>
        </p:nvSpPr>
        <p:spPr>
          <a:xfrm>
            <a:off x="1043608" y="1268760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A52A2A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This text is italic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solidFill>
                  <a:srgbClr val="A52A2A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B05FFB-B7ED-4F08-9395-E6DBCA16F556}"/>
              </a:ext>
            </a:extLst>
          </p:cNvPr>
          <p:cNvSpPr/>
          <p:nvPr/>
        </p:nvSpPr>
        <p:spPr>
          <a:xfrm>
            <a:off x="1043608" y="3279938"/>
            <a:ext cx="495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A52A2A"/>
                </a:solidFill>
                <a:latin typeface="Consolas" panose="020B0609020204030204" pitchFamily="49" charset="0"/>
              </a:rPr>
              <a:t>em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This text is emphasized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solidFill>
                  <a:srgbClr val="A52A2A"/>
                </a:solidFill>
                <a:latin typeface="Consolas" panose="020B0609020204030204" pitchFamily="49" charset="0"/>
              </a:rPr>
              <a:t>em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  <p:pic>
        <p:nvPicPr>
          <p:cNvPr id="11" name="그림 10" descr="나이프이(가) 표시된 사진&#10;&#10;자동 생성된 설명">
            <a:extLst>
              <a:ext uri="{FF2B5EF4-FFF2-40B4-BE49-F238E27FC236}">
                <a16:creationId xmlns:a16="http://schemas.microsoft.com/office/drawing/2014/main" id="{CF08FD01-DC92-412C-9476-84138B290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00808"/>
            <a:ext cx="1857375" cy="847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 descr="나이프이(가) 표시된 사진&#10;&#10;자동 생성된 설명">
            <a:extLst>
              <a:ext uri="{FF2B5EF4-FFF2-40B4-BE49-F238E27FC236}">
                <a16:creationId xmlns:a16="http://schemas.microsoft.com/office/drawing/2014/main" id="{174476C2-15F6-452F-A13D-6E53A6366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717032"/>
            <a:ext cx="2228850" cy="8477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454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386411" cy="294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</a:t>
            </a:r>
            <a:r>
              <a:rPr lang="ko-KR" altLang="en-US" dirty="0"/>
              <a:t>텍스트 형식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&lt;small&gt; : </a:t>
            </a:r>
            <a:r>
              <a:rPr lang="ko-KR" altLang="en-US" dirty="0"/>
              <a:t>더 작은 텍스트를 정의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&lt;mark&gt; : </a:t>
            </a:r>
            <a:r>
              <a:rPr lang="ko-KR" altLang="en-US" dirty="0"/>
              <a:t>표시 </a:t>
            </a:r>
            <a:r>
              <a:rPr lang="en-US" altLang="ko-KR" dirty="0"/>
              <a:t>/ </a:t>
            </a:r>
            <a:r>
              <a:rPr lang="ko-KR" altLang="en-US" dirty="0"/>
              <a:t>강조 표시된 텍스트를 정의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4E3EFA-1FAE-4E2A-8AF3-CA419AE8887C}"/>
              </a:ext>
            </a:extLst>
          </p:cNvPr>
          <p:cNvSpPr/>
          <p:nvPr/>
        </p:nvSpPr>
        <p:spPr>
          <a:xfrm>
            <a:off x="1043608" y="1268760"/>
            <a:ext cx="588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h2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HTML 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small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Small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/small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Formatting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/h2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B05FFB-B7ED-4F08-9395-E6DBCA16F556}"/>
              </a:ext>
            </a:extLst>
          </p:cNvPr>
          <p:cNvSpPr/>
          <p:nvPr/>
        </p:nvSpPr>
        <p:spPr>
          <a:xfrm>
            <a:off x="1043608" y="3279938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de-DE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h2</a:t>
            </a:r>
            <a:r>
              <a:rPr lang="de-DE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de-D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HTML </a:t>
            </a:r>
            <a:r>
              <a:rPr lang="de-DE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de-DE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mark</a:t>
            </a:r>
            <a:r>
              <a:rPr lang="de-DE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de-D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Marked</a:t>
            </a:r>
            <a:r>
              <a:rPr lang="de-DE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de-DE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/mark</a:t>
            </a:r>
            <a:r>
              <a:rPr lang="de-DE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de-D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Formatting</a:t>
            </a:r>
            <a:r>
              <a:rPr lang="de-DE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de-DE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/h2</a:t>
            </a:r>
            <a:r>
              <a:rPr lang="de-DE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40C6F9-2A3E-4AD5-A9E8-21838B9DD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02747"/>
            <a:ext cx="3343275" cy="666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 descr="앉아있는, 검은색, 방이(가) 표시된 사진&#10;&#10;자동 생성된 설명">
            <a:extLst>
              <a:ext uri="{FF2B5EF4-FFF2-40B4-BE49-F238E27FC236}">
                <a16:creationId xmlns:a16="http://schemas.microsoft.com/office/drawing/2014/main" id="{24315B42-9159-4006-9055-D2AA789A7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717032"/>
            <a:ext cx="3724275" cy="666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80864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721164" cy="294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</a:t>
            </a:r>
            <a:r>
              <a:rPr lang="ko-KR" altLang="en-US" dirty="0"/>
              <a:t>텍스트 형식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&lt;del&gt; : </a:t>
            </a:r>
            <a:r>
              <a:rPr lang="ko-KR" altLang="en-US" dirty="0"/>
              <a:t>삭제 </a:t>
            </a:r>
            <a:r>
              <a:rPr lang="en-US" altLang="ko-KR" dirty="0"/>
              <a:t>/ </a:t>
            </a:r>
            <a:r>
              <a:rPr lang="ko-KR" altLang="en-US" dirty="0"/>
              <a:t>제거 된 텍스트를 정의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&lt;ins&gt; : </a:t>
            </a:r>
            <a:r>
              <a:rPr lang="ko-KR" altLang="en-US" dirty="0"/>
              <a:t>삽입 </a:t>
            </a:r>
            <a:r>
              <a:rPr lang="en-US" altLang="ko-KR" dirty="0"/>
              <a:t>/ </a:t>
            </a:r>
            <a:r>
              <a:rPr lang="ko-KR" altLang="en-US" dirty="0"/>
              <a:t>추가 된 텍스트를 정의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4E3EFA-1FAE-4E2A-8AF3-CA419AE8887C}"/>
              </a:ext>
            </a:extLst>
          </p:cNvPr>
          <p:cNvSpPr/>
          <p:nvPr/>
        </p:nvSpPr>
        <p:spPr>
          <a:xfrm>
            <a:off x="1043608" y="1268760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My favorite color is 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del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blue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/del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red.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B05FFB-B7ED-4F08-9395-E6DBCA16F556}"/>
              </a:ext>
            </a:extLst>
          </p:cNvPr>
          <p:cNvSpPr/>
          <p:nvPr/>
        </p:nvSpPr>
        <p:spPr>
          <a:xfrm>
            <a:off x="1043608" y="3279938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My favorite 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ins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/ins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is red.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  <p:pic>
        <p:nvPicPr>
          <p:cNvPr id="11" name="그림 10" descr="조류이(가) 표시된 사진&#10;&#10;자동 생성된 설명">
            <a:extLst>
              <a:ext uri="{FF2B5EF4-FFF2-40B4-BE49-F238E27FC236}">
                <a16:creationId xmlns:a16="http://schemas.microsoft.com/office/drawing/2014/main" id="{9CE32F60-290A-4747-B81C-DBEA80358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02747"/>
            <a:ext cx="4648200" cy="838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 descr="조류이(가) 표시된 사진&#10;&#10;자동 생성된 설명">
            <a:extLst>
              <a:ext uri="{FF2B5EF4-FFF2-40B4-BE49-F238E27FC236}">
                <a16:creationId xmlns:a16="http://schemas.microsoft.com/office/drawing/2014/main" id="{37BB1EB5-2E9A-4764-BFD1-03D69D85B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717032"/>
            <a:ext cx="4648200" cy="838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24809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286751" cy="294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</a:t>
            </a:r>
            <a:r>
              <a:rPr lang="ko-KR" altLang="en-US" dirty="0"/>
              <a:t>텍스트 형식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&lt;sub&gt; : </a:t>
            </a:r>
            <a:r>
              <a:rPr lang="ko-KR" altLang="en-US"/>
              <a:t>아래첨자</a:t>
            </a:r>
            <a:r>
              <a:rPr lang="ko-KR" altLang="en-US" dirty="0"/>
              <a:t> 텍스트를 정의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&lt;sup&gt; : </a:t>
            </a:r>
            <a:r>
              <a:rPr lang="ko-KR" altLang="en-US" dirty="0" err="1"/>
              <a:t>위첨자</a:t>
            </a:r>
            <a:r>
              <a:rPr lang="ko-KR" altLang="en-US" dirty="0"/>
              <a:t> 텍스트를 정의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4E3EFA-1FAE-4E2A-8AF3-CA419AE8887C}"/>
              </a:ext>
            </a:extLst>
          </p:cNvPr>
          <p:cNvSpPr/>
          <p:nvPr/>
        </p:nvSpPr>
        <p:spPr>
          <a:xfrm>
            <a:off x="1043608" y="1268760"/>
            <a:ext cx="563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This is 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sub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subscripted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/sub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text.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B05FFB-B7ED-4F08-9395-E6DBCA16F556}"/>
              </a:ext>
            </a:extLst>
          </p:cNvPr>
          <p:cNvSpPr/>
          <p:nvPr/>
        </p:nvSpPr>
        <p:spPr>
          <a:xfrm>
            <a:off x="1043608" y="3279938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This is 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sup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superscripted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/sup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text.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7A773D-F455-42FC-92B5-8D8BE4070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3" y="1702297"/>
            <a:ext cx="2989067" cy="6480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98D4DE-0D97-46C6-8FA5-3147212CE5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3" y="3717032"/>
            <a:ext cx="2989067" cy="6480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3535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158785" cy="3362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</a:t>
            </a:r>
            <a:r>
              <a:rPr lang="ko-KR" altLang="en-US" dirty="0"/>
              <a:t>태그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HTML </a:t>
            </a:r>
            <a:r>
              <a:rPr lang="ko-KR" altLang="en-US" dirty="0"/>
              <a:t>태그는 꺾쇠 괄호로 묶인 요소 이름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■ &lt;! DOCTYPE&gt; </a:t>
            </a:r>
            <a:r>
              <a:rPr lang="ko-KR" altLang="en-US" dirty="0"/>
              <a:t>선언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55186F3-C7AE-46A5-A697-7F82DCFE3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925" y="1268760"/>
            <a:ext cx="6691255" cy="11523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태그는 일반적으로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쌍으로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사용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쌍의 첫 번째 태그는 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시작 태그이고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두 번째 태그는 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종료 태그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종료 태그는 시작 태그처럼 작성되지만 태그 이름 앞에 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슬래시가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삽입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C004E8C-8877-49B3-A32D-19AAEA5E1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3278287"/>
            <a:ext cx="4520789" cy="1158651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&lt;!DOCTYPE&gt;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선언은 문서 유형을 나타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냄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페이지 상단 (HTML 태그 이전)에 한 번만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지정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&lt;!DOCTYPE&gt;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선언은 대소문자를 구분하지 않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음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D9D5E7-E40C-4C08-9322-BC0F428961B2}"/>
              </a:ext>
            </a:extLst>
          </p:cNvPr>
          <p:cNvSpPr/>
          <p:nvPr/>
        </p:nvSpPr>
        <p:spPr>
          <a:xfrm>
            <a:off x="755576" y="5060253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3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739345" cy="869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연습문제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/>
              <a:t>    ● </a:t>
            </a:r>
            <a:r>
              <a:rPr lang="ko-KR" altLang="en-US"/>
              <a:t>아래의 코드를 활용하여 </a:t>
            </a:r>
            <a:r>
              <a:rPr lang="en-US" altLang="ko-KR"/>
              <a:t>"</a:t>
            </a:r>
            <a:r>
              <a:rPr lang="ko-KR" altLang="en-US"/>
              <a:t>수정 후</a:t>
            </a:r>
            <a:r>
              <a:rPr lang="en-US" altLang="ko-KR"/>
              <a:t>" </a:t>
            </a:r>
            <a:r>
              <a:rPr lang="ko-KR" altLang="en-US"/>
              <a:t>와 같은 모습 완성하기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52212B-551B-4D36-9AA2-D09AAF17A5FE}"/>
              </a:ext>
            </a:extLst>
          </p:cNvPr>
          <p:cNvSpPr txBox="1"/>
          <p:nvPr/>
        </p:nvSpPr>
        <p:spPr>
          <a:xfrm>
            <a:off x="608845" y="1759456"/>
            <a:ext cx="4176464" cy="3600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HTML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은 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Hyper Text Markup Language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의 약자</a:t>
            </a:r>
          </a:p>
          <a:p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9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ko-KR" altLang="en-US" sz="119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은 웹 페이지를 만들기 위한 표준 마크업 언어</a:t>
            </a:r>
          </a:p>
          <a:p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HTML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은 웹 페이지의 구조를 설명</a:t>
            </a:r>
          </a:p>
          <a:p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F3D08E-53F8-411B-B7E4-2C5F6CC9433F}"/>
              </a:ext>
            </a:extLst>
          </p:cNvPr>
          <p:cNvSpPr txBox="1"/>
          <p:nvPr/>
        </p:nvSpPr>
        <p:spPr>
          <a:xfrm>
            <a:off x="5004048" y="1412776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수정 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6B959-7318-4835-BFCB-BD7EE603AC17}"/>
              </a:ext>
            </a:extLst>
          </p:cNvPr>
          <p:cNvSpPr txBox="1"/>
          <p:nvPr/>
        </p:nvSpPr>
        <p:spPr>
          <a:xfrm>
            <a:off x="5004048" y="35533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수정 후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DA58F39-FC28-43E6-9ADC-4610D04C7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5" y="1720553"/>
            <a:ext cx="3713437" cy="1537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9FE8A34-F686-41C5-BEEB-5625BAB3B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5" y="3861089"/>
            <a:ext cx="3713440" cy="1537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878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53709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</a:t>
            </a:r>
            <a:r>
              <a:rPr lang="ko-KR" altLang="en-US" dirty="0"/>
              <a:t>주석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브라우저에 표시되지 않고 소스코드를 문서화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4E3EFA-1FAE-4E2A-8AF3-CA419AE8887C}"/>
              </a:ext>
            </a:extLst>
          </p:cNvPr>
          <p:cNvSpPr/>
          <p:nvPr/>
        </p:nvSpPr>
        <p:spPr>
          <a:xfrm>
            <a:off x="1043608" y="1403484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&lt;!-- Write your comments here --&gt;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B05FFB-B7ED-4F08-9395-E6DBCA16F556}"/>
              </a:ext>
            </a:extLst>
          </p:cNvPr>
          <p:cNvSpPr/>
          <p:nvPr/>
        </p:nvSpPr>
        <p:spPr>
          <a:xfrm>
            <a:off x="1043608" y="2311712"/>
            <a:ext cx="66967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&lt;!-- This is a comment --&gt;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This is a paragraph.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&lt;!-- Remember to add more information here --&gt;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940258-0AFD-4099-9380-0F4894B405D4}"/>
              </a:ext>
            </a:extLst>
          </p:cNvPr>
          <p:cNvSpPr/>
          <p:nvPr/>
        </p:nvSpPr>
        <p:spPr>
          <a:xfrm>
            <a:off x="1043608" y="4449886"/>
            <a:ext cx="6480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&lt;!-- Do not display this image at the moment</a:t>
            </a:r>
            <a:br>
              <a:rPr lang="en-US" altLang="ko-KR" dirty="0"/>
            </a:b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border="0"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="pic_trulli.jpg" alt="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Trulli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"&gt;</a:t>
            </a:r>
            <a:br>
              <a:rPr lang="en-US" altLang="ko-KR" dirty="0"/>
            </a:b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--&gt;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202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214108" cy="5440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Link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링크는 거의 모든 웹 페이지에 있으며</a:t>
            </a:r>
            <a:r>
              <a:rPr lang="en-US" altLang="ko-KR" dirty="0"/>
              <a:t> </a:t>
            </a:r>
            <a:r>
              <a:rPr lang="ko-KR" altLang="en-US" dirty="0"/>
              <a:t>링크를 사용하면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/>
              <a:t>사용자가 페이지를 이동 </a:t>
            </a:r>
            <a:r>
              <a:rPr lang="ko-KR" altLang="en-US" dirty="0"/>
              <a:t>할 수 있음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Hyper Link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다른 문서로 이동할 수 있으며 마우스 화살표가 작은 손모양으로 변경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링크는 반드시 텍스트일 필요는 없음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구문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Local</a:t>
            </a:r>
            <a:r>
              <a:rPr lang="ko-KR" altLang="en-US" dirty="0"/>
              <a:t> </a:t>
            </a:r>
            <a:r>
              <a:rPr lang="en-US" altLang="ko-KR" dirty="0"/>
              <a:t>Link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C5CA2-2353-4BAD-AF65-796A41D26E81}"/>
              </a:ext>
            </a:extLst>
          </p:cNvPr>
          <p:cNvSpPr/>
          <p:nvPr/>
        </p:nvSpPr>
        <p:spPr>
          <a:xfrm>
            <a:off x="1043608" y="3284984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ko-KR" i="1" dirty="0" err="1">
                <a:solidFill>
                  <a:srgbClr val="0000CD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link text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F8B32D-ACCA-49AF-98CE-1AD2B3E9A224}"/>
              </a:ext>
            </a:extLst>
          </p:cNvPr>
          <p:cNvSpPr/>
          <p:nvPr/>
        </p:nvSpPr>
        <p:spPr>
          <a:xfrm>
            <a:off x="1043608" y="3789040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="https://ggoreb.com"&gt;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Visit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DCFAB2-1F6D-4383-BF67-506000F8D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587943"/>
            <a:ext cx="866775" cy="771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1C29CAFA-2F3C-4C66-B90B-C532FA9EF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4359468"/>
            <a:ext cx="4238661" cy="7845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속성은 링크의 대상 주소를 지정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링크 텍스트를 클릭하면 지정된 주소로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이동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8580E8-FECF-4142-9014-A73DBF7AF9DB}"/>
              </a:ext>
            </a:extLst>
          </p:cNvPr>
          <p:cNvSpPr/>
          <p:nvPr/>
        </p:nvSpPr>
        <p:spPr>
          <a:xfrm>
            <a:off x="1043608" y="5764206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="html_images.asp"&gt;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HTML Images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15AD8955-EDCF-45A6-8255-4D18D74B3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3" y="6109717"/>
            <a:ext cx="5307863" cy="4156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/>
              <a:t>상대경로를 이용하여 </a:t>
            </a:r>
            <a:r>
              <a:rPr lang="ko-KR" altLang="en-US" sz="1600"/>
              <a:t>같은 사이트 내의 다른 문서로 이동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93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41980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Link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Bookmark (</a:t>
            </a:r>
            <a:r>
              <a:rPr lang="ko-KR" altLang="en-US" dirty="0"/>
              <a:t>문서 내부의 특정 위치</a:t>
            </a:r>
            <a:r>
              <a:rPr lang="en-US" altLang="ko-KR" dirty="0"/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F05B85-E979-43E5-8EAD-7E3F3E7EB17F}"/>
              </a:ext>
            </a:extLst>
          </p:cNvPr>
          <p:cNvSpPr/>
          <p:nvPr/>
        </p:nvSpPr>
        <p:spPr>
          <a:xfrm>
            <a:off x="1043608" y="1206246"/>
            <a:ext cx="5972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웹 페이지가 매우 긴 경우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유용하게 사용</a:t>
            </a:r>
            <a:endParaRPr lang="en-US" altLang="ko-K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C74D3-4A66-43CE-AAD4-A05B16B1010B}"/>
              </a:ext>
            </a:extLst>
          </p:cNvPr>
          <p:cNvSpPr txBox="1"/>
          <p:nvPr/>
        </p:nvSpPr>
        <p:spPr>
          <a:xfrm>
            <a:off x="683568" y="1628800"/>
            <a:ext cx="8064896" cy="4616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"top"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"#bottom"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최하단으로 이동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"bottom"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"#top"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최상단으로 이동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881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198330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Link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Link Colors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F05B85-E979-43E5-8EAD-7E3F3E7EB17F}"/>
              </a:ext>
            </a:extLst>
          </p:cNvPr>
          <p:cNvSpPr/>
          <p:nvPr/>
        </p:nvSpPr>
        <p:spPr>
          <a:xfrm>
            <a:off x="1043608" y="1206246"/>
            <a:ext cx="5972722" cy="1698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방문하지 않은 링크는 밑줄과 파란색으로 표시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방문한 링크는 밑줄이 그어져 있으며 자주색으로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표시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활성화 된 링크는 밑줄과 빨간색으로 표시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를 이용하여 기본 색상 변경 가능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3E5934-E497-46A5-AF82-CB43AA3CED65}"/>
              </a:ext>
            </a:extLst>
          </p:cNvPr>
          <p:cNvSpPr/>
          <p:nvPr/>
        </p:nvSpPr>
        <p:spPr>
          <a:xfrm>
            <a:off x="1043608" y="3128188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A52A2A"/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en-US" altLang="ko-KR" sz="1400" dirty="0">
                <a:solidFill>
                  <a:srgbClr val="A52A2A"/>
                </a:solidFill>
                <a:latin typeface="Consolas" panose="020B0609020204030204" pitchFamily="49" charset="0"/>
              </a:rPr>
              <a:t>a:link 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  color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 green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  background-color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 transparent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  text-decoration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 none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>
                <a:solidFill>
                  <a:srgbClr val="A52A2A"/>
                </a:solidFill>
                <a:latin typeface="Consolas" panose="020B0609020204030204" pitchFamily="49" charset="0"/>
              </a:rPr>
              <a:t>a:visited 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 color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 pink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  background-color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 transparent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  text-decoration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 none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ko-KR" sz="1400" dirty="0"/>
            </a:br>
            <a:r>
              <a:rPr lang="en-US" altLang="ko-KR" sz="1400" dirty="0">
                <a:solidFill>
                  <a:srgbClr val="A52A2A"/>
                </a:solidFill>
                <a:latin typeface="Consolas" panose="020B0609020204030204" pitchFamily="49" charset="0"/>
              </a:rPr>
              <a:t>a:hover 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color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 red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br>
              <a:rPr lang="en-US" altLang="ko-KR" sz="1400" dirty="0"/>
            </a:br>
            <a:r>
              <a:rPr lang="en-US" altLang="ko-KR" sz="1400" dirty="0">
                <a:solidFill>
                  <a:srgbClr val="A52A2A"/>
                </a:solidFill>
                <a:latin typeface="Consolas" panose="020B0609020204030204" pitchFamily="49" charset="0"/>
              </a:rPr>
              <a:t>a:active 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color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 yellow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1400" dirty="0">
                <a:solidFill>
                  <a:srgbClr val="A52A2A"/>
                </a:solidFill>
                <a:latin typeface="Consolas" panose="020B0609020204030204" pitchFamily="49" charset="0"/>
              </a:rPr>
              <a:t>&lt;/style&gt;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7C3717-3942-409A-B09A-2742ED89E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437112"/>
            <a:ext cx="1447800" cy="4857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63595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198330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Link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Link Colors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F05B85-E979-43E5-8EAD-7E3F3E7EB17F}"/>
              </a:ext>
            </a:extLst>
          </p:cNvPr>
          <p:cNvSpPr/>
          <p:nvPr/>
        </p:nvSpPr>
        <p:spPr>
          <a:xfrm>
            <a:off x="1043608" y="1206246"/>
            <a:ext cx="5972722" cy="453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를 사용하여 링크를 버튼모습으로 지정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3E5934-E497-46A5-AF82-CB43AA3CED65}"/>
              </a:ext>
            </a:extLst>
          </p:cNvPr>
          <p:cNvSpPr/>
          <p:nvPr/>
        </p:nvSpPr>
        <p:spPr>
          <a:xfrm>
            <a:off x="1043608" y="1904633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A52A2A"/>
                </a:solidFill>
                <a:latin typeface="Consolas" panose="020B0609020204030204" pitchFamily="49" charset="0"/>
              </a:rPr>
              <a:t>&lt;style&gt;</a:t>
            </a:r>
            <a:br>
              <a:rPr lang="en-US" altLang="ko-KR" sz="1400" dirty="0"/>
            </a:br>
            <a:r>
              <a:rPr lang="en-US" altLang="ko-KR" sz="1400" dirty="0">
                <a:solidFill>
                  <a:srgbClr val="A52A2A"/>
                </a:solidFill>
                <a:latin typeface="Consolas" panose="020B0609020204030204" pitchFamily="49" charset="0"/>
              </a:rPr>
              <a:t>a:link, a:visited 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  background-color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 #f44336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  color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 white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  padding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 15px 25px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  text-align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 center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  text-decoration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 none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  display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 inline-block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>
                <a:solidFill>
                  <a:srgbClr val="A52A2A"/>
                </a:solidFill>
                <a:latin typeface="Consolas" panose="020B0609020204030204" pitchFamily="49" charset="0"/>
              </a:rPr>
              <a:t>a:hover, a:active 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  background-color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 red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ko-KR" sz="1400" dirty="0"/>
            </a:br>
            <a:r>
              <a:rPr lang="en-US" altLang="ko-KR" sz="1400" dirty="0">
                <a:solidFill>
                  <a:srgbClr val="A52A2A"/>
                </a:solidFill>
                <a:latin typeface="Consolas" panose="020B0609020204030204" pitchFamily="49" charset="0"/>
              </a:rPr>
              <a:t>&lt;/style&gt;</a:t>
            </a:r>
            <a:endParaRPr lang="ko-KR" altLang="en-US" sz="1400" dirty="0"/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0E622C0D-EE72-42C2-8667-9D5BF5F56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348" y="3458904"/>
            <a:ext cx="23431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47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910371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연습문제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a </a:t>
            </a:r>
            <a:r>
              <a:rPr lang="ko-KR" altLang="en-US"/>
              <a:t>태그의 북마크 기능을 이용하여 </a:t>
            </a:r>
            <a:r>
              <a:rPr lang="en-US" altLang="ko-KR"/>
              <a:t>spinner</a:t>
            </a:r>
            <a:r>
              <a:rPr lang="ko-KR" altLang="en-US"/>
              <a:t>와 </a:t>
            </a:r>
            <a:r>
              <a:rPr lang="en-US" altLang="ko-KR"/>
              <a:t>alert</a:t>
            </a:r>
            <a:r>
              <a:rPr lang="ko-KR" altLang="en-US"/>
              <a:t>의 위치로 이동하기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ED491-0481-4C92-8900-236E60C49E5B}"/>
              </a:ext>
            </a:extLst>
          </p:cNvPr>
          <p:cNvSpPr txBox="1"/>
          <p:nvPr/>
        </p:nvSpPr>
        <p:spPr>
          <a:xfrm>
            <a:off x="467544" y="1262365"/>
            <a:ext cx="8352928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"https://maxcdn.bootstrapcdn.com/bootstrap/4.5.2/css/bootstrap.min.css"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scroll-behavior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2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smooth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&lt;nav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"navbar navbar-expand-sm bg-light"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"navbar-nav"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"nav-item"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"nav-link"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spinner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"nav-item"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"nav-link"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&lt;/nav&gt;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 &lt;br&gt; * 40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개 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--&gt;</a:t>
            </a:r>
          </a:p>
          <a:p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'text-align: center;'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"spinner-border"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 &lt;br&gt; * 40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개 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--&gt;</a:t>
            </a:r>
          </a:p>
          <a:p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"alert alert-success"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E444CF-348B-4047-AD8E-2E1F7F63F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683611"/>
            <a:ext cx="3570499" cy="647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04236C0-CE1D-4508-94DB-79CF5BB9F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933" y="4674413"/>
            <a:ext cx="3570499" cy="464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DA6CA0E-E16F-4D08-BD09-9BA61DB640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56" y="3770500"/>
            <a:ext cx="3570499" cy="464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4767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524543" cy="211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Image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태그는 웹 페이지에 이미지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를 표현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웹 페이지에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직접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삽입되지 않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고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웹 페이지에 연결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태그는 참조된 이미지에 대한 유지 공간을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할당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필수 속성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: s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rc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그림 5" descr="산, 실외, 자연, 사진이(가) 표시된 사진&#10;&#10;자동 생성된 설명">
            <a:extLst>
              <a:ext uri="{FF2B5EF4-FFF2-40B4-BE49-F238E27FC236}">
                <a16:creationId xmlns:a16="http://schemas.microsoft.com/office/drawing/2014/main" id="{4E6D0C18-6B9D-4FBE-A34B-ED667A3DF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" y="2708920"/>
            <a:ext cx="7572375" cy="2124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280967-A528-43A9-BD19-C9FBB67DF60E}"/>
              </a:ext>
            </a:extLst>
          </p:cNvPr>
          <p:cNvSpPr txBox="1"/>
          <p:nvPr/>
        </p:nvSpPr>
        <p:spPr>
          <a:xfrm>
            <a:off x="785812" y="4929839"/>
            <a:ext cx="544237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"images/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beach.webp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"beach"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"images/pine.jpg"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"pine"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"images/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tower.webp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"tower"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537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531229" cy="294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Image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src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이미지의 경로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(URL)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지정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실제 위치에 파일이 존재하지 않는 경우 깨진 링크 아이콘 표시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alt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이미지에 대한 설명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대체 텍스트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-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여러가지 이유로 이미지를 볼 수 없는 경우 표시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0FC9D91B-DE02-4CB5-A2E8-7A5E04217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96" y="5696669"/>
            <a:ext cx="4067175" cy="828675"/>
          </a:xfrm>
          <a:prstGeom prst="rect">
            <a:avLst/>
          </a:prstGeom>
        </p:spPr>
      </p:pic>
      <p:pic>
        <p:nvPicPr>
          <p:cNvPr id="4" name="그림 3" descr="산, 실외, 자연, 사진이(가) 표시된 사진&#10;&#10;자동 생성된 설명">
            <a:extLst>
              <a:ext uri="{FF2B5EF4-FFF2-40B4-BE49-F238E27FC236}">
                <a16:creationId xmlns:a16="http://schemas.microsoft.com/office/drawing/2014/main" id="{6377F114-FABF-4463-884D-56B191CA1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645024"/>
            <a:ext cx="4364072" cy="1224136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620BC9CD-2718-4288-89B3-7946A9FF89FB}"/>
              </a:ext>
            </a:extLst>
          </p:cNvPr>
          <p:cNvSpPr/>
          <p:nvPr/>
        </p:nvSpPr>
        <p:spPr>
          <a:xfrm>
            <a:off x="3441667" y="5085184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299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477607" cy="1700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Image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width / height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이미지의 너비와 높이 지정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- CSS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style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속성 또는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width / height </a:t>
            </a:r>
            <a:r>
              <a:rPr lang="ko-KR" alt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속성명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사용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8D2475-FC1F-43C8-83C0-56E3A2849023}"/>
              </a:ext>
            </a:extLst>
          </p:cNvPr>
          <p:cNvSpPr txBox="1"/>
          <p:nvPr/>
        </p:nvSpPr>
        <p:spPr>
          <a:xfrm>
            <a:off x="827584" y="3933056"/>
            <a:ext cx="7782124" cy="8788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"images/pine.jpg"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"beach"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"200px"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"images/pine.jpg"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"beach"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"width:200px;"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산, 자연, 잔디, 실외이(가) 표시된 사진&#10;&#10;자동 생성된 설명">
            <a:extLst>
              <a:ext uri="{FF2B5EF4-FFF2-40B4-BE49-F238E27FC236}">
                <a16:creationId xmlns:a16="http://schemas.microsoft.com/office/drawing/2014/main" id="{3FD7B7A8-981C-4A0E-9890-21A52D6E5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073622"/>
            <a:ext cx="50292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8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574744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/>
              <a:t>HTML </a:t>
            </a:r>
            <a:r>
              <a:rPr lang="ko-KR" altLang="en-US"/>
              <a:t>태그 </a:t>
            </a:r>
            <a:r>
              <a:rPr lang="en-US" altLang="ko-KR"/>
              <a:t>Ranking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66D90A-37E6-4B90-8193-A16EF4AFB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080120"/>
            <a:ext cx="4461978" cy="5445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62CE26-4360-4C9C-B46A-FDC00F372F5C}"/>
              </a:ext>
            </a:extLst>
          </p:cNvPr>
          <p:cNvSpPr txBox="1"/>
          <p:nvPr/>
        </p:nvSpPr>
        <p:spPr>
          <a:xfrm>
            <a:off x="5364088" y="1412776"/>
            <a:ext cx="36359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2021</a:t>
            </a:r>
            <a:r>
              <a:rPr lang="ko-KR" altLang="en-US" sz="1200" b="1"/>
              <a:t>년 기준 순위</a:t>
            </a:r>
            <a:endParaRPr lang="en-US" altLang="ko-KR" sz="1200" b="1"/>
          </a:p>
          <a:p>
            <a:endParaRPr lang="en-US" altLang="ko-KR" sz="1200" b="1"/>
          </a:p>
          <a:p>
            <a:r>
              <a:rPr lang="ko-KR" altLang="en-US" sz="1200" b="1">
                <a:solidFill>
                  <a:srgbClr val="FF0000"/>
                </a:solidFill>
              </a:rPr>
              <a:t>■ </a:t>
            </a:r>
            <a:r>
              <a:rPr lang="en-US" altLang="ko-KR" sz="1200" b="1">
                <a:solidFill>
                  <a:srgbClr val="FF0000"/>
                </a:solidFill>
              </a:rPr>
              <a:t>: </a:t>
            </a:r>
            <a:r>
              <a:rPr lang="ko-KR" altLang="en-US" sz="1200" b="1">
                <a:solidFill>
                  <a:srgbClr val="FF0000"/>
                </a:solidFill>
              </a:rPr>
              <a:t>중요한 기능 태그</a:t>
            </a:r>
            <a:endParaRPr lang="en-US" altLang="ko-KR" sz="1200" b="1">
              <a:solidFill>
                <a:srgbClr val="FF0000"/>
              </a:solidFill>
            </a:endParaRPr>
          </a:p>
          <a:p>
            <a:r>
              <a:rPr lang="en-US" altLang="ko-KR" sz="1200" b="1">
                <a:solidFill>
                  <a:srgbClr val="FF0000"/>
                </a:solidFill>
              </a:rPr>
              <a:t>      &lt;select&gt; &lt;textarea&gt;    </a:t>
            </a:r>
          </a:p>
          <a:p>
            <a:endParaRPr lang="en-US" altLang="ko-KR" sz="1200" b="1"/>
          </a:p>
          <a:p>
            <a:r>
              <a:rPr lang="ko-KR" altLang="en-US" sz="1200" b="1">
                <a:solidFill>
                  <a:schemeClr val="accent5"/>
                </a:solidFill>
              </a:rPr>
              <a:t>■ </a:t>
            </a:r>
            <a:r>
              <a:rPr lang="en-US" altLang="ko-KR" sz="1200" b="1">
                <a:solidFill>
                  <a:schemeClr val="accent5"/>
                </a:solidFill>
              </a:rPr>
              <a:t>: </a:t>
            </a:r>
            <a:r>
              <a:rPr lang="ko-KR" altLang="en-US" sz="1200" b="1">
                <a:solidFill>
                  <a:schemeClr val="accent5"/>
                </a:solidFill>
              </a:rPr>
              <a:t>특별한 모습을 표현하는 태그</a:t>
            </a:r>
            <a:endParaRPr lang="en-US" altLang="ko-KR" sz="1200" b="1">
              <a:solidFill>
                <a:schemeClr val="accent5"/>
              </a:solidFill>
            </a:endParaRPr>
          </a:p>
          <a:p>
            <a:r>
              <a:rPr lang="en-US" altLang="ko-KR" sz="1200" b="1">
                <a:solidFill>
                  <a:schemeClr val="accent5"/>
                </a:solidFill>
              </a:rPr>
              <a:t>      &lt;table&gt; &lt;video&gt; &lt;audio&gt; &lt;iframe&gt; &lt;hr&gt;</a:t>
            </a:r>
          </a:p>
          <a:p>
            <a:endParaRPr lang="ko-KR" altLang="en-US" sz="1200" b="1"/>
          </a:p>
          <a:p>
            <a:r>
              <a:rPr lang="ko-KR" altLang="en-US" sz="1200" b="1">
                <a:solidFill>
                  <a:schemeClr val="accent3"/>
                </a:solidFill>
              </a:rPr>
              <a:t>■ </a:t>
            </a:r>
            <a:r>
              <a:rPr lang="en-US" altLang="ko-KR" sz="1200" b="1">
                <a:solidFill>
                  <a:schemeClr val="accent3"/>
                </a:solidFill>
              </a:rPr>
              <a:t>: </a:t>
            </a:r>
            <a:r>
              <a:rPr lang="ko-KR" altLang="en-US" sz="1200" b="1">
                <a:solidFill>
                  <a:schemeClr val="accent3"/>
                </a:solidFill>
              </a:rPr>
              <a:t>문자열 표현 태그</a:t>
            </a:r>
            <a:endParaRPr lang="en-US" altLang="ko-KR" sz="1200" b="1">
              <a:solidFill>
                <a:schemeClr val="accent3"/>
              </a:solidFill>
            </a:endParaRPr>
          </a:p>
          <a:p>
            <a:endParaRPr lang="ko-KR" altLang="en-US" sz="1200" b="1"/>
          </a:p>
          <a:p>
            <a:r>
              <a:rPr lang="ko-KR" altLang="en-US" sz="1200" b="1">
                <a:solidFill>
                  <a:schemeClr val="accent6"/>
                </a:solidFill>
              </a:rPr>
              <a:t>■ </a:t>
            </a:r>
            <a:r>
              <a:rPr lang="en-US" altLang="ko-KR" sz="1200" b="1">
                <a:solidFill>
                  <a:schemeClr val="accent6"/>
                </a:solidFill>
              </a:rPr>
              <a:t>: </a:t>
            </a:r>
            <a:r>
              <a:rPr lang="ko-KR" altLang="en-US" sz="1200" b="1">
                <a:solidFill>
                  <a:schemeClr val="accent6"/>
                </a:solidFill>
              </a:rPr>
              <a:t>영역 표현 </a:t>
            </a:r>
            <a:r>
              <a:rPr lang="en-US" altLang="ko-KR" sz="1200" b="1">
                <a:solidFill>
                  <a:schemeClr val="accent6"/>
                </a:solidFill>
              </a:rPr>
              <a:t>/ </a:t>
            </a:r>
            <a:r>
              <a:rPr lang="ko-KR" altLang="en-US" sz="1200" b="1">
                <a:solidFill>
                  <a:schemeClr val="accent6"/>
                </a:solidFill>
              </a:rPr>
              <a:t>줄바꿈</a:t>
            </a:r>
          </a:p>
          <a:p>
            <a:endParaRPr lang="ko-KR" altLang="en-US" sz="1200" b="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368E89-3558-454E-902F-D26550B2C7EC}"/>
              </a:ext>
            </a:extLst>
          </p:cNvPr>
          <p:cNvSpPr/>
          <p:nvPr/>
        </p:nvSpPr>
        <p:spPr>
          <a:xfrm>
            <a:off x="1383476" y="2042160"/>
            <a:ext cx="481524" cy="14224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ABA105-9C93-44AF-A5BA-FC56F5FF875E}"/>
              </a:ext>
            </a:extLst>
          </p:cNvPr>
          <p:cNvSpPr/>
          <p:nvPr/>
        </p:nvSpPr>
        <p:spPr>
          <a:xfrm>
            <a:off x="1383476" y="2226960"/>
            <a:ext cx="481524" cy="142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5C917C-382E-440F-815A-AEA08784214E}"/>
              </a:ext>
            </a:extLst>
          </p:cNvPr>
          <p:cNvSpPr/>
          <p:nvPr/>
        </p:nvSpPr>
        <p:spPr>
          <a:xfrm>
            <a:off x="1369700" y="2762036"/>
            <a:ext cx="481524" cy="14224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7C1B6F-DBC3-4319-A433-E710D6F5B822}"/>
              </a:ext>
            </a:extLst>
          </p:cNvPr>
          <p:cNvSpPr/>
          <p:nvPr/>
        </p:nvSpPr>
        <p:spPr>
          <a:xfrm>
            <a:off x="1369700" y="2945556"/>
            <a:ext cx="481524" cy="1422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EB0161-D766-4B3C-8C41-60E5D6AC018E}"/>
              </a:ext>
            </a:extLst>
          </p:cNvPr>
          <p:cNvSpPr/>
          <p:nvPr/>
        </p:nvSpPr>
        <p:spPr>
          <a:xfrm>
            <a:off x="1369700" y="3129076"/>
            <a:ext cx="481524" cy="1422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E9CFB8-31A4-41D8-8651-7D72309DA7A6}"/>
              </a:ext>
            </a:extLst>
          </p:cNvPr>
          <p:cNvSpPr/>
          <p:nvPr/>
        </p:nvSpPr>
        <p:spPr>
          <a:xfrm>
            <a:off x="1369700" y="3307272"/>
            <a:ext cx="481524" cy="14224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7F6CC-78BF-4143-9EE4-A95BD36F4B1B}"/>
              </a:ext>
            </a:extLst>
          </p:cNvPr>
          <p:cNvSpPr/>
          <p:nvPr/>
        </p:nvSpPr>
        <p:spPr>
          <a:xfrm>
            <a:off x="1369700" y="3485468"/>
            <a:ext cx="481524" cy="14224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12538B-F4F0-41A4-893F-DA19303043C4}"/>
              </a:ext>
            </a:extLst>
          </p:cNvPr>
          <p:cNvSpPr/>
          <p:nvPr/>
        </p:nvSpPr>
        <p:spPr>
          <a:xfrm>
            <a:off x="1369700" y="3839600"/>
            <a:ext cx="481524" cy="14224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975996-6203-4894-9782-4C21EB93DB5B}"/>
              </a:ext>
            </a:extLst>
          </p:cNvPr>
          <p:cNvSpPr/>
          <p:nvPr/>
        </p:nvSpPr>
        <p:spPr>
          <a:xfrm>
            <a:off x="1369700" y="4193732"/>
            <a:ext cx="481524" cy="142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97CFDD-6641-4E6D-824E-87E21D146259}"/>
              </a:ext>
            </a:extLst>
          </p:cNvPr>
          <p:cNvSpPr/>
          <p:nvPr/>
        </p:nvSpPr>
        <p:spPr>
          <a:xfrm>
            <a:off x="1369700" y="4563332"/>
            <a:ext cx="481524" cy="142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9D22CE-CADC-4636-BD14-30E9C54A423F}"/>
              </a:ext>
            </a:extLst>
          </p:cNvPr>
          <p:cNvSpPr/>
          <p:nvPr/>
        </p:nvSpPr>
        <p:spPr>
          <a:xfrm>
            <a:off x="1369700" y="4378532"/>
            <a:ext cx="481524" cy="1422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7AFC7A-9CF4-4FF5-B4E6-6E265A491380}"/>
              </a:ext>
            </a:extLst>
          </p:cNvPr>
          <p:cNvSpPr/>
          <p:nvPr/>
        </p:nvSpPr>
        <p:spPr>
          <a:xfrm>
            <a:off x="1369700" y="5647200"/>
            <a:ext cx="481524" cy="142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BF1C8A-3D0E-4696-B23B-2556C10A5A11}"/>
              </a:ext>
            </a:extLst>
          </p:cNvPr>
          <p:cNvSpPr/>
          <p:nvPr/>
        </p:nvSpPr>
        <p:spPr>
          <a:xfrm>
            <a:off x="1369700" y="5833328"/>
            <a:ext cx="481524" cy="1422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86B630-73B0-4CE9-91A3-2F268BB4D178}"/>
              </a:ext>
            </a:extLst>
          </p:cNvPr>
          <p:cNvSpPr/>
          <p:nvPr/>
        </p:nvSpPr>
        <p:spPr>
          <a:xfrm>
            <a:off x="1369700" y="6016157"/>
            <a:ext cx="481524" cy="1422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A51F25-2C79-4BBA-B95B-72DD5ACB3DFE}"/>
              </a:ext>
            </a:extLst>
          </p:cNvPr>
          <p:cNvSpPr/>
          <p:nvPr/>
        </p:nvSpPr>
        <p:spPr>
          <a:xfrm>
            <a:off x="1369700" y="5465323"/>
            <a:ext cx="481524" cy="14224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993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315605" cy="1291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Image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link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DC143C"/>
                </a:solidFill>
                <a:latin typeface="Consolas" panose="020B0609020204030204" pitchFamily="49" charset="0"/>
              </a:rPr>
              <a:t>a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태그와 결합하여 링크 사용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8D2475-FC1F-43C8-83C0-56E3A2849023}"/>
              </a:ext>
            </a:extLst>
          </p:cNvPr>
          <p:cNvSpPr txBox="1"/>
          <p:nvPr/>
        </p:nvSpPr>
        <p:spPr>
          <a:xfrm>
            <a:off x="827584" y="3812847"/>
            <a:ext cx="778212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"https://www.naver.com"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"images/naver_bi.png"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네이버로 이동하기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C8F02E12-647F-44D1-892E-475E2CAC5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1985678"/>
            <a:ext cx="4315606" cy="14433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39F68E6-D789-4FD3-B511-EEF325E6970D}"/>
              </a:ext>
            </a:extLst>
          </p:cNvPr>
          <p:cNvSpPr/>
          <p:nvPr/>
        </p:nvSpPr>
        <p:spPr>
          <a:xfrm>
            <a:off x="2555776" y="2276872"/>
            <a:ext cx="432048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57C251-1DAD-4984-931B-AD0193282383}"/>
              </a:ext>
            </a:extLst>
          </p:cNvPr>
          <p:cNvSpPr/>
          <p:nvPr/>
        </p:nvSpPr>
        <p:spPr>
          <a:xfrm>
            <a:off x="1232998" y="3230732"/>
            <a:ext cx="1252750" cy="2315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FB085A-16E6-40CC-A7D9-8EFBA2B9FE3D}"/>
              </a:ext>
            </a:extLst>
          </p:cNvPr>
          <p:cNvSpPr/>
          <p:nvPr/>
        </p:nvSpPr>
        <p:spPr>
          <a:xfrm>
            <a:off x="1232997" y="1985678"/>
            <a:ext cx="3631965" cy="1157017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433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050054" cy="1698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Image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지원하는 이미지 형식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모든 브라우저에서 지원되는 일반적인 파일 유형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  </a:t>
            </a:r>
            <a:r>
              <a:rPr lang="ko-KR" alt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ㆍ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Chrome / Edge / Firefox / Safari / Opera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83D5881-C785-4CA4-A4AD-662498FB86E4}"/>
              </a:ext>
            </a:extLst>
          </p:cNvPr>
          <p:cNvGraphicFramePr>
            <a:graphicFrameLocks noGrp="1"/>
          </p:cNvGraphicFramePr>
          <p:nvPr/>
        </p:nvGraphicFramePr>
        <p:xfrm>
          <a:off x="755576" y="2276872"/>
          <a:ext cx="7776864" cy="4030504"/>
        </p:xfrm>
        <a:graphic>
          <a:graphicData uri="http://schemas.openxmlformats.org/drawingml/2006/table">
            <a:tbl>
              <a:tblPr/>
              <a:tblGrid>
                <a:gridCol w="1512168">
                  <a:extLst>
                    <a:ext uri="{9D8B030D-6E8A-4147-A177-3AD203B41FA5}">
                      <a16:colId xmlns:a16="http://schemas.microsoft.com/office/drawing/2014/main" val="2164031325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484113505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89065774"/>
                    </a:ext>
                  </a:extLst>
                </a:gridCol>
              </a:tblGrid>
              <a:tr h="503813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</a:rPr>
                        <a:t>이름</a:t>
                      </a:r>
                      <a:endParaRPr lang="en-US" sz="1400" dirty="0">
                        <a:effectLst/>
                      </a:endParaRPr>
                    </a:p>
                  </a:txBody>
                  <a:tcPr marL="117557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</a:rPr>
                        <a:t>설명</a:t>
                      </a:r>
                      <a:endParaRPr lang="en-US" sz="1400" dirty="0">
                        <a:effectLst/>
                      </a:endParaRPr>
                    </a:p>
                  </a:txBody>
                  <a:tcPr marL="58779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</a:rPr>
                        <a:t>확장자</a:t>
                      </a:r>
                      <a:endParaRPr lang="en-US" sz="1400" dirty="0">
                        <a:effectLst/>
                      </a:endParaRPr>
                    </a:p>
                  </a:txBody>
                  <a:tcPr marL="58779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39000"/>
                  </a:ext>
                </a:extLst>
              </a:tr>
              <a:tr h="50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APNG</a:t>
                      </a:r>
                    </a:p>
                  </a:txBody>
                  <a:tcPr marL="117557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Animated Portable Network Graphics</a:t>
                      </a:r>
                    </a:p>
                  </a:txBody>
                  <a:tcPr marL="58779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.</a:t>
                      </a:r>
                      <a:r>
                        <a:rPr lang="en-US" sz="1400" dirty="0" err="1">
                          <a:effectLst/>
                        </a:rPr>
                        <a:t>apng</a:t>
                      </a:r>
                      <a:endParaRPr lang="en-US" sz="1400" dirty="0">
                        <a:effectLst/>
                      </a:endParaRPr>
                    </a:p>
                  </a:txBody>
                  <a:tcPr marL="58779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638025"/>
                  </a:ext>
                </a:extLst>
              </a:tr>
              <a:tr h="50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GIF</a:t>
                      </a:r>
                    </a:p>
                  </a:txBody>
                  <a:tcPr marL="117557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Graphics Interchange Format</a:t>
                      </a:r>
                    </a:p>
                  </a:txBody>
                  <a:tcPr marL="58779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.gif</a:t>
                      </a:r>
                    </a:p>
                  </a:txBody>
                  <a:tcPr marL="58779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717316"/>
                  </a:ext>
                </a:extLst>
              </a:tr>
              <a:tr h="50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ICO</a:t>
                      </a:r>
                    </a:p>
                  </a:txBody>
                  <a:tcPr marL="117557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Microsoft Icon</a:t>
                      </a:r>
                    </a:p>
                  </a:txBody>
                  <a:tcPr marL="58779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.</a:t>
                      </a:r>
                      <a:r>
                        <a:rPr lang="en-US" sz="1400" dirty="0" err="1">
                          <a:effectLst/>
                        </a:rPr>
                        <a:t>ico</a:t>
                      </a:r>
                      <a:r>
                        <a:rPr lang="en-US" sz="1400" dirty="0">
                          <a:effectLst/>
                        </a:rPr>
                        <a:t>, .cur</a:t>
                      </a:r>
                    </a:p>
                  </a:txBody>
                  <a:tcPr marL="58779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23639"/>
                  </a:ext>
                </a:extLst>
              </a:tr>
              <a:tr h="50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JPEG</a:t>
                      </a:r>
                    </a:p>
                  </a:txBody>
                  <a:tcPr marL="117557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Joint Photographic Expert Group image</a:t>
                      </a:r>
                    </a:p>
                  </a:txBody>
                  <a:tcPr marL="58779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.jpg, .jpeg, .</a:t>
                      </a:r>
                      <a:r>
                        <a:rPr lang="en-US" sz="1400" dirty="0" err="1">
                          <a:effectLst/>
                        </a:rPr>
                        <a:t>jfif</a:t>
                      </a:r>
                      <a:r>
                        <a:rPr lang="en-US" sz="1400" dirty="0">
                          <a:effectLst/>
                        </a:rPr>
                        <a:t>, .</a:t>
                      </a:r>
                      <a:r>
                        <a:rPr lang="en-US" sz="1400" dirty="0" err="1">
                          <a:effectLst/>
                        </a:rPr>
                        <a:t>pjpeg</a:t>
                      </a:r>
                      <a:r>
                        <a:rPr lang="en-US" sz="1400" dirty="0">
                          <a:effectLst/>
                        </a:rPr>
                        <a:t>, .</a:t>
                      </a:r>
                      <a:r>
                        <a:rPr lang="en-US" sz="1400" dirty="0" err="1">
                          <a:effectLst/>
                        </a:rPr>
                        <a:t>pjp</a:t>
                      </a:r>
                      <a:endParaRPr lang="en-US" sz="1400" dirty="0">
                        <a:effectLst/>
                      </a:endParaRPr>
                    </a:p>
                  </a:txBody>
                  <a:tcPr marL="58779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95950"/>
                  </a:ext>
                </a:extLst>
              </a:tr>
              <a:tr h="50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PNG</a:t>
                      </a:r>
                    </a:p>
                  </a:txBody>
                  <a:tcPr marL="117557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Portable Network Graphics</a:t>
                      </a:r>
                    </a:p>
                  </a:txBody>
                  <a:tcPr marL="58779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.</a:t>
                      </a:r>
                      <a:r>
                        <a:rPr lang="en-US" sz="1400" dirty="0" err="1">
                          <a:effectLst/>
                        </a:rPr>
                        <a:t>png</a:t>
                      </a:r>
                      <a:endParaRPr lang="en-US" sz="1400" dirty="0">
                        <a:effectLst/>
                      </a:endParaRPr>
                    </a:p>
                  </a:txBody>
                  <a:tcPr marL="58779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465045"/>
                  </a:ext>
                </a:extLst>
              </a:tr>
              <a:tr h="50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SVG</a:t>
                      </a:r>
                    </a:p>
                  </a:txBody>
                  <a:tcPr marL="117557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Scalable Vector Graphics</a:t>
                      </a:r>
                    </a:p>
                  </a:txBody>
                  <a:tcPr marL="58779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.</a:t>
                      </a:r>
                      <a:r>
                        <a:rPr lang="en-US" sz="1400" dirty="0" err="1">
                          <a:effectLst/>
                        </a:rPr>
                        <a:t>svg</a:t>
                      </a:r>
                      <a:endParaRPr lang="en-US" sz="1400" dirty="0">
                        <a:effectLst/>
                      </a:endParaRPr>
                    </a:p>
                  </a:txBody>
                  <a:tcPr marL="58779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638360"/>
                  </a:ext>
                </a:extLst>
              </a:tr>
              <a:tr h="50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WEBP</a:t>
                      </a:r>
                    </a:p>
                  </a:txBody>
                  <a:tcPr marL="117557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Google Web Portable Image</a:t>
                      </a:r>
                    </a:p>
                  </a:txBody>
                  <a:tcPr marL="58779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effectLst/>
                        </a:rPr>
                        <a:t>webp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8779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944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923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662401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연습문제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아래 코드를 활용하여 결과와 같은 모습 완성하기 </a:t>
            </a:r>
            <a:r>
              <a:rPr lang="en-US" altLang="ko-KR"/>
              <a:t>(1 / 2)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ED491-0481-4C92-8900-236E60C49E5B}"/>
              </a:ext>
            </a:extLst>
          </p:cNvPr>
          <p:cNvSpPr txBox="1"/>
          <p:nvPr/>
        </p:nvSpPr>
        <p:spPr>
          <a:xfrm>
            <a:off x="467544" y="1262365"/>
            <a:ext cx="8352928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"https://maxcdn.bootstrapcdn.com/bootstrap/4.5.2/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/bootstrap.min.css"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200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#container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space-around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200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'container'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"width:200px"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-top"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"card-body"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"card-title"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Luffy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"card-text"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우두머리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"https://ko.wikipedia.org/wiki/</a:t>
            </a:r>
            <a:r>
              <a:rPr lang="ko-KR" alt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몽키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_D._</a:t>
            </a:r>
            <a:r>
              <a:rPr lang="ko-KR" alt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루피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-primary"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See Profile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"width:200px"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-top"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"card-body"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"card-title"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Zoro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"card-text"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비공식 부선장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"https://ko.wikipedia.org/wiki/</a:t>
            </a:r>
            <a:r>
              <a:rPr lang="ko-KR" alt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롤로노아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조로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-primary"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See Profile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101BEBF-85C1-4729-AAC4-C8EF533B8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839" y="2348880"/>
            <a:ext cx="2951833" cy="858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3373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662401" cy="3778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연습문제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아래 코드를 활용하여 결과와 같은 모습 완성하기 </a:t>
            </a:r>
            <a:r>
              <a:rPr lang="en-US" altLang="ko-KR"/>
              <a:t>(2 / 2)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ED491-0481-4C92-8900-236E60C49E5B}"/>
              </a:ext>
            </a:extLst>
          </p:cNvPr>
          <p:cNvSpPr txBox="1"/>
          <p:nvPr/>
        </p:nvSpPr>
        <p:spPr>
          <a:xfrm>
            <a:off x="467544" y="1262365"/>
            <a:ext cx="8352928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"width:200px"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-top"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"card-body"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"card-title"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Chopper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"card-text"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선의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"https://ko.wikipedia.org/wiki/</a:t>
            </a:r>
            <a:r>
              <a:rPr lang="ko-KR" alt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토니토니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쵸파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-primary"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See Profile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</a:p>
          <a:p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FD4C0-FF19-4F9D-B3B7-51FB975792A6}"/>
              </a:ext>
            </a:extLst>
          </p:cNvPr>
          <p:cNvSpPr txBox="1"/>
          <p:nvPr/>
        </p:nvSpPr>
        <p:spPr>
          <a:xfrm>
            <a:off x="467544" y="3471978"/>
            <a:ext cx="3169457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이미지 경로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  </a:t>
            </a:r>
            <a:r>
              <a:rPr lang="ko-KR" altLang="en-US" sz="1200" dirty="0" err="1"/>
              <a:t>ㆍ</a:t>
            </a:r>
            <a:r>
              <a:rPr lang="en-US" altLang="ko-KR" sz="1200" dirty="0">
                <a:hlinkClick r:id="rId3"/>
              </a:rPr>
              <a:t>http://ggoreb.com/images/luffy.jpg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</a:t>
            </a:r>
            <a:r>
              <a:rPr lang="ko-KR" altLang="en-US" sz="1200" dirty="0" err="1"/>
              <a:t>ㆍ</a:t>
            </a:r>
            <a:r>
              <a:rPr lang="en-US" altLang="ko-KR" sz="1200" dirty="0">
                <a:hlinkClick r:id="rId4"/>
              </a:rPr>
              <a:t>http://ggoreb.com/images/zoro.jpg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</a:t>
            </a:r>
            <a:r>
              <a:rPr lang="ko-KR" altLang="en-US" sz="1200" dirty="0" err="1"/>
              <a:t>ㆍ</a:t>
            </a:r>
            <a:r>
              <a:rPr lang="en-US" altLang="ko-KR" sz="1200" dirty="0">
                <a:hlinkClick r:id="rId5"/>
              </a:rPr>
              <a:t>http://ggoreb.com/images/chopper.jpg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940B6A7-A763-43AD-82DE-BD866F1C98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5976" y="4406969"/>
            <a:ext cx="2951833" cy="1860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0BF31F-A543-476C-9EDC-F8F8C19BDF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4839" y="2348880"/>
            <a:ext cx="2951833" cy="858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D79FF3-5D83-40EB-B8EC-ED645D10F265}"/>
              </a:ext>
            </a:extLst>
          </p:cNvPr>
          <p:cNvSpPr txBox="1"/>
          <p:nvPr/>
        </p:nvSpPr>
        <p:spPr>
          <a:xfrm>
            <a:off x="4355976" y="4077072"/>
            <a:ext cx="492443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1784764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038833" cy="25384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Video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태그는 웹 페이지에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영상을 재생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재생, 일시 정지, 볼륨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등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컨트롤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기능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autoplay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자동 재생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    ●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loop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반복 재생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대체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영상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파일 지정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CB575-A8B7-4BB8-B7DC-058E6A3F5CF5}"/>
              </a:ext>
            </a:extLst>
          </p:cNvPr>
          <p:cNvSpPr txBox="1"/>
          <p:nvPr/>
        </p:nvSpPr>
        <p:spPr>
          <a:xfrm>
            <a:off x="827584" y="2959784"/>
            <a:ext cx="778212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&lt;video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"320"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"240"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autoplay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&lt;source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"movie.mp4"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"video/mp4"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&lt;source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"movie.ogg"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"video/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ogg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Your browser does not support the video tag.</a:t>
            </a: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&lt;/video&gt;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11F55A4-2071-401F-849B-4D7E0617D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221088"/>
            <a:ext cx="3259867" cy="247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06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038833" cy="25384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Audio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DC143C"/>
                </a:solidFill>
                <a:latin typeface="Consolas" panose="020B0609020204030204" pitchFamily="49" charset="0"/>
              </a:rPr>
              <a:t>audio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태그는 웹 페이지에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소리를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재생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재생, 일시 정지, 볼륨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등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컨트롤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기능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autoplay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자동 재생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    ●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loop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반복 재생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대체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영상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파일 지정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CB575-A8B7-4BB8-B7DC-058E6A3F5CF5}"/>
              </a:ext>
            </a:extLst>
          </p:cNvPr>
          <p:cNvSpPr txBox="1"/>
          <p:nvPr/>
        </p:nvSpPr>
        <p:spPr>
          <a:xfrm>
            <a:off x="827584" y="2959784"/>
            <a:ext cx="778212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&lt;audio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autoplay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&lt;source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"horse.ogg"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"audio/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ogg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&lt;source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"horse.mp3"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"audio/mpeg"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Your browser does not support the audio element.</a:t>
            </a: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&lt;/audio&gt;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 descr="나이프이(가) 표시된 사진&#10;&#10;자동 생성된 설명">
            <a:extLst>
              <a:ext uri="{FF2B5EF4-FFF2-40B4-BE49-F238E27FC236}">
                <a16:creationId xmlns:a16="http://schemas.microsoft.com/office/drawing/2014/main" id="{28EA2A42-8988-4483-8829-743E0AA91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221089"/>
            <a:ext cx="4195971" cy="89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06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918882" cy="3369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Table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데이터를 행과 열로 정렬하여 표시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: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테이블 정의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: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행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제목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: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데이터 / 셀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/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열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요소의 텍스트는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기본적으로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굵게 표시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텍스트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이미지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목록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등 모든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HTML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요소 포함 가능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989B150E-D8FD-4429-AC08-1FF3D080D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832552"/>
            <a:ext cx="4896544" cy="254877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513E7FA-ACD4-40EA-9732-F1AF6CE7343E}"/>
              </a:ext>
            </a:extLst>
          </p:cNvPr>
          <p:cNvSpPr/>
          <p:nvPr/>
        </p:nvSpPr>
        <p:spPr>
          <a:xfrm>
            <a:off x="1508206" y="4704425"/>
            <a:ext cx="4848206" cy="417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88E907-1BFF-404A-AAE3-6567CF6E30CC}"/>
              </a:ext>
            </a:extLst>
          </p:cNvPr>
          <p:cNvSpPr/>
          <p:nvPr/>
        </p:nvSpPr>
        <p:spPr>
          <a:xfrm>
            <a:off x="2779192" y="5549284"/>
            <a:ext cx="1428824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38E6B8-F0CC-476A-AF8D-F5DDBD5678A0}"/>
              </a:ext>
            </a:extLst>
          </p:cNvPr>
          <p:cNvSpPr/>
          <p:nvPr/>
        </p:nvSpPr>
        <p:spPr>
          <a:xfrm>
            <a:off x="1511164" y="3881761"/>
            <a:ext cx="1258669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E6E690-9B26-41FE-A019-4B7ACFD4B8FD}"/>
              </a:ext>
            </a:extLst>
          </p:cNvPr>
          <p:cNvSpPr/>
          <p:nvPr/>
        </p:nvSpPr>
        <p:spPr>
          <a:xfrm>
            <a:off x="959748" y="3798062"/>
            <a:ext cx="5622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0000CD"/>
                </a:solidFill>
                <a:latin typeface="Consolas" panose="020B0609020204030204" pitchFamily="49" charset="0"/>
              </a:rPr>
              <a:t>제목</a:t>
            </a:r>
            <a:endParaRPr lang="en-US" altLang="ko-KR" sz="1400" b="1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CBB12C-F32B-4990-8CE6-0FA439B99A74}"/>
              </a:ext>
            </a:extLst>
          </p:cNvPr>
          <p:cNvSpPr/>
          <p:nvPr/>
        </p:nvSpPr>
        <p:spPr>
          <a:xfrm>
            <a:off x="1129421" y="4615908"/>
            <a:ext cx="5622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0000CD"/>
                </a:solidFill>
                <a:latin typeface="Consolas" panose="020B0609020204030204" pitchFamily="49" charset="0"/>
              </a:rPr>
              <a:t>행</a:t>
            </a:r>
            <a:endParaRPr lang="en-US" altLang="ko-KR" sz="1400" b="1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851C61D-2408-4442-B98F-F39D40FFCD63}"/>
              </a:ext>
            </a:extLst>
          </p:cNvPr>
          <p:cNvSpPr/>
          <p:nvPr/>
        </p:nvSpPr>
        <p:spPr>
          <a:xfrm>
            <a:off x="2411760" y="5579496"/>
            <a:ext cx="8354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>
                <a:solidFill>
                  <a:srgbClr val="0000CD"/>
                </a:solidFill>
                <a:latin typeface="Consolas" panose="020B0609020204030204" pitchFamily="49" charset="0"/>
              </a:rPr>
              <a:t>열</a:t>
            </a:r>
            <a:endParaRPr lang="en-US" altLang="ko-KR" sz="1400" b="1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AB9056-DE55-4CF2-B377-F8067B8C4498}"/>
              </a:ext>
            </a:extLst>
          </p:cNvPr>
          <p:cNvSpPr/>
          <p:nvPr/>
        </p:nvSpPr>
        <p:spPr>
          <a:xfrm>
            <a:off x="1071382" y="1230000"/>
            <a:ext cx="2780538" cy="1622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763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659079" cy="1284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Table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테두리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CSS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border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속성 사용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0C5570-86F5-4C6F-BCE7-A23E0F69AE64}"/>
              </a:ext>
            </a:extLst>
          </p:cNvPr>
          <p:cNvSpPr txBox="1"/>
          <p:nvPr/>
        </p:nvSpPr>
        <p:spPr>
          <a:xfrm>
            <a:off x="1240877" y="1650310"/>
            <a:ext cx="4576438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table, </a:t>
            </a:r>
            <a:r>
              <a:rPr lang="en-US" altLang="ko-KR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, td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ko-K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border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1px solid black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320CFEE4-DDF1-41D5-9E6E-A68A329D4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43" y="2865136"/>
            <a:ext cx="59436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80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689169" cy="1284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Table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테두리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(collapse)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CSS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border-collapse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속성 사용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0C5570-86F5-4C6F-BCE7-A23E0F69AE64}"/>
              </a:ext>
            </a:extLst>
          </p:cNvPr>
          <p:cNvSpPr txBox="1"/>
          <p:nvPr/>
        </p:nvSpPr>
        <p:spPr>
          <a:xfrm>
            <a:off x="1240877" y="1650310"/>
            <a:ext cx="4576438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table, </a:t>
            </a:r>
            <a:r>
              <a:rPr lang="en-US" altLang="ko-KR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, td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ko-K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border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1px solid black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border-collapse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collapse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F65BAE08-6041-47FF-BB97-25DE06FC9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43" y="3212976"/>
            <a:ext cx="59436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201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637873" cy="1284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Table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테두리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(spacing)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CSS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border-spacing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속성 사용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0C5570-86F5-4C6F-BCE7-A23E0F69AE64}"/>
              </a:ext>
            </a:extLst>
          </p:cNvPr>
          <p:cNvSpPr txBox="1"/>
          <p:nvPr/>
        </p:nvSpPr>
        <p:spPr>
          <a:xfrm>
            <a:off x="1240877" y="1650310"/>
            <a:ext cx="4576438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ko-K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border-spacing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5px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F1B0267B-8B4D-4AF1-9883-487C467A5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21" y="2865136"/>
            <a:ext cx="59436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4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615366" cy="5855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</a:t>
            </a:r>
            <a:r>
              <a:rPr lang="ko-KR" altLang="en-US" dirty="0"/>
              <a:t>속성 </a:t>
            </a:r>
            <a:r>
              <a:rPr lang="en-US" altLang="ko-KR" dirty="0"/>
              <a:t>(Attributes)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HTML </a:t>
            </a:r>
            <a:r>
              <a:rPr lang="ko-KR" altLang="en-US" dirty="0"/>
              <a:t>요소에 대한 추가 정보를 제공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dirty="0" err="1"/>
              <a:t>src</a:t>
            </a:r>
            <a:r>
              <a:rPr lang="ko-KR" altLang="en-US" dirty="0"/>
              <a:t> 속성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width / height </a:t>
            </a:r>
            <a:r>
              <a:rPr lang="ko-KR" altLang="en-US" dirty="0"/>
              <a:t>속성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alt </a:t>
            </a:r>
            <a:r>
              <a:rPr lang="ko-KR" altLang="en-US" dirty="0"/>
              <a:t>속성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55186F3-C7AE-46A5-A697-7F82DCFE3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925" y="1259293"/>
            <a:ext cx="7407797" cy="15216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모든 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HTML 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요소는 </a:t>
            </a:r>
            <a:r>
              <a:rPr lang="ko-KR" alt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속성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을 가질 수 있음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속성 은 요소에 대한 </a:t>
            </a:r>
            <a:r>
              <a:rPr lang="ko-KR" alt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추가 정보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ko-KR" alt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를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제공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속성은 항상 </a:t>
            </a:r>
            <a:r>
              <a:rPr lang="ko-KR" alt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시작 태그에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지정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속성은 일반적으로 다음과 같은 이름 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/ 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값 쌍으로 제공 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altLang="ko-KR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name = "value"</a:t>
            </a:r>
            <a:endParaRPr lang="ko-KR" alt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962E2C-B8DA-4344-8B0D-E799C2F911DE}"/>
              </a:ext>
            </a:extLst>
          </p:cNvPr>
          <p:cNvSpPr/>
          <p:nvPr/>
        </p:nvSpPr>
        <p:spPr>
          <a:xfrm>
            <a:off x="949443" y="3212976"/>
            <a:ext cx="7245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="https://www.w3schools.com"&gt;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This is a link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7B1780-6F0E-4800-9FDE-E4FBFB0F6DB3}"/>
              </a:ext>
            </a:extLst>
          </p:cNvPr>
          <p:cNvSpPr/>
          <p:nvPr/>
        </p:nvSpPr>
        <p:spPr>
          <a:xfrm>
            <a:off x="949443" y="4005064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="img_girl.jpg"&gt;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6E7D12-7578-4A06-A5AC-EE119EC3024C}"/>
              </a:ext>
            </a:extLst>
          </p:cNvPr>
          <p:cNvSpPr/>
          <p:nvPr/>
        </p:nvSpPr>
        <p:spPr>
          <a:xfrm>
            <a:off x="949442" y="4813920"/>
            <a:ext cx="6934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="img_girl.jpg"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 width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="500"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 height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="600"&gt;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DA1F07-9F48-4199-AF02-0C37B3B986CA}"/>
              </a:ext>
            </a:extLst>
          </p:cNvPr>
          <p:cNvSpPr/>
          <p:nvPr/>
        </p:nvSpPr>
        <p:spPr>
          <a:xfrm>
            <a:off x="949442" y="5622776"/>
            <a:ext cx="7006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="img_girl.jpg"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 alt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="Girl with a jacket"&gt;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6767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991525" cy="1284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Table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열 합치기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Verdana" panose="020B0604030504040204" pitchFamily="34" charset="0"/>
              </a:rPr>
              <a:t>colspan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lang="en-US" altLang="ko-KR" dirty="0" err="1">
                <a:solidFill>
                  <a:srgbClr val="000000"/>
                </a:solidFill>
                <a:latin typeface="Verdana" panose="020B0604030504040204" pitchFamily="34" charset="0"/>
              </a:rPr>
              <a:t>colspan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속성 사용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0C5570-86F5-4C6F-BCE7-A23E0F69AE64}"/>
              </a:ext>
            </a:extLst>
          </p:cNvPr>
          <p:cNvSpPr txBox="1"/>
          <p:nvPr/>
        </p:nvSpPr>
        <p:spPr>
          <a:xfrm>
            <a:off x="1240877" y="1650310"/>
            <a:ext cx="4576438" cy="31393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colspan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Telephone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 Gates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55577854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55577855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C844AB-973F-4665-BC7C-5BCED6FDC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57" y="4941168"/>
            <a:ext cx="41529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543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094117" cy="1284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Table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행 합치기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Verdana" panose="020B0604030504040204" pitchFamily="34" charset="0"/>
              </a:rPr>
              <a:t>rowspan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lang="en-US" altLang="ko-KR" dirty="0" err="1">
                <a:solidFill>
                  <a:srgbClr val="000000"/>
                </a:solidFill>
                <a:latin typeface="Verdana" panose="020B0604030504040204" pitchFamily="34" charset="0"/>
              </a:rPr>
              <a:t>rowspan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속성 사용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0C5570-86F5-4C6F-BCE7-A23E0F69AE64}"/>
              </a:ext>
            </a:extLst>
          </p:cNvPr>
          <p:cNvSpPr txBox="1"/>
          <p:nvPr/>
        </p:nvSpPr>
        <p:spPr>
          <a:xfrm>
            <a:off x="1240877" y="1650310"/>
            <a:ext cx="4576438" cy="36933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 Gates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rowspan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Telephone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55577854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55577855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1E6403-CB16-4EC6-9B07-2642A7676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750" y="4436165"/>
            <a:ext cx="30194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756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962671" cy="1284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Table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자막 사용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(caption)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caption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속성 사용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0C5570-86F5-4C6F-BCE7-A23E0F69AE64}"/>
              </a:ext>
            </a:extLst>
          </p:cNvPr>
          <p:cNvSpPr txBox="1"/>
          <p:nvPr/>
        </p:nvSpPr>
        <p:spPr>
          <a:xfrm>
            <a:off x="1240876" y="1650310"/>
            <a:ext cx="4699275" cy="42473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&lt;caption&gt;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Monthly savings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&lt;/caption&gt;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Savings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January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$100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February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$50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 descr="표지판, 거리, 걸린, 목재의이(가) 표시된 사진&#10;&#10;자동 생성된 설명">
            <a:extLst>
              <a:ext uri="{FF2B5EF4-FFF2-40B4-BE49-F238E27FC236}">
                <a16:creationId xmlns:a16="http://schemas.microsoft.com/office/drawing/2014/main" id="{E072BC82-C317-409E-8479-032DAA9B4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750" y="4245665"/>
            <a:ext cx="25146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56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931432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연습문제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아래 코드를 활용하여 결과와 같은 모습 완성하기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ED491-0481-4C92-8900-236E60C49E5B}"/>
              </a:ext>
            </a:extLst>
          </p:cNvPr>
          <p:cNvSpPr txBox="1"/>
          <p:nvPr/>
        </p:nvSpPr>
        <p:spPr>
          <a:xfrm>
            <a:off x="467544" y="1262365"/>
            <a:ext cx="8352928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"https://maxcdn.bootstrapcdn.com/bootstrap/4.5.2/css/bootstrap.min.css"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!important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#dee2e6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border-collapse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2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collapse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</a:p>
          <a:p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"table"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"thead-light"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&lt;th&gt;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순번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&lt;/th&gt;&lt;th&gt;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과목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&lt;/th&gt;&lt;th&gt;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종류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&lt;/th&gt;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&lt;/table&gt;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0DEA1C-28BB-4896-B5DC-95028CA4C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860" y="4438228"/>
            <a:ext cx="3452812" cy="1943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FA74C8-DCCD-4305-A739-41C4E251B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860" y="1800840"/>
            <a:ext cx="3452812" cy="1943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63F6D6-B220-4355-ACD6-B133468A367C}"/>
              </a:ext>
            </a:extLst>
          </p:cNvPr>
          <p:cNvSpPr txBox="1"/>
          <p:nvPr/>
        </p:nvSpPr>
        <p:spPr>
          <a:xfrm>
            <a:off x="5183860" y="4101468"/>
            <a:ext cx="492443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6992298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958974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List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관련 항목들을 목록으로 그룹화 표시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ko-KR" altLang="en-US" dirty="0"/>
              <a:t>정렬되지 않은 형태</a:t>
            </a:r>
            <a:r>
              <a:rPr lang="en-US" altLang="ko-KR" dirty="0"/>
              <a:t>(Unordered)</a:t>
            </a:r>
            <a:r>
              <a:rPr lang="ko-KR" altLang="en-US" dirty="0"/>
              <a:t>와 정렬된 형태</a:t>
            </a:r>
            <a:r>
              <a:rPr lang="en-US" altLang="ko-KR" dirty="0"/>
              <a:t>(Ordered)</a:t>
            </a:r>
            <a:r>
              <a:rPr lang="ko-KR" altLang="en-US" dirty="0"/>
              <a:t>로 표현 가능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38E9E3-2387-46C3-A2B3-D38BE2EFA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00808"/>
            <a:ext cx="6897608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071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044971" cy="4193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List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Unordered List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: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목록을 포함할 범위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: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각 목록의 항목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-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기본적으로 작은 검은색의 원으로 표시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O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rdered List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: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목록을 포함할 범위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: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각 목록의 항목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-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기본적으로 숫자로 표시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9BE892-66E6-4D72-9340-73447B5C2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052736"/>
            <a:ext cx="1781175" cy="1257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DCC2B8-D625-4F16-B6BA-E460F2CAFC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5" y="3140968"/>
            <a:ext cx="17811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180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24910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연습문제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아래 코드와 참고 코드를 활용하여 결과와 같은 모습 완성하기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ED491-0481-4C92-8900-236E60C49E5B}"/>
              </a:ext>
            </a:extLst>
          </p:cNvPr>
          <p:cNvSpPr txBox="1"/>
          <p:nvPr/>
        </p:nvSpPr>
        <p:spPr>
          <a:xfrm>
            <a:off x="467544" y="1262365"/>
            <a:ext cx="8352928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"https://maxcdn.bootstrapcdn.com/bootstrap/4.5.2/css/bootstrap.min.css"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 mt-3"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"jumbotron"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데이터 분석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&lt;/span&gt;&lt;/p&gt;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"jumbotron"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웹개발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&lt;/span&gt;&lt;/p&gt;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"jumbotron"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데이터 수집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&lt;/span&gt;&lt;/p&gt;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7C568E-B6BC-4FFE-BCF6-2493211510F4}"/>
              </a:ext>
            </a:extLst>
          </p:cNvPr>
          <p:cNvSpPr txBox="1"/>
          <p:nvPr/>
        </p:nvSpPr>
        <p:spPr>
          <a:xfrm>
            <a:off x="467544" y="3679722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- </a:t>
            </a:r>
            <a:r>
              <a:rPr lang="ko-KR" altLang="en-US" sz="1200" b="1"/>
              <a:t>참고 코드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49CD71-953E-4A5B-8700-AC7F8B2F5A74}"/>
              </a:ext>
            </a:extLst>
          </p:cNvPr>
          <p:cNvSpPr txBox="1"/>
          <p:nvPr/>
        </p:nvSpPr>
        <p:spPr>
          <a:xfrm>
            <a:off x="467544" y="3973458"/>
            <a:ext cx="835292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"list-group"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"list-group-item d-flex justify-content-between align-items-center"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Inbox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"badge badge-primary badge-pill"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185AD0-9929-4DD2-BF74-120C59CC0607}"/>
              </a:ext>
            </a:extLst>
          </p:cNvPr>
          <p:cNvSpPr txBox="1"/>
          <p:nvPr/>
        </p:nvSpPr>
        <p:spPr>
          <a:xfrm>
            <a:off x="5183860" y="4797152"/>
            <a:ext cx="492443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/>
              <a:t>결과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B3D0388-A4F3-48C4-B1EA-C74EF18F4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397" y="5130770"/>
            <a:ext cx="3452813" cy="1544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9948508-6D33-4E32-B653-0496F92A7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501" y="1805073"/>
            <a:ext cx="2757915" cy="2055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49375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128875" cy="1702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Class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속성은 HTML 요소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를 선택하기 위한 명칭으로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사용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CSS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또는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Verdana" panose="020B0604030504040204" pitchFamily="34" charset="0"/>
              </a:rPr>
              <a:t>Javascript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와 함께 사용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lang="en-US" altLang="ko-KR" dirty="0"/>
              <a:t>●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여러 HTML 요소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에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동일한 클래스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속성명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지정 가능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B99988-8B7E-46FD-AA47-2C3D54862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90" y="2143082"/>
            <a:ext cx="2924175" cy="319087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0F852649-06FF-4D35-B6D4-0B0FB69D0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3" y="5586435"/>
            <a:ext cx="5045491" cy="8669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BEA4EC-F6F7-4824-A7F2-6B557CF78A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483" y="2316376"/>
            <a:ext cx="3718917" cy="190500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3429E99B-0205-4F84-B45A-AB8BEF5EFA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731" y="3926557"/>
            <a:ext cx="19907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680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715574" cy="1286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ID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속성은 HTML 요소의 고유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명칭을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지정하는데 사용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문서에서 동일한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ID를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가진 요소를 두 개 이상 가질 수 없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음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7E2FA10-B8EE-4232-9D4F-A1D47DBB2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58" y="1700808"/>
            <a:ext cx="8062706" cy="336928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F85403E9-8103-4F57-AE0C-EA1D3734C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5661248"/>
            <a:ext cx="1619250" cy="59055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BCD915C2-77BB-476B-AA89-72E18C3E39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924" y="5260443"/>
            <a:ext cx="4506516" cy="1392159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DC8D2FF-C19E-4AC4-9628-79BBA6D368E2}"/>
              </a:ext>
            </a:extLst>
          </p:cNvPr>
          <p:cNvSpPr/>
          <p:nvPr/>
        </p:nvSpPr>
        <p:spPr>
          <a:xfrm>
            <a:off x="3131840" y="5776502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3126AB-0675-4135-9BD6-CD77DEF5F31D}"/>
              </a:ext>
            </a:extLst>
          </p:cNvPr>
          <p:cNvSpPr/>
          <p:nvPr/>
        </p:nvSpPr>
        <p:spPr>
          <a:xfrm>
            <a:off x="6534447" y="1696375"/>
            <a:ext cx="745242" cy="2034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224AA8-8CD4-4360-B812-AA111D84CA06}"/>
              </a:ext>
            </a:extLst>
          </p:cNvPr>
          <p:cNvSpPr/>
          <p:nvPr/>
        </p:nvSpPr>
        <p:spPr>
          <a:xfrm>
            <a:off x="2372298" y="2141738"/>
            <a:ext cx="921317" cy="2019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7555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103500" cy="1287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</a:t>
            </a:r>
            <a:r>
              <a:rPr lang="en-US" altLang="ko-KR" dirty="0" err="1"/>
              <a:t>IFrame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태그는 현재 HTML 문서 내에 다른 문서를 포함하는데 사용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ko-KR" altLang="en-US" dirty="0"/>
              <a:t>필수 속성 </a:t>
            </a:r>
            <a:r>
              <a:rPr lang="en-US" altLang="ko-KR" dirty="0"/>
              <a:t>: </a:t>
            </a:r>
            <a:r>
              <a:rPr lang="en-US" altLang="ko-KR" dirty="0" err="1"/>
              <a:t>src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B2BB10E-579E-4741-ABF5-8EEFDEDCF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1" y="1620188"/>
            <a:ext cx="5400600" cy="3214437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761879-FF20-48B0-A959-2C7B6F1937FE}"/>
              </a:ext>
            </a:extLst>
          </p:cNvPr>
          <p:cNvSpPr txBox="1"/>
          <p:nvPr/>
        </p:nvSpPr>
        <p:spPr>
          <a:xfrm>
            <a:off x="971600" y="4929839"/>
            <a:ext cx="60486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&lt;iframe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"http://ggoreb.com/game"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&gt;&lt;/iframe&gt;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99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158785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</a:t>
            </a:r>
            <a:r>
              <a:rPr lang="ko-KR" altLang="en-US" dirty="0"/>
              <a:t>제목 </a:t>
            </a:r>
            <a:r>
              <a:rPr lang="en-US" altLang="ko-KR" dirty="0"/>
              <a:t>(Headings)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HTML </a:t>
            </a:r>
            <a:r>
              <a:rPr lang="ko-KR" altLang="en-US" dirty="0"/>
              <a:t>태그는 꺾쇠 괄호로 묶인 요소 이름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55186F3-C7AE-46A5-A697-7F82DCFE3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925" y="1268760"/>
            <a:ext cx="6691255" cy="11523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태그는 일반적으로 올 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쌍으로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같은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쌍의 첫 번째 태그는 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시작 태그이고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두 번째 태그는 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종료 태그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종료 태그는 시작 태그처럼 작성되지만 태그 이름 앞에 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슬래시가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삽입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D2AED-7436-4B6C-89A4-2F808C1A1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2564904"/>
            <a:ext cx="5004048" cy="115390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제목은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 ~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&lt;h6&gt;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태그 로 정의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가장 중요한 제목을 정의 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&lt;h6&gt;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가장 중요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하지 않은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제목을 정의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962E2C-B8DA-4344-8B0D-E799C2F911DE}"/>
              </a:ext>
            </a:extLst>
          </p:cNvPr>
          <p:cNvSpPr/>
          <p:nvPr/>
        </p:nvSpPr>
        <p:spPr>
          <a:xfrm>
            <a:off x="1043608" y="397527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This is heading 1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dirty="0"/>
            </a:b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h2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This is heading 2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/h2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dirty="0"/>
            </a:b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h3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This is heading 3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/h3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F0E50B-C992-428A-92D1-70F4B2DF3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774825"/>
            <a:ext cx="2514600" cy="33242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32616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477607" cy="1700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</a:t>
            </a:r>
            <a:r>
              <a:rPr lang="en-US" altLang="ko-KR" dirty="0" err="1"/>
              <a:t>IFrame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width / height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Iframe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의 너비와 높이 지정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- CSS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style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속성 또는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width / height </a:t>
            </a:r>
            <a:r>
              <a:rPr lang="ko-KR" alt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속성명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사용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3CA781-D1F3-4F4D-878C-1F886534A47D}"/>
              </a:ext>
            </a:extLst>
          </p:cNvPr>
          <p:cNvSpPr txBox="1"/>
          <p:nvPr/>
        </p:nvSpPr>
        <p:spPr>
          <a:xfrm>
            <a:off x="827584" y="4759984"/>
            <a:ext cx="778212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&lt;iframe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"http://ggoreb.com/game"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"300px"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"200px"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&gt;&lt;/iframe&gt;</a:t>
            </a:r>
          </a:p>
          <a:p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&lt;iframe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"http://ggoreb.com/game"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"width:300px;height:200px"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&gt;&lt;/iframe&gt;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그림 10" descr="스크린샷, 표지판이(가) 표시된 사진&#10;&#10;자동 생성된 설명">
            <a:extLst>
              <a:ext uri="{FF2B5EF4-FFF2-40B4-BE49-F238E27FC236}">
                <a16:creationId xmlns:a16="http://schemas.microsoft.com/office/drawing/2014/main" id="{C006498B-6583-47B2-A920-E28F1DD13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75" y="2032993"/>
            <a:ext cx="3765758" cy="257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091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329099" cy="869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</a:t>
            </a:r>
            <a:r>
              <a:rPr lang="en-US" altLang="ko-KR" dirty="0" err="1"/>
              <a:t>IFrame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YouTube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연동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3CA781-D1F3-4F4D-878C-1F886534A47D}"/>
              </a:ext>
            </a:extLst>
          </p:cNvPr>
          <p:cNvSpPr txBox="1"/>
          <p:nvPr/>
        </p:nvSpPr>
        <p:spPr>
          <a:xfrm>
            <a:off x="827584" y="4725144"/>
            <a:ext cx="778212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질풍가도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&lt;iframe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"https://www.youtube.com/embed/5Gem36OUeSw"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&lt;/iframe&gt;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892648-08E0-4C0C-8E9E-45B2CC081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3" y="1268760"/>
            <a:ext cx="4668691" cy="325956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7917985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214108" cy="5440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Link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링크는 거의 모든 웹 페이지에 있으며</a:t>
            </a:r>
            <a:r>
              <a:rPr lang="en-US" altLang="ko-KR" dirty="0"/>
              <a:t> </a:t>
            </a:r>
            <a:r>
              <a:rPr lang="ko-KR" altLang="en-US" dirty="0"/>
              <a:t>링크를 사용하면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/>
              <a:t>사용자가 페이지를 이동 </a:t>
            </a:r>
            <a:r>
              <a:rPr lang="ko-KR" altLang="en-US" dirty="0"/>
              <a:t>할 수 있음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Hyper Link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다른 문서로 이동할 수 있으며 마우스 화살표가 작은 손모양으로 변경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링크는 반드시 텍스트일 필요는 없음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구문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Local</a:t>
            </a:r>
            <a:r>
              <a:rPr lang="ko-KR" altLang="en-US" dirty="0"/>
              <a:t> </a:t>
            </a:r>
            <a:r>
              <a:rPr lang="en-US" altLang="ko-KR" dirty="0"/>
              <a:t>Link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C5CA2-2353-4BAD-AF65-796A41D26E81}"/>
              </a:ext>
            </a:extLst>
          </p:cNvPr>
          <p:cNvSpPr/>
          <p:nvPr/>
        </p:nvSpPr>
        <p:spPr>
          <a:xfrm>
            <a:off x="1043608" y="3284984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ko-KR" i="1" dirty="0" err="1">
                <a:solidFill>
                  <a:srgbClr val="0000CD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link text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F8B32D-ACCA-49AF-98CE-1AD2B3E9A224}"/>
              </a:ext>
            </a:extLst>
          </p:cNvPr>
          <p:cNvSpPr/>
          <p:nvPr/>
        </p:nvSpPr>
        <p:spPr>
          <a:xfrm>
            <a:off x="1043608" y="3789040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="https://ggoreb.com"&gt;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Visit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DCFAB2-1F6D-4383-BF67-506000F8D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587943"/>
            <a:ext cx="866775" cy="771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1C29CAFA-2F3C-4C66-B90B-C532FA9EF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4359468"/>
            <a:ext cx="4238661" cy="7845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속성은 링크의 대상 주소를 지정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링크 텍스트를 클릭하면 지정된 주소로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이동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8580E8-FECF-4142-9014-A73DBF7AF9DB}"/>
              </a:ext>
            </a:extLst>
          </p:cNvPr>
          <p:cNvSpPr/>
          <p:nvPr/>
        </p:nvSpPr>
        <p:spPr>
          <a:xfrm>
            <a:off x="1043608" y="5764206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="html_images.asp"&gt;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HTML Images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15AD8955-EDCF-45A6-8255-4D18D74B3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3" y="6109717"/>
            <a:ext cx="5307863" cy="4156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/>
              <a:t>상대경로를 이용하여 </a:t>
            </a:r>
            <a:r>
              <a:rPr lang="ko-KR" altLang="en-US" sz="1600"/>
              <a:t>같은 사이트 내의 다른 문서로 이동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5310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41980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Link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Bookmark (</a:t>
            </a:r>
            <a:r>
              <a:rPr lang="ko-KR" altLang="en-US" dirty="0"/>
              <a:t>문서 내부의 특정 위치</a:t>
            </a:r>
            <a:r>
              <a:rPr lang="en-US" altLang="ko-KR" dirty="0"/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F05B85-E979-43E5-8EAD-7E3F3E7EB17F}"/>
              </a:ext>
            </a:extLst>
          </p:cNvPr>
          <p:cNvSpPr/>
          <p:nvPr/>
        </p:nvSpPr>
        <p:spPr>
          <a:xfrm>
            <a:off x="1043608" y="1206246"/>
            <a:ext cx="5972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웹 페이지가 매우 긴 경우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유용하게 사용</a:t>
            </a:r>
            <a:endParaRPr lang="en-US" altLang="ko-K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C74D3-4A66-43CE-AAD4-A05B16B1010B}"/>
              </a:ext>
            </a:extLst>
          </p:cNvPr>
          <p:cNvSpPr txBox="1"/>
          <p:nvPr/>
        </p:nvSpPr>
        <p:spPr>
          <a:xfrm>
            <a:off x="683568" y="1628800"/>
            <a:ext cx="8064896" cy="4616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"top"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"#bottom"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최하단으로 이동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"bottom"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"#top"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최상단으로 이동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2809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198330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Link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Link Colors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F05B85-E979-43E5-8EAD-7E3F3E7EB17F}"/>
              </a:ext>
            </a:extLst>
          </p:cNvPr>
          <p:cNvSpPr/>
          <p:nvPr/>
        </p:nvSpPr>
        <p:spPr>
          <a:xfrm>
            <a:off x="1043608" y="1206246"/>
            <a:ext cx="5972722" cy="1698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방문하지 않은 링크는 밑줄과 파란색으로 표시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방문한 링크는 밑줄이 그어져 있으며 자주색으로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표시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활성화 된 링크는 밑줄과 빨간색으로 표시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를 이용하여 기본 색상 변경 가능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3E5934-E497-46A5-AF82-CB43AA3CED65}"/>
              </a:ext>
            </a:extLst>
          </p:cNvPr>
          <p:cNvSpPr/>
          <p:nvPr/>
        </p:nvSpPr>
        <p:spPr>
          <a:xfrm>
            <a:off x="1043608" y="3128188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A52A2A"/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en-US" altLang="ko-KR" sz="1400" dirty="0">
                <a:solidFill>
                  <a:srgbClr val="A52A2A"/>
                </a:solidFill>
                <a:latin typeface="Consolas" panose="020B0609020204030204" pitchFamily="49" charset="0"/>
              </a:rPr>
              <a:t>a:link 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  color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 green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  background-color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 transparent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  text-decoration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 none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>
                <a:solidFill>
                  <a:srgbClr val="A52A2A"/>
                </a:solidFill>
                <a:latin typeface="Consolas" panose="020B0609020204030204" pitchFamily="49" charset="0"/>
              </a:rPr>
              <a:t>a:visited 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 color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 pink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  background-color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 transparent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  text-decoration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 none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ko-KR" sz="1400" dirty="0"/>
            </a:br>
            <a:r>
              <a:rPr lang="en-US" altLang="ko-KR" sz="1400" dirty="0">
                <a:solidFill>
                  <a:srgbClr val="A52A2A"/>
                </a:solidFill>
                <a:latin typeface="Consolas" panose="020B0609020204030204" pitchFamily="49" charset="0"/>
              </a:rPr>
              <a:t>a:hover 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color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 red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br>
              <a:rPr lang="en-US" altLang="ko-KR" sz="1400" dirty="0"/>
            </a:br>
            <a:r>
              <a:rPr lang="en-US" altLang="ko-KR" sz="1400" dirty="0">
                <a:solidFill>
                  <a:srgbClr val="A52A2A"/>
                </a:solidFill>
                <a:latin typeface="Consolas" panose="020B0609020204030204" pitchFamily="49" charset="0"/>
              </a:rPr>
              <a:t>a:active 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color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 yellow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1400" dirty="0">
                <a:solidFill>
                  <a:srgbClr val="A52A2A"/>
                </a:solidFill>
                <a:latin typeface="Consolas" panose="020B0609020204030204" pitchFamily="49" charset="0"/>
              </a:rPr>
              <a:t>&lt;/style&gt;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7C3717-3942-409A-B09A-2742ED89E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437112"/>
            <a:ext cx="1447800" cy="4857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225390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198330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Link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Link Colors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F05B85-E979-43E5-8EAD-7E3F3E7EB17F}"/>
              </a:ext>
            </a:extLst>
          </p:cNvPr>
          <p:cNvSpPr/>
          <p:nvPr/>
        </p:nvSpPr>
        <p:spPr>
          <a:xfrm>
            <a:off x="1043608" y="1206246"/>
            <a:ext cx="5972722" cy="453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를 사용하여 링크를 버튼모습으로 지정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3E5934-E497-46A5-AF82-CB43AA3CED65}"/>
              </a:ext>
            </a:extLst>
          </p:cNvPr>
          <p:cNvSpPr/>
          <p:nvPr/>
        </p:nvSpPr>
        <p:spPr>
          <a:xfrm>
            <a:off x="1043608" y="1904633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A52A2A"/>
                </a:solidFill>
                <a:latin typeface="Consolas" panose="020B0609020204030204" pitchFamily="49" charset="0"/>
              </a:rPr>
              <a:t>&lt;style&gt;</a:t>
            </a:r>
            <a:br>
              <a:rPr lang="en-US" altLang="ko-KR" sz="1400" dirty="0"/>
            </a:br>
            <a:r>
              <a:rPr lang="en-US" altLang="ko-KR" sz="1400" dirty="0">
                <a:solidFill>
                  <a:srgbClr val="A52A2A"/>
                </a:solidFill>
                <a:latin typeface="Consolas" panose="020B0609020204030204" pitchFamily="49" charset="0"/>
              </a:rPr>
              <a:t>a:link, a:visited 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  background-color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 #f44336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  color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 white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  padding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 15px 25px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  text-align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 center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  text-decoration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 none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  display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 inline-block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>
                <a:solidFill>
                  <a:srgbClr val="A52A2A"/>
                </a:solidFill>
                <a:latin typeface="Consolas" panose="020B0609020204030204" pitchFamily="49" charset="0"/>
              </a:rPr>
              <a:t>a:hover, a:active 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  background-color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0000CD"/>
                </a:solidFill>
                <a:latin typeface="Consolas" panose="020B0609020204030204" pitchFamily="49" charset="0"/>
              </a:rPr>
              <a:t> red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ko-KR" sz="1400" dirty="0"/>
            </a:br>
            <a:r>
              <a:rPr lang="en-US" altLang="ko-KR" sz="1400" dirty="0">
                <a:solidFill>
                  <a:srgbClr val="A52A2A"/>
                </a:solidFill>
                <a:latin typeface="Consolas" panose="020B0609020204030204" pitchFamily="49" charset="0"/>
              </a:rPr>
              <a:t>&lt;/style&gt;</a:t>
            </a:r>
            <a:endParaRPr lang="ko-KR" altLang="en-US" sz="1400" dirty="0"/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0E622C0D-EE72-42C2-8667-9D5BF5F56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348" y="3458904"/>
            <a:ext cx="23431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549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910371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연습문제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a </a:t>
            </a:r>
            <a:r>
              <a:rPr lang="ko-KR" altLang="en-US"/>
              <a:t>태그의 북마크 기능을 이용하여 </a:t>
            </a:r>
            <a:r>
              <a:rPr lang="en-US" altLang="ko-KR"/>
              <a:t>spinner</a:t>
            </a:r>
            <a:r>
              <a:rPr lang="ko-KR" altLang="en-US"/>
              <a:t>와 </a:t>
            </a:r>
            <a:r>
              <a:rPr lang="en-US" altLang="ko-KR"/>
              <a:t>alert</a:t>
            </a:r>
            <a:r>
              <a:rPr lang="ko-KR" altLang="en-US"/>
              <a:t>의 위치로 이동하기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ED491-0481-4C92-8900-236E60C49E5B}"/>
              </a:ext>
            </a:extLst>
          </p:cNvPr>
          <p:cNvSpPr txBox="1"/>
          <p:nvPr/>
        </p:nvSpPr>
        <p:spPr>
          <a:xfrm>
            <a:off x="467544" y="1262365"/>
            <a:ext cx="8352928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"https://maxcdn.bootstrapcdn.com/bootstrap/4.5.2/css/bootstrap.min.css"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scroll-behavior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2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smooth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&lt;nav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"navbar navbar-expand-sm bg-light"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"navbar-nav"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"nav-item"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"nav-link"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spinner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"nav-item"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"nav-link"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&lt;/nav&gt;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 &lt;br&gt; * 40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개 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--&gt;</a:t>
            </a:r>
          </a:p>
          <a:p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'text-align: center;'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"spinner-border"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 &lt;br&gt; * 40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개 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--&gt;</a:t>
            </a:r>
          </a:p>
          <a:p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"alert alert-success"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E444CF-348B-4047-AD8E-2E1F7F63F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683611"/>
            <a:ext cx="3570499" cy="647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04236C0-CE1D-4508-94DB-79CF5BB9F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933" y="4674413"/>
            <a:ext cx="3570499" cy="464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DA6CA0E-E16F-4D08-BD09-9BA61DB640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56" y="3770500"/>
            <a:ext cx="3570499" cy="464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56071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524543" cy="211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Image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태그는 웹 페이지에 이미지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를 표현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웹 페이지에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직접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삽입되지 않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고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웹 페이지에 연결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태그는 참조된 이미지에 대한 유지 공간을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할당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필수 속성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: s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rc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그림 5" descr="산, 실외, 자연, 사진이(가) 표시된 사진&#10;&#10;자동 생성된 설명">
            <a:extLst>
              <a:ext uri="{FF2B5EF4-FFF2-40B4-BE49-F238E27FC236}">
                <a16:creationId xmlns:a16="http://schemas.microsoft.com/office/drawing/2014/main" id="{4E6D0C18-6B9D-4FBE-A34B-ED667A3DF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" y="2708920"/>
            <a:ext cx="7572375" cy="2124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280967-A528-43A9-BD19-C9FBB67DF60E}"/>
              </a:ext>
            </a:extLst>
          </p:cNvPr>
          <p:cNvSpPr txBox="1"/>
          <p:nvPr/>
        </p:nvSpPr>
        <p:spPr>
          <a:xfrm>
            <a:off x="785812" y="4929839"/>
            <a:ext cx="544237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"images/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beach.webp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"beach"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"images/pine.jpg"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"pine"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"images/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tower.webp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"tower"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391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531229" cy="294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Image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src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이미지의 경로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(URL)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지정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실제 위치에 파일이 존재하지 않는 경우 깨진 링크 아이콘 표시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alt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이미지에 대한 설명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대체 텍스트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-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여러가지 이유로 이미지를 볼 수 없는 경우 표시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0FC9D91B-DE02-4CB5-A2E8-7A5E04217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96" y="5696669"/>
            <a:ext cx="4067175" cy="828675"/>
          </a:xfrm>
          <a:prstGeom prst="rect">
            <a:avLst/>
          </a:prstGeom>
        </p:spPr>
      </p:pic>
      <p:pic>
        <p:nvPicPr>
          <p:cNvPr id="4" name="그림 3" descr="산, 실외, 자연, 사진이(가) 표시된 사진&#10;&#10;자동 생성된 설명">
            <a:extLst>
              <a:ext uri="{FF2B5EF4-FFF2-40B4-BE49-F238E27FC236}">
                <a16:creationId xmlns:a16="http://schemas.microsoft.com/office/drawing/2014/main" id="{6377F114-FABF-4463-884D-56B191CA1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645024"/>
            <a:ext cx="4364072" cy="1224136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620BC9CD-2718-4288-89B3-7946A9FF89FB}"/>
              </a:ext>
            </a:extLst>
          </p:cNvPr>
          <p:cNvSpPr/>
          <p:nvPr/>
        </p:nvSpPr>
        <p:spPr>
          <a:xfrm>
            <a:off x="3441667" y="5085184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26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477607" cy="1700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Image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width / height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이미지의 너비와 높이 지정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- CSS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style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속성 또는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width / height </a:t>
            </a:r>
            <a:r>
              <a:rPr lang="ko-KR" alt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속성명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사용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8D2475-FC1F-43C8-83C0-56E3A2849023}"/>
              </a:ext>
            </a:extLst>
          </p:cNvPr>
          <p:cNvSpPr txBox="1"/>
          <p:nvPr/>
        </p:nvSpPr>
        <p:spPr>
          <a:xfrm>
            <a:off x="827584" y="3933056"/>
            <a:ext cx="7782124" cy="8788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"images/pine.jpg"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"beach"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"200px"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"images/pine.jpg"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"beach"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"width:200px;"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산, 자연, 잔디, 실외이(가) 표시된 사진&#10;&#10;자동 생성된 설명">
            <a:extLst>
              <a:ext uri="{FF2B5EF4-FFF2-40B4-BE49-F238E27FC236}">
                <a16:creationId xmlns:a16="http://schemas.microsoft.com/office/drawing/2014/main" id="{3FD7B7A8-981C-4A0E-9890-21A52D6E5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073622"/>
            <a:ext cx="50292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8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228769" cy="5855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</a:t>
            </a:r>
            <a:r>
              <a:rPr lang="ko-KR" altLang="en-US" dirty="0"/>
              <a:t>제목 </a:t>
            </a:r>
            <a:r>
              <a:rPr lang="en-US" altLang="ko-KR" dirty="0"/>
              <a:t>(Headings)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제목의 역할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더 큰 크기의 제목 사용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수평선 표시</a:t>
            </a:r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D57129-E31D-44B1-9584-D5BC63DF2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196752"/>
            <a:ext cx="6373861" cy="263597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검색 엔진은 표제를 사용하여 웹 페이지의 구조 및 컨텐츠를 색인화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사용자는 종종 제목으로 페이지를 훑어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보며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문서 구조를 표시하려면 제목을 사용하는 것이 중요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DC143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제목은 주 제목에 사용되어야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하고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그 뒤에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제목이 사용되며 그 다음에 덜 중요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제목 사용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276660E-00AC-460A-AA69-72E2A654E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4526433"/>
            <a:ext cx="5388013" cy="415627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CSS</a:t>
            </a:r>
            <a:r>
              <a:rPr lang="ko-KR" altLang="en-US" sz="1600" dirty="0"/>
              <a:t> 속성 중 </a:t>
            </a:r>
            <a:r>
              <a:rPr lang="en-US" altLang="ko-KR" sz="1600" dirty="0"/>
              <a:t>font-size </a:t>
            </a:r>
            <a:r>
              <a:rPr lang="ko-KR" altLang="en-US" sz="1600" dirty="0"/>
              <a:t>를 사용하여 제목의 크기 지정 가능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765B2F-BB5E-4048-ACD1-149CDB18D004}"/>
              </a:ext>
            </a:extLst>
          </p:cNvPr>
          <p:cNvSpPr/>
          <p:nvPr/>
        </p:nvSpPr>
        <p:spPr>
          <a:xfrm>
            <a:off x="1043608" y="5067363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="font-size:60px;"&gt;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Heading 1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1DBB7D7-0390-4BB3-AF34-20AC15EE8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6182302"/>
            <a:ext cx="4371710" cy="415627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>
              <a:lnSpc>
                <a:spcPct val="150000"/>
              </a:lnSpc>
            </a:pPr>
            <a:r>
              <a:rPr lang="ko-KR" altLang="en-US" sz="1600" dirty="0"/>
              <a:t>컨텐츠를 분리하거나 변경을 정의하는 데 사용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5D0E8B-31CB-4103-91B7-09A70E5AF4FB}"/>
              </a:ext>
            </a:extLst>
          </p:cNvPr>
          <p:cNvSpPr/>
          <p:nvPr/>
        </p:nvSpPr>
        <p:spPr>
          <a:xfrm>
            <a:off x="5508104" y="6205449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A52A2A"/>
                </a:solidFill>
                <a:latin typeface="Consolas" panose="020B0609020204030204" pitchFamily="49" charset="0"/>
              </a:rPr>
              <a:t>hr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51454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315605" cy="1291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Image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link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DC143C"/>
                </a:solidFill>
                <a:latin typeface="Consolas" panose="020B0609020204030204" pitchFamily="49" charset="0"/>
              </a:rPr>
              <a:t>a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태그와 결합하여 링크 사용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8D2475-FC1F-43C8-83C0-56E3A2849023}"/>
              </a:ext>
            </a:extLst>
          </p:cNvPr>
          <p:cNvSpPr txBox="1"/>
          <p:nvPr/>
        </p:nvSpPr>
        <p:spPr>
          <a:xfrm>
            <a:off x="827584" y="3812847"/>
            <a:ext cx="778212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"https://www.naver.com"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"images/naver_bi.png"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네이버로 이동하기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C8F02E12-647F-44D1-892E-475E2CAC5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1985678"/>
            <a:ext cx="4315606" cy="14433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39F68E6-D789-4FD3-B511-EEF325E6970D}"/>
              </a:ext>
            </a:extLst>
          </p:cNvPr>
          <p:cNvSpPr/>
          <p:nvPr/>
        </p:nvSpPr>
        <p:spPr>
          <a:xfrm>
            <a:off x="2555776" y="2276872"/>
            <a:ext cx="432048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57C251-1DAD-4984-931B-AD0193282383}"/>
              </a:ext>
            </a:extLst>
          </p:cNvPr>
          <p:cNvSpPr/>
          <p:nvPr/>
        </p:nvSpPr>
        <p:spPr>
          <a:xfrm>
            <a:off x="1232998" y="3230732"/>
            <a:ext cx="1252750" cy="2315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FB085A-16E6-40CC-A7D9-8EFBA2B9FE3D}"/>
              </a:ext>
            </a:extLst>
          </p:cNvPr>
          <p:cNvSpPr/>
          <p:nvPr/>
        </p:nvSpPr>
        <p:spPr>
          <a:xfrm>
            <a:off x="1232997" y="1985678"/>
            <a:ext cx="3631965" cy="1157017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1706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050054" cy="1698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Image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지원하는 이미지 형식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모든 브라우저에서 지원되는 일반적인 파일 유형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  </a:t>
            </a:r>
            <a:r>
              <a:rPr lang="ko-KR" alt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ㆍ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Chrome / Edge / Firefox / Safari / Opera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83D5881-C785-4CA4-A4AD-662498FB86E4}"/>
              </a:ext>
            </a:extLst>
          </p:cNvPr>
          <p:cNvGraphicFramePr>
            <a:graphicFrameLocks noGrp="1"/>
          </p:cNvGraphicFramePr>
          <p:nvPr/>
        </p:nvGraphicFramePr>
        <p:xfrm>
          <a:off x="755576" y="2276872"/>
          <a:ext cx="7776864" cy="4030504"/>
        </p:xfrm>
        <a:graphic>
          <a:graphicData uri="http://schemas.openxmlformats.org/drawingml/2006/table">
            <a:tbl>
              <a:tblPr/>
              <a:tblGrid>
                <a:gridCol w="1512168">
                  <a:extLst>
                    <a:ext uri="{9D8B030D-6E8A-4147-A177-3AD203B41FA5}">
                      <a16:colId xmlns:a16="http://schemas.microsoft.com/office/drawing/2014/main" val="2164031325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484113505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89065774"/>
                    </a:ext>
                  </a:extLst>
                </a:gridCol>
              </a:tblGrid>
              <a:tr h="503813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</a:rPr>
                        <a:t>이름</a:t>
                      </a:r>
                      <a:endParaRPr lang="en-US" sz="1400" dirty="0">
                        <a:effectLst/>
                      </a:endParaRPr>
                    </a:p>
                  </a:txBody>
                  <a:tcPr marL="117557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</a:rPr>
                        <a:t>설명</a:t>
                      </a:r>
                      <a:endParaRPr lang="en-US" sz="1400" dirty="0">
                        <a:effectLst/>
                      </a:endParaRPr>
                    </a:p>
                  </a:txBody>
                  <a:tcPr marL="58779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</a:rPr>
                        <a:t>확장자</a:t>
                      </a:r>
                      <a:endParaRPr lang="en-US" sz="1400" dirty="0">
                        <a:effectLst/>
                      </a:endParaRPr>
                    </a:p>
                  </a:txBody>
                  <a:tcPr marL="58779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39000"/>
                  </a:ext>
                </a:extLst>
              </a:tr>
              <a:tr h="50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APNG</a:t>
                      </a:r>
                    </a:p>
                  </a:txBody>
                  <a:tcPr marL="117557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Animated Portable Network Graphics</a:t>
                      </a:r>
                    </a:p>
                  </a:txBody>
                  <a:tcPr marL="58779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.</a:t>
                      </a:r>
                      <a:r>
                        <a:rPr lang="en-US" sz="1400" dirty="0" err="1">
                          <a:effectLst/>
                        </a:rPr>
                        <a:t>apng</a:t>
                      </a:r>
                      <a:endParaRPr lang="en-US" sz="1400" dirty="0">
                        <a:effectLst/>
                      </a:endParaRPr>
                    </a:p>
                  </a:txBody>
                  <a:tcPr marL="58779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638025"/>
                  </a:ext>
                </a:extLst>
              </a:tr>
              <a:tr h="50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GIF</a:t>
                      </a:r>
                    </a:p>
                  </a:txBody>
                  <a:tcPr marL="117557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Graphics Interchange Format</a:t>
                      </a:r>
                    </a:p>
                  </a:txBody>
                  <a:tcPr marL="58779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.gif</a:t>
                      </a:r>
                    </a:p>
                  </a:txBody>
                  <a:tcPr marL="58779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717316"/>
                  </a:ext>
                </a:extLst>
              </a:tr>
              <a:tr h="50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ICO</a:t>
                      </a:r>
                    </a:p>
                  </a:txBody>
                  <a:tcPr marL="117557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Microsoft Icon</a:t>
                      </a:r>
                    </a:p>
                  </a:txBody>
                  <a:tcPr marL="58779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.</a:t>
                      </a:r>
                      <a:r>
                        <a:rPr lang="en-US" sz="1400" dirty="0" err="1">
                          <a:effectLst/>
                        </a:rPr>
                        <a:t>ico</a:t>
                      </a:r>
                      <a:r>
                        <a:rPr lang="en-US" sz="1400" dirty="0">
                          <a:effectLst/>
                        </a:rPr>
                        <a:t>, .cur</a:t>
                      </a:r>
                    </a:p>
                  </a:txBody>
                  <a:tcPr marL="58779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23639"/>
                  </a:ext>
                </a:extLst>
              </a:tr>
              <a:tr h="50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JPEG</a:t>
                      </a:r>
                    </a:p>
                  </a:txBody>
                  <a:tcPr marL="117557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Joint Photographic Expert Group image</a:t>
                      </a:r>
                    </a:p>
                  </a:txBody>
                  <a:tcPr marL="58779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.jpg, .jpeg, .</a:t>
                      </a:r>
                      <a:r>
                        <a:rPr lang="en-US" sz="1400" dirty="0" err="1">
                          <a:effectLst/>
                        </a:rPr>
                        <a:t>jfif</a:t>
                      </a:r>
                      <a:r>
                        <a:rPr lang="en-US" sz="1400" dirty="0">
                          <a:effectLst/>
                        </a:rPr>
                        <a:t>, .</a:t>
                      </a:r>
                      <a:r>
                        <a:rPr lang="en-US" sz="1400" dirty="0" err="1">
                          <a:effectLst/>
                        </a:rPr>
                        <a:t>pjpeg</a:t>
                      </a:r>
                      <a:r>
                        <a:rPr lang="en-US" sz="1400" dirty="0">
                          <a:effectLst/>
                        </a:rPr>
                        <a:t>, .</a:t>
                      </a:r>
                      <a:r>
                        <a:rPr lang="en-US" sz="1400" dirty="0" err="1">
                          <a:effectLst/>
                        </a:rPr>
                        <a:t>pjp</a:t>
                      </a:r>
                      <a:endParaRPr lang="en-US" sz="1400" dirty="0">
                        <a:effectLst/>
                      </a:endParaRPr>
                    </a:p>
                  </a:txBody>
                  <a:tcPr marL="58779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95950"/>
                  </a:ext>
                </a:extLst>
              </a:tr>
              <a:tr h="50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PNG</a:t>
                      </a:r>
                    </a:p>
                  </a:txBody>
                  <a:tcPr marL="117557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Portable Network Graphics</a:t>
                      </a:r>
                    </a:p>
                  </a:txBody>
                  <a:tcPr marL="58779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.</a:t>
                      </a:r>
                      <a:r>
                        <a:rPr lang="en-US" sz="1400" dirty="0" err="1">
                          <a:effectLst/>
                        </a:rPr>
                        <a:t>png</a:t>
                      </a:r>
                      <a:endParaRPr lang="en-US" sz="1400" dirty="0">
                        <a:effectLst/>
                      </a:endParaRPr>
                    </a:p>
                  </a:txBody>
                  <a:tcPr marL="58779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465045"/>
                  </a:ext>
                </a:extLst>
              </a:tr>
              <a:tr h="50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SVG</a:t>
                      </a:r>
                    </a:p>
                  </a:txBody>
                  <a:tcPr marL="117557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Scalable Vector Graphics</a:t>
                      </a:r>
                    </a:p>
                  </a:txBody>
                  <a:tcPr marL="58779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.</a:t>
                      </a:r>
                      <a:r>
                        <a:rPr lang="en-US" sz="1400" dirty="0" err="1">
                          <a:effectLst/>
                        </a:rPr>
                        <a:t>svg</a:t>
                      </a:r>
                      <a:endParaRPr lang="en-US" sz="1400" dirty="0">
                        <a:effectLst/>
                      </a:endParaRPr>
                    </a:p>
                  </a:txBody>
                  <a:tcPr marL="58779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638360"/>
                  </a:ext>
                </a:extLst>
              </a:tr>
              <a:tr h="50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WEBP</a:t>
                      </a:r>
                    </a:p>
                  </a:txBody>
                  <a:tcPr marL="117557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Google Web Portable Image</a:t>
                      </a:r>
                    </a:p>
                  </a:txBody>
                  <a:tcPr marL="58779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effectLst/>
                        </a:rPr>
                        <a:t>webp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8779" marR="58779" marT="58779" marB="58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944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6350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662401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연습문제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아래 코드를 활용하여 결과와 같은 모습 완성하기 </a:t>
            </a:r>
            <a:r>
              <a:rPr lang="en-US" altLang="ko-KR"/>
              <a:t>(1 / 2)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ED491-0481-4C92-8900-236E60C49E5B}"/>
              </a:ext>
            </a:extLst>
          </p:cNvPr>
          <p:cNvSpPr txBox="1"/>
          <p:nvPr/>
        </p:nvSpPr>
        <p:spPr>
          <a:xfrm>
            <a:off x="467544" y="1262365"/>
            <a:ext cx="8352928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"https://maxcdn.bootstrapcdn.com/bootstrap/4.5.2/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/bootstrap.min.css"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200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#container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space-around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200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'container'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"width:200px"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-top"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"card-body"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"card-title"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Luffy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"card-text"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우두머리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"https://ko.wikipedia.org/wiki/</a:t>
            </a:r>
            <a:r>
              <a:rPr lang="ko-KR" alt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몽키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_D._</a:t>
            </a:r>
            <a:r>
              <a:rPr lang="ko-KR" alt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루피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-primary"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See Profile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"width:200px"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-top"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"card-body"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"card-title"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Zoro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"card-text"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비공식 부선장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"https://ko.wikipedia.org/wiki/</a:t>
            </a:r>
            <a:r>
              <a:rPr lang="ko-KR" alt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롤로노아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조로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-primary"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See Profile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101BEBF-85C1-4729-AAC4-C8EF533B8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839" y="2348880"/>
            <a:ext cx="2951833" cy="858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82775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662401" cy="3778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연습문제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아래 코드를 활용하여 결과와 같은 모습 완성하기 </a:t>
            </a:r>
            <a:r>
              <a:rPr lang="en-US" altLang="ko-KR"/>
              <a:t>(2 / 2)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ED491-0481-4C92-8900-236E60C49E5B}"/>
              </a:ext>
            </a:extLst>
          </p:cNvPr>
          <p:cNvSpPr txBox="1"/>
          <p:nvPr/>
        </p:nvSpPr>
        <p:spPr>
          <a:xfrm>
            <a:off x="467544" y="1262365"/>
            <a:ext cx="8352928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"width:200px"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-top"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"card-body"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"card-title"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Chopper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"card-text"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선의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"https://ko.wikipedia.org/wiki/</a:t>
            </a:r>
            <a:r>
              <a:rPr lang="ko-KR" alt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토니토니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쵸파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-primary"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See Profile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</a:p>
          <a:p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FD4C0-FF19-4F9D-B3B7-51FB975792A6}"/>
              </a:ext>
            </a:extLst>
          </p:cNvPr>
          <p:cNvSpPr txBox="1"/>
          <p:nvPr/>
        </p:nvSpPr>
        <p:spPr>
          <a:xfrm>
            <a:off x="467544" y="3471978"/>
            <a:ext cx="3169457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이미지 경로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  </a:t>
            </a:r>
            <a:r>
              <a:rPr lang="ko-KR" altLang="en-US" sz="1200" dirty="0" err="1"/>
              <a:t>ㆍ</a:t>
            </a:r>
            <a:r>
              <a:rPr lang="en-US" altLang="ko-KR" sz="1200" dirty="0">
                <a:hlinkClick r:id="rId3"/>
              </a:rPr>
              <a:t>http://ggoreb.com/images/luffy.jpg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</a:t>
            </a:r>
            <a:r>
              <a:rPr lang="ko-KR" altLang="en-US" sz="1200" dirty="0" err="1"/>
              <a:t>ㆍ</a:t>
            </a:r>
            <a:r>
              <a:rPr lang="en-US" altLang="ko-KR" sz="1200" dirty="0">
                <a:hlinkClick r:id="rId4"/>
              </a:rPr>
              <a:t>http://ggoreb.com/images/zoro.jpg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</a:t>
            </a:r>
            <a:r>
              <a:rPr lang="ko-KR" altLang="en-US" sz="1200" dirty="0" err="1"/>
              <a:t>ㆍ</a:t>
            </a:r>
            <a:r>
              <a:rPr lang="en-US" altLang="ko-KR" sz="1200" dirty="0">
                <a:hlinkClick r:id="rId5"/>
              </a:rPr>
              <a:t>http://ggoreb.com/images/chopper.jpg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940B6A7-A763-43AD-82DE-BD866F1C98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5976" y="4406969"/>
            <a:ext cx="2951833" cy="1860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0BF31F-A543-476C-9EDC-F8F8C19BDF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4839" y="2348880"/>
            <a:ext cx="2951833" cy="858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D79FF3-5D83-40EB-B8EC-ED645D10F265}"/>
              </a:ext>
            </a:extLst>
          </p:cNvPr>
          <p:cNvSpPr txBox="1"/>
          <p:nvPr/>
        </p:nvSpPr>
        <p:spPr>
          <a:xfrm>
            <a:off x="4355976" y="4077072"/>
            <a:ext cx="492443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9553482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038833" cy="25384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Video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태그는 웹 페이지에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영상을 재생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재생, 일시 정지, 볼륨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등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컨트롤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기능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autoplay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자동 재생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    ●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loop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반복 재생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대체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영상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파일 지정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CB575-A8B7-4BB8-B7DC-058E6A3F5CF5}"/>
              </a:ext>
            </a:extLst>
          </p:cNvPr>
          <p:cNvSpPr txBox="1"/>
          <p:nvPr/>
        </p:nvSpPr>
        <p:spPr>
          <a:xfrm>
            <a:off x="827584" y="2959784"/>
            <a:ext cx="778212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&lt;video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"320"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"240"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autoplay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&lt;source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"movie.mp4"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"video/mp4"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&lt;source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"movie.ogg"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"video/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ogg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Your browser does not support the video tag.</a:t>
            </a: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&lt;/video&gt;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11F55A4-2071-401F-849B-4D7E0617D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221088"/>
            <a:ext cx="3259867" cy="247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177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038833" cy="25384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Audio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DC143C"/>
                </a:solidFill>
                <a:latin typeface="Consolas" panose="020B0609020204030204" pitchFamily="49" charset="0"/>
              </a:rPr>
              <a:t>audio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태그는 웹 페이지에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소리를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재생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재생, 일시 정지, 볼륨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등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컨트롤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기능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autoplay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자동 재생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    ●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loop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반복 재생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대체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영상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파일 지정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CB575-A8B7-4BB8-B7DC-058E6A3F5CF5}"/>
              </a:ext>
            </a:extLst>
          </p:cNvPr>
          <p:cNvSpPr txBox="1"/>
          <p:nvPr/>
        </p:nvSpPr>
        <p:spPr>
          <a:xfrm>
            <a:off x="827584" y="2959784"/>
            <a:ext cx="778212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&lt;audio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autoplay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&lt;source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"horse.ogg"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"audio/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ogg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&lt;source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"horse.mp3"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"audio/mpeg"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Your browser does not support the audio element.</a:t>
            </a: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&lt;/audio&gt;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 descr="나이프이(가) 표시된 사진&#10;&#10;자동 생성된 설명">
            <a:extLst>
              <a:ext uri="{FF2B5EF4-FFF2-40B4-BE49-F238E27FC236}">
                <a16:creationId xmlns:a16="http://schemas.microsoft.com/office/drawing/2014/main" id="{28EA2A42-8988-4483-8829-743E0AA91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221089"/>
            <a:ext cx="4195971" cy="89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812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918882" cy="3369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Table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데이터를 행과 열로 정렬하여 표시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: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테이블 정의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: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행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제목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: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데이터 / 셀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/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열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요소의 텍스트는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기본적으로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굵게 표시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텍스트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이미지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목록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등 모든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HTML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요소 포함 가능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989B150E-D8FD-4429-AC08-1FF3D080D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832552"/>
            <a:ext cx="4896544" cy="254877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513E7FA-ACD4-40EA-9732-F1AF6CE7343E}"/>
              </a:ext>
            </a:extLst>
          </p:cNvPr>
          <p:cNvSpPr/>
          <p:nvPr/>
        </p:nvSpPr>
        <p:spPr>
          <a:xfrm>
            <a:off x="1508206" y="4704425"/>
            <a:ext cx="4848206" cy="417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88E907-1BFF-404A-AAE3-6567CF6E30CC}"/>
              </a:ext>
            </a:extLst>
          </p:cNvPr>
          <p:cNvSpPr/>
          <p:nvPr/>
        </p:nvSpPr>
        <p:spPr>
          <a:xfrm>
            <a:off x="2779192" y="5549284"/>
            <a:ext cx="1428824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38E6B8-F0CC-476A-AF8D-F5DDBD5678A0}"/>
              </a:ext>
            </a:extLst>
          </p:cNvPr>
          <p:cNvSpPr/>
          <p:nvPr/>
        </p:nvSpPr>
        <p:spPr>
          <a:xfrm>
            <a:off x="1511164" y="3881761"/>
            <a:ext cx="1258669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E6E690-9B26-41FE-A019-4B7ACFD4B8FD}"/>
              </a:ext>
            </a:extLst>
          </p:cNvPr>
          <p:cNvSpPr/>
          <p:nvPr/>
        </p:nvSpPr>
        <p:spPr>
          <a:xfrm>
            <a:off x="959748" y="3798062"/>
            <a:ext cx="5622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0000CD"/>
                </a:solidFill>
                <a:latin typeface="Consolas" panose="020B0609020204030204" pitchFamily="49" charset="0"/>
              </a:rPr>
              <a:t>제목</a:t>
            </a:r>
            <a:endParaRPr lang="en-US" altLang="ko-KR" sz="1400" b="1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CBB12C-F32B-4990-8CE6-0FA439B99A74}"/>
              </a:ext>
            </a:extLst>
          </p:cNvPr>
          <p:cNvSpPr/>
          <p:nvPr/>
        </p:nvSpPr>
        <p:spPr>
          <a:xfrm>
            <a:off x="1129421" y="4615908"/>
            <a:ext cx="5622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0000CD"/>
                </a:solidFill>
                <a:latin typeface="Consolas" panose="020B0609020204030204" pitchFamily="49" charset="0"/>
              </a:rPr>
              <a:t>행</a:t>
            </a:r>
            <a:endParaRPr lang="en-US" altLang="ko-KR" sz="1400" b="1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851C61D-2408-4442-B98F-F39D40FFCD63}"/>
              </a:ext>
            </a:extLst>
          </p:cNvPr>
          <p:cNvSpPr/>
          <p:nvPr/>
        </p:nvSpPr>
        <p:spPr>
          <a:xfrm>
            <a:off x="2411760" y="5579496"/>
            <a:ext cx="8354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>
                <a:solidFill>
                  <a:srgbClr val="0000CD"/>
                </a:solidFill>
                <a:latin typeface="Consolas" panose="020B0609020204030204" pitchFamily="49" charset="0"/>
              </a:rPr>
              <a:t>열</a:t>
            </a:r>
            <a:endParaRPr lang="en-US" altLang="ko-KR" sz="1400" b="1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AB9056-DE55-4CF2-B377-F8067B8C4498}"/>
              </a:ext>
            </a:extLst>
          </p:cNvPr>
          <p:cNvSpPr/>
          <p:nvPr/>
        </p:nvSpPr>
        <p:spPr>
          <a:xfrm>
            <a:off x="1071382" y="1230000"/>
            <a:ext cx="2780538" cy="1622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888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659079" cy="1284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Table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테두리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CSS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border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속성 사용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0C5570-86F5-4C6F-BCE7-A23E0F69AE64}"/>
              </a:ext>
            </a:extLst>
          </p:cNvPr>
          <p:cNvSpPr txBox="1"/>
          <p:nvPr/>
        </p:nvSpPr>
        <p:spPr>
          <a:xfrm>
            <a:off x="1240877" y="1650310"/>
            <a:ext cx="4576438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table, </a:t>
            </a:r>
            <a:r>
              <a:rPr lang="en-US" altLang="ko-KR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, td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ko-K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border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1px solid black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320CFEE4-DDF1-41D5-9E6E-A68A329D4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43" y="2865136"/>
            <a:ext cx="59436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539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689169" cy="1284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Table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테두리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(collapse)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CSS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border-collapse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속성 사용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0C5570-86F5-4C6F-BCE7-A23E0F69AE64}"/>
              </a:ext>
            </a:extLst>
          </p:cNvPr>
          <p:cNvSpPr txBox="1"/>
          <p:nvPr/>
        </p:nvSpPr>
        <p:spPr>
          <a:xfrm>
            <a:off x="1240877" y="1650310"/>
            <a:ext cx="4576438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table, </a:t>
            </a:r>
            <a:r>
              <a:rPr lang="en-US" altLang="ko-KR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, td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ko-K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border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1px solid black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border-collapse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collapse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F65BAE08-6041-47FF-BB97-25DE06FC9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43" y="3212976"/>
            <a:ext cx="59436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157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637873" cy="1284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Table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테두리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(spacing)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CSS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border-spacing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속성 사용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0C5570-86F5-4C6F-BCE7-A23E0F69AE64}"/>
              </a:ext>
            </a:extLst>
          </p:cNvPr>
          <p:cNvSpPr txBox="1"/>
          <p:nvPr/>
        </p:nvSpPr>
        <p:spPr>
          <a:xfrm>
            <a:off x="1240877" y="1650310"/>
            <a:ext cx="4576438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ko-K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border-spacing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5px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F1B0267B-8B4D-4AF1-9883-487C467A5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21" y="2865136"/>
            <a:ext cx="59436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4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03320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</a:t>
            </a:r>
            <a:r>
              <a:rPr lang="ko-KR" altLang="en-US" dirty="0"/>
              <a:t>단락 </a:t>
            </a:r>
            <a:r>
              <a:rPr lang="en-US" altLang="ko-KR" dirty="0"/>
              <a:t>(Paragraphs)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단락 태그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3AF7BF-DBC9-4438-B4B3-FB9C3F7282FF}"/>
              </a:ext>
            </a:extLst>
          </p:cNvPr>
          <p:cNvSpPr/>
          <p:nvPr/>
        </p:nvSpPr>
        <p:spPr>
          <a:xfrm>
            <a:off x="899592" y="1268760"/>
            <a:ext cx="7651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단락은 항상 새 줄에서 시작하며 단락 앞뒤에 공백을 자동으로 추가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11E72B-1C20-446D-9C2A-5B42B79EDDC3}"/>
              </a:ext>
            </a:extLst>
          </p:cNvPr>
          <p:cNvSpPr/>
          <p:nvPr/>
        </p:nvSpPr>
        <p:spPr>
          <a:xfrm>
            <a:off x="899592" y="17783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This is a paragraph.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dirty="0"/>
            </a:b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This is another paragraph.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  <p:pic>
        <p:nvPicPr>
          <p:cNvPr id="10" name="그림 9" descr="오렌지, 나이프이(가) 표시된 사진&#10;&#10;자동 생성된 설명">
            <a:extLst>
              <a:ext uri="{FF2B5EF4-FFF2-40B4-BE49-F238E27FC236}">
                <a16:creationId xmlns:a16="http://schemas.microsoft.com/office/drawing/2014/main" id="{03A30BF8-A368-4404-9BE2-B024C0B49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564903"/>
            <a:ext cx="2552700" cy="981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986223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991525" cy="1284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Table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열 합치기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Verdana" panose="020B0604030504040204" pitchFamily="34" charset="0"/>
              </a:rPr>
              <a:t>colspan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lang="en-US" altLang="ko-KR" dirty="0" err="1">
                <a:solidFill>
                  <a:srgbClr val="000000"/>
                </a:solidFill>
                <a:latin typeface="Verdana" panose="020B0604030504040204" pitchFamily="34" charset="0"/>
              </a:rPr>
              <a:t>colspan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속성 사용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0C5570-86F5-4C6F-BCE7-A23E0F69AE64}"/>
              </a:ext>
            </a:extLst>
          </p:cNvPr>
          <p:cNvSpPr txBox="1"/>
          <p:nvPr/>
        </p:nvSpPr>
        <p:spPr>
          <a:xfrm>
            <a:off x="1240877" y="1650310"/>
            <a:ext cx="4576438" cy="31393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colspan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Telephone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 Gates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55577854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55577855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C844AB-973F-4665-BC7C-5BCED6FDC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57" y="4941168"/>
            <a:ext cx="41529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040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094117" cy="1284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Table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행 합치기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Verdana" panose="020B0604030504040204" pitchFamily="34" charset="0"/>
              </a:rPr>
              <a:t>rowspan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lang="en-US" altLang="ko-KR" dirty="0" err="1">
                <a:solidFill>
                  <a:srgbClr val="000000"/>
                </a:solidFill>
                <a:latin typeface="Verdana" panose="020B0604030504040204" pitchFamily="34" charset="0"/>
              </a:rPr>
              <a:t>rowspan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속성 사용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0C5570-86F5-4C6F-BCE7-A23E0F69AE64}"/>
              </a:ext>
            </a:extLst>
          </p:cNvPr>
          <p:cNvSpPr txBox="1"/>
          <p:nvPr/>
        </p:nvSpPr>
        <p:spPr>
          <a:xfrm>
            <a:off x="1240877" y="1650310"/>
            <a:ext cx="4576438" cy="36933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 Gates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rowspan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Telephone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55577854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55577855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1E6403-CB16-4EC6-9B07-2642A7676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750" y="4436165"/>
            <a:ext cx="30194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162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962671" cy="1284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Table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자막 사용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(caption)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caption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속성 사용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0C5570-86F5-4C6F-BCE7-A23E0F69AE64}"/>
              </a:ext>
            </a:extLst>
          </p:cNvPr>
          <p:cNvSpPr txBox="1"/>
          <p:nvPr/>
        </p:nvSpPr>
        <p:spPr>
          <a:xfrm>
            <a:off x="1240876" y="1650310"/>
            <a:ext cx="4699275" cy="42473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&lt;caption&gt;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Monthly savings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&lt;/caption&gt;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Savings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January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$100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February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$50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 descr="표지판, 거리, 걸린, 목재의이(가) 표시된 사진&#10;&#10;자동 생성된 설명">
            <a:extLst>
              <a:ext uri="{FF2B5EF4-FFF2-40B4-BE49-F238E27FC236}">
                <a16:creationId xmlns:a16="http://schemas.microsoft.com/office/drawing/2014/main" id="{E072BC82-C317-409E-8479-032DAA9B4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750" y="4245665"/>
            <a:ext cx="25146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635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931432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연습문제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아래 코드를 활용하여 결과와 같은 모습 완성하기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ED491-0481-4C92-8900-236E60C49E5B}"/>
              </a:ext>
            </a:extLst>
          </p:cNvPr>
          <p:cNvSpPr txBox="1"/>
          <p:nvPr/>
        </p:nvSpPr>
        <p:spPr>
          <a:xfrm>
            <a:off x="467544" y="1262365"/>
            <a:ext cx="8352928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"https://maxcdn.bootstrapcdn.com/bootstrap/4.5.2/css/bootstrap.min.css"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!important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#dee2e6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border-collapse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2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collapse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</a:p>
          <a:p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"table"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"thead-light"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&lt;th&gt;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순번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&lt;/th&gt;&lt;th&gt;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과목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&lt;/th&gt;&lt;th&gt;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종류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&lt;/th&gt;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&lt;/table&gt;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0DEA1C-28BB-4896-B5DC-95028CA4C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860" y="4438228"/>
            <a:ext cx="3452812" cy="1943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FA74C8-DCCD-4305-A739-41C4E251B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860" y="1800840"/>
            <a:ext cx="3452812" cy="1943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63F6D6-B220-4355-ACD6-B133468A367C}"/>
              </a:ext>
            </a:extLst>
          </p:cNvPr>
          <p:cNvSpPr txBox="1"/>
          <p:nvPr/>
        </p:nvSpPr>
        <p:spPr>
          <a:xfrm>
            <a:off x="5183860" y="4101468"/>
            <a:ext cx="492443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3399198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958974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List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관련 항목들을 목록으로 그룹화 표시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ko-KR" altLang="en-US" dirty="0"/>
              <a:t>정렬되지 않은 형태</a:t>
            </a:r>
            <a:r>
              <a:rPr lang="en-US" altLang="ko-KR" dirty="0"/>
              <a:t>(Unordered)</a:t>
            </a:r>
            <a:r>
              <a:rPr lang="ko-KR" altLang="en-US" dirty="0"/>
              <a:t>와 정렬된 형태</a:t>
            </a:r>
            <a:r>
              <a:rPr lang="en-US" altLang="ko-KR" dirty="0"/>
              <a:t>(Ordered)</a:t>
            </a:r>
            <a:r>
              <a:rPr lang="ko-KR" altLang="en-US" dirty="0"/>
              <a:t>로 표현 가능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38E9E3-2387-46C3-A2B3-D38BE2EFA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00808"/>
            <a:ext cx="6897608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495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044971" cy="4193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List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Unordered List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: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목록을 포함할 범위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: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각 목록의 항목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-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기본적으로 작은 검은색의 원으로 표시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O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rdered List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: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목록을 포함할 범위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: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각 목록의 항목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-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기본적으로 숫자로 표시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9BE892-66E6-4D72-9340-73447B5C2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052736"/>
            <a:ext cx="1781175" cy="1257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DCC2B8-D625-4F16-B6BA-E460F2CAFC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5" y="3140968"/>
            <a:ext cx="17811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426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24910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연습문제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아래 코드와 참고 코드를 활용하여 결과와 같은 모습 완성하기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ED491-0481-4C92-8900-236E60C49E5B}"/>
              </a:ext>
            </a:extLst>
          </p:cNvPr>
          <p:cNvSpPr txBox="1"/>
          <p:nvPr/>
        </p:nvSpPr>
        <p:spPr>
          <a:xfrm>
            <a:off x="467544" y="1262365"/>
            <a:ext cx="8352928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"https://maxcdn.bootstrapcdn.com/bootstrap/4.5.2/css/bootstrap.min.css"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 mt-3"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"jumbotron"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데이터 분석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&lt;/span&gt;&lt;/p&gt;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"jumbotron"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웹개발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&lt;/span&gt;&lt;/p&gt;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"jumbotron"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데이터 수집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&lt;/span&gt;&lt;/p&gt;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7C568E-B6BC-4FFE-BCF6-2493211510F4}"/>
              </a:ext>
            </a:extLst>
          </p:cNvPr>
          <p:cNvSpPr txBox="1"/>
          <p:nvPr/>
        </p:nvSpPr>
        <p:spPr>
          <a:xfrm>
            <a:off x="467544" y="3679722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- </a:t>
            </a:r>
            <a:r>
              <a:rPr lang="ko-KR" altLang="en-US" sz="1200" b="1"/>
              <a:t>참고 코드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49CD71-953E-4A5B-8700-AC7F8B2F5A74}"/>
              </a:ext>
            </a:extLst>
          </p:cNvPr>
          <p:cNvSpPr txBox="1"/>
          <p:nvPr/>
        </p:nvSpPr>
        <p:spPr>
          <a:xfrm>
            <a:off x="467544" y="3973458"/>
            <a:ext cx="835292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"list-group"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"list-group-item d-flex justify-content-between align-items-center"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Inbox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"badge badge-primary badge-pill"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185AD0-9929-4DD2-BF74-120C59CC0607}"/>
              </a:ext>
            </a:extLst>
          </p:cNvPr>
          <p:cNvSpPr txBox="1"/>
          <p:nvPr/>
        </p:nvSpPr>
        <p:spPr>
          <a:xfrm>
            <a:off x="5183860" y="4797152"/>
            <a:ext cx="492443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/>
              <a:t>결과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B3D0388-A4F3-48C4-B1EA-C74EF18F4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397" y="5130770"/>
            <a:ext cx="3452813" cy="1544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9948508-6D33-4E32-B653-0496F92A7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501" y="1805073"/>
            <a:ext cx="2757915" cy="2055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98806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128875" cy="1702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Class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속성은 HTML 요소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를 선택하기 위한 명칭으로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사용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CSS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또는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Verdana" panose="020B0604030504040204" pitchFamily="34" charset="0"/>
              </a:rPr>
              <a:t>Javascript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와 함께 사용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lang="en-US" altLang="ko-KR" dirty="0"/>
              <a:t>●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여러 HTML 요소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에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동일한 클래스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속성명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지정 가능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B99988-8B7E-46FD-AA47-2C3D54862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90" y="2143082"/>
            <a:ext cx="2924175" cy="319087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0F852649-06FF-4D35-B6D4-0B0FB69D0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3" y="5586435"/>
            <a:ext cx="5045491" cy="8669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BEA4EC-F6F7-4824-A7F2-6B557CF78A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483" y="2316376"/>
            <a:ext cx="3718917" cy="190500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3429E99B-0205-4F84-B45A-AB8BEF5EFA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731" y="3926557"/>
            <a:ext cx="19907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518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715574" cy="1286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ID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속성은 HTML 요소의 고유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명칭을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지정하는데 사용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문서에서 동일한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ID를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가진 요소를 두 개 이상 가질 수 없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음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7E2FA10-B8EE-4232-9D4F-A1D47DBB2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58" y="1700808"/>
            <a:ext cx="8062706" cy="336928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F85403E9-8103-4F57-AE0C-EA1D3734C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5661248"/>
            <a:ext cx="1619250" cy="59055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BCD915C2-77BB-476B-AA89-72E18C3E39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924" y="5260443"/>
            <a:ext cx="4506516" cy="1392159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DC8D2FF-C19E-4AC4-9628-79BBA6D368E2}"/>
              </a:ext>
            </a:extLst>
          </p:cNvPr>
          <p:cNvSpPr/>
          <p:nvPr/>
        </p:nvSpPr>
        <p:spPr>
          <a:xfrm>
            <a:off x="3131840" y="5776502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3126AB-0675-4135-9BD6-CD77DEF5F31D}"/>
              </a:ext>
            </a:extLst>
          </p:cNvPr>
          <p:cNvSpPr/>
          <p:nvPr/>
        </p:nvSpPr>
        <p:spPr>
          <a:xfrm>
            <a:off x="6534447" y="1696375"/>
            <a:ext cx="745242" cy="2034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224AA8-8CD4-4360-B812-AA111D84CA06}"/>
              </a:ext>
            </a:extLst>
          </p:cNvPr>
          <p:cNvSpPr/>
          <p:nvPr/>
        </p:nvSpPr>
        <p:spPr>
          <a:xfrm>
            <a:off x="2372298" y="2141738"/>
            <a:ext cx="921317" cy="2019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43309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103500" cy="1287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</a:t>
            </a:r>
            <a:r>
              <a:rPr lang="en-US" altLang="ko-KR" dirty="0" err="1"/>
              <a:t>IFrame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태그는 현재 HTML 문서 내에 다른 문서를 포함하는데 사용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ko-KR" altLang="en-US" dirty="0"/>
              <a:t>필수 속성 </a:t>
            </a:r>
            <a:r>
              <a:rPr lang="en-US" altLang="ko-KR" dirty="0"/>
              <a:t>: </a:t>
            </a:r>
            <a:r>
              <a:rPr lang="en-US" altLang="ko-KR" dirty="0" err="1"/>
              <a:t>src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B2BB10E-579E-4741-ABF5-8EEFDEDCF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1" y="1620188"/>
            <a:ext cx="5400600" cy="3214437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761879-FF20-48B0-A959-2C7B6F1937FE}"/>
              </a:ext>
            </a:extLst>
          </p:cNvPr>
          <p:cNvSpPr txBox="1"/>
          <p:nvPr/>
        </p:nvSpPr>
        <p:spPr>
          <a:xfrm>
            <a:off x="971600" y="4929839"/>
            <a:ext cx="60486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&lt;iframe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"http://ggoreb.com/game"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&gt;&lt;/iframe&gt;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952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03320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HTML </a:t>
            </a:r>
            <a:r>
              <a:rPr lang="ko-KR" altLang="en-US"/>
              <a:t>단락 </a:t>
            </a:r>
            <a:r>
              <a:rPr lang="en-US" altLang="ko-KR"/>
              <a:t>(Paragraphs)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HTML Display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8F506A-DF57-4CD7-A27F-906BDF0B8C31}"/>
              </a:ext>
            </a:extLst>
          </p:cNvPr>
          <p:cNvSpPr/>
          <p:nvPr/>
        </p:nvSpPr>
        <p:spPr>
          <a:xfrm>
            <a:off x="1043608" y="2062003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This paragraph</a:t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contains a lot of lines</a:t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in the source code,</a:t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but the browser</a:t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ignores it.</a:t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This paragraph</a:t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contains         a lot of spaces</a:t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in the source         code,</a:t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but the        browser</a:t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ignores it.</a:t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  <p:pic>
        <p:nvPicPr>
          <p:cNvPr id="3" name="그림 2" descr="조류이(가) 표시된 사진&#10;&#10;자동 생성된 설명">
            <a:extLst>
              <a:ext uri="{FF2B5EF4-FFF2-40B4-BE49-F238E27FC236}">
                <a16:creationId xmlns:a16="http://schemas.microsoft.com/office/drawing/2014/main" id="{D1908CFE-ABDA-46FE-9B63-20743C85F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76" y="3356992"/>
            <a:ext cx="4849549" cy="11121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E2EC71E-065E-4BF2-9462-02DF8BBD3EDC}"/>
              </a:ext>
            </a:extLst>
          </p:cNvPr>
          <p:cNvSpPr/>
          <p:nvPr/>
        </p:nvSpPr>
        <p:spPr>
          <a:xfrm>
            <a:off x="971600" y="1202446"/>
            <a:ext cx="7596336" cy="869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0000"/>
                </a:solidFill>
                <a:latin typeface="Verdana" panose="020B0604030504040204" pitchFamily="34" charset="0"/>
              </a:rPr>
              <a:t>HTML </a:t>
            </a:r>
            <a:r>
              <a:rPr lang="ko-KR" altLang="en-US">
                <a:solidFill>
                  <a:srgbClr val="000000"/>
                </a:solidFill>
                <a:latin typeface="Verdana" panose="020B0604030504040204" pitchFamily="34" charset="0"/>
              </a:rPr>
              <a:t>코드에 공백이나 줄을 추가하여 출력을 변경할 수 없음</a:t>
            </a:r>
            <a:endParaRPr lang="en-US" altLang="ko-KR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solidFill>
                  <a:srgbClr val="000000"/>
                </a:solidFill>
                <a:latin typeface="Verdana" panose="020B0604030504040204" pitchFamily="34" charset="0"/>
              </a:rPr>
              <a:t>페이지가 표시되면 브라우저는 여분의 공백과 여분의 행을 제거</a:t>
            </a:r>
            <a:endParaRPr lang="ko-KR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8166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477607" cy="1700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</a:t>
            </a:r>
            <a:r>
              <a:rPr lang="en-US" altLang="ko-KR" dirty="0" err="1"/>
              <a:t>IFrame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width / height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Iframe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의 너비와 높이 지정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- CSS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style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속성 또는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width / height </a:t>
            </a:r>
            <a:r>
              <a:rPr lang="ko-KR" alt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속성명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사용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3CA781-D1F3-4F4D-878C-1F886534A47D}"/>
              </a:ext>
            </a:extLst>
          </p:cNvPr>
          <p:cNvSpPr txBox="1"/>
          <p:nvPr/>
        </p:nvSpPr>
        <p:spPr>
          <a:xfrm>
            <a:off x="827584" y="4759984"/>
            <a:ext cx="778212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&lt;iframe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"http://ggoreb.com/game"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"300px"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"200px"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&gt;&lt;/iframe&gt;</a:t>
            </a:r>
          </a:p>
          <a:p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&lt;iframe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"http://ggoreb.com/game"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"width:300px;height:200px"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&gt;&lt;/iframe&gt;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그림 10" descr="스크린샷, 표지판이(가) 표시된 사진&#10;&#10;자동 생성된 설명">
            <a:extLst>
              <a:ext uri="{FF2B5EF4-FFF2-40B4-BE49-F238E27FC236}">
                <a16:creationId xmlns:a16="http://schemas.microsoft.com/office/drawing/2014/main" id="{C006498B-6583-47B2-A920-E28F1DD13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75" y="2032993"/>
            <a:ext cx="3765758" cy="257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683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329099" cy="869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</a:t>
            </a:r>
            <a:r>
              <a:rPr lang="en-US" altLang="ko-KR" dirty="0" err="1"/>
              <a:t>IFrame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YouTube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연동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3CA781-D1F3-4F4D-878C-1F886534A47D}"/>
              </a:ext>
            </a:extLst>
          </p:cNvPr>
          <p:cNvSpPr txBox="1"/>
          <p:nvPr/>
        </p:nvSpPr>
        <p:spPr>
          <a:xfrm>
            <a:off x="827584" y="4725144"/>
            <a:ext cx="778212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질풍가도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&lt;iframe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"https://www.youtube.com/embed/5Gem36OUeSw"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&lt;/iframe&gt;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892648-08E0-4C0C-8E9E-45B2CC081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3" y="1268760"/>
            <a:ext cx="4668691" cy="325956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46882222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002984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Server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</a:t>
            </a:r>
            <a:r>
              <a:rPr lang="en-US" altLang="ko-KR"/>
              <a:t>Client</a:t>
            </a:r>
            <a:endParaRPr lang="en-US" altLang="ko-KR" dirty="0"/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D8FAE10E-89A8-4D3A-9A11-DE3439392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908719"/>
            <a:ext cx="4821339" cy="1695337"/>
          </a:xfrm>
          <a:prstGeom prst="rect">
            <a:avLst/>
          </a:prstGeom>
        </p:spPr>
      </p:pic>
      <p:pic>
        <p:nvPicPr>
          <p:cNvPr id="4" name="Picture 1">
            <a:extLst>
              <a:ext uri="{FF2B5EF4-FFF2-40B4-BE49-F238E27FC236}">
                <a16:creationId xmlns:a16="http://schemas.microsoft.com/office/drawing/2014/main" id="{2489DAE2-001B-4814-9409-FE7728066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80" y="2919211"/>
            <a:ext cx="4349219" cy="1484314"/>
          </a:xfrm>
          <a:prstGeom prst="rect">
            <a:avLst/>
          </a:prstGeo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F81DE421-B30C-4A12-B9C9-A1D28C39E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998" y="4696307"/>
            <a:ext cx="4384986" cy="1473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F13063-D324-4536-B794-4CA8899D6764}"/>
              </a:ext>
            </a:extLst>
          </p:cNvPr>
          <p:cNvSpPr txBox="1"/>
          <p:nvPr/>
        </p:nvSpPr>
        <p:spPr>
          <a:xfrm>
            <a:off x="967297" y="6309320"/>
            <a:ext cx="44598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/>
              <a:t>출처 </a:t>
            </a:r>
            <a:r>
              <a:rPr lang="en-US" altLang="ko-KR" sz="1100" b="1"/>
              <a:t>: </a:t>
            </a:r>
            <a:r>
              <a:rPr lang="ko-KR" altLang="en-US" sz="1100" b="1"/>
              <a:t>생활코딩 </a:t>
            </a:r>
            <a:r>
              <a:rPr lang="en-US" altLang="ko-KR" sz="1100" b="1"/>
              <a:t>(</a:t>
            </a:r>
            <a:r>
              <a:rPr lang="en-US" altLang="ko-KR" sz="1100" b="1">
                <a:hlinkClick r:id="rId6"/>
              </a:rPr>
              <a:t>https://opentutorials.org/course/3084/18890</a:t>
            </a:r>
            <a:r>
              <a:rPr lang="en-US" altLang="ko-KR" sz="1100" b="1"/>
              <a:t>)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159747381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669087" cy="5437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Form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사용자가 입력한 내용을 수집하기 위해 사용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ko-KR" altLang="en-US" dirty="0"/>
              <a:t>일반적으로 데이터 처리를 위해 서버로 전송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&lt;form&gt;</a:t>
            </a:r>
            <a:r>
              <a:rPr lang="en-US" altLang="ko-KR" dirty="0"/>
              <a:t>, </a:t>
            </a:r>
            <a:r>
              <a:rPr lang="en-US" altLang="ko-KR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&lt;input&gt;</a:t>
            </a:r>
            <a:r>
              <a:rPr lang="en-US" altLang="ko-KR" dirty="0"/>
              <a:t>, </a:t>
            </a:r>
            <a:r>
              <a:rPr lang="en-US" altLang="ko-KR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&lt;select&gt;</a:t>
            </a:r>
            <a:r>
              <a:rPr lang="en-US" altLang="ko-KR" dirty="0"/>
              <a:t>, </a:t>
            </a:r>
            <a:r>
              <a:rPr lang="en-US" altLang="ko-KR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dirty="0"/>
              <a:t>4</a:t>
            </a:r>
            <a:r>
              <a:rPr lang="ko-KR" altLang="en-US" dirty="0"/>
              <a:t>개의 중요 태그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    - </a:t>
            </a:r>
            <a:r>
              <a:rPr lang="ko-KR" altLang="en-US" dirty="0"/>
              <a:t>그 외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dirty="0"/>
              <a:t>,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dirty="0"/>
              <a:t>,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dirty="0"/>
              <a:t>,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dirty="0"/>
              <a:t>,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datalist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/>
              <a:t>등이 있으나 단순히 화면을 꾸미는 역할을 담당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&lt;form&gt; </a:t>
            </a:r>
            <a:r>
              <a:rPr lang="en-US" altLang="ko-KR" dirty="0"/>
              <a:t>: form </a:t>
            </a:r>
            <a:r>
              <a:rPr lang="ko-KR" altLang="en-US" dirty="0"/>
              <a:t>관련 태그의 컨테이너 역할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&lt;input&gt; </a:t>
            </a:r>
            <a:r>
              <a:rPr lang="en-US" altLang="ko-KR" dirty="0"/>
              <a:t>: </a:t>
            </a:r>
            <a:r>
              <a:rPr lang="ko-KR" altLang="en-US" dirty="0"/>
              <a:t>가장 많이 사용되는 요소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lang="ko-KR" alt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한줄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입력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/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버튼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/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체크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/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라디오 등으로 사용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&lt;select&gt; </a:t>
            </a:r>
            <a:r>
              <a:rPr lang="en-US" altLang="ko-KR" dirty="0"/>
              <a:t>: dropdown </a:t>
            </a:r>
            <a:r>
              <a:rPr lang="ko-KR" altLang="en-US" dirty="0"/>
              <a:t>형태의 목록 표시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제시된 목록 중에서 사용자가 선택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dirty="0"/>
              <a:t>: </a:t>
            </a:r>
            <a:r>
              <a:rPr lang="ko-KR" altLang="en-US" dirty="0"/>
              <a:t>여러 줄 입력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ko-KR" altLang="en-US" dirty="0"/>
              <a:t>각 요소마다 </a:t>
            </a:r>
            <a:r>
              <a:rPr lang="en-US" altLang="ko-KR" dirty="0">
                <a:solidFill>
                  <a:srgbClr val="FF0000"/>
                </a:solidFill>
              </a:rPr>
              <a:t>name</a:t>
            </a:r>
            <a:r>
              <a:rPr lang="en-US" altLang="ko-KR" dirty="0"/>
              <a:t> </a:t>
            </a:r>
            <a:r>
              <a:rPr lang="ko-KR" altLang="en-US" dirty="0"/>
              <a:t>속성을 반드시 지정해야 함 </a:t>
            </a:r>
            <a:r>
              <a:rPr lang="en-US" altLang="ko-KR" dirty="0"/>
              <a:t>(</a:t>
            </a:r>
            <a:r>
              <a:rPr lang="ko-KR" altLang="en-US" dirty="0"/>
              <a:t>서버 전송</a:t>
            </a:r>
            <a:r>
              <a:rPr lang="en-US" altLang="ko-KR" dirty="0"/>
              <a:t>)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212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786234" cy="5853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Form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&lt;form&gt;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action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  </a:t>
            </a:r>
            <a:r>
              <a:rPr lang="ko-KR" alt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ㆍ사용자가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입력한 내용을 제출할 서버의 위치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  </a:t>
            </a:r>
            <a:r>
              <a:rPr lang="ko-KR" alt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ㆍ생략하는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경우 현재 브라우저의 주소로 설정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  ex) action="https://ggoreb.com/http/</a:t>
            </a:r>
            <a:r>
              <a:rPr lang="en-US" altLang="ko-KR" dirty="0" err="1">
                <a:solidFill>
                  <a:srgbClr val="000000"/>
                </a:solidFill>
                <a:latin typeface="Verdana" panose="020B0604030504040204" pitchFamily="34" charset="0"/>
              </a:rPr>
              <a:t>request.jsp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method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  </a:t>
            </a:r>
            <a:r>
              <a:rPr lang="ko-KR" alt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ㆍ사용자가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입력한 내용을 제출할 때 사용할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HTTP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의 메소드 지정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  </a:t>
            </a:r>
            <a:r>
              <a:rPr lang="ko-KR" alt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ㆍ생략하는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경우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GET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으로 설정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  ex) method="post"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lang="en-US" altLang="ko-KR" dirty="0" err="1">
                <a:solidFill>
                  <a:srgbClr val="000000"/>
                </a:solidFill>
                <a:latin typeface="Verdana" panose="020B0604030504040204" pitchFamily="34" charset="0"/>
              </a:rPr>
              <a:t>enctype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  </a:t>
            </a:r>
            <a:r>
              <a:rPr lang="ko-KR" alt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ㆍ사용자가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입력한 내용을 제출할 때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Encoding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방법 지정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  </a:t>
            </a:r>
            <a:r>
              <a:rPr lang="ko-KR" alt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ㆍ주로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파일 업로드 기능을 수행할 때 지정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  ex) </a:t>
            </a:r>
            <a:r>
              <a:rPr lang="en-US" altLang="ko-KR" dirty="0" err="1">
                <a:solidFill>
                  <a:srgbClr val="000000"/>
                </a:solidFill>
                <a:latin typeface="Verdana" panose="020B0604030504040204" pitchFamily="34" charset="0"/>
              </a:rPr>
              <a:t>enctype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="multipart/form-data"</a:t>
            </a:r>
          </a:p>
        </p:txBody>
      </p:sp>
    </p:spTree>
    <p:extLst>
      <p:ext uri="{BB962C8B-B14F-4D97-AF65-F5344CB8AC3E}">
        <p14:creationId xmlns:p14="http://schemas.microsoft.com/office/powerpoint/2010/main" val="10496327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086824" cy="1698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Form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&lt;input&gt;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자주 사용되는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type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의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속성값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B0201-2527-4AC5-BAC4-E957C10C9585}"/>
              </a:ext>
            </a:extLst>
          </p:cNvPr>
          <p:cNvSpPr txBox="1"/>
          <p:nvPr/>
        </p:nvSpPr>
        <p:spPr>
          <a:xfrm>
            <a:off x="539552" y="1718517"/>
            <a:ext cx="7344816" cy="31085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user_pw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"time"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"0800"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08:00</a:t>
            </a: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"time"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"1200"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12:00</a:t>
            </a: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"job"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"developer"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개발자</a:t>
            </a: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"job"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"designer"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디자이너</a:t>
            </a: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my_img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내용제출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271CBFD4-40A4-424E-A87E-452CE8EDF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394" y="3998832"/>
            <a:ext cx="3600078" cy="2526512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D6EF1F-0983-44D3-B245-C4B7FB9F2E0E}"/>
              </a:ext>
            </a:extLst>
          </p:cNvPr>
          <p:cNvSpPr/>
          <p:nvPr/>
        </p:nvSpPr>
        <p:spPr>
          <a:xfrm>
            <a:off x="601867" y="1742906"/>
            <a:ext cx="3804763" cy="4555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031DEC-BFAE-4133-AB78-9CF8128BFDDC}"/>
              </a:ext>
            </a:extLst>
          </p:cNvPr>
          <p:cNvSpPr/>
          <p:nvPr/>
        </p:nvSpPr>
        <p:spPr>
          <a:xfrm>
            <a:off x="5271198" y="4046416"/>
            <a:ext cx="3454514" cy="3213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4A3074-1593-4887-9207-6DFD6B479457}"/>
              </a:ext>
            </a:extLst>
          </p:cNvPr>
          <p:cNvSpPr/>
          <p:nvPr/>
        </p:nvSpPr>
        <p:spPr>
          <a:xfrm>
            <a:off x="601832" y="2381976"/>
            <a:ext cx="4738653" cy="234764"/>
          </a:xfrm>
          <a:prstGeom prst="rect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49989D-227C-4682-99A2-7F3481627200}"/>
              </a:ext>
            </a:extLst>
          </p:cNvPr>
          <p:cNvSpPr/>
          <p:nvPr/>
        </p:nvSpPr>
        <p:spPr>
          <a:xfrm>
            <a:off x="5271163" y="4466296"/>
            <a:ext cx="3454514" cy="321304"/>
          </a:xfrm>
          <a:prstGeom prst="rect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D62122-B8D8-4D49-8751-DFAA01D05E5F}"/>
              </a:ext>
            </a:extLst>
          </p:cNvPr>
          <p:cNvSpPr/>
          <p:nvPr/>
        </p:nvSpPr>
        <p:spPr>
          <a:xfrm>
            <a:off x="601832" y="2833480"/>
            <a:ext cx="5400134" cy="435014"/>
          </a:xfrm>
          <a:prstGeom prst="rect">
            <a:avLst/>
          </a:prstGeom>
          <a:noFill/>
          <a:ln w="25400">
            <a:solidFill>
              <a:srgbClr val="F7F7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3ACAE8-210E-44D9-BAD3-0C43AACEB06E}"/>
              </a:ext>
            </a:extLst>
          </p:cNvPr>
          <p:cNvSpPr/>
          <p:nvPr/>
        </p:nvSpPr>
        <p:spPr>
          <a:xfrm>
            <a:off x="5271163" y="4888616"/>
            <a:ext cx="3454514" cy="321304"/>
          </a:xfrm>
          <a:prstGeom prst="rect">
            <a:avLst/>
          </a:prstGeom>
          <a:noFill/>
          <a:ln w="25400">
            <a:solidFill>
              <a:srgbClr val="F7F7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DD84D1-A15A-4109-A25A-B8DDA334EC11}"/>
              </a:ext>
            </a:extLst>
          </p:cNvPr>
          <p:cNvSpPr/>
          <p:nvPr/>
        </p:nvSpPr>
        <p:spPr>
          <a:xfrm>
            <a:off x="601831" y="3467736"/>
            <a:ext cx="5594687" cy="435014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07BA24-6F6B-4129-A12B-51EDA20CFD1A}"/>
              </a:ext>
            </a:extLst>
          </p:cNvPr>
          <p:cNvSpPr/>
          <p:nvPr/>
        </p:nvSpPr>
        <p:spPr>
          <a:xfrm>
            <a:off x="5271163" y="5291480"/>
            <a:ext cx="3454514" cy="321304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363E1F-3543-489F-A5D3-5E83F47BB3FD}"/>
              </a:ext>
            </a:extLst>
          </p:cNvPr>
          <p:cNvSpPr/>
          <p:nvPr/>
        </p:nvSpPr>
        <p:spPr>
          <a:xfrm>
            <a:off x="601832" y="4092263"/>
            <a:ext cx="3324709" cy="26458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3E065E-32F4-4AE9-85B8-0416464E157C}"/>
              </a:ext>
            </a:extLst>
          </p:cNvPr>
          <p:cNvSpPr/>
          <p:nvPr/>
        </p:nvSpPr>
        <p:spPr>
          <a:xfrm>
            <a:off x="5271164" y="5700160"/>
            <a:ext cx="3454514" cy="321304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CAF1151-DFC4-428A-90B4-EAC2923830BD}"/>
              </a:ext>
            </a:extLst>
          </p:cNvPr>
          <p:cNvSpPr/>
          <p:nvPr/>
        </p:nvSpPr>
        <p:spPr>
          <a:xfrm>
            <a:off x="601832" y="4528048"/>
            <a:ext cx="3726977" cy="2579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CD128A-6C90-46CB-9DE1-93515C0DCA0A}"/>
              </a:ext>
            </a:extLst>
          </p:cNvPr>
          <p:cNvSpPr/>
          <p:nvPr/>
        </p:nvSpPr>
        <p:spPr>
          <a:xfrm>
            <a:off x="5271164" y="6135944"/>
            <a:ext cx="3454514" cy="3213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1723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092280" cy="5571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Form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&lt;input type="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속성값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"&gt; : input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의 모습과 기능 설정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한 줄 텍스트 입력 필드</a:t>
            </a:r>
            <a:endParaRPr kumimoji="0" lang="ko-KR" altLang="ko-KR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암호 필드</a:t>
            </a:r>
            <a:endParaRPr kumimoji="0" lang="ko-KR" altLang="ko-KR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일반 버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튼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체크 버튼</a:t>
            </a:r>
            <a:endParaRPr kumimoji="0" lang="en-US" altLang="ko-KR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radio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라디오 버튼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색상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선택 필드</a:t>
            </a:r>
            <a:endParaRPr kumimoji="0" lang="ko-KR" altLang="ko-KR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날짜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필드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datetime/month/time/week)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전자 메일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필드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(search/number/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tel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/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url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</a:p>
          <a:p>
            <a:pPr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lang="en-US" altLang="ko-KR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type="range"&gt;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숫자 입력 범위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필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드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기본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0 ~ 100)</a:t>
            </a:r>
          </a:p>
          <a:p>
            <a:pPr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</a:t>
            </a:r>
            <a:r>
              <a:rPr lang="en-US" altLang="ko-KR">
                <a:solidFill>
                  <a:srgbClr val="DC143C"/>
                </a:solidFill>
                <a:latin typeface="Consolas" panose="020B0609020204030204" pitchFamily="49" charset="0"/>
              </a:rPr>
              <a:t>hidden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ko-KR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노출되지 않게 데이터만 저장</a:t>
            </a:r>
            <a:endParaRPr lang="en-US" altLang="ko-KR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Verdana" panose="020B0604030504040204" pitchFamily="34" charset="0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파일 선택 필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드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양식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데이터를 제출하기</a:t>
            </a: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위한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버튼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맑은 고딕" panose="020B0503020000020004" pitchFamily="50" charset="-127"/>
                <a:cs typeface="+mn-cs"/>
              </a:rPr>
              <a:t>        -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input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type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="</a:t>
            </a: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reset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"&gt;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맑은 고딕" panose="020B0503020000020004" pitchFamily="50" charset="-127"/>
                <a:cs typeface="+mn-cs"/>
              </a:rPr>
              <a:t> 모든 양식 값을 재설정 하는 재설정 버튼</a:t>
            </a:r>
            <a:r>
              <a:rPr kumimoji="0" lang="ko-KR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ko-KR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B013C7-8DB1-4272-929F-D528600AB20E}"/>
              </a:ext>
            </a:extLst>
          </p:cNvPr>
          <p:cNvSpPr/>
          <p:nvPr/>
        </p:nvSpPr>
        <p:spPr>
          <a:xfrm>
            <a:off x="981210" y="1240099"/>
            <a:ext cx="7384577" cy="17568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ADD317-FDB8-4D28-B078-A7690CE50BCB}"/>
              </a:ext>
            </a:extLst>
          </p:cNvPr>
          <p:cNvSpPr/>
          <p:nvPr/>
        </p:nvSpPr>
        <p:spPr>
          <a:xfrm>
            <a:off x="981328" y="4437112"/>
            <a:ext cx="7384577" cy="10801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4268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994270" cy="8711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Form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&lt;input value="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속성값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"&gt; : input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의 초기값 지정</a:t>
            </a:r>
            <a:endParaRPr kumimoji="0" lang="ko-KR" altLang="ko-KR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D90028-FE81-41E0-A142-F700EC7B335B}"/>
              </a:ext>
            </a:extLst>
          </p:cNvPr>
          <p:cNvSpPr txBox="1"/>
          <p:nvPr/>
        </p:nvSpPr>
        <p:spPr>
          <a:xfrm>
            <a:off x="827584" y="1268760"/>
            <a:ext cx="7782124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"/action"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 name: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 name: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0227B4C4-8E20-49B7-8E90-157843828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581128"/>
            <a:ext cx="4201225" cy="19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E3CA6EE-DDFC-45B2-A277-01651D4ED6A4}"/>
              </a:ext>
            </a:extLst>
          </p:cNvPr>
          <p:cNvSpPr/>
          <p:nvPr/>
        </p:nvSpPr>
        <p:spPr>
          <a:xfrm>
            <a:off x="942337" y="4991945"/>
            <a:ext cx="487630" cy="2512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494248-AF47-4F50-A5AA-D6299282403E}"/>
              </a:ext>
            </a:extLst>
          </p:cNvPr>
          <p:cNvSpPr/>
          <p:nvPr/>
        </p:nvSpPr>
        <p:spPr>
          <a:xfrm>
            <a:off x="942337" y="5552703"/>
            <a:ext cx="487630" cy="2512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E5311E-EA48-4CEF-8F1D-12831A101AA3}"/>
              </a:ext>
            </a:extLst>
          </p:cNvPr>
          <p:cNvSpPr/>
          <p:nvPr/>
        </p:nvSpPr>
        <p:spPr>
          <a:xfrm>
            <a:off x="942337" y="6120570"/>
            <a:ext cx="682182" cy="2413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6322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152099" cy="8711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Form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&lt;input </a:t>
            </a:r>
            <a:r>
              <a:rPr lang="en-US" altLang="ko-KR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&gt; :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읽기 전용</a:t>
            </a:r>
            <a:endParaRPr kumimoji="0" lang="ko-KR" altLang="ko-KR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D90028-FE81-41E0-A142-F700EC7B335B}"/>
              </a:ext>
            </a:extLst>
          </p:cNvPr>
          <p:cNvSpPr txBox="1"/>
          <p:nvPr/>
        </p:nvSpPr>
        <p:spPr>
          <a:xfrm>
            <a:off x="827584" y="1268760"/>
            <a:ext cx="7782124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"/action"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 name: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 name: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0227B4C4-8E20-49B7-8E90-157843828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581128"/>
            <a:ext cx="4201225" cy="19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E3CA6EE-DDFC-45B2-A277-01651D4ED6A4}"/>
              </a:ext>
            </a:extLst>
          </p:cNvPr>
          <p:cNvSpPr/>
          <p:nvPr/>
        </p:nvSpPr>
        <p:spPr>
          <a:xfrm>
            <a:off x="942337" y="4991945"/>
            <a:ext cx="487630" cy="2512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45A2C3-E76B-457C-95C7-FD4FD0F53A5F}"/>
              </a:ext>
            </a:extLst>
          </p:cNvPr>
          <p:cNvSpPr/>
          <p:nvPr/>
        </p:nvSpPr>
        <p:spPr>
          <a:xfrm>
            <a:off x="1509024" y="4991945"/>
            <a:ext cx="12047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0000CD"/>
                </a:solidFill>
                <a:latin typeface="Consolas" panose="020B0609020204030204" pitchFamily="49" charset="0"/>
              </a:rPr>
              <a:t>수정불가</a:t>
            </a:r>
            <a:endParaRPr lang="en-US" altLang="ko-KR" sz="1400" b="1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54968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023858" cy="8711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Form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&lt;input disabled&gt; :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비활성화</a:t>
            </a:r>
            <a:endParaRPr kumimoji="0" lang="ko-KR" altLang="ko-KR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D90028-FE81-41E0-A142-F700EC7B335B}"/>
              </a:ext>
            </a:extLst>
          </p:cNvPr>
          <p:cNvSpPr txBox="1"/>
          <p:nvPr/>
        </p:nvSpPr>
        <p:spPr>
          <a:xfrm>
            <a:off x="827584" y="1268760"/>
            <a:ext cx="7782124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"/action"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 name: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 name: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D90A2A1D-17A4-445F-8A8D-FFFCCAE57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18" y="4581128"/>
            <a:ext cx="4207019" cy="19458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A8227B0-2CEC-4450-852D-EE9767FD157C}"/>
              </a:ext>
            </a:extLst>
          </p:cNvPr>
          <p:cNvSpPr/>
          <p:nvPr/>
        </p:nvSpPr>
        <p:spPr>
          <a:xfrm>
            <a:off x="942337" y="4991945"/>
            <a:ext cx="487630" cy="2512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09BC95-1236-4D38-A129-C5FBE3D85760}"/>
              </a:ext>
            </a:extLst>
          </p:cNvPr>
          <p:cNvSpPr/>
          <p:nvPr/>
        </p:nvSpPr>
        <p:spPr>
          <a:xfrm>
            <a:off x="1462962" y="4991945"/>
            <a:ext cx="3927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0000CD"/>
                </a:solidFill>
                <a:latin typeface="Consolas" panose="020B0609020204030204" pitchFamily="49" charset="0"/>
              </a:rPr>
              <a:t>배경 회색 </a:t>
            </a:r>
            <a:r>
              <a:rPr lang="en-US" altLang="ko-KR" sz="1400" b="1" dirty="0">
                <a:solidFill>
                  <a:srgbClr val="0000CD"/>
                </a:solidFill>
                <a:latin typeface="Consolas" panose="020B0609020204030204" pitchFamily="49" charset="0"/>
              </a:rPr>
              <a:t>/ </a:t>
            </a:r>
            <a:r>
              <a:rPr lang="ko-KR" altLang="en-US" sz="1400" b="1" dirty="0">
                <a:solidFill>
                  <a:srgbClr val="0000CD"/>
                </a:solidFill>
                <a:latin typeface="Consolas" panose="020B0609020204030204" pitchFamily="49" charset="0"/>
              </a:rPr>
              <a:t>양식 제출 시 전송되지 않음</a:t>
            </a:r>
            <a:endParaRPr lang="en-US" altLang="ko-KR" sz="1400" b="1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79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722692" cy="211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HTML </a:t>
            </a:r>
            <a:r>
              <a:rPr lang="ko-KR" altLang="en-US"/>
              <a:t>단어 감싸기 </a:t>
            </a:r>
            <a:r>
              <a:rPr lang="en-US" altLang="ko-KR"/>
              <a:t>(Span)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en-US" altLang="ko-KR"/>
              <a:t>●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요소는 텍스트, 또는 문서의 일부의 부분을 표시하는 데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0000"/>
                </a:solidFill>
                <a:latin typeface="Verdana" panose="020B0604030504040204" pitchFamily="34" charset="0"/>
              </a:rPr>
              <a:t>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사용</a:t>
            </a:r>
            <a:r>
              <a:rPr kumimoji="0" lang="ko-KR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하는 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inline </a:t>
            </a:r>
            <a:r>
              <a:rPr kumimoji="0" lang="ko-KR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형식의 컨테이너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kumimoji="0" lang="ko-KR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필수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속성</a:t>
            </a:r>
            <a:r>
              <a:rPr kumimoji="0" lang="ko-KR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은 없지만 보통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Verdana" panose="020B0604030504040204" pitchFamily="34" charset="0"/>
              </a:rPr>
              <a:t>속성 사용</a:t>
            </a:r>
            <a:endParaRPr lang="en-US" altLang="ko-KR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CSS와 함께 사용하면 텍스트 부분의 스타일을 지정할 수 있</a:t>
            </a:r>
            <a:r>
              <a:rPr kumimoji="0" lang="ko-KR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음</a:t>
            </a:r>
            <a:endParaRPr lang="en-US" altLang="ko-K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6C6967-922D-49C0-A7C9-059664980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B8D1C-EAE9-477A-9C63-6474B9339735}"/>
              </a:ext>
            </a:extLst>
          </p:cNvPr>
          <p:cNvSpPr txBox="1"/>
          <p:nvPr/>
        </p:nvSpPr>
        <p:spPr>
          <a:xfrm>
            <a:off x="1115616" y="2448492"/>
            <a:ext cx="73448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mother has </a:t>
            </a:r>
          </a:p>
          <a:p>
            <a:r>
              <a:rPr lang="en-US" altLang="ko-KR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altLang="ko-KR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="color:blue;font-weight:bold"&gt;</a:t>
            </a: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altLang="ko-KR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/span</a:t>
            </a:r>
            <a:r>
              <a:rPr lang="en-US" altLang="ko-KR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eyes and my father has </a:t>
            </a:r>
          </a:p>
          <a:p>
            <a:r>
              <a:rPr lang="en-US" altLang="ko-KR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altLang="ko-KR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="color:darkolivegreen;font-weight:bold"&gt;</a:t>
            </a: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dark green</a:t>
            </a:r>
            <a:r>
              <a:rPr lang="en-US" altLang="ko-KR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/span</a:t>
            </a:r>
            <a:r>
              <a:rPr lang="en-US" altLang="ko-KR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eyes.</a:t>
            </a:r>
            <a:r>
              <a:rPr lang="en-US" altLang="ko-KR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altLang="ko-KR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026CF9-ED7D-44E4-B30E-4AC91C29F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79" y="4365104"/>
            <a:ext cx="5629275" cy="120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288753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904454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연습문제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/>
              <a:t>    ● FORM </a:t>
            </a:r>
            <a:r>
              <a:rPr lang="ko-KR" altLang="en-US"/>
              <a:t>태그와 </a:t>
            </a:r>
            <a:r>
              <a:rPr lang="en-US" altLang="ko-KR"/>
              <a:t>POST </a:t>
            </a:r>
            <a:r>
              <a:rPr lang="ko-KR" altLang="en-US"/>
              <a:t>메소드를 사용하여 웹사이트 접속하기</a:t>
            </a:r>
            <a:endParaRPr lang="en-US" altLang="ko-KR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/>
              <a:t>        - </a:t>
            </a:r>
            <a:r>
              <a:rPr lang="ko-KR" altLang="en-US"/>
              <a:t>접속 </a:t>
            </a:r>
            <a:r>
              <a:rPr lang="en-US" altLang="ko-KR"/>
              <a:t>URL : </a:t>
            </a:r>
            <a:r>
              <a:rPr lang="en-US" altLang="ko-KR">
                <a:hlinkClick r:id="rId3"/>
              </a:rPr>
              <a:t>http://ggoreb.com/http/post.jsp</a:t>
            </a:r>
            <a:endParaRPr lang="en-US" altLang="ko-KR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/>
              <a:t>        - </a:t>
            </a:r>
            <a:r>
              <a:rPr lang="ko-KR" altLang="en-US"/>
              <a:t>필요 파라미터 </a:t>
            </a:r>
            <a:r>
              <a:rPr lang="en-US" altLang="ko-KR" b="1">
                <a:solidFill>
                  <a:srgbClr val="FF0000"/>
                </a:solidFill>
              </a:rPr>
              <a:t>name</a:t>
            </a:r>
            <a:r>
              <a:rPr lang="en-US" altLang="ko-KR"/>
              <a:t> / </a:t>
            </a:r>
            <a:r>
              <a:rPr lang="en-US" altLang="ko-KR" b="1">
                <a:solidFill>
                  <a:schemeClr val="accent5"/>
                </a:solidFill>
              </a:rPr>
              <a:t>value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en-US" altLang="ko-KR" b="1">
                <a:solidFill>
                  <a:srgbClr val="FF0000"/>
                </a:solidFill>
              </a:rPr>
              <a:t>auth-key</a:t>
            </a:r>
            <a:r>
              <a:rPr lang="en-US" altLang="ko-KR"/>
              <a:t> / </a:t>
            </a:r>
            <a:r>
              <a:rPr lang="en-US" altLang="ko-KR" b="1">
                <a:solidFill>
                  <a:schemeClr val="accent5"/>
                </a:solidFill>
              </a:rPr>
              <a:t>1q2w3e4r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E583BE-429F-4983-8CA3-892924081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443268"/>
            <a:ext cx="3384376" cy="14177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F9958D-D89E-4358-8622-35FF5125E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821" y="2217393"/>
            <a:ext cx="2778619" cy="1164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D074F4C-0A84-4505-AAA1-2BD2ECDE22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3821" y="3645666"/>
            <a:ext cx="2778619" cy="1164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77A6BD4-7057-48CB-8015-950547F3E9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3821" y="5073296"/>
            <a:ext cx="2778619" cy="1164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7A23435-80C5-4C03-93EA-B954B87A34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3688" y="4988759"/>
            <a:ext cx="2778619" cy="1164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44D94CB-0D13-41A5-9A6D-2375188A664A}"/>
              </a:ext>
            </a:extLst>
          </p:cNvPr>
          <p:cNvCxnSpPr>
            <a:stCxn id="4" idx="2"/>
            <a:endCxn id="19" idx="0"/>
          </p:cNvCxnSpPr>
          <p:nvPr/>
        </p:nvCxnSpPr>
        <p:spPr>
          <a:xfrm rot="16200000" flipH="1">
            <a:off x="2272529" y="4108290"/>
            <a:ext cx="1127712" cy="633226"/>
          </a:xfrm>
          <a:prstGeom prst="bentConnector3">
            <a:avLst/>
          </a:prstGeom>
          <a:ln w="25400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E4B7644-D8E6-416B-AE77-CFE927AF19CF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4211960" y="3152158"/>
            <a:ext cx="1394512" cy="1063743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C49EEA9-08E9-4185-BAD1-D27AEC53AD52}"/>
              </a:ext>
            </a:extLst>
          </p:cNvPr>
          <p:cNvSpPr/>
          <p:nvPr/>
        </p:nvSpPr>
        <p:spPr>
          <a:xfrm>
            <a:off x="5606472" y="2050473"/>
            <a:ext cx="3069983" cy="43308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A4B95A3-C71A-445F-832D-4A32F29A5C55}"/>
              </a:ext>
            </a:extLst>
          </p:cNvPr>
          <p:cNvSpPr/>
          <p:nvPr/>
        </p:nvSpPr>
        <p:spPr>
          <a:xfrm>
            <a:off x="3206660" y="4473543"/>
            <a:ext cx="10504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>
                <a:solidFill>
                  <a:schemeClr val="accent5"/>
                </a:solidFill>
                <a:latin typeface="Consolas" panose="020B0609020204030204" pitchFamily="49" charset="0"/>
              </a:rPr>
              <a:t>접속성공</a:t>
            </a:r>
            <a:endParaRPr lang="en-US" altLang="ko-KR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3E31B9E-3D4A-425B-A108-954B9D0E526A}"/>
              </a:ext>
            </a:extLst>
          </p:cNvPr>
          <p:cNvSpPr/>
          <p:nvPr/>
        </p:nvSpPr>
        <p:spPr>
          <a:xfrm>
            <a:off x="4554977" y="2799401"/>
            <a:ext cx="907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접속실패</a:t>
            </a:r>
            <a:endParaRPr lang="en-US" altLang="ko-KR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78207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771388" cy="8711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Form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&lt;input size="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숫자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"&gt; :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입력 필드의 너비 지정</a:t>
            </a:r>
            <a:endParaRPr kumimoji="0" lang="ko-KR" altLang="ko-KR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D90028-FE81-41E0-A142-F700EC7B335B}"/>
              </a:ext>
            </a:extLst>
          </p:cNvPr>
          <p:cNvSpPr txBox="1"/>
          <p:nvPr/>
        </p:nvSpPr>
        <p:spPr>
          <a:xfrm>
            <a:off x="827584" y="1268760"/>
            <a:ext cx="7782124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"/action"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 name: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"pin"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PIN: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"pin"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"pin"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C73DED0C-4C3A-45EC-9A7A-7AC516231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2" y="4586471"/>
            <a:ext cx="4207021" cy="19458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746813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638356" cy="8711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Form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&lt;input </a:t>
            </a:r>
            <a:r>
              <a:rPr lang="en-US" altLang="ko-KR" dirty="0" err="1">
                <a:solidFill>
                  <a:srgbClr val="000000"/>
                </a:solidFill>
                <a:latin typeface="Verdana" panose="020B0604030504040204" pitchFamily="34" charset="0"/>
              </a:rPr>
              <a:t>maxlength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="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숫자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"&gt; :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최대 입력 문자 수 지정</a:t>
            </a:r>
            <a:endParaRPr kumimoji="0" lang="ko-KR" altLang="ko-KR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D90028-FE81-41E0-A142-F700EC7B335B}"/>
              </a:ext>
            </a:extLst>
          </p:cNvPr>
          <p:cNvSpPr txBox="1"/>
          <p:nvPr/>
        </p:nvSpPr>
        <p:spPr>
          <a:xfrm>
            <a:off x="827584" y="1268760"/>
            <a:ext cx="778212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"/action"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 name: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"pin"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PIN: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"pin"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"pin"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4"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maxlength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CC33306E-D2A7-4F34-8249-B9D768CF3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586471"/>
            <a:ext cx="4213214" cy="19486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365942-7055-475E-A505-AB5E6F662F56}"/>
              </a:ext>
            </a:extLst>
          </p:cNvPr>
          <p:cNvSpPr/>
          <p:nvPr/>
        </p:nvSpPr>
        <p:spPr>
          <a:xfrm>
            <a:off x="2670531" y="5569495"/>
            <a:ext cx="487630" cy="2512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48D320-D300-4BA2-B58C-76F2AAC5A3C3}"/>
              </a:ext>
            </a:extLst>
          </p:cNvPr>
          <p:cNvSpPr/>
          <p:nvPr/>
        </p:nvSpPr>
        <p:spPr>
          <a:xfrm>
            <a:off x="3191156" y="5569495"/>
            <a:ext cx="14067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CD"/>
                </a:solidFill>
                <a:latin typeface="Consolas" panose="020B0609020204030204" pitchFamily="49" charset="0"/>
              </a:rPr>
              <a:t>4</a:t>
            </a:r>
            <a:r>
              <a:rPr lang="ko-KR" altLang="en-US" sz="1400" b="1" dirty="0">
                <a:solidFill>
                  <a:srgbClr val="0000CD"/>
                </a:solidFill>
                <a:latin typeface="Consolas" panose="020B0609020204030204" pitchFamily="49" charset="0"/>
              </a:rPr>
              <a:t>자 초과 불가</a:t>
            </a:r>
            <a:endParaRPr lang="en-US" altLang="ko-KR" sz="1400" b="1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8574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888698" cy="8711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Form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&lt;input multiple&gt; :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파일 선택 등 입력 필드에서 둘 이상의 값 사용</a:t>
            </a:r>
            <a:endParaRPr kumimoji="0" lang="ko-KR" altLang="ko-KR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D90028-FE81-41E0-A142-F700EC7B335B}"/>
              </a:ext>
            </a:extLst>
          </p:cNvPr>
          <p:cNvSpPr txBox="1"/>
          <p:nvPr/>
        </p:nvSpPr>
        <p:spPr>
          <a:xfrm>
            <a:off x="827584" y="1268760"/>
            <a:ext cx="778212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"/action"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"files"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 files: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"files"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"files"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multiple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E69A4D7-54ED-4728-A472-E58BA3AD2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2" y="3755944"/>
            <a:ext cx="4213214" cy="19486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2F8AE38-E9A2-45A4-91D3-BF181F046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896" y="5171908"/>
            <a:ext cx="3629955" cy="14959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AE21739-B416-4EF8-9C38-C33CFA4014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4018700"/>
            <a:ext cx="4213214" cy="19486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4916150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205819" cy="4193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Form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&lt;input pattern="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속성값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"&gt; : </a:t>
            </a:r>
            <a:r>
              <a:rPr lang="ko-KR" alt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정규식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패턴 지정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영어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글자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&lt;input placeholder="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설명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"&gt; :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입력 형식에 대한 설명 입력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숫자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+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하이픈 자리 맞춤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D90028-FE81-41E0-A142-F700EC7B335B}"/>
              </a:ext>
            </a:extLst>
          </p:cNvPr>
          <p:cNvSpPr txBox="1"/>
          <p:nvPr/>
        </p:nvSpPr>
        <p:spPr>
          <a:xfrm>
            <a:off x="827584" y="1628800"/>
            <a:ext cx="778212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"[A-Za-z]{3}"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"Three letter country code"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B52D40-CADC-43BF-AD51-84C460C12963}"/>
              </a:ext>
            </a:extLst>
          </p:cNvPr>
          <p:cNvSpPr txBox="1"/>
          <p:nvPr/>
        </p:nvSpPr>
        <p:spPr>
          <a:xfrm>
            <a:off x="827584" y="4509120"/>
            <a:ext cx="778212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tel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"phone"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"123-45-678"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"[0-9]{3}-[0-9]{2}-[0-9]{3}"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9370250-D70D-4217-9E97-FA39F1761D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492897"/>
            <a:ext cx="2304256" cy="995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6C3CEF67-CE24-4F3C-BDDF-E698684DFF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492897"/>
            <a:ext cx="2304256" cy="995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AEFA5B07-659E-4446-95D7-267F57D5ED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5375945"/>
            <a:ext cx="2304257" cy="9959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615ADD47-A53B-4956-AA2F-2EB25A4D96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5375946"/>
            <a:ext cx="2304256" cy="995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0739262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436104" cy="8711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Form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&lt;input required&gt; :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필수 입력 필드로 지정</a:t>
            </a:r>
            <a:endParaRPr kumimoji="0" lang="ko-KR" altLang="ko-KR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D90028-FE81-41E0-A142-F700EC7B335B}"/>
              </a:ext>
            </a:extLst>
          </p:cNvPr>
          <p:cNvSpPr txBox="1"/>
          <p:nvPr/>
        </p:nvSpPr>
        <p:spPr>
          <a:xfrm>
            <a:off x="827584" y="1268760"/>
            <a:ext cx="7782124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"/action"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Username: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4627833-63DC-46F4-AC33-04F4F4D89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00" y="4077072"/>
            <a:ext cx="4213214" cy="14628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041664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844596" cy="211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Form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&lt;select&gt;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dropdown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형태의 목록으로 표시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&lt;option&gt;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태그로 목록의 요소 생성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selected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속성으로 기본 </a:t>
            </a:r>
            <a:r>
              <a:rPr lang="ko-KR" alt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선택값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지정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4C5235-7AF9-484B-A382-37F63DA12F8F}"/>
              </a:ext>
            </a:extLst>
          </p:cNvPr>
          <p:cNvSpPr txBox="1"/>
          <p:nvPr/>
        </p:nvSpPr>
        <p:spPr>
          <a:xfrm>
            <a:off x="827584" y="2492896"/>
            <a:ext cx="7782124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"/action"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"cars"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Choose a car: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&lt;select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"cars"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"cars"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volvo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Volvo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saab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Saab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"fiat"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Fiat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selected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&lt;/select&gt;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그림 8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A88CE024-67C4-497D-A385-1DAC45E2B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145" y="4997278"/>
            <a:ext cx="2386548" cy="14754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394842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985934" cy="21137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Form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&lt;</a:t>
            </a:r>
            <a:r>
              <a:rPr lang="en-US" altLang="ko-KR" dirty="0" err="1">
                <a:solidFill>
                  <a:srgbClr val="000000"/>
                </a:solidFill>
                <a:latin typeface="Verdana" panose="020B0604030504040204" pitchFamily="34" charset="0"/>
              </a:rPr>
              <a:t>textarea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여러 줄을 입력할 수 있는 텍스트 영역 제공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rows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속성으로 텍스트 영역에서 보이는 행 지정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cols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속성으로 텍스트 영역에서 보이는 열 지정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4C5235-7AF9-484B-A382-37F63DA12F8F}"/>
              </a:ext>
            </a:extLst>
          </p:cNvPr>
          <p:cNvSpPr txBox="1"/>
          <p:nvPr/>
        </p:nvSpPr>
        <p:spPr>
          <a:xfrm>
            <a:off x="827584" y="2492896"/>
            <a:ext cx="778212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"message"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"30"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 cat was playing in the garden.</a:t>
            </a: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23E76C3E-E639-433D-9F50-7C06A34DE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513" y="3650273"/>
            <a:ext cx="3030663" cy="28750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96706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732386" cy="1700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Form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&lt;button&gt;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일반적인 버튼 모습 표시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자바스크립트와 연계하여 기능 수행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4C5235-7AF9-484B-A382-37F63DA12F8F}"/>
              </a:ext>
            </a:extLst>
          </p:cNvPr>
          <p:cNvSpPr txBox="1"/>
          <p:nvPr/>
        </p:nvSpPr>
        <p:spPr>
          <a:xfrm>
            <a:off x="827584" y="2060848"/>
            <a:ext cx="778212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'hi'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);"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 Me!</a:t>
            </a: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19652836-3D47-48D7-B81D-6F0DDF950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3627854"/>
            <a:ext cx="3451124" cy="11023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B4FA106-A412-45B1-B163-AD4A77A99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24" y="3627854"/>
            <a:ext cx="3451124" cy="11023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5367286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471917" cy="2529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HTML Form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●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&lt;label&gt;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다른 요소에 대한 설명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시각 장애인용 화면 판독기에서 유용하게 사용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라디오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체크 버튼과 같은 크기가 작은 요소를 선택하는데 도움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      - for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속성과 대상 요소의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id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를 이용하여 연결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1E7A79-9F2D-4120-84F7-C6B7C67D0667}"/>
              </a:ext>
            </a:extLst>
          </p:cNvPr>
          <p:cNvSpPr txBox="1"/>
          <p:nvPr/>
        </p:nvSpPr>
        <p:spPr>
          <a:xfrm>
            <a:off x="827584" y="2924944"/>
            <a:ext cx="7782124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오늘의 점심 메뉴 선택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"lunch"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짜장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"lunch"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짬뽕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"lunch"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볶음밥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B1CCA9-7748-40E9-B708-DC124D41C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725144"/>
            <a:ext cx="4615327" cy="1800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2654355-A852-4504-8663-3F66AA1BE283}"/>
              </a:ext>
            </a:extLst>
          </p:cNvPr>
          <p:cNvSpPr/>
          <p:nvPr/>
        </p:nvSpPr>
        <p:spPr>
          <a:xfrm>
            <a:off x="1259632" y="5445223"/>
            <a:ext cx="559440" cy="3524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87BD06-A01E-491A-BF32-4D5B4CB8B732}"/>
              </a:ext>
            </a:extLst>
          </p:cNvPr>
          <p:cNvSpPr/>
          <p:nvPr/>
        </p:nvSpPr>
        <p:spPr>
          <a:xfrm>
            <a:off x="1780256" y="5445224"/>
            <a:ext cx="49519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CD"/>
                </a:solidFill>
                <a:latin typeface="Consolas" panose="020B0609020204030204" pitchFamily="49" charset="0"/>
              </a:rPr>
              <a:t>label </a:t>
            </a:r>
            <a:r>
              <a:rPr lang="ko-KR" altLang="en-US" sz="1400" b="1" dirty="0">
                <a:solidFill>
                  <a:srgbClr val="0000CD"/>
                </a:solidFill>
                <a:latin typeface="Consolas" panose="020B0609020204030204" pitchFamily="49" charset="0"/>
              </a:rPr>
              <a:t>클릭 시 </a:t>
            </a:r>
            <a:r>
              <a:rPr lang="en-US" altLang="ko-KR" sz="1400" b="1" dirty="0">
                <a:solidFill>
                  <a:srgbClr val="0000CD"/>
                </a:solidFill>
                <a:latin typeface="Consolas" panose="020B0609020204030204" pitchFamily="49" charset="0"/>
              </a:rPr>
              <a:t>for </a:t>
            </a:r>
            <a:r>
              <a:rPr lang="ko-KR" altLang="en-US" sz="1400" b="1" dirty="0">
                <a:solidFill>
                  <a:srgbClr val="0000CD"/>
                </a:solidFill>
                <a:latin typeface="Consolas" panose="020B0609020204030204" pitchFamily="49" charset="0"/>
              </a:rPr>
              <a:t>속성으로 연결되어 있는 요소 선택</a:t>
            </a:r>
            <a:endParaRPr lang="en-US" altLang="ko-KR" sz="1400" b="1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81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7182</TotalTime>
  <Words>12053</Words>
  <Application>Microsoft Office PowerPoint</Application>
  <PresentationFormat>화면 슬라이드 쇼(4:3)</PresentationFormat>
  <Paragraphs>1670</Paragraphs>
  <Slides>119</Slides>
  <Notes>119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119</vt:i4>
      </vt:variant>
    </vt:vector>
  </HeadingPairs>
  <TitlesOfParts>
    <vt:vector size="125" baseType="lpstr">
      <vt:lpstr>돋움</vt:lpstr>
      <vt:lpstr>맑은 고딕</vt:lpstr>
      <vt:lpstr>Arial</vt:lpstr>
      <vt:lpstr>Consolas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GGoReb</dc:creator>
  <cp:lastModifiedBy>kangwook lee</cp:lastModifiedBy>
  <cp:revision>723</cp:revision>
  <dcterms:created xsi:type="dcterms:W3CDTF">2013-06-27T12:00:59Z</dcterms:created>
  <dcterms:modified xsi:type="dcterms:W3CDTF">2023-10-13T01:07:57Z</dcterms:modified>
</cp:coreProperties>
</file>