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45" r:id="rId2"/>
    <p:sldId id="451" r:id="rId3"/>
    <p:sldId id="449" r:id="rId4"/>
    <p:sldId id="446" r:id="rId5"/>
    <p:sldId id="448" r:id="rId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5050"/>
    <a:srgbClr val="FF3300"/>
    <a:srgbClr val="FFFFFF"/>
    <a:srgbClr val="FFCCCC"/>
    <a:srgbClr val="FF7C80"/>
    <a:srgbClr val="FF0000"/>
    <a:srgbClr val="FFCCFF"/>
    <a:srgbClr val="FF9999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2133" autoAdjust="0"/>
  </p:normalViewPr>
  <p:slideViewPr>
    <p:cSldViewPr>
      <p:cViewPr varScale="1">
        <p:scale>
          <a:sx n="91" d="100"/>
          <a:sy n="91" d="100"/>
        </p:scale>
        <p:origin x="276" y="96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2021-07-07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3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시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76521" y="5990292"/>
            <a:ext cx="3791423" cy="586615"/>
            <a:chOff x="130805" y="5990292"/>
            <a:chExt cx="3791423" cy="586615"/>
          </a:xfrm>
        </p:grpSpPr>
        <p:sp>
          <p:nvSpPr>
            <p:cNvPr id="7" name="TextBox 9"/>
            <p:cNvSpPr txBox="1"/>
            <p:nvPr userDrawn="1"/>
          </p:nvSpPr>
          <p:spPr>
            <a:xfrm>
              <a:off x="130805" y="6269130"/>
              <a:ext cx="379142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MySQL</a:t>
              </a:r>
              <a:r>
                <a:rPr kumimoji="0" lang="ko-KR" altLang="en-US" sz="1400" b="1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로 배우는 데이터베이스 개론과 실습</a:t>
              </a:r>
              <a:endParaRPr kumimoji="0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97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 smtClean="0">
                  <a:solidFill>
                    <a:schemeClr val="bg1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359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 smtClean="0">
                  <a:solidFill>
                    <a:schemeClr val="bg1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538980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 smtClean="0">
                  <a:solidFill>
                    <a:schemeClr val="bg1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" name="직사각형 10"/>
          <p:cNvSpPr/>
          <p:nvPr userDrawn="1"/>
        </p:nvSpPr>
        <p:spPr>
          <a:xfrm flipV="1">
            <a:off x="0" y="5743552"/>
            <a:ext cx="9144000" cy="61712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6460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mtClean="0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599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4176400" y="93663"/>
            <a:ext cx="5580176" cy="523220"/>
            <a:chOff x="6752029" y="188640"/>
            <a:chExt cx="5582416" cy="521913"/>
          </a:xfrm>
        </p:grpSpPr>
        <p:sp>
          <p:nvSpPr>
            <p:cNvPr id="4" name="직사각형 3"/>
            <p:cNvSpPr/>
            <p:nvPr/>
          </p:nvSpPr>
          <p:spPr>
            <a:xfrm>
              <a:off x="8336841" y="188640"/>
              <a:ext cx="3997604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 smtClean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데이터베이스 시스템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 smtClean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 smtClean="0">
                  <a:solidFill>
                    <a:srgbClr val="344F6B"/>
                  </a:solidFill>
                  <a:ea typeface="맑은 고딕" panose="020B0503020000020004" pitchFamily="50" charset="-127"/>
                </a:rPr>
                <a:t>01</a:t>
              </a:r>
              <a:endParaRPr lang="ko-KR" altLang="en-US" sz="2800" b="1" dirty="0" smtClean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mtClean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21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buClr>
                <a:srgbClr val="50ABCC"/>
              </a:buClr>
              <a:buFont typeface="Arial" panose="020B0604020202020204" pitchFamily="34" charset="0"/>
              <a:buChar char="»"/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50AB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rgbClr val="93CDD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370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2021-07-07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79" r:id="rId5"/>
    <p:sldLayoutId id="2147483680" r:id="rId6"/>
    <p:sldLayoutId id="2147483686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156810" y="4077072"/>
            <a:ext cx="6143382" cy="1512168"/>
          </a:xfrm>
        </p:spPr>
        <p:txBody>
          <a:bodyPr/>
          <a:lstStyle/>
          <a:p>
            <a:pPr algn="l"/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강의 및 실습 안내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519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안내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066675"/>
              </p:ext>
            </p:extLst>
          </p:nvPr>
        </p:nvGraphicFramePr>
        <p:xfrm>
          <a:off x="827584" y="1268760"/>
          <a:ext cx="7380820" cy="519336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867615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613207033"/>
                    </a:ext>
                  </a:extLst>
                </a:gridCol>
                <a:gridCol w="5796644">
                  <a:extLst>
                    <a:ext uri="{9D8B030D-6E8A-4147-A177-3AD203B41FA5}">
                      <a16:colId xmlns:a16="http://schemas.microsoft.com/office/drawing/2014/main" val="685927753"/>
                    </a:ext>
                  </a:extLst>
                </a:gridCol>
              </a:tblGrid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effectLst/>
                        </a:rPr>
                        <a:t>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effectLst/>
                        </a:rPr>
                        <a:t>장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effectLst/>
                        </a:rPr>
                        <a:t>강의 내용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12274" marR="12274" marT="12274" marB="12274" anchor="ctr"/>
                </a:tc>
                <a:extLst>
                  <a:ext uri="{0D108BD9-81ED-4DB2-BD59-A6C34878D82A}">
                    <a16:rowId xmlns:a16="http://schemas.microsoft.com/office/drawing/2014/main" val="980856288"/>
                  </a:ext>
                </a:extLst>
              </a:tr>
              <a:tr h="19098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effectLst/>
                        </a:rPr>
                        <a:t>1</a:t>
                      </a:r>
                      <a:r>
                        <a:rPr lang="ko-KR" altLang="en-US" sz="1200" kern="0" spc="0" dirty="0" smtClean="0">
                          <a:effectLst/>
                        </a:rPr>
                        <a:t>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effectLst/>
                        </a:rPr>
                        <a:t>강의 소개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</a:rPr>
                        <a:t>소프트웨어 개발과 </a:t>
                      </a:r>
                      <a:r>
                        <a:rPr lang="ko-KR" altLang="en-US" sz="1200" kern="0" spc="0" dirty="0" smtClean="0">
                          <a:effectLst/>
                        </a:rPr>
                        <a:t>데이터베이스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extLst>
                  <a:ext uri="{0D108BD9-81ED-4DB2-BD59-A6C34878D82A}">
                    <a16:rowId xmlns:a16="http://schemas.microsoft.com/office/drawing/2014/main" val="1779479884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effectLst/>
                        </a:rPr>
                        <a:t>2</a:t>
                      </a:r>
                      <a:r>
                        <a:rPr lang="ko-KR" altLang="en-US" sz="1200" kern="0" spc="0" dirty="0" smtClean="0">
                          <a:effectLst/>
                        </a:rPr>
                        <a:t>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effectLst/>
                        </a:rPr>
                        <a:t>관계 데이터 모델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extLst>
                  <a:ext uri="{0D108BD9-81ED-4DB2-BD59-A6C34878D82A}">
                    <a16:rowId xmlns:a16="http://schemas.microsoft.com/office/drawing/2014/main" val="953460172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effectLst/>
                        </a:rPr>
                        <a:t>3</a:t>
                      </a:r>
                      <a:r>
                        <a:rPr lang="ko-KR" altLang="en-US" sz="1200" kern="0" spc="0" dirty="0" smtClean="0">
                          <a:effectLst/>
                        </a:rPr>
                        <a:t>장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effectLst/>
                        </a:rPr>
                        <a:t>SQL </a:t>
                      </a:r>
                      <a:r>
                        <a:rPr lang="ko-KR" altLang="en-US" sz="1200" kern="0" spc="0" dirty="0" smtClean="0">
                          <a:effectLst/>
                        </a:rPr>
                        <a:t>기초 </a:t>
                      </a:r>
                      <a:r>
                        <a:rPr lang="en-US" altLang="ko-KR" sz="1200" kern="0" spc="0" dirty="0" smtClean="0">
                          <a:effectLst/>
                        </a:rPr>
                        <a:t>– MySQL </a:t>
                      </a:r>
                      <a:r>
                        <a:rPr lang="ko-KR" altLang="en-US" sz="1200" kern="0" spc="0" dirty="0" smtClean="0">
                          <a:effectLst/>
                        </a:rPr>
                        <a:t>설치</a:t>
                      </a:r>
                      <a:r>
                        <a:rPr lang="en-US" altLang="ko-KR" sz="1200" kern="0" spc="0" dirty="0" smtClean="0">
                          <a:effectLst/>
                        </a:rPr>
                        <a:t>, </a:t>
                      </a:r>
                      <a:r>
                        <a:rPr lang="en-US" sz="1200" kern="0" spc="0" dirty="0" smtClean="0">
                          <a:effectLst/>
                        </a:rPr>
                        <a:t>SELECT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extLst>
                  <a:ext uri="{0D108BD9-81ED-4DB2-BD59-A6C34878D82A}">
                    <a16:rowId xmlns:a16="http://schemas.microsoft.com/office/drawing/2014/main" val="111164368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effectLst/>
                        </a:rPr>
                        <a:t>3</a:t>
                      </a:r>
                      <a:r>
                        <a:rPr lang="ko-KR" altLang="en-US" sz="1200" kern="0" spc="0" dirty="0" smtClean="0">
                          <a:effectLst/>
                        </a:rPr>
                        <a:t>장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effectLst/>
                        </a:rPr>
                        <a:t>SQL </a:t>
                      </a:r>
                      <a:r>
                        <a:rPr lang="ko-KR" altLang="en-US" sz="1200" kern="0" spc="0" dirty="0" smtClean="0">
                          <a:effectLst/>
                        </a:rPr>
                        <a:t>기초</a:t>
                      </a:r>
                      <a:r>
                        <a:rPr lang="en-US" altLang="ko-KR" sz="1200" kern="0" spc="0" dirty="0" smtClean="0">
                          <a:effectLst/>
                        </a:rPr>
                        <a:t> - DDL, DML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extLst>
                  <a:ext uri="{0D108BD9-81ED-4DB2-BD59-A6C34878D82A}">
                    <a16:rowId xmlns:a16="http://schemas.microsoft.com/office/drawing/2014/main" val="459691263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effectLst/>
                        </a:rPr>
                        <a:t>4</a:t>
                      </a:r>
                      <a:r>
                        <a:rPr lang="ko-KR" altLang="en-US" sz="1200" kern="0" spc="0" dirty="0" smtClean="0">
                          <a:effectLst/>
                        </a:rPr>
                        <a:t>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effectLst/>
                        </a:rPr>
                        <a:t>SQL </a:t>
                      </a:r>
                      <a:r>
                        <a:rPr lang="ko-KR" altLang="en-US" sz="1200" kern="0" spc="0" dirty="0" smtClean="0">
                          <a:effectLst/>
                        </a:rPr>
                        <a:t>고급 </a:t>
                      </a:r>
                      <a:r>
                        <a:rPr lang="en-US" altLang="ko-KR" sz="1200" kern="0" spc="0" dirty="0" smtClean="0">
                          <a:effectLst/>
                        </a:rPr>
                        <a:t>– </a:t>
                      </a:r>
                      <a:r>
                        <a:rPr lang="ko-KR" altLang="en-US" sz="1200" kern="0" spc="0" dirty="0" smtClean="0">
                          <a:effectLst/>
                        </a:rPr>
                        <a:t>내장 함수</a:t>
                      </a:r>
                      <a:r>
                        <a:rPr lang="en-US" altLang="ko-KR" sz="1200" kern="0" spc="0" dirty="0" smtClean="0">
                          <a:effectLst/>
                        </a:rPr>
                        <a:t>, </a:t>
                      </a:r>
                      <a:r>
                        <a:rPr lang="ko-KR" altLang="en-US" sz="1200" kern="0" spc="0" dirty="0" err="1" smtClean="0">
                          <a:effectLst/>
                        </a:rPr>
                        <a:t>부속질의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extLst>
                  <a:ext uri="{0D108BD9-81ED-4DB2-BD59-A6C34878D82A}">
                    <a16:rowId xmlns:a16="http://schemas.microsoft.com/office/drawing/2014/main" val="3982289034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effectLst/>
                        </a:rPr>
                        <a:t>SQL </a:t>
                      </a:r>
                      <a:r>
                        <a:rPr lang="ko-KR" altLang="en-US" sz="1200" kern="0" spc="0" dirty="0" smtClean="0">
                          <a:effectLst/>
                        </a:rPr>
                        <a:t>고급 </a:t>
                      </a:r>
                      <a:r>
                        <a:rPr lang="en-US" altLang="ko-KR" sz="1200" kern="0" spc="0" dirty="0" smtClean="0">
                          <a:effectLst/>
                        </a:rPr>
                        <a:t>- </a:t>
                      </a:r>
                      <a:r>
                        <a:rPr lang="ko-KR" altLang="en-US" sz="1200" kern="0" spc="0" dirty="0">
                          <a:effectLst/>
                        </a:rPr>
                        <a:t>뷰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</a:rPr>
                        <a:t>인덱스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extLst>
                  <a:ext uri="{0D108BD9-81ED-4DB2-BD59-A6C34878D82A}">
                    <a16:rowId xmlns:a16="http://schemas.microsoft.com/office/drawing/2014/main" val="185423853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effectLst/>
                        </a:rPr>
                        <a:t>5</a:t>
                      </a:r>
                      <a:r>
                        <a:rPr lang="ko-KR" altLang="en-US" sz="1200" kern="0" spc="0" dirty="0" smtClean="0">
                          <a:effectLst/>
                        </a:rPr>
                        <a:t>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effectLst/>
                        </a:rPr>
                        <a:t>데이터베이스 프로그래밍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extLst>
                  <a:ext uri="{0D108BD9-81ED-4DB2-BD59-A6C34878D82A}">
                    <a16:rowId xmlns:a16="http://schemas.microsoft.com/office/drawing/2014/main" val="3203195683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8</a:t>
                      </a:r>
                      <a:endParaRPr lang="en-US" sz="1200" kern="0" spc="0" dirty="0">
                        <a:solidFill>
                          <a:schemeClr val="tx2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12274" marR="12274" marT="12274" marB="12274" anchor="ctr"/>
                </a:tc>
                <a:tc gridSpan="2">
                  <a:txBody>
                    <a:bodyPr/>
                    <a:lstStyle/>
                    <a:p>
                      <a:pPr marL="3175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중간고사</a:t>
                      </a:r>
                    </a:p>
                  </a:txBody>
                  <a:tcPr marL="12274" marR="12274" marT="12274" marB="12274" anchor="ctr"/>
                </a:tc>
                <a:tc hMerge="1">
                  <a:txBody>
                    <a:bodyPr/>
                    <a:lstStyle/>
                    <a:p>
                      <a:pPr marL="3175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2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12274" marR="12274" marT="12274" marB="12274" anchor="ctr"/>
                </a:tc>
                <a:extLst>
                  <a:ext uri="{0D108BD9-81ED-4DB2-BD59-A6C34878D82A}">
                    <a16:rowId xmlns:a16="http://schemas.microsoft.com/office/drawing/2014/main" val="3232728591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effectLst/>
                        </a:rPr>
                        <a:t>6</a:t>
                      </a:r>
                      <a:r>
                        <a:rPr lang="ko-KR" altLang="en-US" sz="1200" kern="0" spc="0" dirty="0" smtClean="0">
                          <a:effectLst/>
                        </a:rPr>
                        <a:t>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데이터베이스 </a:t>
                      </a:r>
                      <a:r>
                        <a:rPr lang="ko-KR" altLang="en-US" sz="1200" kern="0" spc="0" dirty="0" smtClean="0">
                          <a:effectLst/>
                        </a:rPr>
                        <a:t>모델링 </a:t>
                      </a:r>
                      <a:r>
                        <a:rPr lang="en-US" altLang="ko-KR" sz="1200" kern="0" spc="0" dirty="0" smtClean="0">
                          <a:effectLst/>
                        </a:rPr>
                        <a:t>- </a:t>
                      </a:r>
                      <a:r>
                        <a:rPr lang="ko-KR" altLang="en-US" sz="1200" kern="0" spc="0" dirty="0">
                          <a:effectLst/>
                        </a:rPr>
                        <a:t>개념</a:t>
                      </a:r>
                      <a:r>
                        <a:rPr lang="en-US" altLang="ko-KR" sz="1200" kern="0" spc="0" dirty="0">
                          <a:effectLst/>
                        </a:rPr>
                        <a:t>, ER </a:t>
                      </a:r>
                      <a:r>
                        <a:rPr lang="ko-KR" altLang="en-US" sz="1200" kern="0" spc="0" dirty="0">
                          <a:effectLst/>
                        </a:rPr>
                        <a:t>모델</a:t>
                      </a:r>
                      <a:r>
                        <a:rPr lang="en-US" altLang="ko-KR" sz="1200" kern="0" spc="0" dirty="0">
                          <a:effectLst/>
                        </a:rPr>
                        <a:t>, ER </a:t>
                      </a:r>
                      <a:r>
                        <a:rPr lang="ko-KR" altLang="en-US" sz="1200" kern="0" spc="0" dirty="0">
                          <a:effectLst/>
                        </a:rPr>
                        <a:t>모델과 </a:t>
                      </a:r>
                      <a:r>
                        <a:rPr lang="ko-KR" altLang="en-US" sz="1200" kern="0" spc="0" dirty="0" smtClean="0">
                          <a:effectLst/>
                        </a:rPr>
                        <a:t>관계 모델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extLst>
                  <a:ext uri="{0D108BD9-81ED-4DB2-BD59-A6C34878D82A}">
                    <a16:rowId xmlns:a16="http://schemas.microsoft.com/office/drawing/2014/main" val="1523210672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10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effectLst/>
                        </a:rPr>
                        <a:t>6</a:t>
                      </a:r>
                      <a:r>
                        <a:rPr lang="ko-KR" altLang="en-US" sz="1200" kern="0" spc="0" dirty="0" smtClean="0">
                          <a:effectLst/>
                        </a:rPr>
                        <a:t>장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데이터베이스 </a:t>
                      </a:r>
                      <a:r>
                        <a:rPr lang="ko-KR" altLang="en-US" sz="1200" kern="0" spc="0" dirty="0" smtClean="0">
                          <a:effectLst/>
                        </a:rPr>
                        <a:t>설계 </a:t>
                      </a:r>
                      <a:r>
                        <a:rPr lang="en-US" altLang="ko-KR" sz="1200" kern="0" spc="0" dirty="0" smtClean="0">
                          <a:effectLst/>
                        </a:rPr>
                        <a:t>– Erwin </a:t>
                      </a:r>
                      <a:r>
                        <a:rPr lang="ko-KR" altLang="en-US" sz="1200" kern="0" spc="0" dirty="0" smtClean="0">
                          <a:effectLst/>
                        </a:rPr>
                        <a:t>실습</a:t>
                      </a:r>
                      <a:r>
                        <a:rPr lang="en-US" altLang="ko-KR" sz="1200" kern="0" spc="0" dirty="0" smtClean="0">
                          <a:effectLst/>
                        </a:rPr>
                        <a:t>, </a:t>
                      </a:r>
                      <a:r>
                        <a:rPr lang="ko-KR" altLang="en-US" sz="1200" kern="0" spc="0" dirty="0" smtClean="0">
                          <a:effectLst/>
                        </a:rPr>
                        <a:t>모델링 연습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extLst>
                  <a:ext uri="{0D108BD9-81ED-4DB2-BD59-A6C34878D82A}">
                    <a16:rowId xmlns:a16="http://schemas.microsoft.com/office/drawing/2014/main" val="1553036176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11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effectLst/>
                        </a:rPr>
                        <a:t>7</a:t>
                      </a:r>
                      <a:r>
                        <a:rPr lang="ko-KR" altLang="en-US" sz="1200" kern="0" spc="0" dirty="0" smtClean="0">
                          <a:effectLst/>
                        </a:rPr>
                        <a:t>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effectLst/>
                        </a:rPr>
                        <a:t>관계 </a:t>
                      </a:r>
                      <a:r>
                        <a:rPr lang="ko-KR" altLang="en-US" sz="1200" kern="0" spc="0" dirty="0" err="1" smtClean="0">
                          <a:effectLst/>
                        </a:rPr>
                        <a:t>데이타베이스의</a:t>
                      </a:r>
                      <a:r>
                        <a:rPr lang="ko-KR" altLang="en-US" sz="1200" kern="0" spc="0" dirty="0" smtClean="0">
                          <a:effectLst/>
                        </a:rPr>
                        <a:t> 정규화 </a:t>
                      </a:r>
                      <a:r>
                        <a:rPr lang="en-US" altLang="ko-KR" sz="1200" kern="0" spc="0" dirty="0" smtClean="0">
                          <a:effectLst/>
                        </a:rPr>
                        <a:t>- </a:t>
                      </a:r>
                      <a:r>
                        <a:rPr lang="ko-KR" altLang="en-US" sz="1200" kern="0" spc="0" dirty="0">
                          <a:effectLst/>
                        </a:rPr>
                        <a:t>이상현상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 dirty="0" smtClean="0">
                          <a:effectLst/>
                        </a:rPr>
                        <a:t>함수 종속성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</a:rPr>
                        <a:t>정규화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extLst>
                  <a:ext uri="{0D108BD9-81ED-4DB2-BD59-A6C34878D82A}">
                    <a16:rowId xmlns:a16="http://schemas.microsoft.com/office/drawing/2014/main" val="4001382493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effectLst/>
                        </a:rPr>
                        <a:t>7</a:t>
                      </a:r>
                      <a:r>
                        <a:rPr lang="ko-KR" altLang="en-US" sz="1200" kern="0" spc="0" dirty="0" smtClean="0">
                          <a:effectLst/>
                        </a:rPr>
                        <a:t>장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관계 데이타베이스의 </a:t>
                      </a:r>
                      <a:r>
                        <a:rPr lang="ko-KR" altLang="en-US" sz="1200" kern="0" spc="0" dirty="0" smtClean="0">
                          <a:effectLst/>
                        </a:rPr>
                        <a:t>정규화 </a:t>
                      </a:r>
                      <a:r>
                        <a:rPr lang="en-US" altLang="ko-KR" sz="1200" kern="0" spc="0" dirty="0" smtClean="0">
                          <a:effectLst/>
                        </a:rPr>
                        <a:t>- </a:t>
                      </a:r>
                      <a:r>
                        <a:rPr lang="ko-KR" altLang="en-US" sz="1200" kern="0" spc="0" dirty="0">
                          <a:effectLst/>
                        </a:rPr>
                        <a:t>정규화 </a:t>
                      </a:r>
                      <a:r>
                        <a:rPr lang="ko-KR" altLang="en-US" sz="1200" kern="0" spc="0" dirty="0" smtClean="0">
                          <a:effectLst/>
                        </a:rPr>
                        <a:t>연습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extLst>
                  <a:ext uri="{0D108BD9-81ED-4DB2-BD59-A6C34878D82A}">
                    <a16:rowId xmlns:a16="http://schemas.microsoft.com/office/drawing/2014/main" val="2367108607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effectLst/>
                        </a:rPr>
                        <a:t>8</a:t>
                      </a:r>
                      <a:r>
                        <a:rPr lang="ko-KR" altLang="en-US" sz="1200" kern="0" spc="0" dirty="0" smtClean="0">
                          <a:effectLst/>
                        </a:rPr>
                        <a:t>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effectLst/>
                        </a:rPr>
                        <a:t>트랜잭션</a:t>
                      </a:r>
                      <a:r>
                        <a:rPr lang="en-US" altLang="ko-KR" sz="1200" kern="0" spc="0" dirty="0" smtClean="0">
                          <a:effectLst/>
                        </a:rPr>
                        <a:t> - </a:t>
                      </a:r>
                      <a:r>
                        <a:rPr lang="ko-KR" altLang="en-US" sz="1200" kern="0" spc="0" dirty="0">
                          <a:effectLst/>
                        </a:rPr>
                        <a:t>트랜잭션 개념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</a:rPr>
                        <a:t>동시성 제어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</a:rPr>
                        <a:t>트랜잭션 </a:t>
                      </a:r>
                      <a:r>
                        <a:rPr lang="ko-KR" altLang="en-US" sz="1200" kern="0" spc="0" dirty="0" smtClean="0">
                          <a:effectLst/>
                        </a:rPr>
                        <a:t>고립 </a:t>
                      </a:r>
                      <a:r>
                        <a:rPr lang="ko-KR" altLang="en-US" sz="1200" kern="0" spc="0" dirty="0">
                          <a:effectLst/>
                        </a:rPr>
                        <a:t>수준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 dirty="0" smtClean="0">
                          <a:effectLst/>
                        </a:rPr>
                        <a:t>회복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extLst>
                  <a:ext uri="{0D108BD9-81ED-4DB2-BD59-A6C34878D82A}">
                    <a16:rowId xmlns:a16="http://schemas.microsoft.com/office/drawing/2014/main" val="764261058"/>
                  </a:ext>
                </a:extLst>
              </a:tr>
              <a:tr h="26808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effectLst/>
                        </a:rPr>
                        <a:t>8</a:t>
                      </a:r>
                      <a:r>
                        <a:rPr lang="ko-KR" altLang="en-US" sz="1200" kern="0" spc="0" dirty="0" smtClean="0">
                          <a:effectLst/>
                        </a:rPr>
                        <a:t>장</a:t>
                      </a:r>
                      <a:r>
                        <a:rPr lang="en-US" altLang="ko-KR" sz="1200" kern="0" spc="0" dirty="0" smtClean="0">
                          <a:effectLst/>
                        </a:rPr>
                        <a:t>, 9</a:t>
                      </a:r>
                      <a:r>
                        <a:rPr lang="ko-KR" altLang="en-US" sz="1200" kern="0" spc="0" dirty="0" smtClean="0">
                          <a:effectLst/>
                        </a:rPr>
                        <a:t>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effectLst/>
                        </a:rPr>
                        <a:t>트랜잭션</a:t>
                      </a:r>
                      <a:r>
                        <a:rPr lang="en-US" altLang="ko-KR" sz="1200" kern="0" spc="0" dirty="0" smtClean="0">
                          <a:effectLst/>
                        </a:rPr>
                        <a:t> - </a:t>
                      </a:r>
                      <a:r>
                        <a:rPr lang="ko-KR" altLang="en-US" sz="1200" kern="0" spc="0" dirty="0" smtClean="0">
                          <a:effectLst/>
                        </a:rPr>
                        <a:t>트랜잭션 실습</a:t>
                      </a:r>
                      <a:endParaRPr lang="ko-KR" altLang="en-US" sz="1200" kern="0" spc="0" dirty="0">
                        <a:effectLst/>
                      </a:endParaRPr>
                    </a:p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데이터베이스 </a:t>
                      </a:r>
                      <a:r>
                        <a:rPr lang="ko-KR" altLang="en-US" sz="1200" kern="0" spc="0" dirty="0" smtClean="0">
                          <a:effectLst/>
                        </a:rPr>
                        <a:t>관리</a:t>
                      </a:r>
                      <a:r>
                        <a:rPr lang="en-US" altLang="ko-KR" sz="1200" kern="0" spc="0" dirty="0">
                          <a:effectLst/>
                        </a:rPr>
                        <a:t>(9</a:t>
                      </a:r>
                      <a:r>
                        <a:rPr lang="ko-KR" altLang="en-US" sz="1200" kern="0" spc="0" dirty="0">
                          <a:effectLst/>
                        </a:rPr>
                        <a:t>장</a:t>
                      </a:r>
                      <a:r>
                        <a:rPr lang="en-US" altLang="ko-KR" sz="1200" kern="0" spc="0" dirty="0" smtClean="0">
                          <a:effectLst/>
                        </a:rPr>
                        <a:t>) – </a:t>
                      </a:r>
                      <a:r>
                        <a:rPr lang="ko-KR" altLang="en-US" sz="1200" kern="0" spc="0" dirty="0" smtClean="0">
                          <a:effectLst/>
                        </a:rPr>
                        <a:t>데이터베이스 관리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</a:rPr>
                        <a:t>보안과 권한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>
                          <a:effectLst/>
                        </a:rPr>
                        <a:t>백업과 </a:t>
                      </a:r>
                      <a:r>
                        <a:rPr lang="ko-KR" altLang="en-US" sz="1200" kern="0" spc="0" smtClean="0">
                          <a:effectLst/>
                        </a:rPr>
                        <a:t>복원</a:t>
                      </a:r>
                      <a:endParaRPr lang="en-US" altLang="ko-KR" sz="1200" kern="0" spc="0" smtClean="0">
                        <a:effectLst/>
                      </a:endParaRPr>
                    </a:p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kern="0" spc="0" smtClean="0">
                          <a:solidFill>
                            <a:srgbClr val="0000CC"/>
                          </a:solidFill>
                          <a:effectLst/>
                          <a:latin typeface="한양신명조"/>
                        </a:rPr>
                        <a:t>진도에 따라 </a:t>
                      </a:r>
                      <a:r>
                        <a:rPr lang="en-US" altLang="ko-KR" sz="1200" kern="0" spc="0" smtClean="0">
                          <a:solidFill>
                            <a:srgbClr val="0000CC"/>
                          </a:solidFill>
                          <a:effectLst/>
                          <a:latin typeface="한양신명조"/>
                        </a:rPr>
                        <a:t>9</a:t>
                      </a:r>
                      <a:r>
                        <a:rPr lang="ko-KR" altLang="en-US" sz="1200" kern="0" spc="0" smtClean="0">
                          <a:solidFill>
                            <a:srgbClr val="0000CC"/>
                          </a:solidFill>
                          <a:effectLst/>
                          <a:latin typeface="한양신명조"/>
                        </a:rPr>
                        <a:t>장 생략</a:t>
                      </a:r>
                      <a:r>
                        <a:rPr lang="en-US" altLang="ko-KR" sz="1200" kern="0" spc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extLst>
                  <a:ext uri="{0D108BD9-81ED-4DB2-BD59-A6C34878D82A}">
                    <a16:rowId xmlns:a16="http://schemas.microsoft.com/office/drawing/2014/main" val="137769903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15</a:t>
                      </a:r>
                      <a:endParaRPr lang="en-US" sz="1200" kern="0" spc="0" dirty="0">
                        <a:solidFill>
                          <a:schemeClr val="tx2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tc gridSpan="2">
                  <a:txBody>
                    <a:bodyPr/>
                    <a:lstStyle/>
                    <a:p>
                      <a:pPr marL="3175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tx2"/>
                          </a:solidFill>
                          <a:effectLst/>
                        </a:rPr>
                        <a:t>기말고사</a:t>
                      </a:r>
                      <a:endParaRPr lang="ko-KR" altLang="en-US" sz="1200" kern="0" spc="0" dirty="0">
                        <a:solidFill>
                          <a:schemeClr val="tx2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tc hMerge="1">
                  <a:txBody>
                    <a:bodyPr/>
                    <a:lstStyle/>
                    <a:p>
                      <a:pPr marL="3175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2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extLst>
                  <a:ext uri="{0D108BD9-81ED-4DB2-BD59-A6C34878D82A}">
                    <a16:rowId xmlns:a16="http://schemas.microsoft.com/office/drawing/2014/main" val="2248722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프로그램 안내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22" y="1052736"/>
            <a:ext cx="7344816" cy="21727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22" y="4221088"/>
            <a:ext cx="7317362" cy="12608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23" y="3475647"/>
            <a:ext cx="7317362" cy="4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예제소스와 </a:t>
            </a:r>
            <a:r>
              <a:rPr lang="ko-KR" altLang="en-US" dirty="0" smtClean="0"/>
              <a:t>실습 프로그램 다운로드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96752"/>
            <a:ext cx="7434554" cy="306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데이터베이스 소개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39552" y="1124744"/>
            <a:ext cx="7776864" cy="5472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Font typeface="Arial" charset="0"/>
              <a:buNone/>
            </a:pPr>
            <a:r>
              <a:rPr kumimoji="0" lang="ko-KR" altLang="en-US" sz="1200" dirty="0" smtClean="0">
                <a:latin typeface="+mn-ea"/>
              </a:rPr>
              <a:t>이 책은 데이터베이스의 이론과 실습을 병행하면서 공부할 수 있도록 구성되었습니다</a:t>
            </a:r>
            <a:r>
              <a:rPr kumimoji="0" lang="en-US" altLang="ko-KR" sz="1200" dirty="0" smtClean="0">
                <a:latin typeface="+mn-ea"/>
              </a:rPr>
              <a:t>. </a:t>
            </a:r>
            <a:r>
              <a:rPr kumimoji="0" lang="ko-KR" altLang="en-US" sz="1200" dirty="0" smtClean="0">
                <a:latin typeface="+mn-ea"/>
              </a:rPr>
              <a:t>설명을 위해 ‘마당서점’이라는 가상의 서점을 이용합니다</a:t>
            </a:r>
            <a:r>
              <a:rPr kumimoji="0" lang="en-US" altLang="ko-KR" sz="1200" dirty="0" smtClean="0">
                <a:latin typeface="+mn-ea"/>
              </a:rPr>
              <a:t>. </a:t>
            </a:r>
            <a:r>
              <a:rPr kumimoji="0" lang="ko-KR" altLang="en-US" sz="1200" dirty="0" smtClean="0">
                <a:latin typeface="+mn-ea"/>
              </a:rPr>
              <a:t>각 부별로 전개되는 내용은 아래와 같습니다</a:t>
            </a:r>
            <a:r>
              <a:rPr kumimoji="0" lang="en-US" altLang="ko-KR" sz="1200" dirty="0" smtClean="0">
                <a:latin typeface="+mn-ea"/>
              </a:rPr>
              <a:t>.</a:t>
            </a:r>
          </a:p>
          <a:p>
            <a:pPr marL="0" indent="0">
              <a:spcBef>
                <a:spcPts val="500"/>
              </a:spcBef>
              <a:buFont typeface="Arial" charset="0"/>
              <a:buNone/>
            </a:pPr>
            <a:endParaRPr kumimoji="0" lang="en-US" altLang="ko-KR" sz="1050" dirty="0" smtClean="0">
              <a:latin typeface="+mn-ea"/>
            </a:endParaRPr>
          </a:p>
          <a:p>
            <a:pPr marL="0" indent="0">
              <a:spcBef>
                <a:spcPts val="500"/>
              </a:spcBef>
              <a:buFont typeface="Arial" charset="0"/>
              <a:buNone/>
            </a:pPr>
            <a:r>
              <a:rPr kumimoji="0" lang="ko-KR" altLang="en-US" sz="1400" b="1" dirty="0" smtClean="0">
                <a:solidFill>
                  <a:srgbClr val="0070C0"/>
                </a:solidFill>
                <a:latin typeface="+mn-ea"/>
              </a:rPr>
              <a:t>마당서점 데이터베이스 구축 개요</a:t>
            </a:r>
            <a:r>
              <a:rPr kumimoji="0" lang="en-US" altLang="ko-KR" sz="1400" b="1" dirty="0" smtClean="0">
                <a:solidFill>
                  <a:srgbClr val="0070C0"/>
                </a:solidFill>
                <a:latin typeface="+mn-ea"/>
              </a:rPr>
              <a:t>(1</a:t>
            </a:r>
            <a:r>
              <a:rPr kumimoji="0" lang="ko-KR" altLang="en-US" sz="1400" b="1" dirty="0" smtClean="0">
                <a:solidFill>
                  <a:srgbClr val="0070C0"/>
                </a:solidFill>
                <a:latin typeface="+mn-ea"/>
              </a:rPr>
              <a:t>부</a:t>
            </a:r>
            <a:r>
              <a:rPr kumimoji="0" lang="en-US" altLang="ko-KR" sz="1400" b="1" dirty="0" smtClean="0">
                <a:solidFill>
                  <a:srgbClr val="0070C0"/>
                </a:solidFill>
                <a:latin typeface="+mn-ea"/>
              </a:rPr>
              <a:t>)</a:t>
            </a:r>
          </a:p>
          <a:p>
            <a:pPr marL="0" indent="0">
              <a:spcBef>
                <a:spcPts val="500"/>
              </a:spcBef>
              <a:buFont typeface="Arial" charset="0"/>
              <a:buNone/>
            </a:pPr>
            <a:r>
              <a:rPr kumimoji="0" lang="ko-KR" altLang="en-US" sz="1200" dirty="0" smtClean="0">
                <a:latin typeface="+mn-ea"/>
              </a:rPr>
              <a:t>마당서점은 </a:t>
            </a:r>
            <a:r>
              <a:rPr kumimoji="0" lang="en-US" altLang="ko-KR" sz="1200" dirty="0" smtClean="0">
                <a:latin typeface="+mn-ea"/>
              </a:rPr>
              <a:t>1970</a:t>
            </a:r>
            <a:r>
              <a:rPr kumimoji="0" lang="ko-KR" altLang="en-US" sz="1200" dirty="0" smtClean="0">
                <a:latin typeface="+mn-ea"/>
              </a:rPr>
              <a:t>년대 초 개업했습니다</a:t>
            </a:r>
            <a:r>
              <a:rPr kumimoji="0" lang="en-US" altLang="ko-KR" sz="1200" dirty="0" smtClean="0">
                <a:latin typeface="+mn-ea"/>
              </a:rPr>
              <a:t>. </a:t>
            </a:r>
            <a:r>
              <a:rPr kumimoji="0" lang="ko-KR" altLang="en-US" sz="1200" dirty="0" smtClean="0">
                <a:latin typeface="+mn-ea"/>
              </a:rPr>
              <a:t>처음에는 도서가 많지 않아 종업원이 계산기로 업무를 보았습니다</a:t>
            </a:r>
            <a:r>
              <a:rPr kumimoji="0" lang="en-US" altLang="ko-KR" sz="1200" dirty="0" smtClean="0">
                <a:latin typeface="+mn-ea"/>
              </a:rPr>
              <a:t>. </a:t>
            </a:r>
            <a:r>
              <a:rPr kumimoji="0" lang="ko-KR" altLang="en-US" sz="1200" dirty="0" smtClean="0">
                <a:latin typeface="+mn-ea"/>
              </a:rPr>
              <a:t>그러나 다루는 도서가 늘고 손님이 많아지자 데이터베이스 시스템을 업무에 도입하게 됩니다</a:t>
            </a:r>
            <a:r>
              <a:rPr kumimoji="0" lang="en-US" altLang="ko-KR" sz="1200" dirty="0" smtClean="0">
                <a:latin typeface="+mn-ea"/>
              </a:rPr>
              <a:t>. ‘</a:t>
            </a:r>
            <a:r>
              <a:rPr kumimoji="0" lang="ko-KR" altLang="en-US" sz="1200" dirty="0" smtClean="0">
                <a:latin typeface="+mn-ea"/>
              </a:rPr>
              <a:t>마당 데이터베이스’는 관계 데이터 모델을 기반으로 고객</a:t>
            </a:r>
            <a:r>
              <a:rPr kumimoji="0" lang="en-US" altLang="ko-KR" sz="1200" dirty="0" smtClean="0">
                <a:latin typeface="+mn-ea"/>
              </a:rPr>
              <a:t>, </a:t>
            </a:r>
            <a:r>
              <a:rPr kumimoji="0" lang="ko-KR" altLang="en-US" sz="1200" dirty="0" smtClean="0">
                <a:latin typeface="+mn-ea"/>
              </a:rPr>
              <a:t>도서</a:t>
            </a:r>
            <a:r>
              <a:rPr kumimoji="0" lang="en-US" altLang="ko-KR" sz="1200" dirty="0" smtClean="0">
                <a:latin typeface="+mn-ea"/>
              </a:rPr>
              <a:t>, </a:t>
            </a:r>
            <a:r>
              <a:rPr kumimoji="0" lang="ko-KR" altLang="en-US" sz="1200" dirty="0" smtClean="0">
                <a:latin typeface="+mn-ea"/>
              </a:rPr>
              <a:t>주문 등의 정보를 저장합니다</a:t>
            </a:r>
            <a:r>
              <a:rPr kumimoji="0" lang="en-US" altLang="ko-KR" sz="1200" dirty="0" smtClean="0">
                <a:latin typeface="+mn-ea"/>
              </a:rPr>
              <a:t>.</a:t>
            </a:r>
          </a:p>
          <a:p>
            <a:pPr marL="0" indent="0">
              <a:spcBef>
                <a:spcPts val="500"/>
              </a:spcBef>
              <a:buFont typeface="Arial" charset="0"/>
              <a:buNone/>
            </a:pPr>
            <a:endParaRPr kumimoji="0" lang="en-US" altLang="ko-KR" sz="1050" dirty="0" smtClean="0">
              <a:latin typeface="+mn-ea"/>
            </a:endParaRPr>
          </a:p>
          <a:p>
            <a:pPr marL="0" indent="0">
              <a:spcBef>
                <a:spcPts val="500"/>
              </a:spcBef>
              <a:buFont typeface="Arial" charset="0"/>
              <a:buNone/>
            </a:pPr>
            <a:r>
              <a:rPr kumimoji="0" lang="ko-KR" altLang="en-US" sz="1400" b="1" dirty="0" smtClean="0">
                <a:solidFill>
                  <a:srgbClr val="0070C0"/>
                </a:solidFill>
                <a:latin typeface="+mn-ea"/>
              </a:rPr>
              <a:t>마당서점 데이터베이스에서 원하는 정보를 얻는 방법</a:t>
            </a:r>
            <a:r>
              <a:rPr kumimoji="0" lang="en-US" altLang="ko-KR" sz="1400" b="1" dirty="0" smtClean="0">
                <a:solidFill>
                  <a:srgbClr val="0070C0"/>
                </a:solidFill>
                <a:latin typeface="+mn-ea"/>
              </a:rPr>
              <a:t>(2</a:t>
            </a:r>
            <a:r>
              <a:rPr kumimoji="0" lang="ko-KR" altLang="en-US" sz="1400" b="1" dirty="0" smtClean="0">
                <a:solidFill>
                  <a:srgbClr val="0070C0"/>
                </a:solidFill>
                <a:latin typeface="+mn-ea"/>
              </a:rPr>
              <a:t>부</a:t>
            </a:r>
            <a:r>
              <a:rPr kumimoji="0" lang="en-US" altLang="ko-KR" sz="1400" b="1" dirty="0" smtClean="0">
                <a:solidFill>
                  <a:srgbClr val="0070C0"/>
                </a:solidFill>
                <a:latin typeface="+mn-ea"/>
              </a:rPr>
              <a:t>)</a:t>
            </a:r>
          </a:p>
          <a:p>
            <a:pPr marL="0" indent="0">
              <a:spcBef>
                <a:spcPts val="500"/>
              </a:spcBef>
              <a:buFont typeface="Arial" charset="0"/>
              <a:buNone/>
            </a:pPr>
            <a:r>
              <a:rPr kumimoji="0" lang="ko-KR" altLang="en-US" sz="1200" dirty="0" smtClean="0">
                <a:latin typeface="+mn-ea"/>
              </a:rPr>
              <a:t>마당서점의 고객</a:t>
            </a:r>
            <a:r>
              <a:rPr kumimoji="0" lang="en-US" altLang="ko-KR" sz="1200" dirty="0" smtClean="0">
                <a:latin typeface="+mn-ea"/>
              </a:rPr>
              <a:t>, </a:t>
            </a:r>
            <a:r>
              <a:rPr kumimoji="0" lang="ko-KR" altLang="en-US" sz="1200" dirty="0" smtClean="0">
                <a:latin typeface="+mn-ea"/>
              </a:rPr>
              <a:t>운영자</a:t>
            </a:r>
            <a:r>
              <a:rPr kumimoji="0" lang="en-US" altLang="ko-KR" sz="1200" dirty="0" smtClean="0">
                <a:latin typeface="+mn-ea"/>
              </a:rPr>
              <a:t>, </a:t>
            </a:r>
            <a:r>
              <a:rPr kumimoji="0" lang="ko-KR" altLang="en-US" sz="1200" dirty="0" smtClean="0">
                <a:latin typeface="+mn-ea"/>
              </a:rPr>
              <a:t>경영자는 저마다 원하는 정보가 다릅니다</a:t>
            </a:r>
            <a:r>
              <a:rPr kumimoji="0" lang="en-US" altLang="ko-KR" sz="1200" dirty="0" smtClean="0">
                <a:latin typeface="+mn-ea"/>
              </a:rPr>
              <a:t>. </a:t>
            </a:r>
            <a:r>
              <a:rPr kumimoji="0" lang="ko-KR" altLang="en-US" sz="1200" dirty="0" smtClean="0">
                <a:latin typeface="+mn-ea"/>
              </a:rPr>
              <a:t>데이터베이스 프로그래머는 이들이 원하는 정보를 얻기 위해 </a:t>
            </a:r>
            <a:r>
              <a:rPr kumimoji="0" lang="en-US" altLang="ko-KR" sz="1200" dirty="0" smtClean="0">
                <a:latin typeface="+mn-ea"/>
              </a:rPr>
              <a:t>SQL </a:t>
            </a:r>
            <a:r>
              <a:rPr kumimoji="0" lang="ko-KR" altLang="en-US" sz="1200" dirty="0" smtClean="0">
                <a:latin typeface="+mn-ea"/>
              </a:rPr>
              <a:t>문으로 질의를 작성합니다</a:t>
            </a:r>
            <a:r>
              <a:rPr kumimoji="0" lang="en-US" altLang="ko-KR" sz="1200" dirty="0" smtClean="0">
                <a:latin typeface="+mn-ea"/>
              </a:rPr>
              <a:t>. SQL</a:t>
            </a:r>
            <a:r>
              <a:rPr kumimoji="0" lang="ko-KR" altLang="en-US" sz="1200" dirty="0" smtClean="0">
                <a:latin typeface="+mn-ea"/>
              </a:rPr>
              <a:t>은 </a:t>
            </a:r>
            <a:r>
              <a:rPr kumimoji="0" lang="ko-KR" altLang="en-US" sz="1200" dirty="0" err="1" smtClean="0">
                <a:latin typeface="+mn-ea"/>
              </a:rPr>
              <a:t>관계형</a:t>
            </a:r>
            <a:r>
              <a:rPr kumimoji="0" lang="ko-KR" altLang="en-US" sz="1200" dirty="0" smtClean="0">
                <a:latin typeface="+mn-ea"/>
              </a:rPr>
              <a:t> 데이터베이스 언어로 </a:t>
            </a:r>
            <a:r>
              <a:rPr kumimoji="0" lang="en-US" altLang="ko-KR" sz="1200" dirty="0" smtClean="0">
                <a:latin typeface="+mn-ea"/>
              </a:rPr>
              <a:t>DBMS</a:t>
            </a:r>
            <a:r>
              <a:rPr kumimoji="0" lang="ko-KR" altLang="en-US" sz="1200" dirty="0" smtClean="0">
                <a:latin typeface="+mn-ea"/>
              </a:rPr>
              <a:t>에 직접 입력해 사용할 수 있고</a:t>
            </a:r>
            <a:r>
              <a:rPr kumimoji="0" lang="en-US" altLang="ko-KR" sz="1200" dirty="0" smtClean="0">
                <a:latin typeface="+mn-ea"/>
              </a:rPr>
              <a:t>, </a:t>
            </a:r>
            <a:r>
              <a:rPr kumimoji="0" lang="ko-KR" altLang="en-US" sz="1200" dirty="0" smtClean="0">
                <a:latin typeface="+mn-ea"/>
              </a:rPr>
              <a:t>자바나 </a:t>
            </a:r>
            <a:r>
              <a:rPr kumimoji="0" lang="en-US" altLang="ko-KR" sz="1200" dirty="0" smtClean="0">
                <a:latin typeface="+mn-ea"/>
              </a:rPr>
              <a:t>C</a:t>
            </a:r>
            <a:r>
              <a:rPr kumimoji="0" lang="ko-KR" altLang="en-US" sz="1200" dirty="0" smtClean="0">
                <a:latin typeface="+mn-ea"/>
              </a:rPr>
              <a:t>로 작성된 프로그램에 삽입하여 사용할 수 있습니다</a:t>
            </a:r>
            <a:r>
              <a:rPr kumimoji="0" lang="en-US" altLang="ko-KR" sz="1200" dirty="0" smtClean="0">
                <a:latin typeface="+mn-ea"/>
              </a:rPr>
              <a:t>. </a:t>
            </a:r>
            <a:r>
              <a:rPr kumimoji="0" lang="ko-KR" altLang="en-US" sz="1200" dirty="0" smtClean="0">
                <a:latin typeface="+mn-ea"/>
              </a:rPr>
              <a:t>마당서점에서 사용하는 </a:t>
            </a:r>
            <a:r>
              <a:rPr kumimoji="0" lang="en-US" altLang="ko-KR" sz="1200" dirty="0" smtClean="0">
                <a:latin typeface="+mn-ea"/>
              </a:rPr>
              <a:t>DBMS</a:t>
            </a:r>
            <a:r>
              <a:rPr kumimoji="0" lang="ko-KR" altLang="en-US" sz="1200" dirty="0" smtClean="0">
                <a:latin typeface="+mn-ea"/>
              </a:rPr>
              <a:t>는 </a:t>
            </a:r>
            <a:r>
              <a:rPr kumimoji="0" lang="en-US" altLang="ko-KR" sz="1200" dirty="0" smtClean="0">
                <a:latin typeface="+mn-ea"/>
              </a:rPr>
              <a:t>MySQL</a:t>
            </a:r>
            <a:r>
              <a:rPr kumimoji="0" lang="ko-KR" altLang="en-US" sz="1200" dirty="0" smtClean="0">
                <a:latin typeface="+mn-ea"/>
              </a:rPr>
              <a:t>입니다</a:t>
            </a:r>
            <a:r>
              <a:rPr kumimoji="0" lang="en-US" altLang="ko-KR" sz="1200" dirty="0" smtClean="0">
                <a:latin typeface="+mn-ea"/>
              </a:rPr>
              <a:t>.</a:t>
            </a:r>
          </a:p>
          <a:p>
            <a:pPr marL="0" indent="0">
              <a:spcBef>
                <a:spcPts val="500"/>
              </a:spcBef>
              <a:buFont typeface="Arial" charset="0"/>
              <a:buNone/>
            </a:pPr>
            <a:endParaRPr kumimoji="0" lang="en-US" altLang="ko-KR" sz="1050" dirty="0" smtClean="0">
              <a:latin typeface="+mn-ea"/>
            </a:endParaRPr>
          </a:p>
          <a:p>
            <a:pPr marL="0" indent="0">
              <a:spcBef>
                <a:spcPts val="500"/>
              </a:spcBef>
              <a:buFont typeface="Arial" charset="0"/>
              <a:buNone/>
            </a:pPr>
            <a:r>
              <a:rPr kumimoji="0" lang="ko-KR" altLang="en-US" sz="1400" b="1" dirty="0" smtClean="0">
                <a:solidFill>
                  <a:srgbClr val="0070C0"/>
                </a:solidFill>
                <a:latin typeface="+mn-ea"/>
              </a:rPr>
              <a:t>마당서점 데이터베이스 구축을 위한 모델링</a:t>
            </a:r>
            <a:r>
              <a:rPr kumimoji="0" lang="en-US" altLang="ko-KR" sz="1400" b="1" dirty="0" smtClean="0">
                <a:solidFill>
                  <a:srgbClr val="0070C0"/>
                </a:solidFill>
                <a:latin typeface="+mn-ea"/>
              </a:rPr>
              <a:t>(3</a:t>
            </a:r>
            <a:r>
              <a:rPr kumimoji="0" lang="ko-KR" altLang="en-US" sz="1400" b="1" dirty="0" smtClean="0">
                <a:solidFill>
                  <a:srgbClr val="0070C0"/>
                </a:solidFill>
                <a:latin typeface="+mn-ea"/>
              </a:rPr>
              <a:t>부</a:t>
            </a:r>
            <a:r>
              <a:rPr kumimoji="0" lang="en-US" altLang="ko-KR" sz="1400" b="1" dirty="0" smtClean="0">
                <a:solidFill>
                  <a:srgbClr val="0070C0"/>
                </a:solidFill>
                <a:latin typeface="+mn-ea"/>
              </a:rPr>
              <a:t>)</a:t>
            </a:r>
          </a:p>
          <a:p>
            <a:pPr marL="0" indent="0">
              <a:spcBef>
                <a:spcPts val="500"/>
              </a:spcBef>
              <a:buFont typeface="Arial" charset="0"/>
              <a:buNone/>
            </a:pPr>
            <a:r>
              <a:rPr kumimoji="0" lang="ko-KR" altLang="en-US" sz="1200" dirty="0" smtClean="0">
                <a:latin typeface="+mn-ea"/>
              </a:rPr>
              <a:t>데이터베이스를 구축할 때 설계가 잘못되면 필요한 정보를 제공하기는커녕 혼란만 줍니다</a:t>
            </a:r>
            <a:r>
              <a:rPr kumimoji="0" lang="en-US" altLang="ko-KR" sz="1200" dirty="0" smtClean="0">
                <a:latin typeface="+mn-ea"/>
              </a:rPr>
              <a:t>. </a:t>
            </a:r>
            <a:r>
              <a:rPr kumimoji="0" lang="ko-KR" altLang="en-US" sz="1200" dirty="0" smtClean="0">
                <a:latin typeface="+mn-ea"/>
              </a:rPr>
              <a:t>마당서점 데이터베이스 역시 초기 설계 과정을 거쳐 구축되었습니다</a:t>
            </a:r>
            <a:r>
              <a:rPr kumimoji="0" lang="en-US" altLang="ko-KR" sz="1200" dirty="0" smtClean="0">
                <a:latin typeface="+mn-ea"/>
              </a:rPr>
              <a:t>. </a:t>
            </a:r>
            <a:r>
              <a:rPr kumimoji="0" lang="ko-KR" altLang="en-US" sz="1200" dirty="0" smtClean="0">
                <a:latin typeface="+mn-ea"/>
              </a:rPr>
              <a:t>설계에 사용된 프로그램은 </a:t>
            </a:r>
            <a:r>
              <a:rPr kumimoji="0" lang="en-US" altLang="ko-KR" sz="1200" dirty="0" err="1" smtClean="0">
                <a:latin typeface="+mn-ea"/>
              </a:rPr>
              <a:t>ERwin</a:t>
            </a:r>
            <a:r>
              <a:rPr kumimoji="0" lang="ko-KR" altLang="en-US" sz="1200" dirty="0" smtClean="0">
                <a:latin typeface="+mn-ea"/>
              </a:rPr>
              <a:t>입니다</a:t>
            </a:r>
            <a:r>
              <a:rPr kumimoji="0" lang="en-US" altLang="ko-KR" sz="1200" dirty="0" smtClean="0">
                <a:latin typeface="+mn-ea"/>
              </a:rPr>
              <a:t>.</a:t>
            </a:r>
          </a:p>
          <a:p>
            <a:pPr marL="0" indent="0">
              <a:spcBef>
                <a:spcPts val="500"/>
              </a:spcBef>
              <a:buFont typeface="Arial" charset="0"/>
              <a:buNone/>
            </a:pPr>
            <a:endParaRPr kumimoji="0" lang="en-US" altLang="ko-KR" sz="1050" dirty="0" smtClean="0">
              <a:latin typeface="+mn-ea"/>
            </a:endParaRPr>
          </a:p>
          <a:p>
            <a:pPr marL="0" indent="0">
              <a:spcBef>
                <a:spcPts val="500"/>
              </a:spcBef>
              <a:buFont typeface="Arial" charset="0"/>
              <a:buNone/>
            </a:pPr>
            <a:r>
              <a:rPr kumimoji="0" lang="ko-KR" altLang="en-US" sz="1400" b="1" dirty="0" smtClean="0">
                <a:solidFill>
                  <a:srgbClr val="0070C0"/>
                </a:solidFill>
                <a:latin typeface="+mn-ea"/>
              </a:rPr>
              <a:t>마당서점 데이터베이스의 관리</a:t>
            </a:r>
            <a:r>
              <a:rPr kumimoji="0" lang="en-US" altLang="ko-KR" sz="1400" b="1" dirty="0" smtClean="0">
                <a:solidFill>
                  <a:srgbClr val="0070C0"/>
                </a:solidFill>
                <a:latin typeface="+mn-ea"/>
              </a:rPr>
              <a:t>(4</a:t>
            </a:r>
            <a:r>
              <a:rPr kumimoji="0" lang="ko-KR" altLang="en-US" sz="1400" b="1" dirty="0" smtClean="0">
                <a:solidFill>
                  <a:srgbClr val="0070C0"/>
                </a:solidFill>
                <a:latin typeface="+mn-ea"/>
              </a:rPr>
              <a:t>부</a:t>
            </a:r>
            <a:r>
              <a:rPr kumimoji="0" lang="en-US" altLang="ko-KR" sz="1400" b="1" dirty="0" smtClean="0">
                <a:solidFill>
                  <a:srgbClr val="0070C0"/>
                </a:solidFill>
                <a:latin typeface="+mn-ea"/>
              </a:rPr>
              <a:t>)</a:t>
            </a:r>
          </a:p>
          <a:p>
            <a:pPr marL="0" indent="0" algn="just">
              <a:spcBef>
                <a:spcPts val="500"/>
              </a:spcBef>
              <a:buFont typeface="Arial" charset="0"/>
              <a:buNone/>
            </a:pPr>
            <a:r>
              <a:rPr kumimoji="0" lang="ko-KR" altLang="en-US" sz="1200" dirty="0" smtClean="0">
                <a:latin typeface="+mn-ea"/>
              </a:rPr>
              <a:t>데이터베이스를 잘 활용하는 것만큼 안전하게 관리하는 것도 중요합니다</a:t>
            </a:r>
            <a:r>
              <a:rPr kumimoji="0" lang="en-US" altLang="ko-KR" sz="1200" dirty="0" smtClean="0">
                <a:latin typeface="+mn-ea"/>
              </a:rPr>
              <a:t>. </a:t>
            </a:r>
            <a:r>
              <a:rPr kumimoji="0" lang="ko-KR" altLang="en-US" sz="1200" dirty="0" smtClean="0">
                <a:latin typeface="+mn-ea"/>
              </a:rPr>
              <a:t>이를 위해 마당서점 데이터베이스에는 관리자가 있습니다</a:t>
            </a:r>
            <a:r>
              <a:rPr kumimoji="0" lang="en-US" altLang="ko-KR" sz="1200" dirty="0" smtClean="0">
                <a:latin typeface="+mn-ea"/>
              </a:rPr>
              <a:t>. </a:t>
            </a:r>
            <a:r>
              <a:rPr kumimoji="0" lang="ko-KR" altLang="en-US" sz="1200" dirty="0" smtClean="0">
                <a:latin typeface="+mn-ea"/>
              </a:rPr>
              <a:t>이 사람을 </a:t>
            </a:r>
            <a:r>
              <a:rPr kumimoji="0" lang="en-US" altLang="ko-KR" sz="1200" dirty="0" smtClean="0">
                <a:latin typeface="+mn-ea"/>
              </a:rPr>
              <a:t>DBA</a:t>
            </a:r>
            <a:r>
              <a:rPr kumimoji="0" lang="ko-KR" altLang="en-US" sz="1200" dirty="0" smtClean="0">
                <a:latin typeface="+mn-ea"/>
              </a:rPr>
              <a:t>라고 합니다</a:t>
            </a:r>
            <a:r>
              <a:rPr kumimoji="0" lang="en-US" altLang="ko-KR" sz="1200" dirty="0" smtClean="0">
                <a:latin typeface="+mn-ea"/>
              </a:rPr>
              <a:t>. DBA</a:t>
            </a:r>
            <a:r>
              <a:rPr kumimoji="0" lang="ko-KR" altLang="en-US" sz="1200" dirty="0" smtClean="0">
                <a:latin typeface="+mn-ea"/>
              </a:rPr>
              <a:t>는 데이터베이스 보안을 유지하며 장애에 대비하여 데이터를 백업하고 복원합니다</a:t>
            </a:r>
            <a:r>
              <a:rPr kumimoji="0" lang="en-US" altLang="ko-KR" sz="1200" dirty="0" smtClean="0">
                <a:latin typeface="+mn-ea"/>
              </a:rPr>
              <a:t>.</a:t>
            </a:r>
            <a:endParaRPr kumimoji="0"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09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5259</TotalTime>
  <Words>398</Words>
  <Application>Microsoft Office PowerPoint</Application>
  <PresentationFormat>화면 슬라이드 쇼(4:3)</PresentationFormat>
  <Paragraphs>67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HY견고딕</vt:lpstr>
      <vt:lpstr>굴림</vt:lpstr>
      <vt:lpstr>맑은 고딕</vt:lpstr>
      <vt:lpstr>한양신명조</vt:lpstr>
      <vt:lpstr>Arial</vt:lpstr>
      <vt:lpstr>Tahoma</vt:lpstr>
      <vt:lpstr>Wingdings</vt:lpstr>
      <vt:lpstr>Office 테마</vt:lpstr>
      <vt:lpstr>강의 및 실습 안내</vt:lpstr>
      <vt:lpstr>강의 안내</vt:lpstr>
      <vt:lpstr>실습 프로그램 안내</vt:lpstr>
      <vt:lpstr>예제소스와 실습 프로그램 다운로드</vt:lpstr>
      <vt:lpstr>실습 데이터베이스 소개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Park</cp:lastModifiedBy>
  <cp:revision>515</cp:revision>
  <dcterms:created xsi:type="dcterms:W3CDTF">2012-07-11T10:23:22Z</dcterms:created>
  <dcterms:modified xsi:type="dcterms:W3CDTF">2021-07-07T11:55:42Z</dcterms:modified>
</cp:coreProperties>
</file>