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4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62" r:id="rId13"/>
    <p:sldId id="400" r:id="rId14"/>
    <p:sldId id="401" r:id="rId15"/>
    <p:sldId id="465" r:id="rId16"/>
    <p:sldId id="389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8" r:id="rId33"/>
    <p:sldId id="463" r:id="rId34"/>
    <p:sldId id="419" r:id="rId35"/>
    <p:sldId id="420" r:id="rId36"/>
    <p:sldId id="390" r:id="rId37"/>
    <p:sldId id="421" r:id="rId38"/>
    <p:sldId id="422" r:id="rId39"/>
    <p:sldId id="423" r:id="rId40"/>
    <p:sldId id="424" r:id="rId41"/>
    <p:sldId id="464" r:id="rId42"/>
    <p:sldId id="425" r:id="rId43"/>
    <p:sldId id="460" r:id="rId44"/>
    <p:sldId id="427" r:id="rId45"/>
    <p:sldId id="461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7" r:id="rId64"/>
    <p:sldId id="448" r:id="rId65"/>
    <p:sldId id="449" r:id="rId66"/>
    <p:sldId id="451" r:id="rId67"/>
    <p:sldId id="452" r:id="rId68"/>
    <p:sldId id="453" r:id="rId69"/>
    <p:sldId id="466" r:id="rId70"/>
    <p:sldId id="467" r:id="rId71"/>
    <p:sldId id="468" r:id="rId72"/>
    <p:sldId id="392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A4E6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794" autoAdjust="0"/>
  </p:normalViewPr>
  <p:slideViewPr>
    <p:cSldViewPr>
      <p:cViewPr varScale="1">
        <p:scale>
          <a:sx n="85" d="100"/>
          <a:sy n="85" d="100"/>
        </p:scale>
        <p:origin x="96" y="426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2021-07-07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1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27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735199" y="93663"/>
            <a:ext cx="4180200" cy="523220"/>
            <a:chOff x="7311053" y="188640"/>
            <a:chExt cx="4181878" cy="521913"/>
          </a:xfrm>
        </p:grpSpPr>
        <p:sp>
          <p:nvSpPr>
            <p:cNvPr id="4" name="직사각형 3"/>
            <p:cNvSpPr/>
            <p:nvPr/>
          </p:nvSpPr>
          <p:spPr>
            <a:xfrm>
              <a:off x="8875681" y="188640"/>
              <a:ext cx="2617250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r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관계 데이터 모델</a:t>
              </a:r>
              <a:endParaRPr kumimoji="1" lang="ko-KR" altLang="en-US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7311053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02</a:t>
              </a:r>
              <a:endParaRPr lang="ko-KR" altLang="en-US" sz="2800" b="1" dirty="0" smtClean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490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04800" indent="-304800" latinLnBrk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 latinLnBrk="0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 latinLnBrk="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 latinLnBrk="0">
              <a:spcAft>
                <a:spcPts val="300"/>
              </a:spcAft>
              <a:buSzPct val="96000"/>
              <a:defRPr sz="1100"/>
            </a:lvl4pPr>
            <a:lvl5pPr marL="990600" indent="-180975" latinLnBrk="0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42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4" r:id="rId2"/>
    <p:sldLayoutId id="2147483715" r:id="rId3"/>
    <p:sldLayoutId id="2147483703" r:id="rId4"/>
    <p:sldLayoutId id="2147483711" r:id="rId5"/>
    <p:sldLayoutId id="2147483712" r:id="rId6"/>
    <p:sldLayoutId id="2147483713" r:id="rId7"/>
    <p:sldLayoutId id="214748371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관계 데이터 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err="1" smtClean="0">
                <a:latin typeface="+mn-ea"/>
                <a:ea typeface="+mn-ea"/>
              </a:rPr>
              <a:t>릴레이션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스키마와 </a:t>
            </a:r>
            <a:r>
              <a:rPr lang="ko-KR" altLang="en-US" dirty="0" err="1">
                <a:latin typeface="+mn-ea"/>
                <a:ea typeface="+mn-ea"/>
              </a:rPr>
              <a:t>인스턴스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릴레이션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인스턴스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1971"/>
              </p:ext>
            </p:extLst>
          </p:nvPr>
        </p:nvGraphicFramePr>
        <p:xfrm>
          <a:off x="899592" y="3933056"/>
          <a:ext cx="7416825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2-2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ko-KR" altLang="en-US" sz="1400" b="1" dirty="0" smtClean="0">
                <a:latin typeface="+mn-ea"/>
                <a:ea typeface="+mn-ea"/>
              </a:rPr>
              <a:t> 구조와 관련된 용어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0531" y="2852936"/>
            <a:ext cx="5495925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 algn="r"/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→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투플이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가지는 속성의 개수는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릴레이션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스키마의 차수와 동일하고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내의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모든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투플들은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서로 중복되지 않아야 함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11226" y="1745903"/>
            <a:ext cx="7793222" cy="57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/>
            <a:r>
              <a:rPr kumimoji="0" lang="ko-KR" altLang="en-US" dirty="0" err="1"/>
              <a:t>인스턴스</a:t>
            </a:r>
            <a:r>
              <a:rPr kumimoji="0" lang="ko-KR" altLang="en-US" dirty="0"/>
              <a:t> 요소</a:t>
            </a:r>
            <a:endParaRPr kumimoji="0"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25526" y="2203103"/>
            <a:ext cx="3956050" cy="86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1651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 err="1">
                <a:latin typeface="+mn-ea"/>
              </a:rPr>
              <a:t>투플</a:t>
            </a:r>
            <a:r>
              <a:rPr lang="en-US" altLang="ko-KR" sz="1400" dirty="0">
                <a:latin typeface="+mn-ea"/>
              </a:rPr>
              <a:t>(tuple) : </a:t>
            </a:r>
            <a:r>
              <a:rPr lang="ko-KR" altLang="en-US" sz="1400" dirty="0" err="1">
                <a:latin typeface="+mn-ea"/>
              </a:rPr>
              <a:t>릴레이션의</a:t>
            </a:r>
            <a:r>
              <a:rPr lang="ko-KR" altLang="en-US" sz="1400" dirty="0">
                <a:latin typeface="+mn-ea"/>
              </a:rPr>
              <a:t> 행</a:t>
            </a:r>
            <a:endParaRPr lang="en-US" altLang="ko-KR" sz="1400" dirty="0">
              <a:latin typeface="+mn-ea"/>
            </a:endParaRPr>
          </a:p>
          <a:p>
            <a:pPr marL="342900" lvl="1" indent="-1651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 err="1">
                <a:latin typeface="+mn-ea"/>
              </a:rPr>
              <a:t>카디날리티</a:t>
            </a:r>
            <a:r>
              <a:rPr lang="en-US" altLang="ko-KR" sz="1400" dirty="0">
                <a:latin typeface="+mn-ea"/>
              </a:rPr>
              <a:t>(cardinality) : </a:t>
            </a:r>
            <a:r>
              <a:rPr lang="ko-KR" altLang="en-US" sz="1400" dirty="0" err="1">
                <a:latin typeface="+mn-ea"/>
              </a:rPr>
              <a:t>투플의</a:t>
            </a:r>
            <a:r>
              <a:rPr lang="ko-KR" altLang="en-US" sz="1400" dirty="0">
                <a:latin typeface="+mn-ea"/>
              </a:rPr>
              <a:t> 수</a:t>
            </a:r>
            <a:endParaRPr lang="en-US" altLang="ko-KR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릴레이션의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특징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1268760"/>
            <a:ext cx="7907522" cy="800596"/>
            <a:chOff x="819150" y="1745903"/>
            <a:chExt cx="7907522" cy="800596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>
                  <a:sym typeface="Wingdings"/>
                </a:rPr>
                <a:t>➊ </a:t>
              </a:r>
              <a:r>
                <a:rPr kumimoji="0" lang="ko-KR" altLang="en-US" dirty="0" smtClean="0"/>
                <a:t>속성은 단일 값을 가진다</a:t>
              </a:r>
              <a:endParaRPr kumimoji="0" lang="en-US" altLang="ko-KR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>
                  <a:latin typeface="+mn-ea"/>
                </a:rPr>
                <a:t>각 속성의 값은 도메인에 정의된 값만을 가지며 그 값은 모두 단일 </a:t>
              </a:r>
              <a:r>
                <a:rPr lang="ko-KR" altLang="en-US" sz="1400" dirty="0" smtClean="0">
                  <a:latin typeface="+mn-ea"/>
                </a:rPr>
                <a:t>값이어야 함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1560" y="2370047"/>
            <a:ext cx="7907522" cy="800596"/>
            <a:chOff x="819150" y="1745903"/>
            <a:chExt cx="7907522" cy="800596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dirty="0" smtClean="0"/>
                <a:t>➋ </a:t>
              </a:r>
              <a:r>
                <a:rPr kumimoji="0" lang="ko-KR" altLang="en-US" dirty="0" smtClean="0"/>
                <a:t>속성은 </a:t>
              </a:r>
              <a:r>
                <a:rPr kumimoji="0" lang="ko-KR" altLang="en-US" dirty="0"/>
                <a:t>서로 다른 이름을 가진다</a:t>
              </a:r>
              <a:endParaRPr kumimoji="0" lang="en-US" altLang="ko-KR" dirty="0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>
                  <a:latin typeface="+mn-ea"/>
                </a:rPr>
                <a:t>속성은 한 </a:t>
              </a:r>
              <a:r>
                <a:rPr lang="ko-KR" altLang="en-US" sz="1400" dirty="0" err="1">
                  <a:latin typeface="+mn-ea"/>
                </a:rPr>
                <a:t>릴레이션에서</a:t>
              </a:r>
              <a:r>
                <a:rPr lang="ko-KR" altLang="en-US" sz="1400" dirty="0">
                  <a:latin typeface="+mn-ea"/>
                </a:rPr>
                <a:t> 서로 다른 이름을 가져야만 함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1560" y="3471334"/>
            <a:ext cx="7907522" cy="800596"/>
            <a:chOff x="819150" y="1745903"/>
            <a:chExt cx="7907522" cy="800596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dirty="0" smtClean="0"/>
                <a:t>➌ </a:t>
              </a:r>
              <a:r>
                <a:rPr kumimoji="0" lang="ko-KR" altLang="en-US" dirty="0" smtClean="0"/>
                <a:t>한 </a:t>
              </a:r>
              <a:r>
                <a:rPr kumimoji="0" lang="ko-KR" altLang="en-US" dirty="0"/>
                <a:t>속성의 값은 모두 같은 도메인 값을 가진다</a:t>
              </a:r>
              <a:endParaRPr kumimoji="0" lang="en-US" altLang="ko-KR" dirty="0"/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>
                  <a:latin typeface="+mn-ea"/>
                </a:rPr>
                <a:t>한 속성에 속한 열은 모두 그 속성에서 정의한 도메인 값만 가질 수 있음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1560" y="4572620"/>
            <a:ext cx="7907522" cy="800596"/>
            <a:chOff x="819150" y="1745903"/>
            <a:chExt cx="7907522" cy="800596"/>
          </a:xfrm>
        </p:grpSpPr>
        <p:sp>
          <p:nvSpPr>
            <p:cNvPr id="16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dirty="0" smtClean="0"/>
                <a:t>➍ </a:t>
              </a:r>
              <a:r>
                <a:rPr kumimoji="0" lang="ko-KR" altLang="en-US" dirty="0" smtClean="0"/>
                <a:t>속성의 </a:t>
              </a:r>
              <a:r>
                <a:rPr kumimoji="0" lang="ko-KR" altLang="en-US" dirty="0"/>
                <a:t>순서는 상관없다</a:t>
              </a:r>
              <a:endParaRPr kumimoji="0" lang="en-US" altLang="ko-KR" dirty="0"/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>
                  <a:latin typeface="+mn-ea"/>
                </a:rPr>
                <a:t>속성의 순서가 달라도 </a:t>
              </a:r>
              <a:r>
                <a:rPr lang="ko-KR" altLang="en-US" sz="1400" dirty="0" err="1">
                  <a:latin typeface="+mn-ea"/>
                </a:rPr>
                <a:t>릴레이션</a:t>
              </a:r>
              <a:r>
                <a:rPr lang="ko-KR" altLang="en-US" sz="1400" dirty="0">
                  <a:latin typeface="+mn-ea"/>
                </a:rPr>
                <a:t> 스키마는 </a:t>
              </a:r>
              <a:r>
                <a:rPr lang="ko-KR" altLang="en-US" sz="1400" dirty="0" smtClean="0">
                  <a:latin typeface="+mn-ea"/>
                </a:rPr>
                <a:t>같음</a:t>
              </a:r>
              <a:r>
                <a:rPr lang="en-US" altLang="ko-KR" sz="1400" dirty="0" smtClean="0">
                  <a:latin typeface="+mn-ea"/>
                </a:rPr>
                <a:t/>
              </a:r>
              <a:br>
                <a:rPr lang="en-US" altLang="ko-KR" sz="1400" dirty="0" smtClean="0">
                  <a:latin typeface="+mn-ea"/>
                </a:rPr>
              </a:br>
              <a:r>
                <a:rPr lang="ko-KR" altLang="en-US" sz="1400" dirty="0" smtClean="0">
                  <a:latin typeface="+mn-ea"/>
                </a:rPr>
                <a:t>예</a:t>
              </a:r>
              <a:r>
                <a:rPr lang="en-US" altLang="ko-KR" sz="1400" dirty="0">
                  <a:latin typeface="+mn-ea"/>
                </a:rPr>
                <a:t>) </a:t>
              </a:r>
              <a:r>
                <a:rPr lang="ko-KR" altLang="en-US" sz="1400" dirty="0" err="1">
                  <a:latin typeface="+mn-ea"/>
                </a:rPr>
                <a:t>릴레이션</a:t>
              </a:r>
              <a:r>
                <a:rPr lang="ko-KR" altLang="en-US" sz="1400" dirty="0">
                  <a:latin typeface="+mn-ea"/>
                </a:rPr>
                <a:t> 스키마에서 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이름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주소</a:t>
              </a:r>
              <a:r>
                <a:rPr lang="en-US" altLang="ko-KR" sz="1400" dirty="0">
                  <a:latin typeface="+mn-ea"/>
                </a:rPr>
                <a:t>) </a:t>
              </a:r>
              <a:r>
                <a:rPr lang="ko-KR" altLang="en-US" sz="1400" dirty="0">
                  <a:latin typeface="+mn-ea"/>
                </a:rPr>
                <a:t>순으로 속성을 표시하거나 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주소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이름</a:t>
              </a:r>
              <a:r>
                <a:rPr lang="en-US" altLang="ko-KR" sz="1400" dirty="0">
                  <a:latin typeface="+mn-ea"/>
                </a:rPr>
                <a:t>) </a:t>
              </a:r>
              <a:r>
                <a:rPr lang="ko-KR" altLang="en-US" sz="1400" dirty="0">
                  <a:latin typeface="+mn-ea"/>
                </a:rPr>
                <a:t>순으로 </a:t>
              </a:r>
              <a:r>
                <a:rPr lang="en-US" altLang="ko-KR" sz="1400" dirty="0" smtClean="0">
                  <a:latin typeface="+mn-ea"/>
                </a:rPr>
                <a:t/>
              </a:r>
              <a:br>
                <a:rPr lang="en-US" altLang="ko-KR" sz="1400" dirty="0" smtClean="0">
                  <a:latin typeface="+mn-ea"/>
                </a:rPr>
              </a:br>
              <a:r>
                <a:rPr lang="en-US" altLang="ko-KR" sz="1400" dirty="0" smtClean="0">
                  <a:latin typeface="+mn-ea"/>
                </a:rPr>
                <a:t>     </a:t>
              </a:r>
              <a:r>
                <a:rPr lang="ko-KR" altLang="en-US" sz="1400" dirty="0" smtClean="0">
                  <a:latin typeface="+mn-ea"/>
                </a:rPr>
                <a:t>표시하여도 </a:t>
              </a:r>
              <a:r>
                <a:rPr lang="ko-KR" altLang="en-US" sz="1400" dirty="0">
                  <a:latin typeface="+mn-ea"/>
                </a:rPr>
                <a:t>상관없음</a:t>
              </a:r>
              <a:endParaRPr lang="en-US" altLang="ko-KR" sz="1400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err="1" smtClean="0">
                <a:latin typeface="+mn-ea"/>
                <a:ea typeface="+mn-ea"/>
              </a:rPr>
              <a:t>릴레이션의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특징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1268760"/>
            <a:ext cx="7907522" cy="800596"/>
            <a:chOff x="819150" y="1745903"/>
            <a:chExt cx="7907522" cy="800596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dirty="0" smtClean="0"/>
                <a:t>➎ </a:t>
              </a:r>
              <a:r>
                <a:rPr kumimoji="0" lang="ko-KR" altLang="en-US" dirty="0" err="1" smtClean="0"/>
                <a:t>릴레이션</a:t>
              </a:r>
              <a:r>
                <a:rPr kumimoji="0" lang="ko-KR" altLang="en-US" dirty="0" smtClean="0"/>
                <a:t> </a:t>
              </a:r>
              <a:r>
                <a:rPr kumimoji="0" lang="ko-KR" altLang="en-US" dirty="0"/>
                <a:t>내의 중복된 </a:t>
              </a:r>
              <a:r>
                <a:rPr kumimoji="0" lang="ko-KR" altLang="en-US" dirty="0" err="1"/>
                <a:t>투플은</a:t>
              </a:r>
              <a:r>
                <a:rPr kumimoji="0" lang="ko-KR" altLang="en-US" dirty="0"/>
                <a:t> 허용하지 않는다</a:t>
              </a:r>
              <a:endParaRPr kumimoji="0" lang="en-US" altLang="ko-KR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>
                  <a:latin typeface="+mn-ea"/>
                </a:rPr>
                <a:t>하나의 </a:t>
              </a:r>
              <a:r>
                <a:rPr lang="ko-KR" altLang="en-US" sz="1400" dirty="0" err="1">
                  <a:latin typeface="+mn-ea"/>
                </a:rPr>
                <a:t>릴레이션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인스턴스</a:t>
              </a:r>
              <a:r>
                <a:rPr lang="ko-KR" altLang="en-US" sz="1400" dirty="0">
                  <a:latin typeface="+mn-ea"/>
                </a:rPr>
                <a:t> 내에서는 서로 중복된 값을 가질 수 </a:t>
              </a:r>
              <a:r>
                <a:rPr lang="ko-KR" altLang="en-US" sz="1400" dirty="0" smtClean="0">
                  <a:latin typeface="+mn-ea"/>
                </a:rPr>
                <a:t>없음</a:t>
              </a:r>
              <a:r>
                <a:rPr lang="en-US" altLang="ko-KR" sz="1400" dirty="0" smtClean="0">
                  <a:latin typeface="+mn-ea"/>
                </a:rPr>
                <a:t>, </a:t>
              </a:r>
              <a:br>
                <a:rPr lang="en-US" altLang="ko-KR" sz="1400" dirty="0" smtClean="0">
                  <a:latin typeface="+mn-ea"/>
                </a:rPr>
              </a:br>
              <a:r>
                <a:rPr lang="ko-KR" altLang="en-US" sz="1400" dirty="0" smtClean="0">
                  <a:latin typeface="+mn-ea"/>
                </a:rPr>
                <a:t>즉 </a:t>
              </a:r>
              <a:r>
                <a:rPr lang="ko-KR" altLang="en-US" sz="1400" dirty="0">
                  <a:latin typeface="+mn-ea"/>
                </a:rPr>
                <a:t>모든 </a:t>
              </a:r>
              <a:r>
                <a:rPr lang="ko-KR" altLang="en-US" sz="1400" dirty="0" err="1">
                  <a:latin typeface="+mn-ea"/>
                </a:rPr>
                <a:t>투플은</a:t>
              </a:r>
              <a:r>
                <a:rPr lang="ko-KR" altLang="en-US" sz="1400" dirty="0">
                  <a:latin typeface="+mn-ea"/>
                </a:rPr>
                <a:t> 서로 값이 달라야 함</a:t>
              </a:r>
              <a:endParaRPr lang="en-US" altLang="ko-KR" sz="1400" dirty="0">
                <a:latin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1560" y="2700412"/>
            <a:ext cx="7907522" cy="800596"/>
            <a:chOff x="819150" y="1745903"/>
            <a:chExt cx="7907522" cy="800596"/>
          </a:xfrm>
        </p:grpSpPr>
        <p:sp>
          <p:nvSpPr>
            <p:cNvPr id="10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dirty="0" smtClean="0"/>
                <a:t>➏ </a:t>
              </a:r>
              <a:r>
                <a:rPr kumimoji="0" lang="ko-KR" altLang="en-US" dirty="0" err="1" smtClean="0"/>
                <a:t>투플의</a:t>
              </a:r>
              <a:r>
                <a:rPr kumimoji="0" lang="ko-KR" altLang="en-US" dirty="0" smtClean="0"/>
                <a:t> </a:t>
              </a:r>
              <a:r>
                <a:rPr kumimoji="0" lang="ko-KR" altLang="en-US" dirty="0"/>
                <a:t>순서는 상관없다</a:t>
              </a:r>
              <a:endParaRPr kumimoji="0" lang="en-US" altLang="ko-KR" dirty="0"/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 bwMode="auto">
            <a:xfrm>
              <a:off x="933450" y="2121967"/>
              <a:ext cx="7793222" cy="424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1" inden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400" dirty="0" err="1">
                  <a:latin typeface="+mn-ea"/>
                </a:rPr>
                <a:t>투플의</a:t>
              </a:r>
              <a:r>
                <a:rPr lang="ko-KR" altLang="en-US" sz="1400" dirty="0">
                  <a:latin typeface="+mn-ea"/>
                </a:rPr>
                <a:t> 순서가 달라도 같은 </a:t>
              </a:r>
              <a:r>
                <a:rPr lang="ko-KR" altLang="en-US" sz="1400" dirty="0" err="1">
                  <a:latin typeface="+mn-ea"/>
                </a:rPr>
                <a:t>릴레이션임</a:t>
              </a:r>
              <a:r>
                <a:rPr lang="en-US" altLang="ko-KR" sz="1400" dirty="0">
                  <a:latin typeface="+mn-ea"/>
                </a:rPr>
                <a:t>. </a:t>
              </a:r>
              <a:r>
                <a:rPr lang="ko-KR" altLang="en-US" sz="1400" dirty="0">
                  <a:latin typeface="+mn-ea"/>
                </a:rPr>
                <a:t>관계 데이터 모델의 </a:t>
              </a:r>
              <a:r>
                <a:rPr lang="ko-KR" altLang="en-US" sz="1400" dirty="0" err="1">
                  <a:latin typeface="+mn-ea"/>
                </a:rPr>
                <a:t>투플은</a:t>
              </a:r>
              <a:r>
                <a:rPr lang="ko-KR" altLang="en-US" sz="1400" dirty="0">
                  <a:latin typeface="+mn-ea"/>
                </a:rPr>
                <a:t> 실제적인 값을 가지고 있으며 이 값은 시간이 지남에 따라 데이터의 삭제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수정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삽입에 따라 순서가 바뀔 수 있음</a:t>
              </a:r>
              <a:endParaRPr lang="en-US" altLang="ko-KR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2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릴레이션의</a:t>
            </a:r>
            <a:r>
              <a:rPr lang="ko-KR" altLang="en-US" dirty="0"/>
              <a:t> 특징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30585"/>
              </p:ext>
            </p:extLst>
          </p:nvPr>
        </p:nvGraphicFramePr>
        <p:xfrm>
          <a:off x="1136576" y="2060848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3553966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1730" y="4149080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841998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69949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581128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72514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50851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2-4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릴레이션의</a:t>
            </a:r>
            <a:r>
              <a:rPr lang="ko-KR" altLang="en-US" sz="1400" b="1" dirty="0" smtClean="0">
                <a:latin typeface="+mn-ea"/>
                <a:ea typeface="+mn-ea"/>
              </a:rPr>
              <a:t> 특징에 위배된 경우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16774"/>
              </p:ext>
            </p:extLst>
          </p:nvPr>
        </p:nvGraphicFramePr>
        <p:xfrm>
          <a:off x="971600" y="2852936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400425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61644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4371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관계 데이터베이스 시스템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11560" y="1268760"/>
            <a:ext cx="779322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/>
            <a:r>
              <a:rPr kumimoji="0" lang="ko-KR" altLang="en-US" dirty="0"/>
              <a:t>관계 데이터 모델은 데이터를 </a:t>
            </a:r>
            <a:r>
              <a:rPr kumimoji="0" lang="en-US" altLang="ko-KR" dirty="0"/>
              <a:t>2</a:t>
            </a:r>
            <a:r>
              <a:rPr kumimoji="0" lang="ko-KR" altLang="en-US" dirty="0"/>
              <a:t>차원 테이블 형태인 </a:t>
            </a:r>
            <a:r>
              <a:rPr kumimoji="0" lang="ko-KR" altLang="en-US" dirty="0" err="1"/>
              <a:t>릴레이션으로</a:t>
            </a:r>
            <a:r>
              <a:rPr kumimoji="0" lang="ko-KR" altLang="en-US" dirty="0"/>
              <a:t> 표현함</a:t>
            </a:r>
            <a:endParaRPr kumimoji="0" lang="en-US" altLang="ko-KR" dirty="0"/>
          </a:p>
          <a:p>
            <a:pPr marL="215900" indent="-215900"/>
            <a:r>
              <a:rPr kumimoji="0" lang="ko-KR" altLang="en-US" dirty="0" err="1"/>
              <a:t>릴레이션에</a:t>
            </a:r>
            <a:r>
              <a:rPr kumimoji="0" lang="ko-KR" altLang="en-US" dirty="0"/>
              <a:t> 대한 </a:t>
            </a:r>
            <a:r>
              <a:rPr kumimoji="0" lang="ko-KR" altLang="en-US" dirty="0" smtClean="0"/>
              <a:t>제약조건과 </a:t>
            </a:r>
            <a:r>
              <a:rPr kumimoji="0" lang="ko-KR" altLang="en-US" dirty="0"/>
              <a:t>관계 연산을 위한 </a:t>
            </a:r>
            <a:r>
              <a:rPr kumimoji="0" lang="ko-KR" altLang="en-US" dirty="0" smtClean="0"/>
              <a:t>관계대수를 </a:t>
            </a:r>
            <a:r>
              <a:rPr kumimoji="0" lang="ko-KR" altLang="en-US" dirty="0"/>
              <a:t>정의함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AF78A-4287-4573-8F1C-1B316A140E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다음 중 관계 데이터 모델의 </a:t>
            </a:r>
            <a:r>
              <a:rPr lang="ko-KR" altLang="en-US" dirty="0" err="1"/>
              <a:t>릴레이션에</a:t>
            </a:r>
            <a:r>
              <a:rPr lang="ko-KR" altLang="en-US" dirty="0"/>
              <a:t> 대한 설명 중 옳지 않은 것은</a:t>
            </a:r>
            <a:r>
              <a:rPr lang="en-US" altLang="ko-KR" dirty="0"/>
              <a:t>?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① 릴레이션은 릴레이션 스키마와 릴레이션 인스턴스로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② 릴레이션 스키마를 릴레이션 외연</a:t>
            </a:r>
            <a:r>
              <a:rPr lang="en-US" altLang="ko-KR" dirty="0"/>
              <a:t>(extension)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③ 릴레이션의 스키마는 정적인 성질을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④ 릴레이션 인스턴스는 동적인 성질을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릴레이션의 특징으로 알맞은 것은</a:t>
            </a:r>
            <a:r>
              <a:rPr lang="en-US" altLang="ko-KR" dirty="0"/>
              <a:t>?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① 중복된 </a:t>
            </a:r>
            <a:r>
              <a:rPr lang="ko-KR" altLang="en-US" dirty="0" err="1"/>
              <a:t>투플이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② </a:t>
            </a:r>
            <a:r>
              <a:rPr lang="ko-KR" altLang="en-US" dirty="0" err="1"/>
              <a:t>투플</a:t>
            </a:r>
            <a:r>
              <a:rPr lang="ko-KR" altLang="en-US" dirty="0"/>
              <a:t> 간의 순서가 정의된다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③ 속성 간의 순서가 정의된다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④ 모든 속성 값은 </a:t>
            </a:r>
            <a:r>
              <a:rPr lang="ko-KR" altLang="en-US" dirty="0" err="1"/>
              <a:t>원자값이다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하나의 속성이 가질 수 있는 값을 총칭하여 무엇이라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   ① </a:t>
            </a:r>
            <a:r>
              <a:rPr lang="ko-KR" altLang="en-US" dirty="0" err="1"/>
              <a:t>투플</a:t>
            </a:r>
            <a:r>
              <a:rPr lang="ko-KR" altLang="en-US" dirty="0"/>
              <a:t>		② 릴레이션</a:t>
            </a:r>
          </a:p>
          <a:p>
            <a:pPr marL="104775" lvl="1" indent="0">
              <a:buNone/>
            </a:pPr>
            <a:r>
              <a:rPr lang="ko-KR" altLang="en-US" dirty="0"/>
              <a:t>   ③ 도메인</a:t>
            </a:r>
            <a:r>
              <a:rPr lang="ko-KR" altLang="en-US"/>
              <a:t>	</a:t>
            </a:r>
            <a:r>
              <a:rPr lang="ko-KR" altLang="en-US" smtClean="0"/>
              <a:t>④ </a:t>
            </a:r>
            <a:r>
              <a:rPr lang="ko-KR" altLang="en-US" dirty="0"/>
              <a:t>엔티티</a:t>
            </a: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8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393409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02. </a:t>
            </a:r>
            <a:r>
              <a:rPr lang="ko-KR" altLang="en-US" sz="3400" b="1" spc="-150" dirty="0" err="1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무결성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 제약조건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제약조건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제약조건의 수행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특정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식별할 때 사용하는 속성 혹은 속성의 집합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릴레이션은</a:t>
            </a:r>
            <a:r>
              <a:rPr lang="ko-KR" altLang="en-US" dirty="0" smtClean="0"/>
              <a:t> 중복된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허용하지 않음 → 각각의 </a:t>
            </a:r>
            <a:r>
              <a:rPr lang="ko-KR" altLang="en-US" dirty="0" err="1" smtClean="0"/>
              <a:t>투플에</a:t>
            </a:r>
            <a:r>
              <a:rPr lang="ko-KR" altLang="en-US" dirty="0" smtClean="0"/>
              <a:t> 포함된 속성들 중 어느 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하나 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값이 달라야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키가 되는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속성의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반드시 값이 달라서 투플들을 서로 구별할 수 있어야 함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키는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관계를 맺는 데도 사용됨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자동차 한 대당 키는 단 하나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789040"/>
            <a:ext cx="2363556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2-7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마당서점 데이터베이스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439248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     </a:t>
            </a:r>
            <a:r>
              <a:rPr lang="ko-KR" altLang="en-US" sz="1400" b="0" dirty="0" err="1" smtClean="0"/>
              <a:t>투플을</a:t>
            </a:r>
            <a:r>
              <a:rPr lang="ko-KR" altLang="en-US" sz="1400" b="0" dirty="0" smtClean="0"/>
              <a:t> 유일하게 식별할 수 있는 값이면 모두 </a:t>
            </a:r>
            <a:r>
              <a:rPr lang="ko-KR" altLang="en-US" sz="1400" b="0" dirty="0" err="1" smtClean="0"/>
              <a:t>슈퍼키가</a:t>
            </a:r>
            <a:r>
              <a:rPr lang="ko-KR" altLang="en-US" sz="1400" b="0" dirty="0" smtClean="0"/>
              <a:t> 될 수 있음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600" b="0" dirty="0" smtClean="0"/>
              <a:t> </a:t>
            </a:r>
          </a:p>
          <a:p>
            <a:pPr marL="0" indent="0">
              <a:buNone/>
            </a:pPr>
            <a:r>
              <a:rPr lang="en-US" altLang="ko-KR" sz="1400" dirty="0" smtClean="0"/>
              <a:t>     (</a:t>
            </a:r>
            <a:r>
              <a:rPr lang="ko-KR" altLang="en-US" sz="1400" dirty="0" smtClean="0"/>
              <a:t>고객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예</a:t>
            </a:r>
            <a:r>
              <a:rPr lang="en-US" altLang="ko-KR" sz="1400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않는 사람이 있을 수 있기 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err="1" smtClean="0">
                <a:solidFill>
                  <a:schemeClr val="tx2"/>
                </a:solidFill>
              </a:rPr>
              <a:t>슈퍼키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관계대수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관계 데이터 모델의 개념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무결성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제약조건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2880320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 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주문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예</a:t>
            </a:r>
            <a:r>
              <a:rPr lang="en-US" altLang="ko-KR" sz="1400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없고</a:t>
            </a:r>
            <a:r>
              <a:rPr lang="en-US" altLang="ko-KR" dirty="0" smtClean="0">
                <a:latin typeface="+mn-ea"/>
              </a:rPr>
              <a:t>,                                 </a:t>
            </a:r>
          </a:p>
          <a:p>
            <a:pPr marL="266700" lvl="1" indent="0" algn="just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  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후보키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896544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기본키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280920" cy="2016224"/>
          </a:xfrm>
        </p:spPr>
        <p:txBody>
          <a:bodyPr/>
          <a:lstStyle/>
          <a:p>
            <a:pPr latinLnBrk="0"/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이러한 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 </a:t>
            </a:r>
          </a:p>
          <a:p>
            <a:pPr latinLnBrk="0"/>
            <a:endParaRPr lang="en-US" altLang="ko-KR" sz="600" dirty="0" smtClean="0"/>
          </a:p>
          <a:p>
            <a:pPr latinLnBrk="0"/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56758"/>
              </p:ext>
            </p:extLst>
          </p:nvPr>
        </p:nvGraphicFramePr>
        <p:xfrm>
          <a:off x="2267744" y="4149614"/>
          <a:ext cx="484057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3728" y="38147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65253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2-8 </a:t>
            </a:r>
            <a:r>
              <a:rPr lang="ko-KR" altLang="en-US" sz="1400" b="1" dirty="0" err="1" smtClean="0">
                <a:latin typeface="+mn-ea"/>
                <a:ea typeface="+mn-ea"/>
              </a:rPr>
              <a:t>대리키를</a:t>
            </a:r>
            <a:r>
              <a:rPr lang="ko-KR" altLang="en-US" sz="1400" b="1" dirty="0" smtClean="0">
                <a:latin typeface="+mn-ea"/>
                <a:ea typeface="+mn-ea"/>
              </a:rPr>
              <a:t> 사용하도록 변경된 주문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smtClean="0">
                <a:solidFill>
                  <a:schemeClr val="tx2"/>
                </a:solidFill>
              </a:rPr>
              <a:t>대리키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1584176"/>
          </a:xfrm>
        </p:spPr>
        <p:txBody>
          <a:bodyPr/>
          <a:lstStyle/>
          <a:p>
            <a:r>
              <a:rPr lang="ko-KR" altLang="en-US" dirty="0" err="1" smtClean="0"/>
              <a:t>기본키로</a:t>
            </a:r>
            <a:r>
              <a:rPr lang="ko-KR" altLang="en-US" dirty="0" smtClean="0"/>
              <a:t> 선정되지 않은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대체키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3960440"/>
          </a:xfrm>
        </p:spPr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외래키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436" y="201910"/>
            <a:ext cx="7560840" cy="54868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3646267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47027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4411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+mn-ea"/>
              </a:rPr>
              <a:t>고객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+mn-ea"/>
              </a:rPr>
              <a:t>도서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+mn-ea"/>
              </a:rPr>
              <a:t>주문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2-9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ko-KR" altLang="en-US" sz="1400" b="1" dirty="0" smtClean="0">
                <a:latin typeface="+mn-ea"/>
                <a:ea typeface="+mn-ea"/>
              </a:rPr>
              <a:t> 간의 참조 관계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936104"/>
          </a:xfrm>
        </p:spPr>
        <p:txBody>
          <a:bodyPr/>
          <a:lstStyle/>
          <a:p>
            <a:pPr latinLnBrk="0"/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7095"/>
              </p:ext>
            </p:extLst>
          </p:nvPr>
        </p:nvGraphicFramePr>
        <p:xfrm>
          <a:off x="2411760" y="3717032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34290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4290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283968" y="2420888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570" y="321297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51606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2-10 </a:t>
            </a:r>
            <a:r>
              <a:rPr lang="ko-KR" altLang="en-US" sz="1400" b="1" dirty="0" err="1" smtClean="0">
                <a:latin typeface="+mn-ea"/>
                <a:ea typeface="+mn-ea"/>
              </a:rPr>
              <a:t>멘토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외래키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36644" y="21620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19276" y="23337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05160" y="23337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932788" y="34582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3069375" y="46463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868556" y="47543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>
                <a:latin typeface="+mn-ea"/>
              </a:rPr>
              <a:t>후보키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투플을</a:t>
            </a:r>
            <a:r>
              <a:rPr lang="ko-KR" altLang="en-US" sz="1200" dirty="0" smtClean="0">
                <a:latin typeface="+mn-ea"/>
              </a:rPr>
              <a:t> 식별할 수 있는 속성의 최소 집합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2-11 </a:t>
            </a:r>
            <a:r>
              <a:rPr lang="ko-KR" altLang="en-US" sz="1400" b="1" dirty="0" smtClean="0">
                <a:latin typeface="+mn-ea"/>
                <a:ea typeface="+mn-ea"/>
              </a:rPr>
              <a:t>키의 포함 관계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smtClean="0">
                <a:solidFill>
                  <a:schemeClr val="tx2"/>
                </a:solidFill>
              </a:rPr>
              <a:t>요약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 </a:t>
            </a:r>
            <a:r>
              <a:rPr lang="ko-KR" altLang="en-US" sz="1400" b="0" dirty="0" smtClean="0"/>
              <a:t>데이터베이스에 저장된 데이터의 일관성과 정확성을 지키는 것</a:t>
            </a:r>
            <a:endParaRPr lang="en-US" altLang="ko-KR" sz="1400" b="0" dirty="0" smtClean="0"/>
          </a:p>
          <a:p>
            <a:endParaRPr lang="en-US" altLang="ko-KR" sz="1050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도메인 제약</a:t>
            </a:r>
            <a:r>
              <a:rPr lang="en-US" altLang="ko-KR" sz="1400" b="0" dirty="0" smtClean="0"/>
              <a:t>(domain constraint)</a:t>
            </a:r>
            <a:r>
              <a:rPr lang="ko-KR" altLang="en-US" sz="1400" b="0" dirty="0" smtClean="0"/>
              <a:t>이라고도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내의 </a:t>
            </a:r>
            <a:r>
              <a:rPr lang="ko-KR" altLang="en-US" sz="1400" b="0" dirty="0" err="1" smtClean="0"/>
              <a:t>투플들이</a:t>
            </a:r>
            <a:r>
              <a:rPr lang="ko-KR" altLang="en-US" sz="1400" b="0" dirty="0" smtClean="0"/>
              <a:t> 각 속성의 도메인에 지정된 값만을 가져야 한다는 조건</a:t>
            </a:r>
            <a:r>
              <a:rPr lang="en-US" altLang="ko-KR" sz="1400" b="0" dirty="0" smtClean="0"/>
              <a:t>. SQL </a:t>
            </a:r>
            <a:r>
              <a:rPr lang="ko-KR" altLang="en-US" sz="1400" b="0" dirty="0" smtClean="0"/>
              <a:t>문에서 데이터 형식</a:t>
            </a:r>
            <a:r>
              <a:rPr lang="en-US" altLang="ko-KR" sz="1400" b="0" dirty="0" smtClean="0"/>
              <a:t>(type), </a:t>
            </a:r>
            <a:r>
              <a:rPr lang="ko-KR" altLang="en-US" sz="1400" b="0" dirty="0" smtClean="0"/>
              <a:t>널</a:t>
            </a:r>
            <a:r>
              <a:rPr lang="en-US" altLang="ko-KR" sz="1400" b="0" dirty="0" smtClean="0"/>
              <a:t>(null/not null), </a:t>
            </a:r>
            <a:r>
              <a:rPr lang="ko-KR" altLang="en-US" sz="1400" b="0" dirty="0" smtClean="0"/>
              <a:t>기본 값</a:t>
            </a:r>
            <a:r>
              <a:rPr lang="en-US" altLang="ko-KR" sz="1400" b="0" dirty="0" smtClean="0"/>
              <a:t>(default), </a:t>
            </a:r>
            <a:r>
              <a:rPr lang="ko-KR" altLang="en-US" sz="1400" b="0" dirty="0" smtClean="0"/>
              <a:t>체크</a:t>
            </a:r>
            <a:r>
              <a:rPr lang="en-US" altLang="ko-KR" sz="1400" b="0" dirty="0" smtClean="0"/>
              <a:t>(check) </a:t>
            </a:r>
            <a:r>
              <a:rPr lang="ko-KR" altLang="en-US" sz="1400" b="0" dirty="0" smtClean="0"/>
              <a:t>등을 사용하여 지정할 수 있음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sz="10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제약</a:t>
            </a:r>
            <a:r>
              <a:rPr lang="en-US" altLang="ko-KR" sz="1400" b="0" dirty="0" smtClean="0"/>
              <a:t>(primary key constraint)</a:t>
            </a:r>
            <a:r>
              <a:rPr lang="ko-KR" altLang="en-US" sz="1400" b="0" dirty="0" smtClean="0"/>
              <a:t>이라고도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기본키를</a:t>
            </a:r>
            <a:r>
              <a:rPr lang="ko-KR" altLang="en-US" sz="1400" b="0" dirty="0" smtClean="0"/>
              <a:t> 지정하고 그에 따른 </a:t>
            </a:r>
            <a:r>
              <a:rPr lang="ko-KR" altLang="en-US" sz="1400" b="0" dirty="0" err="1" smtClean="0"/>
              <a:t>무결성</a:t>
            </a:r>
            <a:r>
              <a:rPr lang="ko-KR" altLang="en-US" sz="1400" b="0" dirty="0" smtClean="0"/>
              <a:t> 원칙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즉</a:t>
            </a:r>
            <a:r>
              <a:rPr lang="en-US" altLang="ko-KR" sz="1400" b="0" dirty="0" smtClean="0"/>
              <a:t> </a:t>
            </a:r>
            <a:r>
              <a:rPr lang="ko-KR" altLang="en-US" sz="1400" b="0" dirty="0" err="1" smtClean="0"/>
              <a:t>기본키는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가져서는 안 되며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 오직 하나의 값만 존재해야 한다는 조건임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sz="105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외래키</a:t>
            </a:r>
            <a:r>
              <a:rPr lang="ko-KR" altLang="en-US" sz="1400" b="0" dirty="0" smtClean="0"/>
              <a:t> 제약</a:t>
            </a:r>
            <a:r>
              <a:rPr lang="en-US" altLang="ko-KR" sz="1400" b="0" dirty="0" smtClean="0"/>
              <a:t>(foreign key constraint)</a:t>
            </a:r>
            <a:r>
              <a:rPr lang="ko-KR" altLang="en-US" sz="1400" b="0" dirty="0" smtClean="0"/>
              <a:t>이라고도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참조 관계를 선언하는 제약조건임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자식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외래키는</a:t>
            </a:r>
            <a:r>
              <a:rPr lang="ko-KR" altLang="en-US" sz="1400" b="0" dirty="0" smtClean="0"/>
              <a:t> 부모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기본키와</a:t>
            </a:r>
            <a:r>
              <a:rPr lang="ko-KR" altLang="en-US" sz="1400" b="0" dirty="0" smtClean="0"/>
              <a:t> 도메인이 동일해야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자식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값이 변경될 때 부모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제약을 받는다는 것임</a:t>
            </a: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541793"/>
              </p:ext>
            </p:extLst>
          </p:nvPr>
        </p:nvGraphicFramePr>
        <p:xfrm>
          <a:off x="539750" y="1772816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2-3 </a:t>
            </a:r>
            <a:r>
              <a:rPr lang="ko-KR" altLang="en-US" sz="1400" b="1" dirty="0" smtClean="0">
                <a:latin typeface="+mn-ea"/>
                <a:ea typeface="+mn-ea"/>
              </a:rPr>
              <a:t>제약조건의 정리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관계 데이터 모델의 개념을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관계 데이터 모델의 제약조건을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관계 데이터 모델의 연산인 관계대수의 종류와 작성법을 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35500"/>
              </p:ext>
            </p:extLst>
          </p:nvPr>
        </p:nvGraphicFramePr>
        <p:xfrm>
          <a:off x="701030" y="4149080"/>
          <a:ext cx="2448272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2013"/>
              </p:ext>
            </p:extLst>
          </p:nvPr>
        </p:nvGraphicFramePr>
        <p:xfrm>
          <a:off x="3653358" y="4149080"/>
          <a:ext cx="23149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64944"/>
              </p:ext>
            </p:extLst>
          </p:nvPr>
        </p:nvGraphicFramePr>
        <p:xfrm>
          <a:off x="6134670" y="4149080"/>
          <a:ext cx="2343224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046" y="5373216"/>
            <a:ext cx="1872208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2-12 </a:t>
            </a:r>
            <a:r>
              <a:rPr lang="ko-KR" altLang="en-US" sz="1400" b="1" dirty="0" smtClean="0">
                <a:latin typeface="+mn-ea"/>
                <a:ea typeface="+mn-ea"/>
              </a:rPr>
              <a:t>학생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624213" y="386104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8149" y="350100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36592" y="386104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0528" y="350100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3670" y="378904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2808" y="378904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398" y="5445224"/>
            <a:ext cx="3918248" cy="6210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901700" indent="-901700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2-13 </a:t>
            </a:r>
            <a:r>
              <a:rPr lang="ko-KR" altLang="en-US" sz="1400" b="1" dirty="0" smtClean="0">
                <a:latin typeface="+mn-ea"/>
                <a:ea typeface="+mn-ea"/>
              </a:rPr>
              <a:t>개체 </a:t>
            </a:r>
            <a:r>
              <a:rPr lang="ko-KR" altLang="en-US" sz="1400" b="1" dirty="0" err="1" smtClean="0">
                <a:latin typeface="+mn-ea"/>
                <a:ea typeface="+mn-ea"/>
              </a:rPr>
              <a:t>무결성</a:t>
            </a:r>
            <a:r>
              <a:rPr lang="ko-KR" altLang="en-US" sz="1400" b="1" dirty="0" smtClean="0">
                <a:latin typeface="+mn-ea"/>
                <a:ea typeface="+mn-ea"/>
              </a:rPr>
              <a:t> 제약조건의 수행 예</a:t>
            </a:r>
            <a:r>
              <a:rPr lang="en-US" altLang="ko-KR" sz="1400" b="1" dirty="0" smtClean="0">
                <a:latin typeface="+mn-ea"/>
                <a:ea typeface="+mn-ea"/>
              </a:rPr>
              <a:t/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err="1" smtClean="0">
                <a:latin typeface="+mn-ea"/>
                <a:ea typeface="+mn-ea"/>
              </a:rPr>
              <a:t>기본키</a:t>
            </a:r>
            <a:r>
              <a:rPr lang="ko-KR" altLang="en-US" sz="1400" b="1" dirty="0" smtClean="0">
                <a:latin typeface="+mn-ea"/>
                <a:ea typeface="+mn-ea"/>
              </a:rPr>
              <a:t> 충돌 및 </a:t>
            </a:r>
            <a:r>
              <a:rPr lang="en-US" altLang="ko-KR" sz="1400" b="1" dirty="0" smtClean="0">
                <a:latin typeface="+mn-ea"/>
                <a:ea typeface="+mn-ea"/>
              </a:rPr>
              <a:t>NULL </a:t>
            </a:r>
            <a:r>
              <a:rPr lang="ko-KR" altLang="en-US" sz="1400" b="1" dirty="0" smtClean="0">
                <a:latin typeface="+mn-ea"/>
                <a:ea typeface="+mn-ea"/>
              </a:rPr>
              <a:t>값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삽입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개체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kumimoji="0" lang="ko-KR" altLang="en-US" dirty="0"/>
              <a:t>삽입 </a:t>
            </a:r>
            <a:r>
              <a:rPr kumimoji="0" lang="en-US" altLang="ko-KR" dirty="0"/>
              <a:t>: </a:t>
            </a:r>
            <a:r>
              <a:rPr kumimoji="0" lang="ko-KR" altLang="en-US" dirty="0" err="1"/>
              <a:t>기본키</a:t>
            </a:r>
            <a:r>
              <a:rPr kumimoji="0" lang="ko-KR" altLang="en-US" dirty="0"/>
              <a:t> 값이 같으면 삽입이 </a:t>
            </a:r>
            <a:r>
              <a:rPr kumimoji="0" lang="ko-KR" altLang="en-US" dirty="0" smtClean="0"/>
              <a:t>금지됨</a:t>
            </a:r>
            <a:endParaRPr kumimoji="0" lang="en-US" altLang="ko-KR" dirty="0"/>
          </a:p>
          <a:p>
            <a:pPr marL="266700" indent="-266700"/>
            <a:r>
              <a:rPr kumimoji="0" lang="ko-KR" altLang="en-US" dirty="0"/>
              <a:t>수정 </a:t>
            </a:r>
            <a:r>
              <a:rPr kumimoji="0" lang="en-US" altLang="ko-KR" dirty="0"/>
              <a:t>: </a:t>
            </a:r>
            <a:r>
              <a:rPr kumimoji="0" lang="ko-KR" altLang="en-US" dirty="0" err="1"/>
              <a:t>기본키</a:t>
            </a:r>
            <a:r>
              <a:rPr kumimoji="0" lang="ko-KR" altLang="en-US" dirty="0"/>
              <a:t> 값이 같거나 </a:t>
            </a:r>
            <a:r>
              <a:rPr kumimoji="0" lang="en-US" altLang="ko-KR" dirty="0"/>
              <a:t>NULL</a:t>
            </a:r>
            <a:r>
              <a:rPr kumimoji="0" lang="ko-KR" altLang="en-US" dirty="0"/>
              <a:t>로도 수정이 </a:t>
            </a:r>
            <a:r>
              <a:rPr kumimoji="0" lang="ko-KR" altLang="en-US" dirty="0" smtClean="0"/>
              <a:t>금지됨</a:t>
            </a:r>
            <a:endParaRPr kumimoji="0" lang="en-US" altLang="ko-KR" dirty="0"/>
          </a:p>
          <a:p>
            <a:pPr marL="266700" indent="-266700"/>
            <a:r>
              <a:rPr kumimoji="0" lang="ko-KR" altLang="en-US" dirty="0"/>
              <a:t>삭제 </a:t>
            </a:r>
            <a:r>
              <a:rPr kumimoji="0" lang="en-US" altLang="ko-KR" dirty="0"/>
              <a:t>: </a:t>
            </a:r>
            <a:r>
              <a:rPr kumimoji="0" lang="ko-KR" altLang="en-US" dirty="0"/>
              <a:t>특별한 확인이 필요하지 않으며 즉시 </a:t>
            </a:r>
            <a:r>
              <a:rPr kumimoji="0" lang="ko-KR" altLang="en-US" dirty="0" smtClean="0"/>
              <a:t>수행함</a:t>
            </a:r>
            <a:endParaRPr kumimoji="0" lang="en-US" altLang="ko-KR" dirty="0"/>
          </a:p>
          <a:p>
            <a:pPr marL="266700" indent="-266700"/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49585"/>
              </p:ext>
            </p:extLst>
          </p:nvPr>
        </p:nvGraphicFramePr>
        <p:xfrm>
          <a:off x="1835696" y="378904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99114"/>
              </p:ext>
            </p:extLst>
          </p:nvPr>
        </p:nvGraphicFramePr>
        <p:xfrm>
          <a:off x="5004048" y="3789040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688" y="350100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50100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887924" y="5049180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95936" y="5157192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5076056" y="4797152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9992" y="516822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3688" y="55172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2-14 </a:t>
            </a:r>
            <a:r>
              <a:rPr lang="ko-KR" altLang="en-US" sz="1400" b="1" dirty="0" smtClean="0">
                <a:latin typeface="+mn-ea"/>
                <a:ea typeface="+mn-ea"/>
              </a:rPr>
              <a:t>학생관리 데이터베이스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39504" y="3779515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04048" y="3789040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참조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40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kumimoji="0" lang="ko-KR" altLang="en-US" dirty="0"/>
              <a:t>삽입</a:t>
            </a:r>
            <a:endParaRPr kumimoji="0"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725860" y="2212380"/>
            <a:ext cx="7793222" cy="4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1651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 err="1">
                <a:latin typeface="+mn-ea"/>
              </a:rPr>
              <a:t>투플</a:t>
            </a:r>
            <a:r>
              <a:rPr lang="ko-KR" altLang="en-US" sz="1400" dirty="0">
                <a:latin typeface="+mn-ea"/>
              </a:rPr>
              <a:t> 삽입한 후 수행하면 정상적으로 진행된다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1" indent="-1651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학생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자식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 err="1">
                <a:latin typeface="+mn-ea"/>
              </a:rPr>
              <a:t>참조받는</a:t>
            </a:r>
            <a:r>
              <a:rPr lang="ko-KR" altLang="en-US" sz="1400" dirty="0">
                <a:latin typeface="+mn-ea"/>
              </a:rPr>
              <a:t> 테이블에 </a:t>
            </a:r>
            <a:r>
              <a:rPr lang="ko-KR" altLang="en-US" sz="1400" dirty="0" err="1">
                <a:latin typeface="+mn-ea"/>
              </a:rPr>
              <a:t>외래키</a:t>
            </a:r>
            <a:r>
              <a:rPr lang="ko-KR" altLang="en-US" sz="1400" dirty="0">
                <a:latin typeface="+mn-ea"/>
              </a:rPr>
              <a:t> 값이 없으므로 삽입이 금지된다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참조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40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kumimoji="0" lang="ko-KR" altLang="en-US" dirty="0"/>
              <a:t>삭제</a:t>
            </a:r>
            <a:endParaRPr kumimoji="0"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25860" y="2212380"/>
            <a:ext cx="7793222" cy="4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1651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참조하는 테이블을 같이 삭제할 수 있어서 금지하거나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                      </a:t>
            </a:r>
            <a:r>
              <a:rPr lang="ko-KR" altLang="en-US" sz="1400" dirty="0" smtClean="0">
                <a:latin typeface="+mn-ea"/>
              </a:rPr>
              <a:t>다른 </a:t>
            </a:r>
            <a:r>
              <a:rPr lang="ko-KR" altLang="en-US" sz="1400" dirty="0">
                <a:latin typeface="+mn-ea"/>
              </a:rPr>
              <a:t>추가 작업이 </a:t>
            </a:r>
            <a:r>
              <a:rPr lang="ko-KR" altLang="en-US" sz="1400" dirty="0" smtClean="0">
                <a:latin typeface="+mn-ea"/>
              </a:rPr>
              <a:t>필요함</a:t>
            </a:r>
            <a:endParaRPr lang="en-US" altLang="ko-KR" sz="1400" dirty="0">
              <a:latin typeface="+mn-ea"/>
            </a:endParaRPr>
          </a:p>
          <a:p>
            <a:pPr marL="342900" lvl="1" indent="-1651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학생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자식 </a:t>
            </a:r>
            <a:r>
              <a:rPr lang="ko-KR" altLang="en-US" sz="1400" dirty="0" err="1">
                <a:latin typeface="+mn-ea"/>
              </a:rPr>
              <a:t>릴레이션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바로 삭제 </a:t>
            </a:r>
            <a:r>
              <a:rPr lang="ko-KR" altLang="en-US" sz="1400" dirty="0" smtClean="0">
                <a:latin typeface="+mn-ea"/>
              </a:rPr>
              <a:t>가능함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9592" y="3292500"/>
            <a:ext cx="7490382" cy="4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None/>
            </a:pPr>
            <a:r>
              <a:rPr lang="en-US" altLang="ko-KR" sz="1400" dirty="0">
                <a:latin typeface="+mn-ea"/>
              </a:rPr>
              <a:t>※ </a:t>
            </a: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릴레이션에서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투플을</a:t>
            </a:r>
            <a:r>
              <a:rPr lang="ko-KR" altLang="en-US" sz="1400" dirty="0">
                <a:latin typeface="+mn-ea"/>
              </a:rPr>
              <a:t> 삭제할 경우 참조 </a:t>
            </a:r>
            <a:r>
              <a:rPr lang="ko-KR" altLang="en-US" sz="1400" dirty="0" err="1">
                <a:latin typeface="+mn-ea"/>
              </a:rPr>
              <a:t>무결성</a:t>
            </a:r>
            <a:r>
              <a:rPr lang="ko-KR" altLang="en-US" sz="1400" dirty="0">
                <a:latin typeface="+mn-ea"/>
              </a:rPr>
              <a:t> 조건을 수행하기 위한 고려사항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117600" y="3933056"/>
            <a:ext cx="6870700" cy="1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1400" dirty="0">
                <a:sym typeface="Wingdings"/>
              </a:rPr>
              <a:t> </a:t>
            </a:r>
            <a:r>
              <a:rPr kumimoji="0" lang="ko-KR" altLang="en-US" sz="1400" dirty="0"/>
              <a:t>즉시 작업을 중지</a:t>
            </a:r>
            <a:endParaRPr kumimoji="0" lang="en-US" altLang="ko-KR" sz="1400" dirty="0"/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1400" dirty="0" smtClean="0">
                <a:sym typeface="Wingdings"/>
              </a:rPr>
              <a:t> </a:t>
            </a:r>
            <a:r>
              <a:rPr kumimoji="0" lang="ko-KR" altLang="en-US" sz="1400" dirty="0"/>
              <a:t>자식 </a:t>
            </a:r>
            <a:r>
              <a:rPr kumimoji="0" lang="ko-KR" altLang="en-US" sz="1400" dirty="0" err="1"/>
              <a:t>릴레이션의</a:t>
            </a:r>
            <a:r>
              <a:rPr kumimoji="0" lang="ko-KR" altLang="en-US" sz="1400" dirty="0"/>
              <a:t> 관련 </a:t>
            </a:r>
            <a:r>
              <a:rPr kumimoji="0" lang="ko-KR" altLang="en-US" sz="1400" dirty="0" err="1"/>
              <a:t>투플을</a:t>
            </a:r>
            <a:r>
              <a:rPr kumimoji="0" lang="ko-KR" altLang="en-US" sz="1400" dirty="0"/>
              <a:t> 삭제</a:t>
            </a:r>
            <a:endParaRPr kumimoji="0" lang="en-US" altLang="ko-KR" sz="1400" dirty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1400" dirty="0" smtClean="0">
                <a:sym typeface="Wingdings"/>
              </a:rPr>
              <a:t> </a:t>
            </a:r>
            <a:r>
              <a:rPr kumimoji="0" lang="ko-KR" altLang="en-US" sz="1400" dirty="0"/>
              <a:t>초기에 설정된 다른 어떤 값으로 변경</a:t>
            </a:r>
            <a:endParaRPr kumimoji="0" lang="en-US" altLang="ko-KR" sz="1400" dirty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1400" dirty="0" smtClean="0">
                <a:sym typeface="Wingdings"/>
              </a:rPr>
              <a:t> </a:t>
            </a:r>
            <a:r>
              <a:rPr kumimoji="0" lang="en-US" altLang="ko-KR" sz="1400" dirty="0"/>
              <a:t>NULL </a:t>
            </a:r>
            <a:r>
              <a:rPr kumimoji="0" lang="ko-KR" altLang="en-US" sz="1400" dirty="0"/>
              <a:t>값으로 설정</a:t>
            </a:r>
            <a:endParaRPr kumimoji="0"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참조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064896" cy="40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kumimoji="0" lang="ko-KR" altLang="en-US" dirty="0"/>
              <a:t>수정</a:t>
            </a:r>
            <a:endParaRPr kumimoji="0"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25860" y="2212380"/>
            <a:ext cx="7793222" cy="4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1651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삭제와 삽입 명령이 연속해서 수행됨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1" indent="-1651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부모 </a:t>
            </a:r>
            <a:r>
              <a:rPr lang="ko-KR" altLang="en-US" sz="1400" dirty="0" err="1">
                <a:latin typeface="+mn-ea"/>
              </a:rPr>
              <a:t>릴레이션의</a:t>
            </a:r>
            <a:r>
              <a:rPr lang="ko-KR" altLang="en-US" sz="1400" dirty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1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93221"/>
              </p:ext>
            </p:extLst>
          </p:nvPr>
        </p:nvGraphicFramePr>
        <p:xfrm>
          <a:off x="539552" y="2785244"/>
          <a:ext cx="7943561" cy="3242494"/>
        </p:xfrm>
        <a:graphic>
          <a:graphicData uri="http://schemas.openxmlformats.org/drawingml/2006/table">
            <a:tbl>
              <a:tblPr/>
              <a:tblGrid>
                <a:gridCol w="137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39755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참조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무결성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제약조건의 옵션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부모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릴레이션에서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투플을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삭제할 경우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참조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09915"/>
              </p:ext>
            </p:extLst>
          </p:nvPr>
        </p:nvGraphicFramePr>
        <p:xfrm>
          <a:off x="154766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95971"/>
              </p:ext>
            </p:extLst>
          </p:nvPr>
        </p:nvGraphicFramePr>
        <p:xfrm>
          <a:off x="4716016" y="249289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22048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학생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22048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213285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56782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2-15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참조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무결성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제약조건에서 부모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투플을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삭제할 경우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3491880" y="2276872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07904" y="2060848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932040" y="2276872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11960" y="3040385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11960" y="3284984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959932" y="3537012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4332" y="18558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(2001, 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체육학과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021685" y="2229247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1865" y="177281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3968" y="400506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47664" y="4437112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ea typeface="맑은 고딕" panose="020B0503020000020004" pitchFamily="50" charset="-127"/>
              </a:rPr>
              <a:t>RESTRICTED : </a:t>
            </a:r>
            <a:r>
              <a:rPr lang="ko-KR" altLang="en-US" sz="1200" dirty="0">
                <a:ea typeface="맑은 고딕" panose="020B0503020000020004" pitchFamily="50" charset="-127"/>
              </a:rPr>
              <a:t>요청한</a:t>
            </a:r>
            <a:r>
              <a:rPr lang="en-US" altLang="ko-KR" sz="1200" dirty="0"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</a:rPr>
              <a:t>삭제 작업중지</a:t>
            </a:r>
            <a:r>
              <a:rPr lang="en-US" altLang="ko-KR" sz="1200" dirty="0"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ea typeface="맑은 고딕" panose="020B0503020000020004" pitchFamily="50" charset="-127"/>
              </a:rPr>
              <a:t>에러 처리</a:t>
            </a:r>
            <a:r>
              <a:rPr lang="en-US" altLang="ko-KR" sz="1200" dirty="0"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ea typeface="맑은 고딕" panose="020B0503020000020004" pitchFamily="50" charset="-127"/>
              </a:rPr>
              <a:t>CASCADE :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학생 </a:t>
            </a:r>
            <a:r>
              <a:rPr lang="ko-KR" altLang="en-US" sz="1200" dirty="0" err="1" smtClean="0">
                <a:ea typeface="맑은 고딕" panose="020B0503020000020004" pitchFamily="50" charset="-127"/>
              </a:rPr>
              <a:t>릴레이션의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</a:rPr>
              <a:t>해당 </a:t>
            </a:r>
            <a:r>
              <a:rPr lang="ko-KR" altLang="en-US" sz="1200" dirty="0" err="1" smtClean="0">
                <a:ea typeface="맑은 고딕" panose="020B0503020000020004" pitchFamily="50" charset="-127"/>
              </a:rPr>
              <a:t>투플을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</a:rPr>
              <a:t>같이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연쇄적으로 삭제</a:t>
            </a:r>
            <a:r>
              <a:rPr lang="en-US" altLang="ko-KR" sz="1200" dirty="0" smtClean="0"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ea typeface="맑은 고딕" panose="020B0503020000020004" pitchFamily="50" charset="-127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ea typeface="맑은 고딕" panose="020B0503020000020004" pitchFamily="50" charset="-127"/>
              </a:rPr>
              <a:t>기본값으로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변경</a:t>
            </a:r>
            <a:r>
              <a:rPr lang="en-US" altLang="ko-KR" sz="1200" dirty="0" smtClean="0"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ea typeface="맑은 고딕" panose="020B0503020000020004" pitchFamily="50" charset="-127"/>
              </a:rPr>
              <a:t>미리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설정한 </a:t>
            </a:r>
            <a:r>
              <a:rPr lang="ko-KR" altLang="en-US" sz="1200" dirty="0"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ea typeface="맑은 고딕" panose="020B0503020000020004" pitchFamily="50" charset="-127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ea typeface="맑은 고딕" panose="020B0503020000020004" pitchFamily="50" charset="-127"/>
              </a:rPr>
              <a:t>NULL </a:t>
            </a:r>
            <a:r>
              <a:rPr lang="ko-KR" altLang="en-US" sz="1200" dirty="0">
                <a:ea typeface="맑은 고딕" panose="020B0503020000020004" pitchFamily="50" charset="-127"/>
              </a:rPr>
              <a:t>값으로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설정</a:t>
            </a:r>
            <a:endParaRPr lang="en-US" altLang="ko-KR" sz="1200" dirty="0">
              <a:ea typeface="맑은 고딕" panose="020B0503020000020004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참조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무결성</a:t>
            </a:r>
            <a:r>
              <a:rPr kumimoji="0" lang="ko-KR" altLang="en-US" sz="2000" dirty="0">
                <a:solidFill>
                  <a:schemeClr val="tx2"/>
                </a:solidFill>
              </a:rPr>
              <a:t> 제약조건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54909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관계대수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kumimoji="0" sz="2000" b="1"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관계대수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셀렉션과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프로젝션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집합 연산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디비전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관계대수 예제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60116"/>
                <a:ext cx="8064896" cy="456966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/>
                  <a:t>릴레이션</a:t>
                </a:r>
                <a:r>
                  <a:rPr lang="en-US" altLang="ko-KR" dirty="0" smtClean="0"/>
                  <a:t>(relation)</a:t>
                </a:r>
                <a:r>
                  <a:rPr lang="ko-KR" altLang="en-US" dirty="0" smtClean="0"/>
                  <a:t>의 수학적 개념</a:t>
                </a:r>
                <a:endParaRPr lang="en-US" altLang="ko-KR" dirty="0" smtClean="0"/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400" dirty="0" smtClean="0">
                    <a:sym typeface="Symbol" pitchFamily="18" charset="2"/>
                  </a:rPr>
                  <a:t>	</a:t>
                </a:r>
                <a:r>
                  <a:rPr lang="ko-KR" altLang="en-US" sz="1200" b="0" dirty="0" smtClean="0">
                    <a:sym typeface="Symbol" pitchFamily="18" charset="2"/>
                  </a:rPr>
                  <a:t>예</a:t>
                </a:r>
                <a:r>
                  <a:rPr lang="en-US" altLang="ko-KR" sz="1200" b="0" dirty="0" smtClean="0">
                    <a:sym typeface="Symbol" pitchFamily="18" charset="2"/>
                  </a:rPr>
                  <a:t>) </a:t>
                </a:r>
                <a:r>
                  <a:rPr lang="en-US" altLang="ko-KR" sz="1200" b="0" dirty="0" smtClean="0"/>
                  <a:t>A </a:t>
                </a:r>
                <a:r>
                  <a:rPr lang="en-US" altLang="ko-KR" sz="1200" b="0" dirty="0" smtClean="0">
                    <a:sym typeface="Symbol" pitchFamily="18" charset="2"/>
                  </a:rPr>
                  <a:t> {2, 4}, B  {1, 3, 5} </a:t>
                </a:r>
                <a:r>
                  <a:rPr lang="ko-KR" altLang="en-US" sz="1200" b="0" dirty="0" smtClean="0">
                    <a:sym typeface="Symbol" pitchFamily="18" charset="2"/>
                  </a:rPr>
                  <a:t>일 때</a:t>
                </a:r>
                <a:endParaRPr lang="en-US" altLang="ko-KR" sz="1200" b="0" dirty="0" smtClean="0">
                  <a:sym typeface="Symbol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>
                    <a:sym typeface="Symbol" pitchFamily="18" charset="2"/>
                  </a:rPr>
                  <a:t>	     </a:t>
                </a:r>
                <a:r>
                  <a:rPr lang="en-US" altLang="ko-KR" sz="1200" b="0" dirty="0" smtClean="0"/>
                  <a:t>A</a:t>
                </a:r>
                <a:r>
                  <a:rPr lang="en-US" altLang="ko-KR" sz="1200" b="0" dirty="0" smtClean="0">
                    <a:sym typeface="Symbol" pitchFamily="18" charset="2"/>
                  </a:rPr>
                  <a:t>B  {(2, 1), (2, 3), (2, 5), (4, 1), (4, 3), (4, 5)}</a:t>
                </a:r>
              </a:p>
              <a:p>
                <a:pPr>
                  <a:lnSpc>
                    <a:spcPct val="130000"/>
                  </a:lnSpc>
                  <a:buNone/>
                </a:pPr>
                <a:endParaRPr lang="en-US" altLang="ko-KR" sz="1200" b="0" dirty="0" smtClean="0">
                  <a:sym typeface="Symbol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>
                    <a:sym typeface="Symbol" pitchFamily="18" charset="2"/>
                  </a:rPr>
                  <a:t>	</a:t>
                </a:r>
                <a:r>
                  <a:rPr lang="ko-KR" altLang="en-US" sz="1200" b="0" dirty="0" smtClean="0">
                    <a:sym typeface="Symbol" pitchFamily="18" charset="2"/>
                  </a:rPr>
                  <a:t>     </a:t>
                </a:r>
                <a:r>
                  <a:rPr lang="ko-KR" altLang="en-US" sz="1200" b="0" dirty="0" err="1" smtClean="0">
                    <a:sym typeface="Symbol" pitchFamily="18" charset="2"/>
                  </a:rPr>
                  <a:t>릴레이션</a:t>
                </a:r>
                <a:r>
                  <a:rPr lang="ko-KR" altLang="en-US" sz="1200" b="0" dirty="0" smtClean="0">
                    <a:sym typeface="Symbol" pitchFamily="18" charset="2"/>
                  </a:rPr>
                  <a:t> </a:t>
                </a:r>
                <a:r>
                  <a:rPr lang="en-US" altLang="ko-KR" sz="1200" b="0" dirty="0" smtClean="0">
                    <a:sym typeface="Symbol" pitchFamily="18" charset="2"/>
                  </a:rPr>
                  <a:t>R</a:t>
                </a:r>
                <a:r>
                  <a:rPr lang="ko-KR" altLang="en-US" sz="1200" b="0" dirty="0" smtClean="0">
                    <a:sym typeface="Symbol" pitchFamily="18" charset="2"/>
                  </a:rPr>
                  <a:t>은 카티전 </a:t>
                </a:r>
                <a:r>
                  <a:rPr lang="ko-KR" altLang="en-US" sz="1200" b="0" dirty="0" err="1" smtClean="0">
                    <a:sym typeface="Symbol" pitchFamily="18" charset="2"/>
                  </a:rPr>
                  <a:t>프로덕트의</a:t>
                </a:r>
                <a:r>
                  <a:rPr lang="ko-KR" altLang="en-US" sz="1200" b="0" dirty="0" smtClean="0">
                    <a:sym typeface="Symbol" pitchFamily="18" charset="2"/>
                  </a:rPr>
                  <a:t> 부분집합으로 정의</a:t>
                </a:r>
                <a:endParaRPr lang="en-US" altLang="ko-KR" sz="1200" b="0" dirty="0" smtClean="0">
                  <a:sym typeface="Symbol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>
                    <a:sym typeface="Symbol" pitchFamily="18" charset="2"/>
                  </a:rPr>
                  <a:t>	     </a:t>
                </a:r>
                <a:r>
                  <a:rPr lang="ko-KR" altLang="en-US" sz="1200" b="0" dirty="0" smtClean="0">
                    <a:sym typeface="Symbol" pitchFamily="18" charset="2"/>
                  </a:rPr>
                  <a:t>예</a:t>
                </a:r>
                <a:r>
                  <a:rPr lang="en-US" altLang="ko-KR" sz="1200" b="0" dirty="0" smtClean="0">
                    <a:sym typeface="Symbol" pitchFamily="18" charset="2"/>
                  </a:rPr>
                  <a:t>) R1  {(2, 1), (4, 1)}, </a:t>
                </a:r>
                <a:r>
                  <a:rPr lang="pt-BR" altLang="ko-KR" sz="1200" b="0" dirty="0" smtClean="0"/>
                  <a:t>R2={(2, 1), (2, 3), (2, </a:t>
                </a:r>
                <a:r>
                  <a:rPr lang="en-US" altLang="ko-KR" sz="1200" b="0" dirty="0" smtClean="0"/>
                  <a:t>5)}, </a:t>
                </a:r>
                <a:r>
                  <a:rPr lang="pt-BR" altLang="ko-KR" sz="1200" b="0" dirty="0" smtClean="0"/>
                  <a:t>R3={(2, 3), (2, 5), (4, 3), (4, 5)}</a:t>
                </a:r>
              </a:p>
              <a:p>
                <a:pPr>
                  <a:lnSpc>
                    <a:spcPct val="130000"/>
                  </a:lnSpc>
                  <a:buNone/>
                </a:pPr>
                <a:endParaRPr lang="pt-BR" altLang="ko-KR" sz="1200" b="0" dirty="0" smtClean="0">
                  <a:sym typeface="Symbol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pt-BR" altLang="ko-KR" sz="1200" b="0" dirty="0" smtClean="0">
                    <a:sym typeface="Symbol" pitchFamily="18" charset="2"/>
                  </a:rPr>
                  <a:t>	     </a:t>
                </a:r>
                <a:r>
                  <a:rPr lang="ko-KR" altLang="en-US" sz="1200" b="0" dirty="0" smtClean="0"/>
                  <a:t>원소 개수가 </a:t>
                </a:r>
                <a:r>
                  <a:rPr lang="en-US" altLang="ko-KR" sz="1200" b="0" dirty="0" smtClean="0"/>
                  <a:t>n</a:t>
                </a:r>
                <a:r>
                  <a:rPr lang="ko-KR" altLang="en-US" sz="1200" b="0" dirty="0" smtClean="0"/>
                  <a:t>인 집합 </a:t>
                </a:r>
                <a:r>
                  <a:rPr lang="en-US" altLang="ko-KR" sz="1200" b="0" dirty="0" smtClean="0"/>
                  <a:t>S</a:t>
                </a:r>
                <a:r>
                  <a:rPr lang="ko-KR" altLang="en-US" sz="1200" b="0" dirty="0" smtClean="0"/>
                  <a:t>의 부분집합의 개수는 </a:t>
                </a:r>
                <a:r>
                  <a:rPr lang="en-US" altLang="ko-KR" sz="1200" b="0" dirty="0" smtClean="0"/>
                  <a:t>2ⁿ</a:t>
                </a:r>
                <a:r>
                  <a:rPr lang="ko-KR" altLang="en-US" sz="1200" b="0" dirty="0" smtClean="0"/>
                  <a:t>이므로</a:t>
                </a:r>
                <a:r>
                  <a:rPr lang="en-US" altLang="ko-KR" sz="1200" b="0" dirty="0" smtClean="0"/>
                  <a:t>, </a:t>
                </a:r>
                <a:r>
                  <a:rPr lang="ko-KR" altLang="en-US" sz="1200" b="0" dirty="0" err="1" smtClean="0"/>
                  <a:t>카티전</a:t>
                </a:r>
                <a:r>
                  <a:rPr lang="ko-KR" altLang="en-US" sz="1200" b="0" dirty="0" smtClean="0"/>
                  <a:t> </a:t>
                </a:r>
                <a:r>
                  <a:rPr lang="ko-KR" altLang="en-US" sz="1200" b="0" dirty="0" err="1" smtClean="0"/>
                  <a:t>프로덕트</a:t>
                </a:r>
                <a:r>
                  <a:rPr lang="ko-KR" altLang="en-US" sz="1200" b="0" dirty="0" smtClean="0"/>
                  <a:t> </a:t>
                </a:r>
                <a:r>
                  <a:rPr lang="en-US" altLang="ko-KR" sz="1200" b="0" dirty="0" smtClean="0"/>
                  <a:t>A×B</a:t>
                </a:r>
                <a:r>
                  <a:rPr lang="ko-KR" altLang="en-US" sz="1200" b="0" dirty="0" smtClean="0"/>
                  <a:t>의</a:t>
                </a:r>
                <a:endParaRPr lang="en-US" altLang="ko-KR" sz="1200" b="0" dirty="0" smtClean="0"/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/>
                  <a:t>	     </a:t>
                </a:r>
                <a:r>
                  <a:rPr lang="ko-KR" altLang="en-US" sz="1200" b="0" dirty="0" smtClean="0"/>
                  <a:t>부분집합의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|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ko-KR" altLang="en-US" sz="1200" b="0" dirty="0" smtClean="0"/>
                  <a:t>임</a:t>
                </a:r>
                <a:r>
                  <a:rPr lang="en-US" altLang="ko-KR" sz="1200" b="0" dirty="0" smtClean="0"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130000"/>
                  </a:lnSpc>
                  <a:buNone/>
                </a:pPr>
                <a:endParaRPr lang="en-US" altLang="ko-KR" sz="1200" b="0" dirty="0" smtClean="0">
                  <a:sym typeface="Symbol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>
                    <a:sym typeface="Symbol" pitchFamily="18" charset="2"/>
                  </a:rPr>
                  <a:t>	     </a:t>
                </a:r>
                <a:r>
                  <a:rPr lang="ko-KR" altLang="en-US" sz="1200" b="0" dirty="0" err="1" smtClean="0"/>
                  <a:t>카티전</a:t>
                </a:r>
                <a:r>
                  <a:rPr lang="ko-KR" altLang="en-US" sz="1200" b="0" dirty="0" smtClean="0"/>
                  <a:t> </a:t>
                </a:r>
                <a:r>
                  <a:rPr lang="ko-KR" altLang="en-US" sz="1200" b="0" dirty="0" err="1" smtClean="0"/>
                  <a:t>프로덕트의</a:t>
                </a:r>
                <a:r>
                  <a:rPr lang="ko-KR" altLang="en-US" sz="1200" b="0" dirty="0" smtClean="0"/>
                  <a:t> 기초 집합 </a:t>
                </a:r>
                <a:r>
                  <a:rPr lang="en-US" altLang="ko-KR" sz="1200" b="0" dirty="0" smtClean="0"/>
                  <a:t>A, B </a:t>
                </a:r>
                <a:r>
                  <a:rPr lang="ko-KR" altLang="en-US" sz="1200" b="0" dirty="0" smtClean="0"/>
                  <a:t>각각이 가질 수 있는 값의 범위를 도메인</a:t>
                </a:r>
                <a:r>
                  <a:rPr lang="en-US" altLang="ko-KR" sz="1200" b="0" dirty="0" smtClean="0"/>
                  <a:t>(domain)</a:t>
                </a:r>
                <a:r>
                  <a:rPr lang="ko-KR" altLang="en-US" sz="1200" b="0" dirty="0" smtClean="0"/>
                  <a:t>이라고 함</a:t>
                </a:r>
                <a:r>
                  <a:rPr lang="en-US" altLang="ko-KR" sz="1200" b="0" dirty="0" smtClean="0"/>
                  <a:t>. </a:t>
                </a:r>
                <a:br>
                  <a:rPr lang="en-US" altLang="ko-KR" sz="1200" b="0" dirty="0" smtClean="0"/>
                </a:br>
                <a:r>
                  <a:rPr lang="en-US" altLang="ko-KR" sz="1200" b="0" dirty="0" smtClean="0"/>
                  <a:t>     </a:t>
                </a:r>
                <a:r>
                  <a:rPr lang="ko-KR" altLang="en-US" sz="1200" b="0" dirty="0" smtClean="0"/>
                  <a:t>즉 집합 </a:t>
                </a:r>
                <a:r>
                  <a:rPr lang="en-US" altLang="ko-KR" sz="1200" b="0" dirty="0" smtClean="0"/>
                  <a:t>A</a:t>
                </a:r>
                <a:r>
                  <a:rPr lang="ko-KR" altLang="en-US" sz="1200" b="0" dirty="0" smtClean="0"/>
                  <a:t>의 도메인은 </a:t>
                </a:r>
                <a:r>
                  <a:rPr lang="en-US" altLang="ko-KR" sz="1200" b="0" dirty="0" smtClean="0"/>
                  <a:t>{2, 4}</a:t>
                </a:r>
                <a:r>
                  <a:rPr lang="ko-KR" altLang="en-US" sz="1200" b="0" dirty="0" smtClean="0"/>
                  <a:t>임</a:t>
                </a:r>
                <a:endParaRPr lang="en-US" altLang="ko-KR" sz="1200" b="0" dirty="0" smtClean="0"/>
              </a:p>
              <a:p>
                <a:pPr>
                  <a:lnSpc>
                    <a:spcPct val="130000"/>
                  </a:lnSpc>
                  <a:buNone/>
                </a:pPr>
                <a:endParaRPr lang="en-US" altLang="ko-KR" sz="1200" b="0" dirty="0" smtClean="0"/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/>
                  <a:t>	     </a:t>
                </a:r>
                <a:r>
                  <a:rPr lang="ko-KR" altLang="en-US" sz="1200" b="0" dirty="0" err="1" smtClean="0"/>
                  <a:t>릴레이션</a:t>
                </a:r>
                <a:r>
                  <a:rPr lang="ko-KR" altLang="en-US" sz="1200" b="0" dirty="0" smtClean="0"/>
                  <a:t> 역시 집합이므로 집합에서 집합에서 가능한 연산은 합집합</a:t>
                </a:r>
                <a:r>
                  <a:rPr lang="en-US" altLang="ko-KR" sz="1200" b="0" dirty="0" smtClean="0"/>
                  <a:t>(∪), </a:t>
                </a:r>
                <a:r>
                  <a:rPr lang="ko-KR" altLang="en-US" sz="1200" b="0" dirty="0" smtClean="0"/>
                  <a:t>교집합</a:t>
                </a:r>
                <a:r>
                  <a:rPr lang="en-US" altLang="ko-KR" sz="1200" b="0" dirty="0" smtClean="0"/>
                  <a:t>(∩), </a:t>
                </a:r>
                <a:r>
                  <a:rPr lang="ko-KR" altLang="en-US" sz="1200" b="0" dirty="0" err="1" smtClean="0"/>
                  <a:t>카티전</a:t>
                </a:r>
                <a:r>
                  <a:rPr lang="ko-KR" altLang="en-US" sz="1200" b="0" dirty="0" smtClean="0"/>
                  <a:t> </a:t>
                </a:r>
                <a:r>
                  <a:rPr lang="ko-KR" altLang="en-US" sz="1200" b="0" dirty="0" err="1" smtClean="0"/>
                  <a:t>프로덕트</a:t>
                </a:r>
                <a:r>
                  <a:rPr lang="en-US" altLang="ko-KR" sz="1200" b="0" dirty="0" smtClean="0"/>
                  <a:t>(×) </a:t>
                </a:r>
                <a:br>
                  <a:rPr lang="en-US" altLang="ko-KR" sz="1200" b="0" dirty="0" smtClean="0"/>
                </a:br>
                <a:r>
                  <a:rPr lang="en-US" altLang="ko-KR" sz="1200" b="0" dirty="0" smtClean="0"/>
                  <a:t>     </a:t>
                </a:r>
                <a:r>
                  <a:rPr lang="ko-KR" altLang="en-US" sz="1200" b="0" dirty="0" smtClean="0"/>
                  <a:t>등이 있음</a:t>
                </a:r>
                <a:endParaRPr lang="en-US" altLang="ko-KR" sz="1200" b="0" dirty="0" smtClean="0"/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ko-KR" sz="1200" b="0" dirty="0" smtClean="0"/>
                  <a:t>	     </a:t>
                </a:r>
                <a:r>
                  <a:rPr lang="pt-BR" altLang="ko-KR" sz="1200" b="0" dirty="0" smtClean="0"/>
                  <a:t>R1 ∪ R2 = {(2, 1), (4, 1), (2, 3), (2, 5)}</a:t>
                </a:r>
              </a:p>
              <a:p>
                <a:pPr>
                  <a:lnSpc>
                    <a:spcPct val="130000"/>
                  </a:lnSpc>
                  <a:buNone/>
                </a:pPr>
                <a:r>
                  <a:rPr lang="pt-BR" altLang="ko-KR" sz="1200" b="0" dirty="0" smtClean="0"/>
                  <a:t>	     </a:t>
                </a:r>
                <a:r>
                  <a:rPr lang="en-US" altLang="ko-KR" sz="1200" b="0" dirty="0" smtClean="0"/>
                  <a:t>R1 ∩ R2 = {(2, 1)}</a:t>
                </a:r>
                <a:endParaRPr lang="ko-KR" altLang="en-US" sz="12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60116"/>
                <a:ext cx="8064896" cy="4569668"/>
              </a:xfrm>
              <a:blipFill rotWithShape="0"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관계의 수학적 의미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3168352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8691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수강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80438"/>
              </p:ext>
            </p:extLst>
          </p:nvPr>
        </p:nvGraphicFramePr>
        <p:xfrm>
          <a:off x="3294906" y="5157192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22898" y="628074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2-16 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수강 </a:t>
            </a:r>
            <a:r>
              <a:rPr lang="ko-KR" altLang="en-US" sz="1200" b="1" dirty="0" err="1" smtClean="0">
                <a:ea typeface="맑은 고딕" panose="020B0503020000020004" pitchFamily="50" charset="-127"/>
              </a:rPr>
              <a:t>릴레이션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관계의 수학적 의미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5453737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관계 데이터 모델의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스키마와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인스턴스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특징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 데이터 모델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41488"/>
              </p:ext>
            </p:extLst>
          </p:nvPr>
        </p:nvGraphicFramePr>
        <p:xfrm>
          <a:off x="472957" y="1847850"/>
          <a:ext cx="8198086" cy="4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65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09296" y="14127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관계대수 연산자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462" y="2440420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2605" y="29380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6272" y="34441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4176" y="39619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0655" y="44659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9451" y="50113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8776" y="54401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87176" y="59537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관계대수 연산자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255675"/>
              </p:ext>
            </p:extLst>
          </p:nvPr>
        </p:nvGraphicFramePr>
        <p:xfrm>
          <a:off x="472957" y="1847850"/>
          <a:ext cx="8198086" cy="42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65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 rowSpan="8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0"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050" marR="94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09296" y="14127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관계대수 연산자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5413" y="28902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7882" y="3369692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0746" y="3861048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9905" y="4293096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5002" y="4771752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6882" y="527580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5413" y="5733256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26394" y="2420888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관계대수 연산자</a:t>
            </a:r>
          </a:p>
        </p:txBody>
      </p:sp>
    </p:spTree>
    <p:extLst>
      <p:ext uri="{BB962C8B-B14F-4D97-AF65-F5344CB8AC3E}">
        <p14:creationId xmlns:p14="http://schemas.microsoft.com/office/powerpoint/2010/main" val="37120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700808"/>
            <a:ext cx="7842448" cy="15121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92325"/>
              </p:ext>
            </p:extLst>
          </p:nvPr>
        </p:nvGraphicFramePr>
        <p:xfrm>
          <a:off x="2555776" y="4640638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9576" y="436304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R1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42357"/>
              </p:ext>
            </p:extLst>
          </p:nvPr>
        </p:nvGraphicFramePr>
        <p:xfrm>
          <a:off x="4391209" y="4640638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15009" y="436304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R2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2946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2-17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관계대수식을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이해하기 위한 예제 데이터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관계대수식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50649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1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baseline="0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 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baseline="0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baseline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47796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24130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85024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5812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88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관계대수 식의 사용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25162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R1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55614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R2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err="1" smtClean="0">
                <a:latin typeface="+mn-ea"/>
              </a:rPr>
              <a:t>셀렉션과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프로젝션</a:t>
            </a:r>
            <a:endParaRPr lang="en-US" altLang="ko-KR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824536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endParaRPr lang="en-US" altLang="ko-KR" sz="500" dirty="0" smtClean="0"/>
          </a:p>
          <a:p>
            <a:pPr>
              <a:spcBef>
                <a:spcPts val="600"/>
              </a:spcBef>
            </a:pPr>
            <a:r>
              <a:rPr lang="ko-KR" altLang="en-US" sz="1400" dirty="0"/>
              <a:t>형식 </a:t>
            </a:r>
            <a:r>
              <a:rPr lang="en-US" altLang="ko-KR" sz="1400" dirty="0"/>
              <a:t>: </a:t>
            </a:r>
            <a:r>
              <a:rPr lang="el-GR" altLang="ko-KR" sz="1400" dirty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sz="1400" dirty="0"/>
              <a:t>(R)   (R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릴레이션</a:t>
            </a:r>
            <a:r>
              <a:rPr lang="en-US" altLang="ko-KR" sz="1400" dirty="0"/>
              <a:t>, </a:t>
            </a:r>
            <a:r>
              <a:rPr lang="el-GR" altLang="ko-KR" sz="1400" dirty="0"/>
              <a:t>σ</a:t>
            </a:r>
            <a:r>
              <a:rPr lang="ko-KR" altLang="en-US" sz="1400" dirty="0"/>
              <a:t>는 그리스</a:t>
            </a:r>
            <a:r>
              <a:rPr lang="en-US" altLang="ko-KR" sz="1400" dirty="0"/>
              <a:t> </a:t>
            </a:r>
            <a:r>
              <a:rPr lang="ko-KR" altLang="en-US" sz="1400" dirty="0"/>
              <a:t>문자이며 대문자는 </a:t>
            </a:r>
            <a:r>
              <a:rPr lang="el-GR" altLang="ko-KR" sz="1400" dirty="0"/>
              <a:t>Σ</a:t>
            </a:r>
            <a:r>
              <a:rPr lang="en-US" altLang="ko-KR" sz="1400" dirty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9803"/>
              </p:ext>
            </p:extLst>
          </p:nvPr>
        </p:nvGraphicFramePr>
        <p:xfrm>
          <a:off x="899592" y="3030856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dirty="0" smtClean="0"/>
                        <a:t>σ</a:t>
                      </a:r>
                      <a:r>
                        <a:rPr lang="ko-KR" altLang="en-US" sz="1400" b="0" baseline="-25000" dirty="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11800"/>
              </p:ext>
            </p:extLst>
          </p:nvPr>
        </p:nvGraphicFramePr>
        <p:xfrm>
          <a:off x="863650" y="4328175"/>
          <a:ext cx="31749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91642" y="40401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 rot="16200000">
            <a:off x="4569438" y="4771734"/>
            <a:ext cx="321158" cy="116443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39952" y="4533570"/>
            <a:ext cx="118013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2400" dirty="0" smtClean="0">
                <a:latin typeface="+mn-ea"/>
                <a:ea typeface="맑은 고딕" panose="020B0503020000020004" pitchFamily="50" charset="-127"/>
              </a:rPr>
              <a:t>σ</a:t>
            </a:r>
            <a:r>
              <a:rPr lang="ko-KR" altLang="en-US" sz="1600" baseline="-25000" dirty="0" smtClean="0">
                <a:ea typeface="맑은 고딕" panose="020B0503020000020004" pitchFamily="50" charset="-127"/>
              </a:rPr>
              <a:t>가격</a:t>
            </a:r>
            <a:r>
              <a:rPr lang="en-US" altLang="ko-KR" sz="1600" baseline="-25000" dirty="0" smtClean="0">
                <a:ea typeface="맑은 고딕" panose="020B0503020000020004" pitchFamily="50" charset="-127"/>
              </a:rPr>
              <a:t>&lt;=8000</a:t>
            </a:r>
            <a:r>
              <a:rPr lang="en-US" sz="1600" baseline="-25000" dirty="0" smtClean="0">
                <a:ea typeface="맑은 고딕" panose="020B0503020000020004" pitchFamily="50" charset="-127"/>
              </a:rPr>
              <a:t> </a:t>
            </a:r>
            <a:br>
              <a:rPr lang="en-US" sz="1600" baseline="-25000" dirty="0" smtClean="0">
                <a:ea typeface="맑은 고딕" panose="020B0503020000020004" pitchFamily="50" charset="-127"/>
              </a:rPr>
            </a:br>
            <a:r>
              <a:rPr lang="en-US" sz="1400" dirty="0" smtClean="0"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도서</a:t>
            </a:r>
            <a:r>
              <a:rPr lang="en-US" sz="1400" dirty="0" smtClean="0">
                <a:ea typeface="맑은 고딕" panose="020B0503020000020004" pitchFamily="50" charset="-127"/>
              </a:rPr>
              <a:t>)</a:t>
            </a:r>
            <a:endParaRPr lang="el-GR" sz="1400" dirty="0">
              <a:latin typeface="+mn-ea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91149"/>
              </p:ext>
            </p:extLst>
          </p:nvPr>
        </p:nvGraphicFramePr>
        <p:xfrm>
          <a:off x="5448300" y="4328175"/>
          <a:ext cx="2946400" cy="14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491880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2-18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셀렉션의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셀렉션</a:t>
            </a:r>
            <a:r>
              <a:rPr lang="en-US" altLang="ko-KR" sz="2000" dirty="0">
                <a:solidFill>
                  <a:schemeClr val="tx2"/>
                </a:solidFill>
              </a:rPr>
              <a:t>(selection)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셀렉션과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프로젝션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752528"/>
          </a:xfrm>
        </p:spPr>
        <p:txBody>
          <a:bodyPr/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(R)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, </a:t>
            </a:r>
            <a:r>
              <a:rPr lang="el-GR" altLang="ko-KR" b="0" dirty="0" smtClean="0"/>
              <a:t>σ</a:t>
            </a:r>
            <a:r>
              <a:rPr lang="ko-KR" altLang="en-US" b="0" dirty="0" smtClean="0"/>
              <a:t>는 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  <a:br>
              <a:rPr lang="en-US" altLang="ko-KR" b="0" dirty="0" smtClean="0"/>
            </a:br>
            <a:endParaRPr lang="en-US" altLang="ko-KR" b="0" dirty="0" smtClean="0"/>
          </a:p>
          <a:p>
            <a:r>
              <a:rPr lang="ko-KR" altLang="en-US" b="0" dirty="0" smtClean="0"/>
              <a:t>여러 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예를 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dirty="0" smtClean="0"/>
              <a:t>는 질의는 다음과 같이 표현한다</a:t>
            </a:r>
            <a:r>
              <a:rPr lang="en-US" altLang="ko-KR" b="0" dirty="0" smtClean="0"/>
              <a:t>.</a:t>
            </a:r>
            <a:br>
              <a:rPr lang="en-US" altLang="ko-KR" b="0" dirty="0" smtClean="0"/>
            </a:br>
            <a:r>
              <a:rPr lang="el-GR" altLang="ko-KR" sz="2400" b="0" dirty="0" smtClean="0"/>
              <a:t>σ</a:t>
            </a:r>
            <a:r>
              <a:rPr lang="en-US" altLang="ko-KR" sz="1800" b="0" baseline="-25000" dirty="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셀렉션의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확장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셀렉션과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프로젝션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55673"/>
              </p:ext>
            </p:extLst>
          </p:nvPr>
        </p:nvGraphicFramePr>
        <p:xfrm>
          <a:off x="683568" y="2823310"/>
          <a:ext cx="2736304" cy="135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3722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4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</a:t>
                      </a:r>
                      <a:r>
                        <a:rPr lang="ko-KR" altLang="en-US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spc="-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spc="-1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spc="-1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spc="-1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spc="-1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spc="-1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spc="-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spc="-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spc="-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spc="-1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27104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고객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5991397" y="426166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5991397" y="47156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7105" y="4339704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ea typeface="맑은 고딕" panose="020B0503020000020004" pitchFamily="50" charset="-127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ea typeface="맑은 고딕" panose="020B0503020000020004" pitchFamily="50" charset="-127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ea typeface="맑은 고딕" panose="020B0503020000020004" pitchFamily="50" charset="-127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ea typeface="맑은 고딕" panose="020B0503020000020004" pitchFamily="50" charset="-127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dk1"/>
                </a:solidFill>
                <a:ea typeface="맑은 고딕" panose="020B0503020000020004" pitchFamily="50" charset="-127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2109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2-19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프로젝션의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07365"/>
              </p:ext>
            </p:extLst>
          </p:nvPr>
        </p:nvGraphicFramePr>
        <p:xfrm>
          <a:off x="3841254" y="2996952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35941"/>
              </p:ext>
            </p:extLst>
          </p:nvPr>
        </p:nvGraphicFramePr>
        <p:xfrm>
          <a:off x="4705350" y="5003651"/>
          <a:ext cx="28980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프로젝션</a:t>
            </a:r>
            <a:r>
              <a:rPr lang="en-US" altLang="ko-KR" sz="2000" dirty="0">
                <a:solidFill>
                  <a:schemeClr val="tx2"/>
                </a:solidFill>
              </a:rPr>
              <a:t>(projection)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집합 연산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129614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/>
              <a:t>두 개의 </a:t>
            </a:r>
            <a:r>
              <a:rPr lang="ko-KR" altLang="en-US" dirty="0" err="1"/>
              <a:t>릴레이션을</a:t>
            </a:r>
            <a:r>
              <a:rPr lang="ko-KR" altLang="en-US" dirty="0"/>
              <a:t> 합하여 하나의 </a:t>
            </a:r>
            <a:r>
              <a:rPr lang="ko-KR" altLang="en-US" dirty="0" err="1"/>
              <a:t>릴레이션을</a:t>
            </a:r>
            <a:r>
              <a:rPr lang="ko-KR" altLang="en-US" dirty="0"/>
              <a:t> 반환함</a:t>
            </a:r>
            <a:r>
              <a:rPr lang="en-US" altLang="ko-KR" dirty="0"/>
              <a:t>. </a:t>
            </a:r>
            <a:r>
              <a:rPr lang="ko-KR" altLang="en-US" dirty="0"/>
              <a:t>이 때 두 개의 릴레이션은 서로 같은 속성 순서와 도메인을 가져야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71625"/>
              </p:ext>
            </p:extLst>
          </p:nvPr>
        </p:nvGraphicFramePr>
        <p:xfrm>
          <a:off x="971600" y="2780928"/>
          <a:ext cx="734481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</a:t>
                      </a:r>
                      <a:r>
                        <a:rPr lang="ko-KR" altLang="en-US" sz="14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400" spc="-1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spc="-1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spc="-100" dirty="0" smtClean="0"/>
                        <a:t>∪ </a:t>
                      </a:r>
                      <a:r>
                        <a:rPr lang="ko-KR" altLang="en-US" sz="1400" spc="-100" dirty="0" smtClean="0"/>
                        <a:t>도서</a:t>
                      </a:r>
                      <a:r>
                        <a:rPr lang="en-US" altLang="ko-KR" sz="1400" spc="-100" dirty="0" smtClean="0"/>
                        <a:t>B</a:t>
                      </a:r>
                      <a:endParaRPr lang="ko-KR" altLang="en-US" sz="1400" spc="-1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32699"/>
              </p:ext>
            </p:extLst>
          </p:nvPr>
        </p:nvGraphicFramePr>
        <p:xfrm>
          <a:off x="979782" y="4055356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3582" y="37890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A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2946"/>
              </p:ext>
            </p:extLst>
          </p:nvPr>
        </p:nvGraphicFramePr>
        <p:xfrm>
          <a:off x="979782" y="5456490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3582" y="5175500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B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88499"/>
              </p:ext>
            </p:extLst>
          </p:nvPr>
        </p:nvGraphicFramePr>
        <p:xfrm>
          <a:off x="4864022" y="4509120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31774" y="50131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ea typeface="맑은 고딕" panose="020B0503020000020004" pitchFamily="50" charset="-127"/>
              </a:rPr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73710" y="51571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34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2-20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합집합의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합집합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1296144"/>
          </a:xfrm>
        </p:spPr>
        <p:txBody>
          <a:bodyPr/>
          <a:lstStyle/>
          <a:p>
            <a:r>
              <a:rPr lang="ko-KR" altLang="en-US" dirty="0" err="1"/>
              <a:t>합병가능한</a:t>
            </a:r>
            <a:r>
              <a:rPr lang="ko-KR" altLang="en-US" dirty="0"/>
              <a:t> 두 </a:t>
            </a:r>
            <a:r>
              <a:rPr lang="ko-KR" altLang="en-US" dirty="0" err="1"/>
              <a:t>릴레이션을</a:t>
            </a:r>
            <a:r>
              <a:rPr lang="ko-KR" altLang="en-US" dirty="0"/>
              <a:t> 대상으로 하며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err="1"/>
              <a:t>릴레이션이</a:t>
            </a:r>
            <a:r>
              <a:rPr lang="ko-KR" altLang="en-US" dirty="0"/>
              <a:t> 공통으로 가지고 있는 </a:t>
            </a:r>
            <a:r>
              <a:rPr lang="ko-KR" altLang="en-US" dirty="0" err="1"/>
              <a:t>투플을</a:t>
            </a:r>
            <a:r>
              <a:rPr lang="ko-KR" altLang="en-US" dirty="0"/>
              <a:t> </a:t>
            </a:r>
            <a:r>
              <a:rPr lang="ko-KR" altLang="en-US" dirty="0" smtClean="0"/>
              <a:t>반환함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92567"/>
              </p:ext>
            </p:extLst>
          </p:nvPr>
        </p:nvGraphicFramePr>
        <p:xfrm>
          <a:off x="971600" y="2903344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75933"/>
              </p:ext>
            </p:extLst>
          </p:nvPr>
        </p:nvGraphicFramePr>
        <p:xfrm>
          <a:off x="975792" y="402043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37890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A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25236"/>
              </p:ext>
            </p:extLst>
          </p:nvPr>
        </p:nvGraphicFramePr>
        <p:xfrm>
          <a:off x="975792" y="5424649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5178577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B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1126"/>
              </p:ext>
            </p:extLst>
          </p:nvPr>
        </p:nvGraphicFramePr>
        <p:xfrm>
          <a:off x="5008038" y="4941168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27784" y="50131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ea typeface="맑은 고딕" panose="020B0503020000020004" pitchFamily="50" charset="-127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645718" y="5098853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4034" y="6093296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2-21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교집합의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교집합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1187"/>
              </p:ext>
            </p:extLst>
          </p:nvPr>
        </p:nvGraphicFramePr>
        <p:xfrm>
          <a:off x="936451" y="2636912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26134"/>
              </p:ext>
            </p:extLst>
          </p:nvPr>
        </p:nvGraphicFramePr>
        <p:xfrm>
          <a:off x="907774" y="3767324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01008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A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88428"/>
              </p:ext>
            </p:extLst>
          </p:nvPr>
        </p:nvGraphicFramePr>
        <p:xfrm>
          <a:off x="907774" y="5333960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052970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도서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B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890646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ea typeface="맑은 고딕" panose="020B0503020000020004" pitchFamily="50" charset="-127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94116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318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2-22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차집합의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36949"/>
              </p:ext>
            </p:extLst>
          </p:nvPr>
        </p:nvGraphicFramePr>
        <p:xfrm>
          <a:off x="4792014" y="4672186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차집합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539552" y="1628800"/>
            <a:ext cx="80648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첫 번째 </a:t>
            </a:r>
            <a:r>
              <a:rPr kumimoji="0" lang="ko-KR" altLang="en-US" dirty="0" err="1"/>
              <a:t>릴레이션에는</a:t>
            </a:r>
            <a:r>
              <a:rPr kumimoji="0" lang="ko-KR" altLang="en-US" dirty="0"/>
              <a:t> 속하고 두 번째 </a:t>
            </a:r>
            <a:r>
              <a:rPr kumimoji="0" lang="ko-KR" altLang="en-US" dirty="0" err="1"/>
              <a:t>릴레이션에는</a:t>
            </a:r>
            <a:r>
              <a:rPr kumimoji="0" lang="ko-KR" altLang="en-US" dirty="0"/>
              <a:t> 속하지 않는 </a:t>
            </a:r>
            <a:r>
              <a:rPr kumimoji="0" lang="ko-KR" altLang="en-US" dirty="0" err="1"/>
              <a:t>투플을</a:t>
            </a:r>
            <a:r>
              <a:rPr kumimoji="0" lang="ko-KR" altLang="en-US" dirty="0"/>
              <a:t> 반환함</a:t>
            </a:r>
            <a:r>
              <a:rPr kumimoji="0" lang="en-US" altLang="ko-KR" dirty="0"/>
              <a:t>.</a:t>
            </a:r>
          </a:p>
          <a:p>
            <a:r>
              <a:rPr kumimoji="0" lang="ko-KR" altLang="en-US" dirty="0"/>
              <a:t>형식 </a:t>
            </a:r>
            <a:r>
              <a:rPr kumimoji="0" lang="en-US" altLang="ko-KR" dirty="0"/>
              <a:t>: R -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err="1" smtClean="0">
                <a:latin typeface="+mn-ea"/>
                <a:ea typeface="+mn-ea"/>
              </a:rPr>
              <a:t>릴레이션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0408"/>
              </p:ext>
            </p:extLst>
          </p:nvPr>
        </p:nvGraphicFramePr>
        <p:xfrm>
          <a:off x="899592" y="2420888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0608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 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릴레이션과</a:t>
            </a:r>
            <a:r>
              <a:rPr lang="ko-KR" altLang="en-US" sz="1400" b="1" dirty="0" smtClean="0">
                <a:latin typeface="+mn-ea"/>
                <a:ea typeface="+mn-ea"/>
              </a:rPr>
              <a:t> 관련된 한글 용어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30305"/>
              </p:ext>
            </p:extLst>
          </p:nvPr>
        </p:nvGraphicFramePr>
        <p:xfrm>
          <a:off x="899592" y="3726160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카티전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프로덕트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cartesian</a:t>
            </a:r>
            <a:r>
              <a:rPr lang="en-US" altLang="ko-KR" sz="2000" dirty="0">
                <a:solidFill>
                  <a:schemeClr val="tx2"/>
                </a:solidFill>
              </a:rPr>
              <a:t> product)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50343"/>
            <a:ext cx="80648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0" lang="ko-KR" altLang="en-US" dirty="0"/>
              <a:t>두 </a:t>
            </a:r>
            <a:r>
              <a:rPr kumimoji="0" lang="ko-KR" altLang="en-US" dirty="0" err="1"/>
              <a:t>릴레이션을</a:t>
            </a:r>
            <a:r>
              <a:rPr kumimoji="0" lang="ko-KR" altLang="en-US" dirty="0"/>
              <a:t> 연결시켜 하나로 합칠 때 사용함</a:t>
            </a:r>
            <a:r>
              <a:rPr kumimoji="0" lang="en-US" altLang="ko-KR" dirty="0"/>
              <a:t>. </a:t>
            </a:r>
            <a:r>
              <a:rPr kumimoji="0" lang="ko-KR" altLang="en-US" dirty="0"/>
              <a:t>결과 </a:t>
            </a:r>
            <a:r>
              <a:rPr kumimoji="0" lang="ko-KR" altLang="en-US" dirty="0" err="1"/>
              <a:t>릴레이션은</a:t>
            </a:r>
            <a:r>
              <a:rPr kumimoji="0" lang="ko-KR" altLang="en-US" dirty="0"/>
              <a:t> 첫 번째 </a:t>
            </a:r>
            <a:r>
              <a:rPr kumimoji="0" lang="ko-KR" altLang="en-US" dirty="0" err="1"/>
              <a:t>릴레이션의</a:t>
            </a:r>
            <a:r>
              <a:rPr kumimoji="0" lang="ko-KR" altLang="en-US" dirty="0"/>
              <a:t> 오른쪽에 두 번째 </a:t>
            </a:r>
            <a:r>
              <a:rPr kumimoji="0" lang="ko-KR" altLang="en-US" dirty="0" err="1"/>
              <a:t>릴레이션의</a:t>
            </a:r>
            <a:r>
              <a:rPr kumimoji="0" lang="ko-KR" altLang="en-US" dirty="0"/>
              <a:t> 모든 </a:t>
            </a:r>
            <a:r>
              <a:rPr kumimoji="0" lang="ko-KR" altLang="en-US" dirty="0" err="1"/>
              <a:t>투플을</a:t>
            </a:r>
            <a:r>
              <a:rPr kumimoji="0" lang="ko-KR" altLang="en-US" dirty="0"/>
              <a:t> 순서대로 배열하여 반환함</a:t>
            </a:r>
            <a:r>
              <a:rPr kumimoji="0" lang="en-US" altLang="ko-KR" dirty="0"/>
              <a:t>. </a:t>
            </a:r>
            <a:r>
              <a:rPr kumimoji="0" lang="ko-KR" altLang="en-US" dirty="0"/>
              <a:t>결과 </a:t>
            </a:r>
            <a:r>
              <a:rPr kumimoji="0" lang="ko-KR" altLang="en-US" dirty="0" err="1"/>
              <a:t>릴레이션의</a:t>
            </a:r>
            <a:r>
              <a:rPr kumimoji="0" lang="ko-KR" altLang="en-US" dirty="0"/>
              <a:t> 차수는 두 </a:t>
            </a:r>
            <a:r>
              <a:rPr kumimoji="0" lang="ko-KR" altLang="en-US" dirty="0" err="1"/>
              <a:t>릴레이션의</a:t>
            </a:r>
            <a:r>
              <a:rPr kumimoji="0" lang="ko-KR" altLang="en-US" dirty="0"/>
              <a:t> 차수의 합이며</a:t>
            </a:r>
            <a:r>
              <a:rPr kumimoji="0" lang="en-US" altLang="ko-KR" dirty="0"/>
              <a:t>, </a:t>
            </a:r>
            <a:r>
              <a:rPr kumimoji="0" lang="ko-KR" altLang="en-US" dirty="0" err="1"/>
              <a:t>카디날리티는</a:t>
            </a:r>
            <a:r>
              <a:rPr kumimoji="0" lang="ko-KR" altLang="en-US" dirty="0"/>
              <a:t> 두 </a:t>
            </a:r>
            <a:r>
              <a:rPr kumimoji="0" lang="ko-KR" altLang="en-US" dirty="0" err="1"/>
              <a:t>릴레이션의</a:t>
            </a:r>
            <a:r>
              <a:rPr kumimoji="0" lang="ko-KR" altLang="en-US" dirty="0"/>
              <a:t> </a:t>
            </a:r>
            <a:r>
              <a:rPr kumimoji="0" lang="ko-KR" altLang="en-US" dirty="0" err="1"/>
              <a:t>카디날리티의</a:t>
            </a:r>
            <a:r>
              <a:rPr kumimoji="0" lang="ko-KR" altLang="en-US" dirty="0"/>
              <a:t> </a:t>
            </a:r>
            <a:r>
              <a:rPr kumimoji="0" lang="ko-KR" altLang="en-US" dirty="0" smtClean="0"/>
              <a:t>곱임</a:t>
            </a:r>
            <a:endParaRPr kumimoji="0" lang="en-US" altLang="ko-KR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0" lang="ko-KR" altLang="en-US" dirty="0"/>
              <a:t>형식 </a:t>
            </a:r>
            <a:r>
              <a:rPr kumimoji="0" lang="en-US" altLang="ko-KR" dirty="0"/>
              <a:t>: R × S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ea typeface="맑은 고딕" panose="020B0503020000020004" pitchFamily="50" charset="-127"/>
              </a:rPr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2-23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카티전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프로덕트의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248472"/>
          </a:xfrm>
        </p:spPr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79326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433738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5874"/>
              </p:ext>
            </p:extLst>
          </p:nvPr>
        </p:nvGraphicFramePr>
        <p:xfrm>
          <a:off x="827584" y="4886161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553742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세타조인과</a:t>
            </a:r>
            <a:r>
              <a:rPr lang="ko-KR" altLang="en-US" sz="2000" dirty="0">
                <a:solidFill>
                  <a:schemeClr val="tx2"/>
                </a:solidFill>
              </a:rPr>
              <a:t> 동등조인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동등조인의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2682949"/>
          </a:xfrm>
        </p:spPr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259462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14353"/>
              </p:ext>
            </p:extLst>
          </p:nvPr>
        </p:nvGraphicFramePr>
        <p:xfrm>
          <a:off x="827584" y="3180209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82209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자연조인</a:t>
            </a:r>
            <a:r>
              <a:rPr lang="en-US" altLang="ko-KR" sz="2000" dirty="0">
                <a:solidFill>
                  <a:schemeClr val="tx2"/>
                </a:solidFill>
              </a:rPr>
              <a:t>(natural join)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3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34632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87747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고객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주문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고객     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N(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.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=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주문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.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)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주문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자연조인의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60302"/>
            <a:ext cx="8064896" cy="2776810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(full, </a:t>
            </a:r>
            <a:r>
              <a:rPr lang="ko-KR" altLang="en-US" sz="1300" dirty="0" smtClean="0"/>
              <a:t>양쪽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외부조인으로 나뉨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3211711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643759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4075807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931"/>
              </p:ext>
            </p:extLst>
          </p:nvPr>
        </p:nvGraphicFramePr>
        <p:xfrm>
          <a:off x="5070723" y="3575134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90552"/>
              </p:ext>
            </p:extLst>
          </p:nvPr>
        </p:nvGraphicFramePr>
        <p:xfrm>
          <a:off x="6942931" y="3568288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7527"/>
              </p:ext>
            </p:extLst>
          </p:nvPr>
        </p:nvGraphicFramePr>
        <p:xfrm>
          <a:off x="5718795" y="5100475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99745" y="5522998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3287102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R1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0923" y="3299306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R2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550693" y="485758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565551" y="442553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26063" y="4569554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a typeface="맑은 고딕" panose="020B0503020000020004" pitchFamily="50" charset="-127"/>
              </a:rPr>
              <a:t>R1      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(R1.B, R2.B) </a:t>
            </a:r>
            <a:r>
              <a:rPr lang="en-US" altLang="ko-KR" sz="1200" b="1" dirty="0" smtClean="0">
                <a:ea typeface="맑은 고딕" panose="020B0503020000020004" pitchFamily="50" charset="-127"/>
              </a:rPr>
              <a:t>R2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324" y="4603332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506219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왼쪽 외부조인의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외부조인과 </a:t>
            </a:r>
            <a:r>
              <a:rPr lang="ko-KR" altLang="en-US" sz="2000" dirty="0" err="1">
                <a:solidFill>
                  <a:schemeClr val="tx2"/>
                </a:solidFill>
              </a:rPr>
              <a:t>세미조인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70137"/>
              </p:ext>
            </p:extLst>
          </p:nvPr>
        </p:nvGraphicFramePr>
        <p:xfrm>
          <a:off x="683568" y="1853932"/>
          <a:ext cx="7848872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62" y="3452959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98" y="378458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726" y="4117736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외부조인과 </a:t>
            </a:r>
            <a:r>
              <a:rPr lang="ko-KR" altLang="en-US" sz="2000" dirty="0" err="1">
                <a:solidFill>
                  <a:schemeClr val="tx2"/>
                </a:solidFill>
              </a:rPr>
              <a:t>세미조인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45417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51570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37605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2539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50095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     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=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주문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고객번호 </a:t>
            </a:r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el-GR" sz="10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     </a:t>
            </a:r>
            <a:r>
              <a:rPr lang="ko-KR" altLang="en-US" sz="1200" b="1" baseline="-25000" dirty="0" smtClean="0">
                <a:ea typeface="맑은 고딕" panose="020B0503020000020004" pitchFamily="50" charset="-127"/>
              </a:rPr>
              <a:t>고객</a:t>
            </a:r>
            <a:r>
              <a:rPr lang="en-US" altLang="ko-KR" sz="12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200" b="1" baseline="-25000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1200" b="1" baseline="-25000" dirty="0" smtClean="0">
                <a:ea typeface="맑은 고딕" panose="020B0503020000020004" pitchFamily="50" charset="-127"/>
              </a:rPr>
              <a:t>=</a:t>
            </a:r>
            <a:r>
              <a:rPr lang="ko-KR" altLang="en-US" sz="1200" b="1" baseline="-25000" dirty="0" smtClean="0">
                <a:ea typeface="맑은 고딕" panose="020B0503020000020004" pitchFamily="50" charset="-127"/>
              </a:rPr>
              <a:t>주문</a:t>
            </a:r>
            <a:r>
              <a:rPr lang="en-US" altLang="ko-KR" sz="12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200" b="1" baseline="-25000" dirty="0" smtClean="0">
                <a:ea typeface="맑은 고딕" panose="020B0503020000020004" pitchFamily="50" charset="-127"/>
              </a:rPr>
              <a:t>고객번호 </a:t>
            </a:r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el-GR" sz="10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     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=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주문</a:t>
            </a:r>
            <a:r>
              <a:rPr lang="en-US" altLang="ko-KR" sz="1100" b="1" baseline="-25000" dirty="0" smtClean="0">
                <a:ea typeface="맑은 고딕" panose="020B0503020000020004" pitchFamily="50" charset="-127"/>
              </a:rPr>
              <a:t>.</a:t>
            </a:r>
            <a:r>
              <a:rPr lang="ko-KR" altLang="en-US" sz="1100" b="1" baseline="-25000" dirty="0" smtClean="0">
                <a:ea typeface="맑은 고딕" panose="020B0503020000020004" pitchFamily="50" charset="-127"/>
              </a:rPr>
              <a:t>고객번호 </a:t>
            </a:r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el-GR" sz="10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① 왼쪽 외부조인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② 완전 외부조인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③ 오른쪽 외부조인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25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2-27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외부조인의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err="1">
                <a:latin typeface="+mn-ea"/>
                <a:ea typeface="+mn-ea"/>
              </a:rPr>
              <a:t>릴레이션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v"/>
            </a:pPr>
            <a:endParaRPr lang="en-US" altLang="ko-KR" sz="2000" b="1" dirty="0" smtClean="0">
              <a:solidFill>
                <a:schemeClr val="tx2"/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v"/>
            </a:pP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1400" b="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도서번호 </a:t>
            </a:r>
            <a:r>
              <a:rPr lang="en-US" altLang="ko-KR" sz="1400" dirty="0" smtClean="0">
                <a:latin typeface="+mn-ea"/>
              </a:rPr>
              <a:t>	= {1, 2, 3, 4, 5}</a:t>
            </a:r>
          </a:p>
          <a:p>
            <a:pPr marL="266700" indent="-266700">
              <a:buNone/>
            </a:pP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도서이름 </a:t>
            </a:r>
            <a:r>
              <a:rPr lang="en-US" altLang="ko-KR" sz="1400" dirty="0" smtClean="0">
                <a:latin typeface="+mn-ea"/>
              </a:rPr>
              <a:t>	= {</a:t>
            </a:r>
            <a:r>
              <a:rPr lang="ko-KR" altLang="en-US" sz="1400" dirty="0" smtClean="0">
                <a:latin typeface="+mn-ea"/>
              </a:rPr>
              <a:t>축구의 역사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축구아는</a:t>
            </a:r>
            <a:r>
              <a:rPr lang="ko-KR" altLang="en-US" sz="1400" dirty="0" smtClean="0">
                <a:latin typeface="+mn-ea"/>
              </a:rPr>
              <a:t> 여자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축구의 이해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골프 바이블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피겨 교본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pPr marL="266700" indent="-266700">
              <a:buNone/>
            </a:pP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출판사 </a:t>
            </a:r>
            <a:r>
              <a:rPr lang="en-US" altLang="ko-KR" sz="1400" dirty="0" smtClean="0">
                <a:latin typeface="+mn-ea"/>
              </a:rPr>
              <a:t>		= {</a:t>
            </a:r>
            <a:r>
              <a:rPr lang="ko-KR" altLang="en-US" sz="1400" dirty="0" err="1" smtClean="0">
                <a:latin typeface="+mn-ea"/>
              </a:rPr>
              <a:t>굿스포츠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나무수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대한미디어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pPr marL="266700" indent="-266700">
              <a:buNone/>
            </a:pP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가격 </a:t>
            </a:r>
            <a:r>
              <a:rPr lang="en-US" altLang="ko-KR" sz="1400" dirty="0" smtClean="0">
                <a:latin typeface="+mn-ea"/>
              </a:rPr>
              <a:t>		= {7000, 13000, 22000, 35000, 8000}</a:t>
            </a:r>
          </a:p>
          <a:p>
            <a:pPr>
              <a:buNone/>
            </a:pPr>
            <a:endParaRPr lang="en-US" altLang="ko-KR" sz="1200" b="0" dirty="0" smtClean="0">
              <a:latin typeface="+mn-ea"/>
            </a:endParaRPr>
          </a:p>
          <a:p>
            <a:pPr>
              <a:buNone/>
            </a:pPr>
            <a:r>
              <a:rPr lang="ko-KR" altLang="en-US" sz="1200" b="0" dirty="0" smtClean="0">
                <a:latin typeface="+mn-ea"/>
              </a:rPr>
              <a:t>     </a:t>
            </a:r>
            <a:r>
              <a:rPr lang="ko-KR" altLang="en-US" sz="1400" b="0" dirty="0" smtClean="0">
                <a:latin typeface="+mn-ea"/>
              </a:rPr>
              <a:t>→ 첫 번째 행</a:t>
            </a:r>
            <a:r>
              <a:rPr lang="en-US" altLang="ko-KR" sz="1400" b="0" dirty="0" smtClean="0">
                <a:latin typeface="+mn-ea"/>
              </a:rPr>
              <a:t>(1, </a:t>
            </a:r>
            <a:r>
              <a:rPr lang="ko-KR" altLang="en-US" sz="1400" b="0" dirty="0" smtClean="0">
                <a:latin typeface="+mn-ea"/>
              </a:rPr>
              <a:t>축구의 역사</a:t>
            </a:r>
            <a:r>
              <a:rPr lang="en-US" altLang="ko-KR" sz="1400" b="0" dirty="0" smtClean="0">
                <a:latin typeface="+mn-ea"/>
              </a:rPr>
              <a:t>, </a:t>
            </a:r>
            <a:r>
              <a:rPr lang="ko-KR" altLang="en-US" sz="1400" b="0" dirty="0" err="1" smtClean="0">
                <a:latin typeface="+mn-ea"/>
              </a:rPr>
              <a:t>굿스포츠</a:t>
            </a:r>
            <a:r>
              <a:rPr lang="en-US" altLang="ko-KR" sz="1400" b="0" dirty="0" smtClean="0">
                <a:latin typeface="+mn-ea"/>
              </a:rPr>
              <a:t>, 7000)</a:t>
            </a:r>
            <a:r>
              <a:rPr lang="ko-KR" altLang="en-US" sz="1400" b="0" dirty="0" smtClean="0">
                <a:latin typeface="+mn-ea"/>
              </a:rPr>
              <a:t>의 경우 네 개의 집합에서 각각 원소 한 개씩      </a:t>
            </a:r>
            <a:endParaRPr lang="en-US" altLang="ko-KR" sz="1400" b="0" dirty="0" smtClean="0">
              <a:latin typeface="+mn-ea"/>
            </a:endParaRPr>
          </a:p>
          <a:p>
            <a:pPr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    </a:t>
            </a:r>
            <a:r>
              <a:rPr lang="ko-KR" altLang="en-US" sz="1400" b="0" dirty="0" smtClean="0">
                <a:latin typeface="+mn-ea"/>
              </a:rPr>
              <a:t>선택하여 만들어진 것으로 이 원소들이 관계</a:t>
            </a:r>
            <a:r>
              <a:rPr lang="en-US" altLang="ko-KR" sz="1400" b="0" dirty="0" smtClean="0">
                <a:latin typeface="+mn-ea"/>
              </a:rPr>
              <a:t>(relationship)</a:t>
            </a:r>
            <a:r>
              <a:rPr lang="ko-KR" altLang="en-US" sz="1400" b="0" dirty="0" smtClean="0">
                <a:latin typeface="+mn-ea"/>
              </a:rPr>
              <a:t>를</a:t>
            </a:r>
            <a:r>
              <a:rPr lang="en-US" altLang="ko-KR" sz="1400" b="0" dirty="0" smtClean="0">
                <a:latin typeface="+mn-ea"/>
              </a:rPr>
              <a:t> </a:t>
            </a:r>
            <a:r>
              <a:rPr lang="ko-KR" altLang="en-US" sz="1400" b="0" dirty="0" smtClean="0">
                <a:latin typeface="+mn-ea"/>
              </a:rPr>
              <a:t>맺고 있다</a:t>
            </a:r>
            <a:r>
              <a:rPr lang="en-US" altLang="ko-KR" sz="1400" b="0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27687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2849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2-1 </a:t>
            </a:r>
            <a:r>
              <a:rPr lang="ko-KR" altLang="en-US" sz="1400" b="1" dirty="0" smtClean="0">
                <a:latin typeface="+mn-ea"/>
                <a:ea typeface="+mn-ea"/>
              </a:rPr>
              <a:t>데이터와 테이블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83346"/>
              </p:ext>
            </p:extLst>
          </p:nvPr>
        </p:nvGraphicFramePr>
        <p:xfrm>
          <a:off x="4139953" y="1556792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700809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75408"/>
            <a:ext cx="8064896" cy="3096344"/>
          </a:xfrm>
        </p:spPr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970714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61684"/>
              </p:ext>
            </p:extLst>
          </p:nvPr>
        </p:nvGraphicFramePr>
        <p:xfrm>
          <a:off x="827584" y="3680011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325987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외부조인과 </a:t>
            </a:r>
            <a:r>
              <a:rPr lang="ko-KR" altLang="en-US" sz="2000" dirty="0" err="1">
                <a:solidFill>
                  <a:schemeClr val="tx2"/>
                </a:solidFill>
              </a:rPr>
              <a:t>세미조인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018"/>
              </p:ext>
            </p:extLst>
          </p:nvPr>
        </p:nvGraphicFramePr>
        <p:xfrm>
          <a:off x="355387" y="2203510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93777"/>
              </p:ext>
            </p:extLst>
          </p:nvPr>
        </p:nvGraphicFramePr>
        <p:xfrm>
          <a:off x="2584351" y="4893543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5919"/>
              </p:ext>
            </p:extLst>
          </p:nvPr>
        </p:nvGraphicFramePr>
        <p:xfrm>
          <a:off x="4471444" y="2198360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91683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고객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91683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주문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42948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3848" y="4563586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ea typeface="맑은 고딕" panose="020B0503020000020004" pitchFamily="50" charset="-127"/>
              </a:rPr>
              <a:t>고객     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.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,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주문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.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 smtClean="0">
                <a:ea typeface="맑은 고딕" panose="020B0503020000020004" pitchFamily="50" charset="-127"/>
              </a:rPr>
              <a:t>)</a:t>
            </a:r>
            <a:r>
              <a:rPr lang="ko-KR" altLang="en-US" sz="8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ea typeface="맑은 고딕" panose="020B0503020000020004" pitchFamily="50" charset="-127"/>
              </a:rPr>
              <a:t>주문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643611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903068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6440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2-28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세미조인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왼쪽이 닫힌 경우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외부조인과 </a:t>
            </a:r>
            <a:r>
              <a:rPr lang="ko-KR" altLang="en-US" sz="2000" dirty="0" err="1">
                <a:solidFill>
                  <a:schemeClr val="tx2"/>
                </a:solidFill>
              </a:rPr>
              <a:t>세미조인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디비전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속성 값의 집합으로 연산을 </a:t>
            </a:r>
            <a:r>
              <a:rPr lang="ko-KR" altLang="en-US" dirty="0" smtClean="0"/>
              <a:t>수행함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43485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2-29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디비전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연산의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관계대수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204864"/>
            <a:ext cx="8064896" cy="901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89311"/>
              </p:ext>
            </p:extLst>
          </p:nvPr>
        </p:nvGraphicFramePr>
        <p:xfrm>
          <a:off x="611560" y="171121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7936"/>
              </p:ext>
            </p:extLst>
          </p:nvPr>
        </p:nvGraphicFramePr>
        <p:xfrm>
          <a:off x="827584" y="5289768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2507"/>
              </p:ext>
            </p:extLst>
          </p:nvPr>
        </p:nvGraphicFramePr>
        <p:xfrm>
          <a:off x="5868144" y="5289768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03865"/>
              </p:ext>
            </p:extLst>
          </p:nvPr>
        </p:nvGraphicFramePr>
        <p:xfrm>
          <a:off x="827584" y="3262104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871839"/>
            <a:ext cx="206499" cy="324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97407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809852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157192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767164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80216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2-30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단일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릴레이션에서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셀렉션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프로젝션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연산의 복합 사용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셀렉션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</a:rPr>
              <a:t>프로젝션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집합연산의 복합 사용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관계대수 예제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ea typeface="맑은 고딕" panose="020B0503020000020004" pitchFamily="50" charset="-127"/>
              </a:rPr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2-31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두 개 이상의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릴레이션에서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셀렉션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프로젝션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합집합 연산의 복합 사용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관계대수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200315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02805"/>
              </p:ext>
            </p:extLst>
          </p:nvPr>
        </p:nvGraphicFramePr>
        <p:xfrm>
          <a:off x="611560" y="1873265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카티전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프로덕트를</a:t>
            </a:r>
            <a:r>
              <a:rPr lang="ko-KR" altLang="en-US" sz="2000" dirty="0">
                <a:solidFill>
                  <a:schemeClr val="tx2"/>
                </a:solidFill>
              </a:rPr>
              <a:t> 사용한 연산과 조인을 사용한 연산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44918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73173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93111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3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26271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49768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×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>
                <a:ea typeface="맑은 고딕" panose="020B0503020000020004" pitchFamily="50" charset="-127"/>
              </a:rPr>
              <a:t>σ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박지성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sz="1000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π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판매가격 </a:t>
            </a:r>
            <a:endParaRPr lang="ko-KR" altLang="en-US" sz="1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1200" b="1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2-32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카티전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프로덕트를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사용한 연산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관계대수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18283"/>
            <a:ext cx="8064896" cy="2330797"/>
          </a:xfrm>
        </p:spPr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sz="800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240617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610620"/>
            <a:ext cx="80648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139503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카티전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프로덕트를</a:t>
            </a:r>
            <a:r>
              <a:rPr lang="ko-KR" altLang="en-US" sz="2000" dirty="0">
                <a:solidFill>
                  <a:schemeClr val="tx2"/>
                </a:solidFill>
              </a:rPr>
              <a:t> 사용한 연산과 조인을 사용한 연산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212976"/>
            <a:ext cx="8064896" cy="61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4800" indent="-304800" eaLnBrk="0" latinLnBrk="0" hangingPunct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 eaLnBrk="0" latin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+mn-lt"/>
                <a:ea typeface="+mn-ea"/>
              </a:defRPr>
            </a:lvl2pPr>
            <a:lvl3pPr marL="628650" indent="-180975" eaLnBrk="0" latin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+mn-lt"/>
                <a:ea typeface="+mn-ea"/>
              </a:defRPr>
            </a:lvl3pPr>
            <a:lvl4pPr marL="809625" indent="-180975" eaLnBrk="0" latin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>
                <a:latin typeface="+mn-lt"/>
                <a:ea typeface="+mn-ea"/>
              </a:defRPr>
            </a:lvl4pPr>
            <a:lvl5pPr marL="990600" indent="-180975" eaLnBrk="0" latinLnBrk="0" hangingPunct="0">
              <a:spcBef>
                <a:spcPct val="20000"/>
              </a:spcBef>
              <a:buClr>
                <a:srgbClr val="50ABCC"/>
              </a:buClr>
              <a:buFont typeface="Arial" panose="020B0604020202020204" pitchFamily="34" charset="0"/>
              <a:buChar char="»"/>
              <a:defRPr sz="11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 err="1"/>
              <a:t>카티전</a:t>
            </a:r>
            <a:r>
              <a:rPr lang="ko-KR" altLang="en-US" dirty="0"/>
              <a:t> </a:t>
            </a:r>
            <a:r>
              <a:rPr lang="ko-KR" altLang="en-US" dirty="0" err="1"/>
              <a:t>프로덕트를</a:t>
            </a:r>
            <a:r>
              <a:rPr lang="ko-KR" altLang="en-US" dirty="0"/>
              <a:t> 사용한 연산 </a:t>
            </a:r>
            <a:r>
              <a:rPr lang="en-US" altLang="ko-KR" dirty="0"/>
              <a:t>(</a:t>
            </a:r>
            <a:r>
              <a:rPr lang="ko-KR" altLang="en-US" dirty="0"/>
              <a:t>위 </a:t>
            </a:r>
            <a:r>
              <a:rPr lang="ko-KR" altLang="en-US" dirty="0" err="1"/>
              <a:t>연산식과</a:t>
            </a:r>
            <a:r>
              <a:rPr lang="ko-KR" altLang="en-US" dirty="0"/>
              <a:t> 동일함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7004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주문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36724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맑은 고딕" panose="020B0503020000020004" pitchFamily="50" charset="-127"/>
              </a:rPr>
              <a:t>고객</a:t>
            </a:r>
            <a:endParaRPr lang="ko-KR" altLang="en-US" sz="10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34749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53117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    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주문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>
                <a:ea typeface="맑은 고딕" panose="020B0503020000020004" pitchFamily="50" charset="-127"/>
              </a:rPr>
              <a:t>σ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박지성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sz="1000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π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판매가격 </a:t>
            </a:r>
            <a:endParaRPr lang="ko-KR" altLang="en-US" sz="1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2-33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조인을 사용한 연산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72621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91B03-6997-4F68-91FB-806C940B41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  <a:buClr>
                <a:srgbClr val="0070C0"/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70C0"/>
              </a:buClr>
              <a:buNone/>
            </a:pPr>
            <a:r>
              <a:rPr lang="en-US" altLang="ko-KR" dirty="0">
                <a:solidFill>
                  <a:prstClr val="black"/>
                </a:solidFill>
              </a:rPr>
              <a:t>  </a:t>
            </a: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BF5B67-14B6-4320-B713-4BC4973939D1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35389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</a:rPr>
              <a:t>6</a:t>
            </a:r>
            <a:r>
              <a:rPr lang="en-US" altLang="ko-KR" dirty="0"/>
              <a:t>  </a:t>
            </a:r>
            <a:r>
              <a:rPr lang="ko-KR" altLang="en-US" dirty="0" err="1"/>
              <a:t>릴레이션에서</a:t>
            </a:r>
            <a:r>
              <a:rPr lang="ko-KR" altLang="en-US" dirty="0"/>
              <a:t> 특정 속성에 해당하는 열을 선택하는 데 사용하며</a:t>
            </a:r>
            <a:r>
              <a:rPr lang="en-US" altLang="ko-KR" dirty="0"/>
              <a:t>, </a:t>
            </a:r>
            <a:r>
              <a:rPr lang="ko-KR" altLang="en-US" dirty="0"/>
              <a:t>릴레이션의 수직적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부분 집합을 반환하는 관계대수 연산자는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b="0" dirty="0"/>
              <a:t>   </a:t>
            </a:r>
            <a:r>
              <a:rPr lang="ko-KR" altLang="en-US" sz="1400" b="0" dirty="0"/>
              <a:t>① </a:t>
            </a:r>
            <a:r>
              <a:rPr lang="en-US" altLang="ko-KR" sz="1400" b="0" dirty="0"/>
              <a:t>projection 	</a:t>
            </a:r>
            <a:r>
              <a:rPr lang="ko-KR" altLang="en-US" sz="1400" b="0" dirty="0"/>
              <a:t>② </a:t>
            </a:r>
            <a:r>
              <a:rPr lang="en-US" altLang="ko-KR" sz="1400" b="0" dirty="0"/>
              <a:t>join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   ③ </a:t>
            </a:r>
            <a:r>
              <a:rPr lang="en-US" altLang="ko-KR" sz="1400" b="0" dirty="0"/>
              <a:t>division    		</a:t>
            </a:r>
            <a:r>
              <a:rPr lang="ko-KR" altLang="en-US" sz="1400" b="0" dirty="0"/>
              <a:t>④ </a:t>
            </a:r>
            <a:r>
              <a:rPr lang="en-US" altLang="ko-KR" sz="1400" b="0" dirty="0"/>
              <a:t>selection</a:t>
            </a:r>
            <a:endParaRPr lang="ko-KR" altLang="en-US" sz="1400" b="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</a:rPr>
              <a:t>7</a:t>
            </a:r>
            <a:r>
              <a:rPr lang="en-US" altLang="ko-KR" dirty="0"/>
              <a:t>  </a:t>
            </a:r>
            <a:r>
              <a:rPr lang="ko-KR" altLang="en-US" dirty="0"/>
              <a:t>릴레이션 </a:t>
            </a:r>
            <a:r>
              <a:rPr lang="en-US" altLang="ko-KR" dirty="0"/>
              <a:t>C</a:t>
            </a:r>
            <a:r>
              <a:rPr lang="ko-KR" altLang="en-US" dirty="0"/>
              <a:t>가 릴레이션 </a:t>
            </a:r>
            <a:r>
              <a:rPr lang="en-US" altLang="ko-KR" dirty="0"/>
              <a:t>A(X, Y)</a:t>
            </a:r>
            <a:r>
              <a:rPr lang="ko-KR" altLang="en-US" dirty="0"/>
              <a:t>와 </a:t>
            </a:r>
            <a:r>
              <a:rPr lang="en-US" altLang="ko-KR" dirty="0"/>
              <a:t>B(Y, Z)</a:t>
            </a:r>
            <a:r>
              <a:rPr lang="ko-KR" altLang="en-US" dirty="0"/>
              <a:t>를 자연조인한 결과일 때 다음 중 맞는 설명을   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모두 고르시오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sz="1400" b="0" dirty="0"/>
              <a:t>      ①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카디날리티는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카디날리티보다</a:t>
            </a:r>
            <a:r>
              <a:rPr lang="ko-KR" altLang="en-US" sz="1400" b="0" dirty="0"/>
              <a:t> 많다</a:t>
            </a:r>
            <a:r>
              <a:rPr lang="en-US" altLang="ko-KR" sz="1400" b="0" dirty="0"/>
              <a:t>. 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      ②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카디날리티는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카디날리티보다</a:t>
            </a:r>
            <a:r>
              <a:rPr lang="ko-KR" altLang="en-US" sz="1400" b="0" dirty="0"/>
              <a:t> 적다</a:t>
            </a:r>
            <a:r>
              <a:rPr lang="en-US" altLang="ko-KR" sz="1400" b="0" dirty="0"/>
              <a:t>. 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      ③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의 차수는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차수보다 많다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      ④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의 차수는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차수보다 적다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      ⑤ 모두 틀리다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defTabSz="914400" eaLnBrk="0" fontAlgn="base" hangingPunct="0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  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50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err="1">
                <a:latin typeface="+mn-ea"/>
                <a:ea typeface="+mn-ea"/>
              </a:rPr>
              <a:t>릴레이션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관계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(relationship)</a:t>
            </a:r>
          </a:p>
          <a:p>
            <a:pPr>
              <a:buNone/>
            </a:pPr>
            <a:r>
              <a:rPr lang="en-US" altLang="ko-KR" sz="1600" b="1" dirty="0">
                <a:latin typeface="+mn-ea"/>
              </a:rPr>
              <a:t>     </a:t>
            </a:r>
            <a:r>
              <a:rPr lang="en-US" altLang="ko-KR" sz="1600" b="1" dirty="0" smtClean="0">
                <a:latin typeface="+mn-ea"/>
                <a:sym typeface="Wingdings"/>
              </a:rPr>
              <a:t>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ko-KR" altLang="en-US" sz="1600" b="1" dirty="0">
                <a:latin typeface="+mn-ea"/>
              </a:rPr>
              <a:t> 내에서 생성되는 관계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ko-KR" altLang="en-US" sz="1600" b="1" dirty="0">
                <a:latin typeface="+mn-ea"/>
              </a:rPr>
              <a:t> 내 데이터들의 관계</a:t>
            </a:r>
            <a:endParaRPr lang="en-US" altLang="ko-KR" sz="1600" b="1" dirty="0">
              <a:latin typeface="+mn-ea"/>
            </a:endParaRPr>
          </a:p>
          <a:p>
            <a:pPr>
              <a:buNone/>
            </a:pPr>
            <a:r>
              <a:rPr lang="en-US" altLang="ko-KR" sz="1600" b="1" dirty="0">
                <a:latin typeface="+mn-ea"/>
              </a:rPr>
              <a:t>     </a:t>
            </a:r>
            <a:r>
              <a:rPr lang="en-US" altLang="ko-KR" sz="1600" b="1" dirty="0" smtClean="0">
                <a:latin typeface="+mn-ea"/>
                <a:sym typeface="Wingdings"/>
              </a:rPr>
              <a:t>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ko-KR" altLang="en-US" sz="1600" b="1" dirty="0">
                <a:latin typeface="+mn-ea"/>
              </a:rPr>
              <a:t> 간에 생성되는 관계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릴레이션</a:t>
            </a:r>
            <a:r>
              <a:rPr lang="ko-KR" altLang="en-US" sz="1600" b="1" dirty="0">
                <a:latin typeface="+mn-ea"/>
              </a:rPr>
              <a:t> 간의 관계</a:t>
            </a:r>
            <a:r>
              <a:rPr lang="en-US" altLang="ko-KR" sz="1600" b="1" dirty="0">
                <a:latin typeface="+mn-ea"/>
              </a:rPr>
              <a:t>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46531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2-2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r>
              <a:rPr lang="ko-KR" altLang="en-US" sz="1400" b="1" dirty="0" smtClean="0">
                <a:latin typeface="+mn-ea"/>
                <a:ea typeface="+mn-ea"/>
              </a:rPr>
              <a:t> 간의 관계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429000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708920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49080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48980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717032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4E3041E-7E2A-4B14-9F2C-B2B12BCC8F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>
                <a:solidFill>
                  <a:srgbClr val="008000"/>
                </a:solidFill>
              </a:rPr>
              <a:t>12</a:t>
            </a:r>
            <a:r>
              <a:rPr lang="en-US" altLang="ko-KR" smtClean="0"/>
              <a:t>  </a:t>
            </a:r>
            <a:r>
              <a:rPr lang="ko-KR" altLang="en-US" dirty="0"/>
              <a:t>다음 </a:t>
            </a:r>
            <a:r>
              <a:rPr lang="ko-KR" altLang="en-US" dirty="0" err="1"/>
              <a:t>릴레이션에서</a:t>
            </a:r>
            <a:r>
              <a:rPr lang="ko-KR" altLang="en-US" dirty="0"/>
              <a:t> 관계대수 식의 결과를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>
                <a:solidFill>
                  <a:srgbClr val="008000"/>
                </a:solidFill>
              </a:rPr>
              <a:t>13</a:t>
            </a:r>
            <a:r>
              <a:rPr lang="en-US" altLang="ko-KR" smtClean="0"/>
              <a:t>  </a:t>
            </a:r>
            <a:r>
              <a:rPr lang="ko-KR" altLang="en-US" dirty="0"/>
              <a:t>다음 수강신청 관련 </a:t>
            </a:r>
            <a:r>
              <a:rPr lang="ko-KR" altLang="en-US" dirty="0" err="1"/>
              <a:t>릴레이션에</a:t>
            </a:r>
            <a:r>
              <a:rPr lang="ko-KR" altLang="en-US" dirty="0"/>
              <a:t> 대한 질의문을 관계대수식으로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400" b="0" dirty="0"/>
              <a:t> (1) </a:t>
            </a:r>
            <a:r>
              <a:rPr lang="ko-KR" altLang="en-US" sz="1400" b="0" dirty="0"/>
              <a:t>과목코드가 </a:t>
            </a:r>
            <a:r>
              <a:rPr lang="en-US" altLang="ko-KR" sz="1400" b="0" dirty="0"/>
              <a:t>1234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성적이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인 모든 학생의 학번을 </a:t>
            </a:r>
            <a:r>
              <a:rPr lang="ko-KR" altLang="en-US" sz="1400" b="0" dirty="0" err="1"/>
              <a:t>보이시오</a:t>
            </a:r>
            <a:r>
              <a:rPr lang="en-US" altLang="ko-KR" sz="1400" b="0" dirty="0"/>
              <a:t>.</a:t>
            </a:r>
          </a:p>
          <a:p>
            <a:pPr marL="0" indent="0">
              <a:buNone/>
            </a:pPr>
            <a:r>
              <a:rPr lang="en-US" altLang="ko-KR" sz="1400" b="0" dirty="0"/>
              <a:t>  (2) </a:t>
            </a:r>
            <a:r>
              <a:rPr lang="ko-KR" altLang="en-US" sz="1400" b="0" dirty="0"/>
              <a:t>과목코드가 </a:t>
            </a:r>
            <a:r>
              <a:rPr lang="en-US" altLang="ko-KR" sz="1400" b="0" dirty="0"/>
              <a:t>1234</a:t>
            </a:r>
            <a:r>
              <a:rPr lang="ko-KR" altLang="en-US" sz="1400" b="0" dirty="0"/>
              <a:t>인 과목을 등록한 학생의 이름과 전공을 </a:t>
            </a:r>
            <a:r>
              <a:rPr lang="ko-KR" altLang="en-US" sz="1400" b="0" dirty="0" err="1"/>
              <a:t>보이시오</a:t>
            </a:r>
            <a:r>
              <a:rPr lang="en-US" altLang="ko-KR" sz="1400" b="0" dirty="0"/>
              <a:t>.</a:t>
            </a:r>
          </a:p>
          <a:p>
            <a:pPr marL="0" indent="0">
              <a:buNone/>
            </a:pPr>
            <a:r>
              <a:rPr lang="en-US" altLang="ko-KR" sz="1400" b="0" dirty="0"/>
              <a:t>  (3) </a:t>
            </a:r>
            <a:r>
              <a:rPr lang="ko-KR" altLang="en-US" sz="1400" b="0" dirty="0"/>
              <a:t>과목 </a:t>
            </a:r>
            <a:r>
              <a:rPr lang="en-US" altLang="ko-KR" sz="1400" b="0" dirty="0"/>
              <a:t>1234</a:t>
            </a:r>
            <a:r>
              <a:rPr lang="ko-KR" altLang="en-US" sz="1400" b="0" dirty="0"/>
              <a:t>에 등록하지 않은 학생의 이름을 </a:t>
            </a:r>
            <a:r>
              <a:rPr lang="ko-KR" altLang="en-US" sz="1400" b="0" err="1"/>
              <a:t>보이시오</a:t>
            </a:r>
            <a:r>
              <a:rPr lang="en-US" altLang="ko-KR" sz="1400" b="0" smtClean="0"/>
              <a:t>.(</a:t>
            </a:r>
            <a:r>
              <a:rPr lang="ko-KR" altLang="en-US" sz="1400" b="0" smtClean="0"/>
              <a:t>모든 학생이 수강신청에 참여했다고 가정</a:t>
            </a:r>
            <a:r>
              <a:rPr lang="en-US" altLang="ko-KR" sz="1400" b="0" smtClean="0"/>
              <a:t>) 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(4) </a:t>
            </a:r>
            <a:r>
              <a:rPr lang="ko-KR" altLang="en-US" sz="1400" b="0" dirty="0"/>
              <a:t>모든 과목에 등록한 학생의 이름을 </a:t>
            </a:r>
            <a:r>
              <a:rPr lang="ko-KR" altLang="en-US" sz="1400" b="0" dirty="0" err="1"/>
              <a:t>보이시오</a:t>
            </a:r>
            <a:r>
              <a:rPr lang="en-US" altLang="ko-KR" sz="1400" b="0" dirty="0"/>
              <a:t>. (</a:t>
            </a:r>
            <a:r>
              <a:rPr lang="ko-KR" altLang="en-US" sz="1400" b="0" dirty="0">
                <a:solidFill>
                  <a:srgbClr val="FF0000"/>
                </a:solidFill>
              </a:rPr>
              <a:t>디비전 연산자</a:t>
            </a:r>
            <a:r>
              <a:rPr lang="ko-KR" altLang="en-US" sz="1400" b="0" dirty="0"/>
              <a:t> 사용</a:t>
            </a:r>
            <a:r>
              <a:rPr lang="en-US" altLang="ko-KR" sz="1400" b="0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F25308-EA66-41B3-A270-D9AFFBFA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3803231"/>
            <a:ext cx="4320480" cy="1313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59BF7D-C432-45A7-A039-BE7CB950C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06" y="1598146"/>
            <a:ext cx="4248472" cy="166067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768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4E3041E-7E2A-4B14-9F2C-B2B12BCC8F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mtClean="0">
                <a:solidFill>
                  <a:srgbClr val="008000"/>
                </a:solidFill>
                <a:latin typeface="+mj-ea"/>
              </a:rPr>
              <a:t>15</a:t>
            </a:r>
            <a:r>
              <a:rPr lang="en-US" altLang="ko-KR" smtClean="0">
                <a:latin typeface="+mj-ea"/>
              </a:rPr>
              <a:t>  </a:t>
            </a:r>
            <a:r>
              <a:rPr lang="en-US" altLang="ko-KR" dirty="0">
                <a:latin typeface="+mj-ea"/>
              </a:rPr>
              <a:t>[</a:t>
            </a:r>
            <a:r>
              <a:rPr lang="ko-KR" altLang="en-US" dirty="0">
                <a:latin typeface="+mj-ea"/>
              </a:rPr>
              <a:t>판매원 데이터베이스</a:t>
            </a:r>
            <a:r>
              <a:rPr lang="en-US" altLang="ko-KR" dirty="0">
                <a:latin typeface="+mj-ea"/>
              </a:rPr>
              <a:t>] </a:t>
            </a:r>
            <a:r>
              <a:rPr lang="ko-KR" altLang="en-US" dirty="0">
                <a:latin typeface="+mj-ea"/>
              </a:rPr>
              <a:t>다음 릴레이션을 보고 물음에 </a:t>
            </a:r>
            <a:r>
              <a:rPr lang="ko-KR" altLang="en-US" dirty="0" err="1">
                <a:latin typeface="+mj-ea"/>
              </a:rPr>
              <a:t>답하시오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(1) </a:t>
            </a:r>
            <a:r>
              <a:rPr lang="ko-KR" altLang="en-US" sz="1400" b="0" dirty="0">
                <a:latin typeface="+mj-ea"/>
              </a:rPr>
              <a:t>모든 판매원</a:t>
            </a:r>
            <a:r>
              <a:rPr lang="en-US" altLang="ko-KR" sz="1400" b="0" dirty="0">
                <a:latin typeface="+mj-ea"/>
              </a:rPr>
              <a:t>(Salesperson)</a:t>
            </a:r>
            <a:r>
              <a:rPr lang="ko-KR" altLang="en-US" sz="1400" b="0" dirty="0">
                <a:latin typeface="+mj-ea"/>
              </a:rPr>
              <a:t>의 이름을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(2) </a:t>
            </a:r>
            <a:r>
              <a:rPr lang="ko-KR" altLang="en-US" sz="1400" b="0" dirty="0">
                <a:latin typeface="+mj-ea"/>
              </a:rPr>
              <a:t>고객 ‘</a:t>
            </a:r>
            <a:r>
              <a:rPr lang="ko-KR" altLang="en-US" sz="1400" b="0" dirty="0" err="1">
                <a:latin typeface="+mj-ea"/>
              </a:rPr>
              <a:t>홍길동’의</a:t>
            </a:r>
            <a:r>
              <a:rPr lang="ko-KR" altLang="en-US" sz="1400" b="0" dirty="0">
                <a:latin typeface="+mj-ea"/>
              </a:rPr>
              <a:t> 주문을 수주한 판매원의 이름을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(3) </a:t>
            </a:r>
            <a:r>
              <a:rPr lang="ko-KR" altLang="en-US" sz="1400" b="0" dirty="0">
                <a:latin typeface="+mj-ea"/>
              </a:rPr>
              <a:t>주문이 있는 판매원의 이름을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(4) </a:t>
            </a:r>
            <a:r>
              <a:rPr lang="ko-KR" altLang="en-US" sz="1400" b="0" dirty="0">
                <a:latin typeface="+mj-ea"/>
              </a:rPr>
              <a:t>주문이 없는 판매원의 이름을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(5) </a:t>
            </a:r>
            <a:r>
              <a:rPr lang="ko-KR" altLang="en-US" sz="1400" b="0" dirty="0">
                <a:latin typeface="+mj-ea"/>
              </a:rPr>
              <a:t>고객 ‘</a:t>
            </a:r>
            <a:r>
              <a:rPr lang="ko-KR" altLang="en-US" sz="1400" b="0" dirty="0" err="1">
                <a:latin typeface="+mj-ea"/>
              </a:rPr>
              <a:t>홍길동’의</a:t>
            </a:r>
            <a:r>
              <a:rPr lang="ko-KR" altLang="en-US" sz="1400" b="0" dirty="0">
                <a:latin typeface="+mj-ea"/>
              </a:rPr>
              <a:t> 주문을 수주한 판매원의 나이를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(6) </a:t>
            </a:r>
            <a:r>
              <a:rPr lang="ko-KR" altLang="en-US" sz="1400" b="0" dirty="0">
                <a:latin typeface="+mj-ea"/>
              </a:rPr>
              <a:t>나이가 </a:t>
            </a:r>
            <a:r>
              <a:rPr lang="en-US" altLang="ko-KR" sz="1400" b="0" dirty="0">
                <a:latin typeface="+mj-ea"/>
              </a:rPr>
              <a:t>25</a:t>
            </a:r>
            <a:r>
              <a:rPr lang="ko-KR" altLang="en-US" sz="1400" b="0" dirty="0">
                <a:latin typeface="+mj-ea"/>
              </a:rPr>
              <a:t>살인 판매원에게 주문한 고객의 </a:t>
            </a:r>
            <a:r>
              <a:rPr lang="en-US" altLang="ko-KR" sz="1400" b="0" dirty="0">
                <a:latin typeface="+mj-ea"/>
              </a:rPr>
              <a:t>city </a:t>
            </a:r>
            <a:r>
              <a:rPr lang="ko-KR" altLang="en-US" sz="1400" b="0" dirty="0">
                <a:latin typeface="+mj-ea"/>
              </a:rPr>
              <a:t>값을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latin typeface="+mj-ea"/>
              </a:rPr>
              <a:t>(7) </a:t>
            </a:r>
            <a:r>
              <a:rPr lang="ko-KR" altLang="en-US" sz="1400" b="0" dirty="0">
                <a:latin typeface="+mj-ea"/>
              </a:rPr>
              <a:t>판매원의 이름과 그 판매원에게 주문을 한 고객의 이름을 </a:t>
            </a:r>
            <a:r>
              <a:rPr lang="ko-KR" altLang="en-US" sz="1400" b="0" dirty="0" err="1">
                <a:latin typeface="+mj-ea"/>
              </a:rPr>
              <a:t>보이시오</a:t>
            </a:r>
            <a:r>
              <a:rPr lang="en-US" altLang="ko-KR" sz="1400" b="0" dirty="0">
                <a:latin typeface="+mj-ea"/>
              </a:rPr>
              <a:t>. </a:t>
            </a:r>
            <a:r>
              <a:rPr lang="ko-KR" altLang="en-US" sz="1400" b="0" dirty="0">
                <a:latin typeface="+mj-ea"/>
              </a:rPr>
              <a:t>단 주문이 없는 판매원도 </a:t>
            </a:r>
            <a:r>
              <a:rPr lang="en-US" altLang="ko-KR" sz="1400" b="0" dirty="0">
                <a:latin typeface="+mj-ea"/>
              </a:rPr>
              <a:t/>
            </a:r>
            <a:br>
              <a:rPr lang="en-US" altLang="ko-KR" sz="1400" b="0" dirty="0">
                <a:latin typeface="+mj-ea"/>
              </a:rPr>
            </a:br>
            <a:r>
              <a:rPr lang="en-US" altLang="ko-KR" sz="1400" b="0" dirty="0">
                <a:latin typeface="+mj-ea"/>
              </a:rPr>
              <a:t>     </a:t>
            </a:r>
            <a:r>
              <a:rPr lang="ko-KR" altLang="en-US" sz="1400" b="0" dirty="0">
                <a:latin typeface="+mj-ea"/>
              </a:rPr>
              <a:t>포함하여 구한다</a:t>
            </a:r>
            <a:r>
              <a:rPr lang="en-US" altLang="ko-KR" sz="1400" b="0" dirty="0">
                <a:latin typeface="+mj-ea"/>
              </a:rPr>
              <a:t>.</a:t>
            </a:r>
            <a:endParaRPr lang="ko-KR" altLang="en-US" sz="1400" b="0" dirty="0">
              <a:latin typeface="+mj-ea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FDE775-F17F-4847-A0E3-5B9B4121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1700808"/>
            <a:ext cx="7262446" cy="120620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87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908720"/>
            <a:ext cx="8064500" cy="547211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스키마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릴레이션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인스턴스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 데이터베이스 시스템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제약조건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참조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제약조건의 옵션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관계대수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셀렉션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집합 연산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디비전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err="1" smtClean="0">
                <a:latin typeface="+mn-ea"/>
                <a:ea typeface="+mn-ea"/>
              </a:rPr>
              <a:t>릴레이션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스키마와 </a:t>
            </a:r>
            <a:r>
              <a:rPr lang="ko-KR" altLang="en-US" dirty="0" err="1">
                <a:latin typeface="+mn-ea"/>
                <a:ea typeface="+mn-ea"/>
              </a:rPr>
              <a:t>인스턴스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19168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속성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애트리뷰트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), </a:t>
            </a:r>
          </a:p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열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(column)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차수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=4)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930443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6" y="3427258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투플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(tuple), </a:t>
            </a:r>
          </a:p>
          <a:p>
            <a:pPr algn="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행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(row)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algn="r"/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카디날리티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3157299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7" name="오른쪽 대괄호 6"/>
          <p:cNvSpPr/>
          <p:nvPr/>
        </p:nvSpPr>
        <p:spPr>
          <a:xfrm rot="10800000">
            <a:off x="1995887" y="3201710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5887" y="35192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95887" y="3836737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95887" y="415425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3270"/>
              </p:ext>
            </p:extLst>
          </p:nvPr>
        </p:nvGraphicFramePr>
        <p:xfrm>
          <a:off x="2267744" y="2794045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951778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707179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스키마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내포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859307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643283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인스턴스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외연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8691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2-3 </a:t>
            </a:r>
            <a:r>
              <a:rPr lang="ko-KR" altLang="en-US" sz="1400" b="1" dirty="0" smtClean="0">
                <a:latin typeface="+mn-ea"/>
                <a:ea typeface="+mn-ea"/>
              </a:rPr>
              <a:t>도서 </a:t>
            </a:r>
            <a:r>
              <a:rPr lang="ko-KR" altLang="en-US" sz="1400" b="1" dirty="0" err="1" smtClean="0">
                <a:latin typeface="+mn-ea"/>
                <a:ea typeface="+mn-ea"/>
              </a:rPr>
              <a:t>릴레이션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4601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도서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err="1" smtClean="0">
                <a:latin typeface="+mn-ea"/>
                <a:ea typeface="+mn-ea"/>
              </a:rPr>
              <a:t>릴레이션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스키마와 </a:t>
            </a:r>
            <a:r>
              <a:rPr lang="ko-KR" altLang="en-US" dirty="0" err="1">
                <a:latin typeface="+mn-ea"/>
                <a:ea typeface="+mn-ea"/>
              </a:rPr>
              <a:t>인스턴스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릴레이션</a:t>
            </a:r>
            <a:r>
              <a:rPr lang="ko-KR" altLang="en-US" sz="2000" dirty="0">
                <a:solidFill>
                  <a:schemeClr val="tx2"/>
                </a:solidFill>
              </a:rPr>
              <a:t> 스키마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19150" y="1745903"/>
            <a:ext cx="7907522" cy="1708497"/>
            <a:chOff x="819150" y="1745903"/>
            <a:chExt cx="7907522" cy="1708497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 bwMode="auto">
            <a:xfrm>
              <a:off x="819150" y="1745903"/>
              <a:ext cx="7793222" cy="578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5900" indent="-215900"/>
              <a:r>
                <a:rPr kumimoji="0" lang="ko-KR" altLang="en-US" dirty="0"/>
                <a:t>스키마의 요소</a:t>
              </a:r>
              <a:endParaRPr kumimoji="0" lang="en-US" altLang="ko-KR" dirty="0"/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933450" y="2203103"/>
              <a:ext cx="7793222" cy="125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50ABCC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50ABCC"/>
                </a:buClr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1" indent="-16510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Font typeface="Arial" pitchFamily="34" charset="0"/>
                <a:buChar char="•"/>
              </a:pPr>
              <a:r>
                <a:rPr lang="ko-KR" altLang="en-US" sz="1400" dirty="0">
                  <a:latin typeface="+mn-ea"/>
                </a:rPr>
                <a:t>속성</a:t>
              </a:r>
              <a:r>
                <a:rPr lang="en-US" altLang="ko-KR" sz="1400" dirty="0">
                  <a:latin typeface="+mn-ea"/>
                </a:rPr>
                <a:t>(attribute) : </a:t>
              </a:r>
              <a:r>
                <a:rPr lang="ko-KR" altLang="en-US" sz="1400" dirty="0" err="1">
                  <a:latin typeface="+mn-ea"/>
                </a:rPr>
                <a:t>릴레이션</a:t>
              </a:r>
              <a:r>
                <a:rPr lang="ko-KR" altLang="en-US" sz="1400" dirty="0">
                  <a:latin typeface="+mn-ea"/>
                </a:rPr>
                <a:t> 스키마의 열</a:t>
              </a:r>
              <a:endParaRPr lang="en-US" altLang="ko-KR" sz="1400" dirty="0">
                <a:latin typeface="+mn-ea"/>
              </a:endParaRPr>
            </a:p>
            <a:p>
              <a:pPr marL="342900" lvl="1" indent="-16510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Font typeface="Arial" pitchFamily="34" charset="0"/>
                <a:buChar char="•"/>
              </a:pPr>
              <a:r>
                <a:rPr lang="ko-KR" altLang="en-US" sz="1400" dirty="0">
                  <a:latin typeface="+mn-ea"/>
                </a:rPr>
                <a:t>도메인</a:t>
              </a:r>
              <a:r>
                <a:rPr lang="en-US" altLang="ko-KR" sz="1400" dirty="0">
                  <a:latin typeface="+mn-ea"/>
                </a:rPr>
                <a:t>(domain) : </a:t>
              </a:r>
              <a:r>
                <a:rPr lang="ko-KR" altLang="en-US" sz="1400" dirty="0">
                  <a:latin typeface="+mn-ea"/>
                </a:rPr>
                <a:t>속성이 가질 수 있는 값의 집합</a:t>
              </a:r>
              <a:endParaRPr lang="en-US" altLang="ko-KR" sz="1400" dirty="0">
                <a:latin typeface="+mn-ea"/>
              </a:endParaRPr>
            </a:p>
            <a:p>
              <a:pPr marL="342900" lvl="1" indent="-16510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Font typeface="Arial" pitchFamily="34" charset="0"/>
                <a:buChar char="•"/>
              </a:pPr>
              <a:r>
                <a:rPr lang="ko-KR" altLang="en-US" sz="1400" dirty="0">
                  <a:latin typeface="+mn-ea"/>
                </a:rPr>
                <a:t>차수</a:t>
              </a:r>
              <a:r>
                <a:rPr lang="en-US" altLang="ko-KR" sz="1400" dirty="0">
                  <a:latin typeface="+mn-ea"/>
                </a:rPr>
                <a:t>(degree) : </a:t>
              </a:r>
              <a:r>
                <a:rPr lang="ko-KR" altLang="en-US" sz="1400" dirty="0">
                  <a:latin typeface="+mn-ea"/>
                </a:rPr>
                <a:t>속성의 개수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19150" y="3587403"/>
            <a:ext cx="7793222" cy="57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스키마의 표현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33450" y="4044603"/>
            <a:ext cx="7793222" cy="125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1651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ko-KR" altLang="en-US" sz="1400" dirty="0" err="1">
                <a:latin typeface="+mn-ea"/>
              </a:rPr>
              <a:t>릴레이션</a:t>
            </a:r>
            <a:r>
              <a:rPr lang="ko-KR" altLang="en-US" sz="1400" dirty="0">
                <a:latin typeface="+mn-ea"/>
              </a:rPr>
              <a:t> 이름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1 : </a:t>
            </a:r>
            <a:r>
              <a:rPr lang="ko-KR" altLang="en-US" sz="1400" dirty="0">
                <a:latin typeface="+mn-ea"/>
              </a:rPr>
              <a:t>도메인</a:t>
            </a:r>
            <a:r>
              <a:rPr lang="en-US" altLang="ko-KR" sz="1400" dirty="0">
                <a:latin typeface="+mn-ea"/>
              </a:rPr>
              <a:t>1, 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2 : </a:t>
            </a:r>
            <a:r>
              <a:rPr lang="ko-KR" altLang="en-US" sz="1400" dirty="0">
                <a:latin typeface="+mn-ea"/>
              </a:rPr>
              <a:t>도메인</a:t>
            </a:r>
            <a:r>
              <a:rPr lang="en-US" altLang="ko-KR" sz="1400" dirty="0">
                <a:latin typeface="+mn-ea"/>
              </a:rPr>
              <a:t>2, 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3 : </a:t>
            </a:r>
            <a:r>
              <a:rPr lang="ko-KR" altLang="en-US" sz="1400" dirty="0">
                <a:latin typeface="+mn-ea"/>
              </a:rPr>
              <a:t>도메인</a:t>
            </a:r>
            <a:r>
              <a:rPr lang="en-US" altLang="ko-KR" sz="1400" dirty="0">
                <a:latin typeface="+mn-ea"/>
              </a:rPr>
              <a:t>3 </a:t>
            </a:r>
            <a:r>
              <a:rPr lang="en-US" altLang="ko-KR" sz="1400" dirty="0" smtClean="0">
                <a:latin typeface="+mn-ea"/>
              </a:rPr>
              <a:t>…)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EX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도서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도서번호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도서이름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출판사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가격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5730</Words>
  <Application>Microsoft Office PowerPoint</Application>
  <PresentationFormat>화면 슬라이드 쇼(4:3)</PresentationFormat>
  <Paragraphs>2784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굴림</vt:lpstr>
      <vt:lpstr>맑은 고딕</vt:lpstr>
      <vt:lpstr>Arial</vt:lpstr>
      <vt:lpstr>Cambria Math</vt:lpstr>
      <vt:lpstr>Symbol</vt:lpstr>
      <vt:lpstr>Tahoma</vt:lpstr>
      <vt:lpstr>Wingdings</vt:lpstr>
      <vt:lpstr>2_Office 테마</vt:lpstr>
      <vt:lpstr>PowerPoint 프레젠테이션</vt:lpstr>
      <vt:lpstr>목차 </vt:lpstr>
      <vt:lpstr>학습목표</vt:lpstr>
      <vt:lpstr>PowerPoint 프레젠테이션</vt:lpstr>
      <vt:lpstr>1. 릴레이션</vt:lpstr>
      <vt:lpstr>1. 릴레이션</vt:lpstr>
      <vt:lpstr>1. 릴레이션</vt:lpstr>
      <vt:lpstr>2. 릴레이션 스키마와 인스턴스</vt:lpstr>
      <vt:lpstr>2. 릴레이션 스키마와 인스턴스</vt:lpstr>
      <vt:lpstr>2. 릴레이션 스키마와 인스턴스</vt:lpstr>
      <vt:lpstr>3. 릴레이션의 특징</vt:lpstr>
      <vt:lpstr>3. 릴레이션의 특징</vt:lpstr>
      <vt:lpstr>3. 릴레이션의 특징</vt:lpstr>
      <vt:lpstr>4. 관계 데이터 모델</vt:lpstr>
      <vt:lpstr>연습문제 </vt:lpstr>
      <vt:lpstr>PowerPoint 프레젠테이션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2. 무결성 제약조건</vt:lpstr>
      <vt:lpstr>2. 무결성 제약조건</vt:lpstr>
      <vt:lpstr>2. 무결성 제약조건</vt:lpstr>
      <vt:lpstr>2. 무결성 제약조건</vt:lpstr>
      <vt:lpstr>2. 무결성 제약조건</vt:lpstr>
      <vt:lpstr>2. 무결성 제약조건</vt:lpstr>
      <vt:lpstr>2. 무결성 제약조건</vt:lpstr>
      <vt:lpstr>2. 무결성 제약조건</vt:lpstr>
      <vt:lpstr>PowerPoint 프레젠테이션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PowerPoint 프레젠테이션</vt:lpstr>
      <vt:lpstr>2. 셀렉션과 프로젝션</vt:lpstr>
      <vt:lpstr>2. 셀렉션과 프로젝션</vt:lpstr>
      <vt:lpstr>2. 셀렉션과 프로젝션</vt:lpstr>
      <vt:lpstr>3. 집합 연산</vt:lpstr>
      <vt:lpstr>3. 집합 연산</vt:lpstr>
      <vt:lpstr>3. 집합 연산</vt:lpstr>
      <vt:lpstr>3. 집합 연산</vt:lpstr>
      <vt:lpstr>3. 집합 연산</vt:lpstr>
      <vt:lpstr>4. 조인</vt:lpstr>
      <vt:lpstr>4. 조인</vt:lpstr>
      <vt:lpstr>4. 조인</vt:lpstr>
      <vt:lpstr>4. 조인</vt:lpstr>
      <vt:lpstr>4. 조인</vt:lpstr>
      <vt:lpstr>4. 조인</vt:lpstr>
      <vt:lpstr>4. 조인</vt:lpstr>
      <vt:lpstr>4. 조인</vt:lpstr>
      <vt:lpstr>4. 조인</vt:lpstr>
      <vt:lpstr>4. 조인</vt:lpstr>
      <vt:lpstr>5. 디비전</vt:lpstr>
      <vt:lpstr>6. 관계대수 예제</vt:lpstr>
      <vt:lpstr>6. 관계대수 예제</vt:lpstr>
      <vt:lpstr>6. 관계대수 예제</vt:lpstr>
      <vt:lpstr>PowerPoint 프레젠테이션</vt:lpstr>
      <vt:lpstr>6. 관계대수 예제</vt:lpstr>
      <vt:lpstr>PowerPoint 프레젠테이션</vt:lpstr>
      <vt:lpstr>연습문제 </vt:lpstr>
      <vt:lpstr>연습문제 </vt:lpstr>
      <vt:lpstr>연습문제 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705</cp:revision>
  <dcterms:created xsi:type="dcterms:W3CDTF">2012-07-11T10:23:22Z</dcterms:created>
  <dcterms:modified xsi:type="dcterms:W3CDTF">2021-07-07T12:44:26Z</dcterms:modified>
</cp:coreProperties>
</file>