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702" r:id="rId3"/>
    <p:sldMasterId id="2147483709" r:id="rId4"/>
    <p:sldMasterId id="2147483716" r:id="rId5"/>
    <p:sldMasterId id="2147483723" r:id="rId6"/>
  </p:sldMasterIdLst>
  <p:notesMasterIdLst>
    <p:notesMasterId r:id="rId74"/>
  </p:notesMasterIdLst>
  <p:sldIdLst>
    <p:sldId id="456" r:id="rId7"/>
    <p:sldId id="266" r:id="rId8"/>
    <p:sldId id="383" r:id="rId9"/>
    <p:sldId id="382" r:id="rId10"/>
    <p:sldId id="446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55" r:id="rId21"/>
    <p:sldId id="403" r:id="rId22"/>
    <p:sldId id="460" r:id="rId23"/>
    <p:sldId id="404" r:id="rId24"/>
    <p:sldId id="406" r:id="rId25"/>
    <p:sldId id="407" r:id="rId26"/>
    <p:sldId id="408" r:id="rId27"/>
    <p:sldId id="409" r:id="rId28"/>
    <p:sldId id="461" r:id="rId29"/>
    <p:sldId id="462" r:id="rId30"/>
    <p:sldId id="389" r:id="rId31"/>
    <p:sldId id="410" r:id="rId32"/>
    <p:sldId id="411" r:id="rId33"/>
    <p:sldId id="413" r:id="rId34"/>
    <p:sldId id="415" r:id="rId35"/>
    <p:sldId id="414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63" r:id="rId45"/>
    <p:sldId id="390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64" r:id="rId54"/>
    <p:sldId id="393" r:id="rId55"/>
    <p:sldId id="431" r:id="rId56"/>
    <p:sldId id="432" r:id="rId57"/>
    <p:sldId id="433" r:id="rId58"/>
    <p:sldId id="459" r:id="rId59"/>
    <p:sldId id="434" r:id="rId60"/>
    <p:sldId id="435" r:id="rId61"/>
    <p:sldId id="436" r:id="rId62"/>
    <p:sldId id="437" r:id="rId63"/>
    <p:sldId id="458" r:id="rId64"/>
    <p:sldId id="438" r:id="rId65"/>
    <p:sldId id="439" r:id="rId66"/>
    <p:sldId id="457" r:id="rId67"/>
    <p:sldId id="440" r:id="rId68"/>
    <p:sldId id="441" r:id="rId69"/>
    <p:sldId id="442" r:id="rId70"/>
    <p:sldId id="443" r:id="rId71"/>
    <p:sldId id="465" r:id="rId72"/>
    <p:sldId id="392" r:id="rId7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0ABCC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1" autoAdjust="0"/>
    <p:restoredTop sz="98898" autoAdjust="0"/>
  </p:normalViewPr>
  <p:slideViewPr>
    <p:cSldViewPr>
      <p:cViewPr varScale="1">
        <p:scale>
          <a:sx n="79" d="100"/>
          <a:sy n="79" d="100"/>
        </p:scale>
        <p:origin x="108" y="55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2021-07-07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20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r>
                <a:rPr kumimoji="0" lang="ko-KR" altLang="en-US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dirty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dirty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ABS</a:t>
            </a:r>
            <a:r>
              <a:rPr lang="en-US" altLang="ko-KR" sz="900" b="0" i="0" u="none" strike="noStrike" baseline="0" dirty="0" smtClean="0">
                <a:latin typeface="YDVYMjOStd12"/>
              </a:rPr>
              <a:t>(-</a:t>
            </a:r>
            <a:r>
              <a:rPr lang="en-US" altLang="ko-KR" sz="1000" b="0" i="0" u="none" strike="noStrike" baseline="0" dirty="0" smtClean="0">
                <a:latin typeface="ITCGaramondStd-Lt"/>
              </a:rPr>
              <a:t>3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CEILING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3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FLOOR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3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ROUND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3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LOG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100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POWER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0</a:t>
            </a:r>
            <a:r>
              <a:rPr lang="en-US" altLang="ko-KR" sz="900" b="0" i="0" u="none" strike="noStrike" baseline="0" dirty="0" smtClean="0">
                <a:latin typeface="YDVYMjOStd12"/>
              </a:rPr>
              <a:t>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2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SQRT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0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SIN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.</a:t>
            </a:r>
            <a:r>
              <a:rPr lang="en-US" altLang="ko-KR" sz="1000" b="0" i="0" u="none" strike="noStrike" baseline="0" dirty="0" smtClean="0">
                <a:latin typeface="ITCGaramondStd-Lt"/>
              </a:rPr>
              <a:t>0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LEFT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CHAR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65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NCHAR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65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ASCII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UNICODE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dirty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GETDATE</a:t>
            </a:r>
            <a:r>
              <a:rPr lang="en-US" altLang="ko-KR" sz="900" b="0" i="0" u="none" strike="noStrike" baseline="0" dirty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DAY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09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02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MONTH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09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02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YEAR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09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02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dirty="0" smtClean="0">
                <a:latin typeface="ITCGaramondStd-Lt"/>
              </a:rPr>
              <a:t>UPPER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LTRIM</a:t>
            </a:r>
            <a:r>
              <a:rPr lang="en-US" altLang="ko-KR" sz="900" b="0" i="0" u="none" strike="noStrike" baseline="0" dirty="0" smtClean="0">
                <a:latin typeface="YDVYMjOStd12"/>
              </a:rPr>
              <a:t>(‘ 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RTRIM</a:t>
            </a:r>
            <a:r>
              <a:rPr lang="en-US" altLang="ko-KR" sz="900" b="0" i="0" u="none" strike="noStrike" baseline="0" dirty="0" smtClean="0">
                <a:latin typeface="YDVYMjOStd12"/>
              </a:rPr>
              <a:t>(‘ 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RIGHT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4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LEN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LOWER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</a:t>
            </a:r>
            <a:r>
              <a:rPr lang="en-US" altLang="ko-KR" sz="900" b="0" i="0" u="none" strike="noStrike" baseline="0" dirty="0" smtClean="0">
                <a:latin typeface="YDVYMjOStd12"/>
              </a:rPr>
              <a:t>’,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3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REVERSE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dirty="0" smtClean="0">
                <a:latin typeface="YDVYMjOStd12"/>
              </a:rPr>
              <a:t>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1</a:t>
            </a:r>
            <a:r>
              <a:rPr lang="en-US" altLang="ko-KR" sz="900" b="0" i="0" u="none" strike="noStrike" baseline="0" dirty="0" smtClean="0">
                <a:latin typeface="YDVYMjOStd12"/>
              </a:rPr>
              <a:t>’+</a:t>
            </a:r>
            <a:r>
              <a:rPr lang="en-US" altLang="ko-KR" sz="1000" b="0" i="0" u="none" strike="noStrike" baseline="0" dirty="0" smtClean="0">
                <a:latin typeface="ITCGaramondStd-Lt"/>
              </a:rPr>
              <a:t>SPACE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5</a:t>
            </a:r>
            <a:r>
              <a:rPr lang="en-US" altLang="ko-KR" sz="900" b="0" i="0" u="none" strike="noStrike" baseline="0" dirty="0" smtClean="0">
                <a:latin typeface="YDVYMjOStd12"/>
              </a:rPr>
              <a:t>)+‘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</a:t>
            </a:r>
            <a:r>
              <a:rPr lang="en-US" altLang="ko-KR" sz="900" b="0" i="0" u="none" strike="noStrike" baseline="0" dirty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dirty="0" smtClean="0">
                <a:latin typeface="YDVYMjOStd12"/>
              </a:rPr>
              <a:t>(‘%</a:t>
            </a:r>
            <a:r>
              <a:rPr lang="en-US" altLang="ko-KR" sz="1000" b="0" i="0" u="none" strike="noStrike" baseline="0" dirty="0" err="1" smtClean="0">
                <a:latin typeface="ITCGaramondStd-Lt"/>
              </a:rPr>
              <a:t>py</a:t>
            </a:r>
            <a:r>
              <a:rPr lang="en-US" altLang="ko-KR" sz="900" b="0" i="0" u="none" strike="noStrike" baseline="0" dirty="0" smtClean="0">
                <a:latin typeface="YDVYMjOStd12"/>
              </a:rPr>
              <a:t>%’,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REPLACE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dirty="0" smtClean="0">
                <a:latin typeface="YDVYMjOStd12"/>
              </a:rPr>
              <a:t>’,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Day</a:t>
            </a:r>
            <a:r>
              <a:rPr lang="en-US" altLang="ko-KR" sz="900" b="0" i="0" u="none" strike="noStrike" baseline="0" dirty="0" smtClean="0">
                <a:latin typeface="YDVYMjOStd12"/>
              </a:rPr>
              <a:t>’,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Boy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dirty="0" smtClean="0">
                <a:latin typeface="YDVYMjOStd12"/>
              </a:rPr>
              <a:t>’,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3</a:t>
            </a:r>
            <a:r>
              <a:rPr lang="en-US" altLang="ko-KR" sz="900" b="0" i="0" u="none" strike="noStrike" baseline="0" dirty="0" smtClean="0">
                <a:latin typeface="YDVYMjOStd12"/>
              </a:rPr>
              <a:t>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5</a:t>
            </a:r>
            <a:r>
              <a:rPr lang="en-US" altLang="ko-KR" sz="900" b="0" i="0" u="none" strike="noStrike" baseline="0" dirty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dirty="0" smtClean="0">
                <a:latin typeface="YDVYMjOStd12"/>
              </a:rPr>
              <a:t>’,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Day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MONTH</a:t>
            </a:r>
            <a:r>
              <a:rPr lang="en-US" altLang="ko-KR" sz="900" b="0" i="0" u="none" strike="noStrike" baseline="0" dirty="0" smtClean="0">
                <a:latin typeface="YDVYMjOStd12"/>
              </a:rPr>
              <a:t>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09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02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MONTH</a:t>
            </a:r>
            <a:r>
              <a:rPr lang="en-US" altLang="ko-KR" sz="900" b="0" i="0" u="none" strike="noStrike" baseline="0" dirty="0" smtClean="0">
                <a:latin typeface="YDVYMjOStd12"/>
              </a:rPr>
              <a:t>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09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02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MONTH</a:t>
            </a:r>
            <a:r>
              <a:rPr lang="en-US" altLang="ko-KR" sz="900" b="0" i="0" u="none" strike="noStrike" baseline="0" dirty="0" smtClean="0">
                <a:latin typeface="YDVYMjOStd12"/>
              </a:rPr>
              <a:t>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2014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01</a:t>
            </a:r>
            <a:r>
              <a:rPr lang="en-US" altLang="ko-KR" sz="900" b="0" i="0" u="none" strike="noStrike" baseline="0" dirty="0" smtClean="0">
                <a:latin typeface="YDVYMjOStd12"/>
              </a:rPr>
              <a:t>’,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2014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09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01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DATEADD</a:t>
            </a:r>
            <a:r>
              <a:rPr lang="en-US" altLang="ko-KR" sz="900" b="0" i="0" u="none" strike="noStrike" baseline="0" dirty="0" smtClean="0">
                <a:latin typeface="YDVYMjOStd12"/>
              </a:rPr>
              <a:t>(</a:t>
            </a:r>
            <a:r>
              <a:rPr lang="en-US" altLang="ko-KR" sz="1000" b="0" i="0" u="none" strike="noStrike" baseline="0" dirty="0" smtClean="0">
                <a:latin typeface="ITCGaramondStd-Lt"/>
              </a:rPr>
              <a:t>DAY</a:t>
            </a:r>
            <a:r>
              <a:rPr lang="en-US" altLang="ko-KR" sz="900" b="0" i="0" u="none" strike="noStrike" baseline="0" dirty="0" smtClean="0">
                <a:latin typeface="YDVYMjOStd12"/>
              </a:rPr>
              <a:t>, </a:t>
            </a:r>
            <a:r>
              <a:rPr lang="en-US" altLang="ko-KR" sz="1000" b="0" i="0" u="none" strike="noStrike" baseline="0" dirty="0" smtClean="0">
                <a:latin typeface="ITCGaramondStd-Lt"/>
              </a:rPr>
              <a:t>5</a:t>
            </a:r>
            <a:r>
              <a:rPr lang="en-US" altLang="ko-KR" sz="900" b="0" i="0" u="none" strike="noStrike" baseline="0" dirty="0" smtClean="0">
                <a:latin typeface="YDVYMjOStd12"/>
              </a:rPr>
              <a:t>, 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 smtClean="0">
                <a:latin typeface="ITCGaramondStd-Lt"/>
              </a:rPr>
              <a:t>ISDATE</a:t>
            </a:r>
            <a:r>
              <a:rPr lang="en-US" altLang="ko-KR" sz="900" b="0" i="0" u="none" strike="noStrike" baseline="0" dirty="0" smtClean="0">
                <a:latin typeface="YDVYMjOStd12"/>
              </a:rPr>
              <a:t>(‘</a:t>
            </a:r>
            <a:r>
              <a:rPr lang="en-US" altLang="ko-KR" sz="1000" b="0" i="0" u="none" strike="noStrike" baseline="0" dirty="0" smtClean="0">
                <a:latin typeface="ITCGaramondStd-Lt"/>
              </a:rPr>
              <a:t>2013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02</a:t>
            </a:r>
            <a:r>
              <a:rPr lang="en-US" altLang="ko-KR" sz="900" b="0" i="0" u="none" strike="noStrike" baseline="0" dirty="0" smtClean="0">
                <a:latin typeface="YDVYMjOStd12"/>
              </a:rPr>
              <a:t>-</a:t>
            </a:r>
            <a:r>
              <a:rPr lang="en-US" altLang="ko-KR" sz="1000" b="0" i="0" u="none" strike="noStrike" baseline="0" dirty="0" smtClean="0">
                <a:latin typeface="ITCGaramondStd-Lt"/>
              </a:rPr>
              <a:t>30</a:t>
            </a:r>
            <a:r>
              <a:rPr lang="en-US" altLang="ko-KR" sz="900" b="0" i="0" u="none" strike="noStrike" baseline="0" dirty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6AD473-A018-4694-8168-B805147938ED}" type="datetimeFigureOut">
              <a:rPr lang="ko-KR" altLang="en-US" smtClean="0"/>
              <a:pPr/>
              <a:t>2021-07-07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B69A13-D0CD-4A16-9DAE-BC7906E2B5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445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308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8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1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37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3C5F-071C-4A73-B94E-897263E217F8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348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4854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571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195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361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49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3C5F-071C-4A73-B94E-897263E217F8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9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68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796136" y="93663"/>
            <a:ext cx="3189600" cy="523220"/>
            <a:chOff x="6752029" y="188640"/>
            <a:chExt cx="3190880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1606068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800" b="1" kern="1200" spc="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r>
                <a:rPr kumimoji="1" lang="en-US" altLang="ko-KR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고급</a:t>
              </a:r>
              <a:endParaRPr kumimoji="1" lang="ko-KR" altLang="en-US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344F6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2800" b="1" dirty="0" smtClean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 smtClean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6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788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40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8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3C5F-071C-4A73-B94E-897263E217F8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343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6670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63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328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0620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8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3C5F-071C-4A73-B94E-897263E217F8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3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4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5832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5073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7884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467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864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3C5F-071C-4A73-B94E-897263E217F8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1590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0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kumimoji="0" lang="en-US" altLang="ko-KR" sz="18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Server</a:t>
            </a:r>
            <a:r>
              <a:rPr kumimoji="0" lang="ko-KR" altLang="en-US" sz="18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MySQL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로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강의교안의 저작권은 </a:t>
            </a:r>
            <a:r>
              <a:rPr kumimoji="0"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한빛아카데미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있습니다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2" r:id="rId2"/>
    <p:sldLayoutId id="2147483693" r:id="rId3"/>
    <p:sldLayoutId id="2147483694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3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D97B6-61DA-46F5-9A9E-A5BBC78D1D5A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D97B6-61DA-46F5-9A9E-A5BBC78D1D5A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98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D97B6-61DA-46F5-9A9E-A5BBC78D1D5A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48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D97B6-61DA-46F5-9A9E-A5BBC78D1D5A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D97B6-61DA-46F5-9A9E-A5BBC78D1D5A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2021-07-07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31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156810" y="3501008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 smtClean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kumimoji="0" lang="en-US" altLang="ko-KR" sz="4000" b="1" dirty="0" smtClean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kumimoji="0" lang="en-US" altLang="ko-KR" sz="4000" b="1" dirty="0" smtClean="0">
                <a:solidFill>
                  <a:srgbClr val="215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4000" b="1" dirty="0" smtClean="0">
                <a:solidFill>
                  <a:srgbClr val="215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kumimoji="0"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794597"/>
          </a:xfrm>
        </p:spPr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607090"/>
              </p:ext>
            </p:extLst>
          </p:nvPr>
        </p:nvGraphicFramePr>
        <p:xfrm>
          <a:off x="827584" y="2152934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	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REPLACE(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농구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publisher, price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	Book;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29000"/>
            <a:ext cx="2770959" cy="1916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단위가 바이트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064921"/>
              </p:ext>
            </p:extLst>
          </p:nvPr>
        </p:nvGraphicFramePr>
        <p:xfrm>
          <a:off x="827584" y="2226569"/>
          <a:ext cx="7776864" cy="117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748162"/>
            <a:ext cx="77669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‘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제목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’, CHAR_LENGTH(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‘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문자수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’, 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           LENGTH(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‘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바이트수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Book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publisher='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굿스포츠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';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589144"/>
              </p:ext>
            </p:extLst>
          </p:nvPr>
        </p:nvGraphicFramePr>
        <p:xfrm>
          <a:off x="827584" y="4590305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5177358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SUBSTR(name, 1, 1) ‘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성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’, COUNT(*) ‘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인원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Customer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GROUP BY SUBSTR(name, 1, 1);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212976"/>
            <a:ext cx="2106628" cy="10104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301208"/>
            <a:ext cx="915801" cy="115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168" y="14847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날짜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·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시간 함수의 종류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91867"/>
              </p:ext>
            </p:extLst>
          </p:nvPr>
        </p:nvGraphicFramePr>
        <p:xfrm>
          <a:off x="727885" y="1816100"/>
          <a:ext cx="7804555" cy="4595276"/>
        </p:xfrm>
        <a:graphic>
          <a:graphicData uri="http://schemas.openxmlformats.org/drawingml/2006/table">
            <a:tbl>
              <a:tblPr/>
              <a:tblGrid>
                <a:gridCol w="2475963">
                  <a:extLst>
                    <a:ext uri="{9D8B030D-6E8A-4147-A177-3AD203B41FA5}">
                      <a16:colId xmlns:a16="http://schemas.microsoft.com/office/drawing/2014/main" val="404583294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1022505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561013606"/>
                    </a:ext>
                  </a:extLst>
                </a:gridCol>
              </a:tblGrid>
              <a:tr h="2887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00232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STR_TO_DATE(string, format) 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날자형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STR_TO_DATE('2019-02-14', '%Y-%m-%d') =&gt; 2019-02-14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01376"/>
                  </a:ext>
                </a:extLst>
              </a:tr>
              <a:tr h="865732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DATE_FORMAT(date, format)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문자열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DATE_FORMAT('2019-02-14', '%Y-%m-%d') =&gt; '2019-02-14'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13742"/>
                  </a:ext>
                </a:extLst>
              </a:tr>
              <a:tr h="865732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ADDDATE(date, interval)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날짜에서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시간만큼 더함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ADDDATE('2019-02-14', INTERVAL 10 DAY) =&gt; 2019-02-24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87455"/>
                  </a:ext>
                </a:extLst>
              </a:tr>
              <a:tr h="79907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DATE(date)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날짜 부분을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DATE('2003-12-31 01:02:03');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2003-12-31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212309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DATEDIFF(date1, date2)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date1 – date2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차이를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DATEDIFF('2019-02-14', '2019-02-04') =&gt; 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83176"/>
                  </a:ext>
                </a:extLst>
              </a:tr>
              <a:tr h="553581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시스템상의 오늘 날짜를 반환하는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SYSDATE()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2018-06-30 21:47:01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295200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52736"/>
            <a:ext cx="5040560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2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8640" y="14847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4-5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format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의 주요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지정자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20318"/>
              </p:ext>
            </p:extLst>
          </p:nvPr>
        </p:nvGraphicFramePr>
        <p:xfrm>
          <a:off x="2627784" y="1772816"/>
          <a:ext cx="3778123" cy="4926330"/>
        </p:xfrm>
        <a:graphic>
          <a:graphicData uri="http://schemas.openxmlformats.org/drawingml/2006/table">
            <a:tbl>
              <a:tblPr/>
              <a:tblGrid>
                <a:gridCol w="792861">
                  <a:extLst>
                    <a:ext uri="{9D8B030D-6E8A-4147-A177-3AD203B41FA5}">
                      <a16:colId xmlns:a16="http://schemas.microsoft.com/office/drawing/2014/main" val="1677876404"/>
                    </a:ext>
                  </a:extLst>
                </a:gridCol>
                <a:gridCol w="2985262">
                  <a:extLst>
                    <a:ext uri="{9D8B030D-6E8A-4147-A177-3AD203B41FA5}">
                      <a16:colId xmlns:a16="http://schemas.microsoft.com/office/drawing/2014/main" val="3043447974"/>
                    </a:ext>
                  </a:extLst>
                </a:gridCol>
              </a:tblGrid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39226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%w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 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(0~6,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Sunday=0)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03756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%W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Sunday~Saturday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1182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요일의 약자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Sun~Sat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00645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%d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중 날짜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(00~31)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764081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%j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중 날짜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(001~366)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66539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%h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(01~12)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37805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%H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(00~23)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262485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761092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%m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(01~12,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January=01)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57519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이름 약어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Jan~Dec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949554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%M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January~December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28824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%s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15966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%Y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연도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97977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%y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연도의 마지막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476239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52736"/>
            <a:ext cx="302433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62584"/>
              </p:ext>
            </p:extLst>
          </p:nvPr>
        </p:nvGraphicFramePr>
        <p:xfrm>
          <a:off x="827584" y="1844824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2348880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SELECT	</a:t>
            </a:r>
            <a:r>
              <a:rPr lang="en-US" altLang="ko-KR" sz="1400" dirty="0" err="1">
                <a:ea typeface="맑은 고딕" panose="020B0503020000020004" pitchFamily="50" charset="-127"/>
              </a:rPr>
              <a:t>orderid</a:t>
            </a:r>
            <a:r>
              <a:rPr lang="en-US" altLang="ko-KR" sz="1400" dirty="0">
                <a:ea typeface="맑은 고딕" panose="020B0503020000020004" pitchFamily="50" charset="-127"/>
              </a:rPr>
              <a:t> '</a:t>
            </a:r>
            <a:r>
              <a:rPr lang="ko-KR" altLang="en-US" sz="1400" dirty="0">
                <a:ea typeface="맑은 고딕" panose="020B0503020000020004" pitchFamily="50" charset="-127"/>
              </a:rPr>
              <a:t>주문번호</a:t>
            </a:r>
            <a:r>
              <a:rPr lang="en-US" altLang="ko-KR" sz="1400" dirty="0">
                <a:ea typeface="맑은 고딕" panose="020B0503020000020004" pitchFamily="50" charset="-127"/>
              </a:rPr>
              <a:t>', </a:t>
            </a:r>
            <a:r>
              <a:rPr lang="en-US" altLang="ko-KR" sz="1400" dirty="0" err="1">
                <a:ea typeface="맑은 고딕" panose="020B0503020000020004" pitchFamily="50" charset="-127"/>
              </a:rPr>
              <a:t>orderdate</a:t>
            </a:r>
            <a:r>
              <a:rPr lang="en-US" altLang="ko-KR" sz="1400" dirty="0">
                <a:ea typeface="맑은 고딕" panose="020B0503020000020004" pitchFamily="50" charset="-127"/>
              </a:rPr>
              <a:t> '</a:t>
            </a:r>
            <a:r>
              <a:rPr lang="ko-KR" altLang="en-US" sz="1400" dirty="0">
                <a:ea typeface="맑은 고딕" panose="020B0503020000020004" pitchFamily="50" charset="-127"/>
              </a:rPr>
              <a:t>주문일</a:t>
            </a:r>
            <a:r>
              <a:rPr lang="en-US" altLang="ko-KR" sz="1400" dirty="0">
                <a:ea typeface="맑은 고딕" panose="020B0503020000020004" pitchFamily="50" charset="-127"/>
              </a:rPr>
              <a:t>', 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	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ADDDATE(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orderdate</a:t>
            </a:r>
            <a:r>
              <a:rPr lang="en-US" altLang="ko-KR" sz="1400" dirty="0">
                <a:ea typeface="맑은 고딕" panose="020B0503020000020004" pitchFamily="50" charset="-127"/>
              </a:rPr>
              <a:t>, INTERVAL 10 DAY) '</a:t>
            </a:r>
            <a:r>
              <a:rPr lang="ko-KR" altLang="en-US" sz="1400" dirty="0">
                <a:ea typeface="맑은 고딕" panose="020B0503020000020004" pitchFamily="50" charset="-127"/>
              </a:rPr>
              <a:t>확정</a:t>
            </a:r>
            <a:r>
              <a:rPr lang="en-US" altLang="ko-KR" sz="1400" dirty="0">
                <a:ea typeface="맑은 고딕" panose="020B0503020000020004" pitchFamily="50" charset="-127"/>
              </a:rPr>
              <a:t>'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FROM	Orders;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56992"/>
            <a:ext cx="2385070" cy="239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5403"/>
            <a:ext cx="8064896" cy="4527897"/>
          </a:xfrm>
        </p:spPr>
        <p:txBody>
          <a:bodyPr/>
          <a:lstStyle/>
          <a:p>
            <a:r>
              <a:rPr lang="en-US" altLang="ko-KR" dirty="0"/>
              <a:t>STR_TO_DATE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/>
              <a:t>DATE_FORMAT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479781"/>
              </p:ext>
            </p:extLst>
          </p:nvPr>
        </p:nvGraphicFramePr>
        <p:xfrm>
          <a:off x="827584" y="2530749"/>
          <a:ext cx="7776864" cy="212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'%Y-%m-%d'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STR_TO_DATE(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'%Y-%m-%d') '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	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=DATE_FORMAT('20140707', '%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Y%m%d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0201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93096"/>
            <a:ext cx="2979242" cy="8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3600400"/>
          </a:xfrm>
        </p:spPr>
        <p:txBody>
          <a:bodyPr/>
          <a:lstStyle/>
          <a:p>
            <a:r>
              <a:rPr lang="en-US" altLang="ko-KR" dirty="0" smtClean="0"/>
              <a:t>SYSDATE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MySQL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50972"/>
              </p:ext>
            </p:extLst>
          </p:nvPr>
        </p:nvGraphicFramePr>
        <p:xfrm>
          <a:off x="795119" y="2244105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서버에 설정된 현재 날짜와 시간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요일을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6252" y="2695685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SELECT	SYSDATE(),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    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DATE_FORMAT(SYSDATE</a:t>
            </a:r>
            <a:r>
              <a:rPr lang="en-US" altLang="ko-KR" sz="1400" dirty="0">
                <a:ea typeface="맑은 고딕" panose="020B0503020000020004" pitchFamily="50" charset="-127"/>
              </a:rPr>
              <a:t>(), '%Y/%m/%d %M %h:%s') 'SYSDATE_1'; 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01008"/>
            <a:ext cx="3338711" cy="609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C5B13-7593-4D96-8A4C-DA32301325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latin typeface="YDVYMjOStd14"/>
              </a:rPr>
              <a:t>다음 내장 함수의 결과를 </a:t>
            </a:r>
            <a:r>
              <a:rPr lang="ko-KR" altLang="en-US" dirty="0" err="1">
                <a:latin typeface="YDVYMjOStd14"/>
              </a:rPr>
              <a:t>적으시오</a:t>
            </a:r>
            <a:r>
              <a:rPr lang="en-US" altLang="ko-KR" dirty="0">
                <a:latin typeface="YDVYMjOStd14"/>
              </a:rPr>
              <a:t>.</a:t>
            </a:r>
          </a:p>
          <a:p>
            <a:pPr lvl="3"/>
            <a:endParaRPr lang="en-US" altLang="ko-KR" sz="100" dirty="0">
              <a:latin typeface="YDVYMjOStd14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smtClean="0"/>
              <a:t>연습문제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47570"/>
            <a:ext cx="5767362" cy="43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400" dirty="0" smtClean="0"/>
              <a:t>아직 지정되지 않은 값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값은 ‘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’</a:t>
            </a:r>
            <a:r>
              <a:rPr lang="en-US" altLang="ko-KR" sz="1400" dirty="0" smtClean="0"/>
              <a:t>, ‘’ (</a:t>
            </a:r>
            <a:r>
              <a:rPr lang="ko-KR" altLang="en-US" sz="1400" dirty="0" smtClean="0"/>
              <a:t>빈 문자</a:t>
            </a:r>
            <a:r>
              <a:rPr lang="en-US" altLang="ko-KR" sz="1400" dirty="0" smtClean="0"/>
              <a:t>), ‘ ’ (</a:t>
            </a:r>
            <a:r>
              <a:rPr lang="ko-KR" altLang="en-US" sz="1400" dirty="0" smtClean="0"/>
              <a:t>공백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등과 다른 특별한 값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값은 비교 연산자로 비교가 불가능함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값의 연산을 수행하면 결과 역시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값으로 반환됨</a:t>
            </a:r>
            <a:endParaRPr lang="en-US" altLang="ko-KR" sz="14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‘NULL+</a:t>
            </a:r>
            <a:r>
              <a:rPr lang="ko-KR" altLang="en-US" sz="1400" dirty="0" smtClean="0"/>
              <a:t>숫자’ 연산의 결과는 </a:t>
            </a:r>
            <a:r>
              <a:rPr lang="en-US" altLang="ko-KR" sz="1400" dirty="0" smtClean="0"/>
              <a:t>NULL</a:t>
            </a:r>
          </a:p>
          <a:p>
            <a:pPr lvl="1"/>
            <a:r>
              <a:rPr lang="ko-KR" altLang="en-US" sz="1400" dirty="0" smtClean="0"/>
              <a:t>집계 함수 계산 시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포함된 행은 집계에서 빠짐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해당되는 행이 하나도 없을 경우 </a:t>
            </a:r>
            <a:r>
              <a:rPr lang="en-US" altLang="ko-KR" sz="1400" dirty="0" smtClean="0"/>
              <a:t>SUM, AVG </a:t>
            </a:r>
            <a:r>
              <a:rPr lang="ko-KR" altLang="en-US" sz="1400" dirty="0" smtClean="0"/>
              <a:t>함수의 결과는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 되며</a:t>
            </a:r>
            <a:r>
              <a:rPr lang="en-US" altLang="ko-KR" sz="1400" dirty="0" smtClean="0"/>
              <a:t>,	</a:t>
            </a:r>
            <a:br>
              <a:rPr lang="en-US" altLang="ko-KR" sz="1400" dirty="0" smtClean="0"/>
            </a:br>
            <a:r>
              <a:rPr lang="en-US" altLang="ko-KR" sz="1400" dirty="0" smtClean="0"/>
              <a:t>COUNT </a:t>
            </a:r>
            <a:r>
              <a:rPr lang="ko-KR" altLang="en-US" sz="1400" dirty="0" smtClean="0"/>
              <a:t>함수의 결과는 </a:t>
            </a:r>
            <a:r>
              <a:rPr lang="en-US" altLang="ko-KR" sz="1400" dirty="0" smtClean="0"/>
              <a:t>0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ea typeface="맑은 고딕" panose="020B0503020000020004" pitchFamily="50" charset="-127"/>
              </a:rPr>
              <a:t>Mybook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6600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price+100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Mybook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=3;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SELECT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SUM(price</a:t>
            </a:r>
            <a:r>
              <a:rPr lang="en-US" altLang="ko-KR" sz="1400" dirty="0">
                <a:ea typeface="맑은 고딕" panose="020B0503020000020004" pitchFamily="50" charset="-127"/>
              </a:rPr>
              <a:t>), AVG(price), COUNT(*), COUNT(price)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FROM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Mybook</a:t>
            </a:r>
            <a:r>
              <a:rPr lang="en-US" altLang="ko-KR" sz="1400" dirty="0">
                <a:ea typeface="맑은 고딕" panose="020B0503020000020004" pitchFamily="50" charset="-127"/>
              </a:rPr>
              <a:t>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SELECT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SUM(price</a:t>
            </a:r>
            <a:r>
              <a:rPr lang="en-US" altLang="ko-KR" sz="1400" dirty="0">
                <a:ea typeface="맑은 고딕" panose="020B0503020000020004" pitchFamily="50" charset="-127"/>
              </a:rPr>
              <a:t>), AVG(price), COUNT(*)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FROM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Mybook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WHERE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ea typeface="맑은 고딕" panose="020B0503020000020004" pitchFamily="50" charset="-127"/>
              </a:rPr>
              <a:t>&gt; = 4;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76872"/>
            <a:ext cx="875159" cy="5357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64" y="4077072"/>
            <a:ext cx="3571044" cy="5040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722" y="5733256"/>
            <a:ext cx="2395166" cy="483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6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뷰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1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내장 함수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6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부속질의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21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인덱스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IS NULL, IS NOT NULL</a:t>
            </a:r>
          </a:p>
          <a:p>
            <a:pPr lvl="1"/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찾을 때는 ‘</a:t>
            </a:r>
            <a:r>
              <a:rPr lang="en-US" altLang="ko-KR" sz="1400" b="0" dirty="0" smtClean="0"/>
              <a:t>=’ </a:t>
            </a:r>
            <a:r>
              <a:rPr lang="ko-KR" altLang="en-US" sz="1400" b="0" dirty="0" smtClean="0"/>
              <a:t>연산자가 아닌 ‘</a:t>
            </a:r>
            <a:r>
              <a:rPr lang="en-US" altLang="ko-KR" sz="1400" b="0" dirty="0" smtClean="0"/>
              <a:t>IS NULL</a:t>
            </a:r>
            <a:r>
              <a:rPr lang="ko-KR" altLang="en-US" sz="1400" b="0" dirty="0" smtClean="0"/>
              <a:t>’을 사용</a:t>
            </a:r>
            <a:r>
              <a:rPr lang="en-US" altLang="ko-KR" sz="1400" b="0" dirty="0" smtClean="0"/>
              <a:t>, </a:t>
            </a:r>
          </a:p>
          <a:p>
            <a:pPr lvl="1"/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이 아닌 값을 찾을 때는 ‘＜＞’ 연산자가 아닌 ‘</a:t>
            </a:r>
            <a:r>
              <a:rPr lang="en-US" altLang="ko-KR" sz="1400" b="0" dirty="0" smtClean="0"/>
              <a:t>IS NOT NULL</a:t>
            </a:r>
            <a:r>
              <a:rPr lang="ko-KR" altLang="en-US" sz="1400" b="0" dirty="0" smtClean="0"/>
              <a:t>’을 사용함</a:t>
            </a:r>
            <a:endParaRPr lang="ko-KR" alt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ea typeface="맑은 고딕" panose="020B0503020000020004" pitchFamily="50" charset="-127"/>
              </a:rPr>
              <a:t>Mybook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8469"/>
              </p:ext>
            </p:extLst>
          </p:nvPr>
        </p:nvGraphicFramePr>
        <p:xfrm>
          <a:off x="1043607" y="2792194"/>
          <a:ext cx="1683004" cy="1313688"/>
        </p:xfrm>
        <a:graphic>
          <a:graphicData uri="http://schemas.openxmlformats.org/drawingml/2006/table">
            <a:tbl>
              <a:tblPr/>
              <a:tblGrid>
                <a:gridCol w="84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Mybook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ea typeface="맑은 고딕" panose="020B0503020000020004" pitchFamily="50" charset="-127"/>
              </a:rPr>
              <a:t>WHERE 	price IS NULL;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Mybook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ea typeface="맑은 고딕" panose="020B0503020000020004" pitchFamily="50" charset="-127"/>
              </a:rPr>
              <a:t>WHERE 	price = '';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365104"/>
            <a:ext cx="1107951" cy="5260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517232"/>
            <a:ext cx="1115849" cy="5040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IFNULL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다른 값으로 대치하여 연산하거나 다른 값으로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IFNULL(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속성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	/* 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속성 값이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NULL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이면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'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으로 대치한다 *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/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592273"/>
              </p:ext>
            </p:extLst>
          </p:nvPr>
        </p:nvGraphicFramePr>
        <p:xfrm>
          <a:off x="683568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83568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name ‘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이름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’, IFNULL(phone, '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연락처없음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') ‘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전화번호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Customer;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1628774" cy="13858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행번호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464496"/>
          </a:xfrm>
        </p:spPr>
        <p:txBody>
          <a:bodyPr/>
          <a:lstStyle/>
          <a:p>
            <a:r>
              <a:rPr lang="ko-KR" altLang="en-US" dirty="0" smtClean="0"/>
              <a:t>내장 함수는 아니지만 자주 사용되는 문법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MySQL</a:t>
            </a:r>
            <a:r>
              <a:rPr lang="ko-KR" altLang="en-US" dirty="0"/>
              <a:t>에서 변수는 이름 앞에 </a:t>
            </a:r>
            <a:r>
              <a:rPr lang="en-US" altLang="ko-KR" dirty="0"/>
              <a:t>@ </a:t>
            </a:r>
            <a:r>
              <a:rPr lang="ko-KR" altLang="en-US" dirty="0"/>
              <a:t>기호를 붙이며 </a:t>
            </a:r>
            <a:r>
              <a:rPr lang="ko-KR" altLang="en-US" dirty="0" err="1"/>
              <a:t>치환문에는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:= </a:t>
            </a:r>
            <a:r>
              <a:rPr lang="ko-KR" altLang="en-US" dirty="0"/>
              <a:t>기호를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자료를 일부분만 확인하여 처리할 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38260"/>
              </p:ext>
            </p:extLst>
          </p:nvPr>
        </p:nvGraphicFramePr>
        <p:xfrm>
          <a:off x="840342" y="2708920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48980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SET 	@</a:t>
            </a:r>
            <a:r>
              <a:rPr lang="en-US" altLang="ko-KR" sz="1400" dirty="0" err="1">
                <a:ea typeface="맑은 고딕" panose="020B0503020000020004" pitchFamily="50" charset="-127"/>
              </a:rPr>
              <a:t>seq</a:t>
            </a:r>
            <a:r>
              <a:rPr lang="en-US" altLang="ko-KR" sz="1400" dirty="0">
                <a:ea typeface="맑은 고딕" panose="020B0503020000020004" pitchFamily="50" charset="-127"/>
              </a:rPr>
              <a:t>:=0;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SELECT	(@</a:t>
            </a:r>
            <a:r>
              <a:rPr lang="en-US" altLang="ko-KR" sz="1400" dirty="0" err="1">
                <a:ea typeface="맑은 고딕" panose="020B0503020000020004" pitchFamily="50" charset="-127"/>
              </a:rPr>
              <a:t>seq</a:t>
            </a:r>
            <a:r>
              <a:rPr lang="en-US" altLang="ko-KR" sz="1400" dirty="0">
                <a:ea typeface="맑은 고딕" panose="020B0503020000020004" pitchFamily="50" charset="-127"/>
              </a:rPr>
              <a:t>:=@seq+1) '</a:t>
            </a:r>
            <a:r>
              <a:rPr lang="ko-KR" altLang="en-US" sz="1400" dirty="0">
                <a:ea typeface="맑은 고딕" panose="020B0503020000020004" pitchFamily="50" charset="-127"/>
              </a:rPr>
              <a:t>순번</a:t>
            </a:r>
            <a:r>
              <a:rPr lang="en-US" altLang="ko-KR" sz="1400" dirty="0">
                <a:ea typeface="맑은 고딕" panose="020B0503020000020004" pitchFamily="50" charset="-127"/>
              </a:rPr>
              <a:t>', </a:t>
            </a:r>
            <a:r>
              <a:rPr lang="en-US" altLang="ko-KR" sz="1400" dirty="0" err="1">
                <a:ea typeface="맑은 고딕" panose="020B0503020000020004" pitchFamily="50" charset="-127"/>
              </a:rPr>
              <a:t>custid</a:t>
            </a:r>
            <a:r>
              <a:rPr lang="en-US" altLang="ko-KR" sz="1400" dirty="0">
                <a:ea typeface="맑은 고딕" panose="020B0503020000020004" pitchFamily="50" charset="-127"/>
              </a:rPr>
              <a:t>, name, phone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FROM	Customer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WHERE 	@</a:t>
            </a:r>
            <a:r>
              <a:rPr lang="en-US" altLang="ko-KR" sz="1400" dirty="0" err="1">
                <a:ea typeface="맑은 고딕" panose="020B0503020000020004" pitchFamily="50" charset="-127"/>
              </a:rPr>
              <a:t>seq</a:t>
            </a:r>
            <a:r>
              <a:rPr lang="en-US" altLang="ko-KR" sz="1400" dirty="0">
                <a:ea typeface="맑은 고딕" panose="020B0503020000020004" pitchFamily="50" charset="-127"/>
              </a:rPr>
              <a:t> &lt; 2;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55602"/>
            <a:ext cx="2691954" cy="8604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4BB5-59FC-4BEA-A407-95665082BD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smtClean="0"/>
              <a:t>연습문제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7A9B-AE2B-487B-A2E6-F1E853B4000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err="1"/>
              <a:t>Mybook</a:t>
            </a:r>
            <a:r>
              <a:rPr lang="en-US" altLang="ko-KR" dirty="0"/>
              <a:t> </a:t>
            </a:r>
            <a:r>
              <a:rPr lang="ko-KR" altLang="en-US" dirty="0"/>
              <a:t>테이블을 생성하고 </a:t>
            </a:r>
            <a:r>
              <a:rPr lang="en-US" altLang="ko-KR" dirty="0"/>
              <a:t>NULL</a:t>
            </a:r>
            <a:r>
              <a:rPr lang="ko-KR" altLang="en-US" dirty="0"/>
              <a:t>에 관한 다음 </a:t>
            </a:r>
            <a:r>
              <a:rPr lang="en-US" altLang="ko-KR" dirty="0"/>
              <a:t>SQL </a:t>
            </a:r>
            <a:r>
              <a:rPr lang="ko-KR" altLang="en-US" dirty="0"/>
              <a:t>문에 </a:t>
            </a:r>
            <a:r>
              <a:rPr lang="ko-KR" altLang="en-US" dirty="0" err="1"/>
              <a:t>답하시오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/>
              <a:t>  질의의 결과를 보면서 </a:t>
            </a:r>
            <a:r>
              <a:rPr lang="en-US" altLang="ko-KR" dirty="0"/>
              <a:t>NULL</a:t>
            </a:r>
            <a:r>
              <a:rPr lang="ko-KR" altLang="en-US" dirty="0"/>
              <a:t>에 대한 개념을 </a:t>
            </a:r>
            <a:r>
              <a:rPr lang="ko-KR" altLang="en-US" dirty="0" err="1"/>
              <a:t>정리해보시오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615C73-5F2E-41D1-93A2-D6986153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2" y="2021779"/>
            <a:ext cx="1558566" cy="13779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018988"/>
            <a:ext cx="3802081" cy="48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4BB5-59FC-4BEA-A407-95665082BD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7A9B-AE2B-487B-A2E6-F1E853B4000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smtClean="0"/>
              <a:t>MySQL</a:t>
            </a:r>
            <a:r>
              <a:rPr lang="ko-KR" altLang="en-US" smtClean="0"/>
              <a:t>의 행번호를 처리하는 다음의 </a:t>
            </a:r>
            <a:r>
              <a:rPr lang="en-US" altLang="ko-KR" smtClean="0"/>
              <a:t>SQL </a:t>
            </a:r>
            <a:r>
              <a:rPr lang="ko-KR" altLang="en-US" smtClean="0"/>
              <a:t>문에 답하시요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데이터는 </a:t>
            </a:r>
            <a:r>
              <a:rPr lang="ko-KR" altLang="en-US"/>
              <a:t>마당서점</a:t>
            </a:r>
            <a:r>
              <a:rPr lang="en-US" altLang="ko-KR"/>
              <a:t> </a:t>
            </a:r>
            <a:r>
              <a:rPr lang="ko-KR" altLang="en-US" smtClean="0"/>
              <a:t>데이터베이스를</a:t>
            </a:r>
            <a:r>
              <a:rPr lang="en-US" altLang="ko-KR" smtClean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4CF3B4-43B9-4EBA-B6ED-835A3FF96FE0}"/>
              </a:ext>
            </a:extLst>
          </p:cNvPr>
          <p:cNvSpPr/>
          <p:nvPr/>
        </p:nvSpPr>
        <p:spPr>
          <a:xfrm>
            <a:off x="5652120" y="1628800"/>
            <a:ext cx="28803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60161"/>
            <a:ext cx="5147865" cy="47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2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54909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02.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부속질의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9333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스칼라 부속질의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SELECT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인라인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FROM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중첩질의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WHERE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부속질의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  <a:latin typeface="+mn-ea"/>
                <a:ea typeface="+mn-ea"/>
              </a:rPr>
              <a:t>subquery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?</a:t>
            </a: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하나의 </a:t>
            </a:r>
            <a:r>
              <a:rPr lang="en-US" altLang="ko-KR" sz="1400" dirty="0">
                <a:latin typeface="+mn-lt"/>
                <a:ea typeface="+mn-ea"/>
              </a:rPr>
              <a:t>SQL </a:t>
            </a:r>
            <a:r>
              <a:rPr lang="ko-KR" altLang="en-US" sz="1400" dirty="0">
                <a:latin typeface="+mn-lt"/>
                <a:ea typeface="+mn-ea"/>
              </a:rPr>
              <a:t>문 안에 다른 </a:t>
            </a:r>
            <a:r>
              <a:rPr lang="en-US" altLang="ko-KR" sz="1400" dirty="0">
                <a:latin typeface="+mn-lt"/>
                <a:ea typeface="+mn-ea"/>
              </a:rPr>
              <a:t>SQL </a:t>
            </a:r>
            <a:r>
              <a:rPr lang="ko-KR" altLang="en-US" sz="1400" dirty="0">
                <a:latin typeface="+mn-lt"/>
                <a:ea typeface="+mn-ea"/>
              </a:rPr>
              <a:t>문이 </a:t>
            </a:r>
            <a:r>
              <a:rPr lang="ko-KR" altLang="en-US" sz="1400" dirty="0" smtClean="0">
                <a:latin typeface="+mn-lt"/>
                <a:ea typeface="+mn-ea"/>
              </a:rPr>
              <a:t>중첩된</a:t>
            </a:r>
            <a:r>
              <a:rPr lang="en-US" altLang="ko-KR" sz="1400" dirty="0" smtClean="0">
                <a:latin typeface="+mn-lt"/>
                <a:ea typeface="+mn-ea"/>
              </a:rPr>
              <a:t>(nested) </a:t>
            </a:r>
            <a:r>
              <a:rPr lang="ko-KR" altLang="en-US" sz="1400" dirty="0" smtClean="0">
                <a:latin typeface="+mn-lt"/>
                <a:ea typeface="+mn-ea"/>
              </a:rPr>
              <a:t>질의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다른 테이블에서 가져온 데이터로 현재 테이블에 있는 정보를 찾거나 가공할 때 </a:t>
            </a:r>
            <a:r>
              <a:rPr lang="ko-KR" altLang="en-US" sz="1400" dirty="0" smtClean="0">
                <a:latin typeface="+mn-lt"/>
                <a:ea typeface="+mn-ea"/>
              </a:rPr>
              <a:t>사용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보통 데이터가 대량일 때 데이터를 모두 합쳐서 연산하는 조인보다 필요한 데이터만 찾아서 공급해주는 부속질의가 성능이 더 </a:t>
            </a:r>
            <a:r>
              <a:rPr lang="ko-KR" altLang="en-US" sz="1400" dirty="0" smtClean="0">
                <a:latin typeface="+mn-lt"/>
                <a:ea typeface="+mn-ea"/>
              </a:rPr>
              <a:t>좋음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 err="1">
                <a:latin typeface="+mn-lt"/>
                <a:ea typeface="+mn-ea"/>
              </a:rPr>
              <a:t>주질의</a:t>
            </a:r>
            <a:r>
              <a:rPr lang="en-US" altLang="ko-KR" sz="1400" dirty="0">
                <a:latin typeface="+mn-lt"/>
                <a:ea typeface="+mn-ea"/>
              </a:rPr>
              <a:t>(main query, </a:t>
            </a:r>
            <a:r>
              <a:rPr lang="ko-KR" altLang="en-US" sz="1400" dirty="0">
                <a:latin typeface="+mn-lt"/>
                <a:ea typeface="+mn-ea"/>
              </a:rPr>
              <a:t>외부질의</a:t>
            </a:r>
            <a:r>
              <a:rPr lang="en-US" altLang="ko-KR" sz="1400" dirty="0">
                <a:latin typeface="+mn-lt"/>
                <a:ea typeface="+mn-ea"/>
              </a:rPr>
              <a:t>)</a:t>
            </a:r>
            <a:r>
              <a:rPr lang="ko-KR" altLang="en-US" sz="1400" dirty="0">
                <a:latin typeface="+mn-lt"/>
                <a:ea typeface="+mn-ea"/>
              </a:rPr>
              <a:t>와 부속질의</a:t>
            </a:r>
            <a:r>
              <a:rPr lang="en-US" altLang="ko-KR" sz="1400" dirty="0">
                <a:latin typeface="+mn-lt"/>
                <a:ea typeface="+mn-ea"/>
              </a:rPr>
              <a:t>(sub query, </a:t>
            </a:r>
            <a:r>
              <a:rPr lang="ko-KR" altLang="en-US" sz="1400" dirty="0">
                <a:latin typeface="+mn-lt"/>
                <a:ea typeface="+mn-ea"/>
              </a:rPr>
              <a:t>내부질의</a:t>
            </a:r>
            <a:r>
              <a:rPr lang="en-US" altLang="ko-KR" sz="1400" dirty="0">
                <a:latin typeface="+mn-lt"/>
                <a:ea typeface="+mn-ea"/>
              </a:rPr>
              <a:t>)</a:t>
            </a:r>
            <a:r>
              <a:rPr lang="ko-KR" altLang="en-US" sz="1400" dirty="0">
                <a:latin typeface="+mn-lt"/>
                <a:ea typeface="+mn-ea"/>
              </a:rPr>
              <a:t>로 </a:t>
            </a:r>
            <a:r>
              <a:rPr lang="ko-KR" altLang="en-US" sz="1400" dirty="0" smtClean="0">
                <a:latin typeface="+mn-lt"/>
                <a:ea typeface="+mn-ea"/>
              </a:rPr>
              <a:t>구성됨</a:t>
            </a:r>
            <a:r>
              <a:rPr lang="en-US" altLang="ko-KR" sz="1400" dirty="0" smtClean="0">
                <a:latin typeface="+mn-lt"/>
                <a:ea typeface="+mn-ea"/>
              </a:rPr>
              <a:t> </a:t>
            </a:r>
            <a:endParaRPr lang="ko-KR" altLang="en-US" sz="1400" dirty="0"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6312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4-2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부속질의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5390338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부속질의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83707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스칼라 부속질의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절에서 사용되며 단일 값을 반환하기 때문에 스칼라 부속질의라고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절에서 결과를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(view)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뷰라고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중첩질의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절에 술어와 같이 사용되며 결과를 한정시키기 위해 사용됨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상관 혹은 비상관 형태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4-6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부속질의의 종류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스칼라 부속질의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(scalar </a:t>
            </a:r>
            <a:r>
              <a:rPr lang="en-US" altLang="ko-KR" sz="2000" dirty="0" err="1">
                <a:solidFill>
                  <a:schemeClr val="tx2"/>
                </a:solidFill>
                <a:latin typeface="+mn-ea"/>
                <a:ea typeface="+mn-ea"/>
              </a:rPr>
              <a:t>subquery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?</a:t>
            </a:r>
          </a:p>
          <a:p>
            <a:pPr lvl="1" latinLnBrk="0"/>
            <a:r>
              <a:rPr lang="en-US" altLang="ko-KR" sz="1400" dirty="0">
                <a:latin typeface="+mn-lt"/>
                <a:ea typeface="+mn-ea"/>
              </a:rPr>
              <a:t>SELECT </a:t>
            </a:r>
            <a:r>
              <a:rPr lang="ko-KR" altLang="en-US" sz="1400" dirty="0">
                <a:latin typeface="+mn-lt"/>
                <a:ea typeface="+mn-ea"/>
              </a:rPr>
              <a:t>절에서 사용되는 부속질의로</a:t>
            </a:r>
            <a:r>
              <a:rPr lang="en-US" altLang="ko-KR" sz="1400" dirty="0">
                <a:latin typeface="+mn-lt"/>
                <a:ea typeface="+mn-ea"/>
              </a:rPr>
              <a:t>, </a:t>
            </a:r>
            <a:r>
              <a:rPr lang="ko-KR" altLang="en-US" sz="1400" dirty="0">
                <a:latin typeface="+mn-lt"/>
                <a:ea typeface="+mn-ea"/>
              </a:rPr>
              <a:t>부속질의의 결과 값을 단일 행</a:t>
            </a:r>
            <a:r>
              <a:rPr lang="en-US" altLang="ko-KR" sz="1400" dirty="0">
                <a:latin typeface="+mn-lt"/>
                <a:ea typeface="+mn-ea"/>
              </a:rPr>
              <a:t>, </a:t>
            </a:r>
            <a:r>
              <a:rPr lang="ko-KR" altLang="en-US" sz="1400" dirty="0">
                <a:latin typeface="+mn-lt"/>
                <a:ea typeface="+mn-ea"/>
              </a:rPr>
              <a:t>단일 열의 </a:t>
            </a:r>
            <a:r>
              <a:rPr lang="ko-KR" altLang="en-US" sz="1400" dirty="0" smtClean="0">
                <a:latin typeface="+mn-lt"/>
                <a:ea typeface="+mn-ea"/>
              </a:rPr>
              <a:t>스칼라 값으로 반환함</a:t>
            </a:r>
            <a:endParaRPr lang="en-US" altLang="ko-KR" sz="1400" dirty="0">
              <a:latin typeface="+mn-lt"/>
              <a:ea typeface="+mn-ea"/>
            </a:endParaRPr>
          </a:p>
          <a:p>
            <a:pPr lvl="1" latinLnBrk="0"/>
            <a:r>
              <a:rPr lang="ko-KR" altLang="en-US" sz="1400" dirty="0" smtClean="0">
                <a:latin typeface="+mn-lt"/>
                <a:ea typeface="+mn-ea"/>
              </a:rPr>
              <a:t>원칙적으로 </a:t>
            </a:r>
            <a:r>
              <a:rPr lang="ko-KR" altLang="en-US" sz="1400" dirty="0">
                <a:latin typeface="+mn-lt"/>
                <a:ea typeface="+mn-ea"/>
              </a:rPr>
              <a:t>스칼라 값이 들어갈 수 있는 모든 곳에 사용 가능하며</a:t>
            </a:r>
            <a:r>
              <a:rPr lang="en-US" altLang="ko-KR" sz="1400" dirty="0">
                <a:latin typeface="+mn-lt"/>
                <a:ea typeface="+mn-ea"/>
              </a:rPr>
              <a:t>, </a:t>
            </a:r>
            <a:r>
              <a:rPr lang="ko-KR" altLang="en-US" sz="1400" dirty="0">
                <a:latin typeface="+mn-lt"/>
                <a:ea typeface="+mn-ea"/>
              </a:rPr>
              <a:t>일반적으로 </a:t>
            </a:r>
            <a:r>
              <a:rPr lang="en-US" altLang="ko-KR" sz="1400" dirty="0">
                <a:latin typeface="+mn-lt"/>
                <a:ea typeface="+mn-ea"/>
              </a:rPr>
              <a:t>SELECT </a:t>
            </a:r>
            <a:r>
              <a:rPr lang="ko-KR" altLang="en-US" sz="1400" dirty="0">
                <a:latin typeface="+mn-lt"/>
                <a:ea typeface="+mn-ea"/>
              </a:rPr>
              <a:t>문과 </a:t>
            </a:r>
            <a:r>
              <a:rPr lang="en-US" altLang="ko-KR" sz="1400" dirty="0">
                <a:latin typeface="+mn-lt"/>
                <a:ea typeface="+mn-ea"/>
              </a:rPr>
              <a:t>UPDATE SET </a:t>
            </a:r>
            <a:r>
              <a:rPr lang="ko-KR" altLang="en-US" sz="1400" dirty="0">
                <a:latin typeface="+mn-lt"/>
                <a:ea typeface="+mn-ea"/>
              </a:rPr>
              <a:t>절에 </a:t>
            </a:r>
            <a:r>
              <a:rPr lang="ko-KR" altLang="en-US" sz="1400" dirty="0" smtClean="0">
                <a:latin typeface="+mn-lt"/>
                <a:ea typeface="+mn-ea"/>
              </a:rPr>
              <a:t>사용됨</a:t>
            </a:r>
            <a:endParaRPr lang="en-US" altLang="ko-KR" sz="1400" dirty="0">
              <a:latin typeface="+mn-lt"/>
              <a:ea typeface="+mn-ea"/>
            </a:endParaRPr>
          </a:p>
          <a:p>
            <a:pPr lvl="1" latinLnBrk="0"/>
            <a:r>
              <a:rPr lang="ko-KR" altLang="en-US" sz="1400" dirty="0" err="1">
                <a:latin typeface="+mn-lt"/>
                <a:ea typeface="+mn-ea"/>
              </a:rPr>
              <a:t>주질의와</a:t>
            </a:r>
            <a:r>
              <a:rPr lang="ko-KR" altLang="en-US" sz="1400" dirty="0">
                <a:latin typeface="+mn-lt"/>
                <a:ea typeface="+mn-ea"/>
              </a:rPr>
              <a:t> 부속질의와의 관계는 상관</a:t>
            </a:r>
            <a:r>
              <a:rPr lang="en-US" altLang="ko-KR" sz="1400" dirty="0">
                <a:latin typeface="+mn-lt"/>
                <a:ea typeface="+mn-ea"/>
              </a:rPr>
              <a:t>/</a:t>
            </a:r>
            <a:r>
              <a:rPr lang="ko-KR" altLang="en-US" sz="1400" dirty="0">
                <a:latin typeface="+mn-lt"/>
                <a:ea typeface="+mn-ea"/>
              </a:rPr>
              <a:t>비상관 모두 </a:t>
            </a:r>
            <a:r>
              <a:rPr lang="ko-KR" altLang="en-US" sz="1400" dirty="0" smtClean="0">
                <a:latin typeface="+mn-lt"/>
                <a:ea typeface="+mn-ea"/>
              </a:rPr>
              <a:t>가능함</a:t>
            </a:r>
            <a:endParaRPr lang="en-US" altLang="ko-KR" sz="1400" dirty="0"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4-3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부속질의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5282862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496609"/>
              </p:ext>
            </p:extLst>
          </p:nvPr>
        </p:nvGraphicFramePr>
        <p:xfrm>
          <a:off x="663799" y="1350640"/>
          <a:ext cx="7796633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1916832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>
                <a:ea typeface="맑은 고딕" panose="020B0503020000020004" pitchFamily="50" charset="-127"/>
              </a:rPr>
              <a:t>SELECT         ( SELECT   name</a:t>
            </a:r>
          </a:p>
          <a:p>
            <a:pPr marL="1162050" indent="-1162050"/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                FROM    Customer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cs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pPr marL="1162050" indent="-1162050"/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                  WHERE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cs.custid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) ‘name’, SUM(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‘total’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    Orders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pPr marL="1162050" indent="-1162050"/>
            <a:r>
              <a:rPr lang="en-US" altLang="ko-KR" sz="1400" dirty="0" smtClean="0">
                <a:ea typeface="맑은 고딕" panose="020B0503020000020004" pitchFamily="50" charset="-127"/>
              </a:rPr>
              <a:t>GROUP BY  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56992"/>
            <a:ext cx="1152128" cy="1102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함수의 의미를 </a:t>
            </a:r>
            <a:r>
              <a:rPr kumimoji="0" lang="ko-KR" altLang="en-US" sz="1800" b="1" dirty="0" smtClean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알아본다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kumimoji="0" lang="ko-KR" altLang="en-US" sz="1800" b="1" dirty="0" smtClean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사용되는 내장 함수 몇 가지를 직접 실습해본다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부속질의의 의미와 종류를 알아보고 직접 실습해본다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kumimoji="0" lang="ko-KR" altLang="en-US" sz="1800" b="1" dirty="0" err="1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의미를 알아보고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 err="1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뷰를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직접 생성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삭제해본다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저장 구조와 인덱스의 관계를 </a:t>
            </a:r>
            <a:r>
              <a:rPr kumimoji="0" lang="ko-KR" altLang="en-US" sz="1800" b="1" dirty="0" smtClean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알아본다</a:t>
            </a:r>
            <a:r>
              <a:rPr kumimoji="0" lang="en-US" altLang="ko-KR" sz="1800" b="1" dirty="0" smtClean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kumimoji="0" lang="ko-KR" altLang="en-US" sz="1800" b="1" dirty="0" smtClean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생성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삭제해본다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6352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마당서점의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고객별 판매액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6192688" cy="453279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96416" y="1988840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UPDATE 	Orders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SET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= ( SELECT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pPr marL="1971675"/>
            <a:r>
              <a:rPr lang="en-US" altLang="ko-KR" sz="1400" dirty="0" smtClean="0">
                <a:ea typeface="맑은 고딕" panose="020B0503020000020004" pitchFamily="50" charset="-127"/>
              </a:rPr>
              <a:t>   FROM Book</a:t>
            </a:r>
          </a:p>
          <a:p>
            <a:pPr marL="1971675"/>
            <a:r>
              <a:rPr lang="en-US" altLang="ko-KR" sz="1400" dirty="0" smtClean="0">
                <a:ea typeface="맑은 고딕" panose="020B0503020000020004" pitchFamily="50" charset="-127"/>
              </a:rPr>
              <a:t>   WHERE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Book.bookid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Orders.bookid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4111774" cy="205588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 err="1">
                <a:solidFill>
                  <a:schemeClr val="tx2"/>
                </a:solidFill>
                <a:latin typeface="+mn-ea"/>
                <a:ea typeface="+mn-ea"/>
              </a:rPr>
              <a:t>인라인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  <a:latin typeface="+mn-ea"/>
                <a:ea typeface="+mn-ea"/>
              </a:rPr>
              <a:t>뷰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(inline view)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?</a:t>
            </a:r>
          </a:p>
          <a:p>
            <a:pPr lvl="1" latinLnBrk="0"/>
            <a:r>
              <a:rPr lang="en-US" altLang="ko-KR" sz="1400" dirty="0">
                <a:latin typeface="+mn-lt"/>
                <a:ea typeface="+mn-ea"/>
              </a:rPr>
              <a:t>FROM </a:t>
            </a:r>
            <a:r>
              <a:rPr lang="ko-KR" altLang="en-US" sz="1400" dirty="0">
                <a:latin typeface="+mn-lt"/>
                <a:ea typeface="+mn-ea"/>
              </a:rPr>
              <a:t>절에서 사용되는 </a:t>
            </a:r>
            <a:r>
              <a:rPr lang="ko-KR" altLang="en-US" sz="1400" dirty="0" smtClean="0">
                <a:latin typeface="+mn-lt"/>
                <a:ea typeface="+mn-ea"/>
              </a:rPr>
              <a:t>부속질의</a:t>
            </a:r>
            <a:endParaRPr lang="en-US" altLang="ko-KR" sz="1400" dirty="0">
              <a:latin typeface="+mn-lt"/>
              <a:ea typeface="+mn-ea"/>
            </a:endParaRPr>
          </a:p>
          <a:p>
            <a:pPr lvl="1" latinLnBrk="0"/>
            <a:r>
              <a:rPr lang="ko-KR" altLang="en-US" sz="1400" dirty="0">
                <a:latin typeface="+mn-lt"/>
                <a:ea typeface="+mn-ea"/>
              </a:rPr>
              <a:t>테이블 이름 대신 </a:t>
            </a:r>
            <a:r>
              <a:rPr lang="ko-KR" altLang="en-US" sz="1400" dirty="0" err="1">
                <a:latin typeface="+mn-lt"/>
                <a:ea typeface="+mn-ea"/>
              </a:rPr>
              <a:t>인라인</a:t>
            </a:r>
            <a:r>
              <a:rPr lang="ko-KR" altLang="en-US" sz="1400" dirty="0">
                <a:latin typeface="+mn-lt"/>
                <a:ea typeface="+mn-ea"/>
              </a:rPr>
              <a:t> </a:t>
            </a:r>
            <a:r>
              <a:rPr lang="ko-KR" altLang="en-US" sz="1400" dirty="0" err="1">
                <a:latin typeface="+mn-lt"/>
                <a:ea typeface="+mn-ea"/>
              </a:rPr>
              <a:t>뷰</a:t>
            </a:r>
            <a:r>
              <a:rPr lang="ko-KR" altLang="en-US" sz="1400" dirty="0">
                <a:latin typeface="+mn-lt"/>
                <a:ea typeface="+mn-ea"/>
              </a:rPr>
              <a:t> 부속질의를 사용하면 보통의 테이블과 같은 형태로 사용할 수 </a:t>
            </a:r>
            <a:r>
              <a:rPr lang="ko-KR" altLang="en-US" sz="1400" dirty="0" smtClean="0">
                <a:latin typeface="+mn-lt"/>
                <a:ea typeface="+mn-ea"/>
              </a:rPr>
              <a:t>있음</a:t>
            </a:r>
            <a:endParaRPr lang="en-US" altLang="ko-KR" sz="1400" dirty="0">
              <a:latin typeface="+mn-lt"/>
              <a:ea typeface="+mn-ea"/>
            </a:endParaRPr>
          </a:p>
          <a:p>
            <a:pPr lvl="1" latinLnBrk="0"/>
            <a:r>
              <a:rPr lang="ko-KR" altLang="en-US" sz="1400" dirty="0">
                <a:latin typeface="+mn-lt"/>
                <a:ea typeface="+mn-ea"/>
              </a:rPr>
              <a:t>부속질의 결과 반환되는 데이터는 다중 행</a:t>
            </a:r>
            <a:r>
              <a:rPr lang="en-US" altLang="ko-KR" sz="1400" dirty="0">
                <a:latin typeface="+mn-lt"/>
                <a:ea typeface="+mn-ea"/>
              </a:rPr>
              <a:t>, </a:t>
            </a:r>
            <a:r>
              <a:rPr lang="ko-KR" altLang="en-US" sz="1400" dirty="0">
                <a:latin typeface="+mn-lt"/>
                <a:ea typeface="+mn-ea"/>
              </a:rPr>
              <a:t>다중 열이어도 </a:t>
            </a:r>
            <a:r>
              <a:rPr lang="ko-KR" altLang="en-US" sz="1400" dirty="0" smtClean="0">
                <a:latin typeface="+mn-lt"/>
                <a:ea typeface="+mn-ea"/>
              </a:rPr>
              <a:t>상관없음</a:t>
            </a:r>
            <a:r>
              <a:rPr lang="en-US" altLang="ko-KR" sz="1400" dirty="0" smtClean="0">
                <a:latin typeface="+mn-lt"/>
                <a:ea typeface="+mn-ea"/>
              </a:rPr>
              <a:t> </a:t>
            </a:r>
            <a:endParaRPr lang="en-US" altLang="ko-KR" sz="1400" dirty="0">
              <a:latin typeface="+mn-lt"/>
              <a:ea typeface="+mn-ea"/>
            </a:endParaRPr>
          </a:p>
          <a:p>
            <a:pPr lvl="1" latinLnBrk="0"/>
            <a:r>
              <a:rPr lang="ko-KR" altLang="en-US" sz="1400" dirty="0">
                <a:latin typeface="+mn-lt"/>
                <a:ea typeface="+mn-ea"/>
              </a:rPr>
              <a:t>다만 가상의 테이블인 뷰 형태로 제공되어 상관 부속질의로 사용될 수는 </a:t>
            </a:r>
            <a:r>
              <a:rPr lang="ko-KR" altLang="en-US" sz="1400" dirty="0" smtClean="0">
                <a:latin typeface="+mn-lt"/>
                <a:ea typeface="+mn-ea"/>
              </a:rPr>
              <a:t>없음</a:t>
            </a:r>
            <a:endParaRPr lang="ko-KR" altLang="en-US" sz="1400" dirty="0">
              <a:latin typeface="+mn-lt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609877"/>
              </p:ext>
            </p:extLst>
          </p:nvPr>
        </p:nvGraphicFramePr>
        <p:xfrm>
          <a:off x="827584" y="3271044"/>
          <a:ext cx="77048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18781" y="3933056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cs.name, SUM(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od.saleprice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‘total’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(SELECT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name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	 FROM   Customer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	 WHERE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&lt;= 2)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cs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	 Orders   od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cs.custid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od.custid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GROUP BY cs.name;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4005064"/>
            <a:ext cx="1241699" cy="7322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en-US" altLang="ko-KR" dirty="0"/>
              <a:t>- FROM </a:t>
            </a:r>
            <a:r>
              <a:rPr lang="ko-KR" altLang="en-US" dirty="0"/>
              <a:t>부속질의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4-5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인라인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46" y="1772816"/>
            <a:ext cx="5147732" cy="27974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중첩질의</a:t>
            </a:r>
            <a:r>
              <a:rPr lang="en-US" altLang="ko-KR" dirty="0" smtClean="0"/>
              <a:t>(nested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 : WHERE </a:t>
            </a:r>
            <a:r>
              <a:rPr lang="ko-KR" altLang="en-US" dirty="0" smtClean="0"/>
              <a:t>절에서 사용되는 부속질의</a:t>
            </a:r>
            <a:r>
              <a:rPr lang="en-US" altLang="ko-KR" dirty="0" smtClean="0"/>
              <a:t> </a:t>
            </a:r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사용됨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4-7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중첩질의 연산자의 종류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비교 </a:t>
            </a:r>
            <a:r>
              <a:rPr lang="ko-KR" alt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연산자</a:t>
            </a:r>
            <a:r>
              <a:rPr lang="en-US" altLang="ko-KR" sz="2000" dirty="0" smtClean="0">
                <a:solidFill>
                  <a:schemeClr val="tx2"/>
                </a:solidFill>
                <a:latin typeface="+mn-ea"/>
                <a:ea typeface="+mn-ea"/>
              </a:rPr>
              <a:t/>
            </a:r>
            <a:br>
              <a:rPr lang="en-US" altLang="ko-KR" sz="2000" dirty="0" smtClean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ko-KR" altLang="en-US" sz="1400" b="0" spc="-100" dirty="0" smtClean="0">
                <a:latin typeface="+mn-ea"/>
                <a:ea typeface="+mn-ea"/>
              </a:rPr>
              <a:t>부속질의가 </a:t>
            </a:r>
            <a:r>
              <a:rPr lang="ko-KR" altLang="en-US" sz="1400" b="0" spc="-100" dirty="0">
                <a:latin typeface="+mn-ea"/>
                <a:ea typeface="+mn-ea"/>
              </a:rPr>
              <a:t>반드시 단일 행</a:t>
            </a:r>
            <a:r>
              <a:rPr lang="en-US" altLang="ko-KR" sz="1400" b="0" spc="-100" dirty="0">
                <a:latin typeface="+mn-ea"/>
                <a:ea typeface="+mn-ea"/>
              </a:rPr>
              <a:t>, </a:t>
            </a:r>
            <a:r>
              <a:rPr lang="ko-KR" altLang="en-US" sz="1400" b="0" spc="-100" dirty="0">
                <a:latin typeface="+mn-ea"/>
                <a:ea typeface="+mn-ea"/>
              </a:rPr>
              <a:t>단일 열을 반환해야 하며</a:t>
            </a:r>
            <a:r>
              <a:rPr lang="en-US" altLang="ko-KR" sz="1400" b="0" spc="-100" dirty="0">
                <a:latin typeface="+mn-ea"/>
                <a:ea typeface="+mn-ea"/>
              </a:rPr>
              <a:t>, </a:t>
            </a:r>
            <a:r>
              <a:rPr lang="ko-KR" altLang="en-US" sz="1400" b="0" spc="-100" dirty="0" smtClean="0">
                <a:latin typeface="+mn-ea"/>
                <a:ea typeface="+mn-ea"/>
              </a:rPr>
              <a:t>아닐 </a:t>
            </a:r>
            <a:r>
              <a:rPr lang="ko-KR" altLang="en-US" sz="1400" b="0" spc="-100" dirty="0">
                <a:latin typeface="+mn-ea"/>
                <a:ea typeface="+mn-ea"/>
              </a:rPr>
              <a:t>경우 질의를 처리할 수 </a:t>
            </a:r>
            <a:r>
              <a:rPr lang="ko-KR" altLang="en-US" sz="1400" b="0" spc="-100" dirty="0" smtClean="0">
                <a:latin typeface="+mn-ea"/>
                <a:ea typeface="+mn-ea"/>
              </a:rPr>
              <a:t>없음</a:t>
            </a:r>
            <a:endParaRPr lang="ko-KR" altLang="en-US" sz="1400" b="0" spc="-1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04366"/>
              </p:ext>
            </p:extLst>
          </p:nvPr>
        </p:nvGraphicFramePr>
        <p:xfrm>
          <a:off x="745729" y="2276872"/>
          <a:ext cx="77867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8424" y="2834933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orderid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Orders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&lt;= (SELECT AVG(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                                  FROM Orders);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288887"/>
              </p:ext>
            </p:extLst>
          </p:nvPr>
        </p:nvGraphicFramePr>
        <p:xfrm>
          <a:off x="757536" y="4206453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68424" y="4995753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orderid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Orders od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&gt; (SELECT AVG(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</a:t>
            </a:r>
          </a:p>
          <a:p>
            <a:pPr marL="1885950"/>
            <a:r>
              <a:rPr lang="en-US" altLang="ko-KR" sz="1400" dirty="0" smtClean="0">
                <a:ea typeface="맑은 고딕" panose="020B0503020000020004" pitchFamily="50" charset="-127"/>
              </a:rPr>
              <a:t> FROM Orders so</a:t>
            </a:r>
          </a:p>
          <a:p>
            <a:pPr marL="1885950"/>
            <a:r>
              <a:rPr lang="en-US" altLang="ko-KR" sz="1400" dirty="0" smtClean="0"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so.custid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780928"/>
            <a:ext cx="1368152" cy="10998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013176"/>
            <a:ext cx="1924813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122836"/>
              </p:ext>
            </p:extLst>
          </p:nvPr>
        </p:nvGraphicFramePr>
        <p:xfrm>
          <a:off x="757536" y="3527495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40432" y="405964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SUM(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‘total’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Orders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IN (SELECT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custid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pPr marL="1704975"/>
            <a:r>
              <a:rPr lang="en-US" altLang="ko-KR" sz="1400" dirty="0" smtClean="0">
                <a:ea typeface="맑은 고딕" panose="020B0503020000020004" pitchFamily="50" charset="-127"/>
              </a:rPr>
              <a:t> FROM    Customer</a:t>
            </a:r>
          </a:p>
          <a:p>
            <a:pPr marL="1704975"/>
            <a:r>
              <a:rPr lang="en-US" altLang="ko-KR" sz="1400" dirty="0" smtClean="0">
                <a:ea typeface="맑은 고딕" panose="020B0503020000020004" pitchFamily="50" charset="-127"/>
              </a:rPr>
              <a:t> WHERE   address LIKE '%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대한민국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%');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124744"/>
            <a:ext cx="80648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 smtClean="0">
                <a:solidFill>
                  <a:schemeClr val="tx2"/>
                </a:solidFill>
                <a:latin typeface="+mn-ea"/>
                <a:ea typeface="+mn-ea"/>
              </a:rPr>
              <a:t>IN</a:t>
            </a:r>
            <a:r>
              <a:rPr kumimoji="0"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, NOT IN</a:t>
            </a:r>
            <a:endParaRPr kumimoji="0" lang="en-US" altLang="ko-KR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lvl="1"/>
            <a:r>
              <a:rPr kumimoji="0" lang="en-US" altLang="ko-KR" sz="1400" dirty="0" smtClean="0">
                <a:latin typeface="+mn-lt"/>
                <a:ea typeface="+mn-ea"/>
              </a:rPr>
              <a:t>IN </a:t>
            </a:r>
            <a:r>
              <a:rPr kumimoji="0" lang="ko-KR" altLang="en-US" sz="1400" dirty="0">
                <a:latin typeface="+mn-lt"/>
                <a:ea typeface="+mn-ea"/>
              </a:rPr>
              <a:t>연산자는 </a:t>
            </a:r>
            <a:r>
              <a:rPr kumimoji="0" lang="ko-KR" altLang="en-US" sz="1400" dirty="0" err="1">
                <a:latin typeface="+mn-lt"/>
                <a:ea typeface="+mn-ea"/>
              </a:rPr>
              <a:t>주질의</a:t>
            </a:r>
            <a:r>
              <a:rPr kumimoji="0" lang="ko-KR" altLang="en-US" sz="1400" dirty="0">
                <a:latin typeface="+mn-lt"/>
                <a:ea typeface="+mn-ea"/>
              </a:rPr>
              <a:t> 속성 값이 부속질의에서 제공한 결과 집합에 있는지 확인하는 역할을 </a:t>
            </a:r>
            <a:r>
              <a:rPr kumimoji="0" lang="ko-KR" altLang="en-US" sz="1400" dirty="0" smtClean="0">
                <a:latin typeface="+mn-lt"/>
                <a:ea typeface="+mn-ea"/>
              </a:rPr>
              <a:t>함</a:t>
            </a:r>
            <a:endParaRPr kumimoji="0" lang="en-US" altLang="ko-KR" sz="1400" dirty="0" smtClean="0">
              <a:latin typeface="+mn-lt"/>
              <a:ea typeface="+mn-ea"/>
            </a:endParaRPr>
          </a:p>
          <a:p>
            <a:pPr lvl="1"/>
            <a:r>
              <a:rPr kumimoji="0" lang="en-US" altLang="ko-KR" sz="1400" dirty="0" smtClean="0">
                <a:latin typeface="+mn-lt"/>
                <a:ea typeface="+mn-ea"/>
              </a:rPr>
              <a:t>IN </a:t>
            </a:r>
            <a:r>
              <a:rPr kumimoji="0" lang="ko-KR" altLang="en-US" sz="1400" dirty="0">
                <a:latin typeface="+mn-lt"/>
                <a:ea typeface="+mn-ea"/>
              </a:rPr>
              <a:t>연산자는 부속질의의 결과 다중 행을 가질 수 </a:t>
            </a:r>
            <a:r>
              <a:rPr kumimoji="0" lang="ko-KR" altLang="en-US" sz="1400" dirty="0" smtClean="0">
                <a:latin typeface="+mn-lt"/>
                <a:ea typeface="+mn-ea"/>
              </a:rPr>
              <a:t>있음</a:t>
            </a:r>
            <a:endParaRPr kumimoji="0" lang="en-US" altLang="ko-KR" sz="1400" dirty="0" smtClean="0">
              <a:latin typeface="+mn-lt"/>
              <a:ea typeface="+mn-ea"/>
            </a:endParaRPr>
          </a:p>
          <a:p>
            <a:pPr lvl="1"/>
            <a:r>
              <a:rPr kumimoji="0" lang="ko-KR" altLang="en-US" sz="1400" dirty="0" err="1" smtClean="0">
                <a:latin typeface="+mn-lt"/>
                <a:ea typeface="+mn-ea"/>
              </a:rPr>
              <a:t>주질의는</a:t>
            </a:r>
            <a:r>
              <a:rPr kumimoji="0" lang="ko-KR" altLang="en-US" sz="1400" dirty="0" smtClean="0">
                <a:latin typeface="+mn-lt"/>
                <a:ea typeface="+mn-ea"/>
              </a:rPr>
              <a:t> </a:t>
            </a:r>
            <a:r>
              <a:rPr kumimoji="0" lang="en-US" altLang="ko-KR" sz="1400" dirty="0">
                <a:latin typeface="+mn-lt"/>
                <a:ea typeface="+mn-ea"/>
              </a:rPr>
              <a:t>WHERE </a:t>
            </a:r>
            <a:r>
              <a:rPr kumimoji="0" lang="ko-KR" altLang="en-US" sz="1400" dirty="0">
                <a:latin typeface="+mn-lt"/>
                <a:ea typeface="+mn-ea"/>
              </a:rPr>
              <a:t>절에 사용되는 속성 값을 부속질의의 결과 집합과 비교해 하나라도 있으면 참이 됨</a:t>
            </a:r>
            <a:endParaRPr kumimoji="0" lang="en-US" altLang="ko-KR" sz="1400" dirty="0" smtClean="0">
              <a:latin typeface="+mn-lt"/>
              <a:ea typeface="+mn-ea"/>
            </a:endParaRPr>
          </a:p>
          <a:p>
            <a:pPr lvl="1"/>
            <a:r>
              <a:rPr kumimoji="0" lang="en-US" altLang="ko-KR" sz="1400" dirty="0" smtClean="0">
                <a:latin typeface="+mn-lt"/>
                <a:ea typeface="+mn-ea"/>
              </a:rPr>
              <a:t>NOT </a:t>
            </a:r>
            <a:r>
              <a:rPr kumimoji="0" lang="en-US" altLang="ko-KR" sz="1400" dirty="0">
                <a:latin typeface="+mn-lt"/>
                <a:ea typeface="+mn-ea"/>
              </a:rPr>
              <a:t>IN</a:t>
            </a:r>
            <a:r>
              <a:rPr kumimoji="0" lang="ko-KR" altLang="en-US" sz="1400" dirty="0">
                <a:latin typeface="+mn-lt"/>
                <a:ea typeface="+mn-ea"/>
              </a:rPr>
              <a:t>은 이와 반대로 값이 존재하지 않으면 참이 </a:t>
            </a:r>
            <a:r>
              <a:rPr kumimoji="0" lang="ko-KR" altLang="en-US" sz="1400" dirty="0" smtClean="0">
                <a:latin typeface="+mn-lt"/>
                <a:ea typeface="+mn-ea"/>
              </a:rPr>
              <a:t>됨</a:t>
            </a:r>
            <a:endParaRPr kumimoji="0" lang="en-US" altLang="ko-KR" sz="1400" dirty="0">
              <a:latin typeface="+mn-lt"/>
              <a:ea typeface="+mn-ea"/>
            </a:endParaRPr>
          </a:p>
          <a:p>
            <a:pPr lvl="1"/>
            <a:endParaRPr kumimoji="0" lang="en-US" altLang="ko-KR" sz="1400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373216"/>
            <a:ext cx="700019" cy="5566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ALL, SOME(ANY)</a:t>
            </a:r>
          </a:p>
          <a:p>
            <a:pPr lvl="1"/>
            <a:r>
              <a:rPr lang="en-US" altLang="ko-KR" sz="1400" dirty="0">
                <a:latin typeface="+mn-lt"/>
                <a:ea typeface="+mn-ea"/>
              </a:rPr>
              <a:t>ALL</a:t>
            </a:r>
            <a:r>
              <a:rPr lang="ko-KR" altLang="en-US" sz="1400" dirty="0">
                <a:latin typeface="+mn-lt"/>
                <a:ea typeface="+mn-ea"/>
              </a:rPr>
              <a:t>은 모두</a:t>
            </a:r>
            <a:r>
              <a:rPr lang="en-US" altLang="ko-KR" sz="1400" dirty="0">
                <a:latin typeface="+mn-lt"/>
                <a:ea typeface="+mn-ea"/>
              </a:rPr>
              <a:t>, SOME(ANY)</a:t>
            </a:r>
            <a:r>
              <a:rPr lang="ko-KR" altLang="en-US" sz="1400" dirty="0">
                <a:latin typeface="+mn-lt"/>
                <a:ea typeface="+mn-ea"/>
              </a:rPr>
              <a:t>은 어떠한</a:t>
            </a:r>
            <a:r>
              <a:rPr lang="en-US" altLang="ko-KR" sz="1400" dirty="0">
                <a:latin typeface="+mn-lt"/>
                <a:ea typeface="+mn-ea"/>
              </a:rPr>
              <a:t>(</a:t>
            </a:r>
            <a:r>
              <a:rPr lang="ko-KR" altLang="en-US" sz="1400" dirty="0">
                <a:latin typeface="+mn-lt"/>
                <a:ea typeface="+mn-ea"/>
              </a:rPr>
              <a:t>최소한 하나라도</a:t>
            </a:r>
            <a:r>
              <a:rPr lang="en-US" altLang="ko-KR" sz="1400" dirty="0">
                <a:latin typeface="+mn-lt"/>
                <a:ea typeface="+mn-ea"/>
              </a:rPr>
              <a:t>)</a:t>
            </a:r>
            <a:r>
              <a:rPr lang="ko-KR" altLang="en-US" sz="1400" dirty="0">
                <a:latin typeface="+mn-lt"/>
                <a:ea typeface="+mn-ea"/>
              </a:rPr>
              <a:t>이라는 </a:t>
            </a:r>
            <a:r>
              <a:rPr lang="ko-KR" altLang="en-US" sz="1400" dirty="0" smtClean="0">
                <a:latin typeface="+mn-lt"/>
                <a:ea typeface="+mn-ea"/>
              </a:rPr>
              <a:t>의미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구문 </a:t>
            </a:r>
            <a:r>
              <a:rPr lang="ko-KR" altLang="en-US" sz="1400" dirty="0" smtClean="0">
                <a:latin typeface="+mn-lt"/>
                <a:ea typeface="+mn-ea"/>
              </a:rPr>
              <a:t>구조</a:t>
            </a:r>
            <a:endParaRPr lang="en-US" altLang="ko-KR" sz="1400" dirty="0" smtClean="0">
              <a:latin typeface="+mn-lt"/>
              <a:ea typeface="+mn-ea"/>
            </a:endParaRPr>
          </a:p>
          <a:p>
            <a:pPr marL="714375" indent="-714375">
              <a:buNone/>
            </a:pPr>
            <a:r>
              <a:rPr lang="en-US" altLang="ko-KR" sz="2000" dirty="0" smtClean="0">
                <a:solidFill>
                  <a:schemeClr val="tx2"/>
                </a:solidFill>
                <a:latin typeface="+mn-ea"/>
                <a:ea typeface="+mn-ea"/>
              </a:rPr>
              <a:t>	</a:t>
            </a:r>
            <a:endParaRPr lang="en-US" altLang="ko-KR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23194"/>
              </p:ext>
            </p:extLst>
          </p:nvPr>
        </p:nvGraphicFramePr>
        <p:xfrm>
          <a:off x="827339" y="3509720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20504" y="4275673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orderid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Orders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&gt; ALL (SELECT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pPr marL="2238375"/>
            <a:r>
              <a:rPr lang="en-US" altLang="ko-KR" sz="1400" dirty="0" smtClean="0">
                <a:ea typeface="맑은 고딕" panose="020B0503020000020004" pitchFamily="50" charset="-127"/>
              </a:rPr>
              <a:t> FROM   Orders</a:t>
            </a:r>
          </a:p>
          <a:p>
            <a:pPr marL="2238375"/>
            <a:r>
              <a:rPr lang="en-US" altLang="ko-KR" sz="1400" dirty="0" smtClean="0"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='3');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864"/>
            <a:ext cx="7200800" cy="868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20" y="4365104"/>
            <a:ext cx="1432096" cy="7816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EXISTS, NOT EXISTS</a:t>
            </a: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데이터의 존재 유무를 확인하는 연산자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 err="1">
                <a:latin typeface="+mn-lt"/>
                <a:ea typeface="+mn-ea"/>
              </a:rPr>
              <a:t>주질의에서</a:t>
            </a:r>
            <a:r>
              <a:rPr lang="ko-KR" altLang="en-US" sz="1400" dirty="0">
                <a:latin typeface="+mn-lt"/>
                <a:ea typeface="+mn-ea"/>
              </a:rPr>
              <a:t> 부속질의로 제공된 속성의 값을 가지고 부속질의에 조건을 만족하여 값이 존재하면 참이 되고</a:t>
            </a:r>
            <a:r>
              <a:rPr lang="en-US" altLang="ko-KR" sz="1400" dirty="0">
                <a:latin typeface="+mn-lt"/>
                <a:ea typeface="+mn-ea"/>
              </a:rPr>
              <a:t>, </a:t>
            </a:r>
            <a:r>
              <a:rPr lang="ko-KR" altLang="en-US" sz="1400" dirty="0" err="1">
                <a:latin typeface="+mn-lt"/>
                <a:ea typeface="+mn-ea"/>
              </a:rPr>
              <a:t>주질의는</a:t>
            </a:r>
            <a:r>
              <a:rPr lang="ko-KR" altLang="en-US" sz="1400" dirty="0">
                <a:latin typeface="+mn-lt"/>
                <a:ea typeface="+mn-ea"/>
              </a:rPr>
              <a:t> 해당 행의 데이터를 </a:t>
            </a:r>
            <a:r>
              <a:rPr lang="ko-KR" altLang="en-US" sz="1400" dirty="0" smtClean="0">
                <a:latin typeface="+mn-lt"/>
                <a:ea typeface="+mn-ea"/>
              </a:rPr>
              <a:t>출력함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en-US" altLang="ko-KR" sz="1400" dirty="0">
                <a:latin typeface="+mn-lt"/>
                <a:ea typeface="+mn-ea"/>
              </a:rPr>
              <a:t>NOT EXIST</a:t>
            </a:r>
            <a:r>
              <a:rPr lang="ko-KR" altLang="en-US" sz="1400" dirty="0">
                <a:latin typeface="+mn-lt"/>
                <a:ea typeface="+mn-ea"/>
              </a:rPr>
              <a:t>의 경우 이와 반대로 </a:t>
            </a:r>
            <a:r>
              <a:rPr lang="ko-KR" altLang="en-US" sz="1400" dirty="0" smtClean="0">
                <a:latin typeface="+mn-lt"/>
                <a:ea typeface="+mn-ea"/>
              </a:rPr>
              <a:t>동작함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구문 </a:t>
            </a:r>
            <a:r>
              <a:rPr lang="ko-KR" altLang="en-US" sz="1400" dirty="0" smtClean="0">
                <a:latin typeface="+mn-lt"/>
                <a:ea typeface="+mn-ea"/>
              </a:rPr>
              <a:t>구조</a:t>
            </a:r>
            <a:r>
              <a:rPr lang="en-US" altLang="ko-KR" sz="1400" dirty="0" smtClean="0">
                <a:latin typeface="+mn-lt"/>
                <a:ea typeface="+mn-ea"/>
              </a:rPr>
              <a:t/>
            </a:r>
            <a:br>
              <a:rPr lang="en-US" altLang="ko-KR" sz="1400" dirty="0" smtClean="0">
                <a:latin typeface="+mn-lt"/>
                <a:ea typeface="+mn-ea"/>
              </a:rPr>
            </a:br>
            <a:endParaRPr lang="en-US" altLang="ko-KR" sz="1400" dirty="0">
              <a:latin typeface="+mn-lt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484139"/>
              </p:ext>
            </p:extLst>
          </p:nvPr>
        </p:nvGraphicFramePr>
        <p:xfrm>
          <a:off x="850850" y="3893981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04081" y="4659934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SUM(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 ‘total’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Orders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EXISTS (SELECT   *</a:t>
            </a:r>
          </a:p>
          <a:p>
            <a:pPr marL="1524000"/>
            <a:r>
              <a:rPr lang="en-US" altLang="ko-KR" sz="1400" dirty="0" smtClean="0">
                <a:ea typeface="맑은 고딕" panose="020B0503020000020004" pitchFamily="50" charset="-127"/>
              </a:rPr>
              <a:t> FROM    Customer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cs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pPr marL="1524000"/>
            <a:r>
              <a:rPr lang="en-US" altLang="ko-KR" sz="1400" dirty="0" smtClean="0">
                <a:ea typeface="맑은 고딕" panose="020B0503020000020004" pitchFamily="50" charset="-127"/>
              </a:rPr>
              <a:t> WHERE   address LIKE '%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대한민국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%' AND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cs.custid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=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od.custid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1"/>
            <a:ext cx="7200800" cy="5360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76" y="5877272"/>
            <a:ext cx="595312" cy="50958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C5B13-7593-4D96-8A4C-DA32301325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dirty="0"/>
              <a:t>부속질의에 관한 다음 </a:t>
            </a:r>
            <a:r>
              <a:rPr lang="en-US" altLang="ko-KR" dirty="0"/>
              <a:t>SQL </a:t>
            </a:r>
            <a:r>
              <a:rPr lang="ko-KR" altLang="en-US" dirty="0"/>
              <a:t>문을 수행해보고 어떤 질의에 대한 답인지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  <a:r>
              <a:rPr lang="ko-KR" altLang="en-US" dirty="0"/>
              <a:t>    </a:t>
            </a:r>
            <a:endParaRPr lang="en-US" altLang="ko-KR" sz="100" dirty="0">
              <a:latin typeface="YDVYMjOStd14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0A377BDB-B30D-43EC-A3B8-0FD7E4D3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92028"/>
            <a:ext cx="5256584" cy="48333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683748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01. </a:t>
            </a:r>
            <a:r>
              <a:rPr lang="ko-KR" altLang="en-US" sz="3400" b="1" spc="-150" dirty="0" smtClean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내장 함수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9333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처리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871768"/>
            <a:ext cx="1298753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03. </a:t>
            </a:r>
            <a:r>
              <a:rPr lang="ko-KR" altLang="en-US" sz="3400" b="1" spc="-150" dirty="0" err="1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뷰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9333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 : </a:t>
            </a:r>
            <a:r>
              <a:rPr lang="ko-KR" altLang="en-US" dirty="0" smtClean="0"/>
              <a:t>하나 이상의 테이블을 합하여 만든 가상의 테이블</a:t>
            </a:r>
            <a:endParaRPr lang="en-US" altLang="ko-KR" dirty="0" smtClean="0"/>
          </a:p>
          <a:p>
            <a:pPr algn="just"/>
            <a:endParaRPr lang="en-US" altLang="ko-KR" sz="1000" dirty="0" smtClean="0"/>
          </a:p>
          <a:p>
            <a:pPr algn="just"/>
            <a:r>
              <a:rPr lang="ko-KR" altLang="en-US" dirty="0" err="1" smtClean="0"/>
              <a:t>뷰의</a:t>
            </a:r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 algn="just"/>
            <a:r>
              <a:rPr lang="ko-KR" altLang="en-US" sz="1400" b="1" dirty="0" smtClean="0"/>
              <a:t>편리성 및 </a:t>
            </a:r>
            <a:r>
              <a:rPr lang="ko-KR" altLang="en-US" sz="1400" b="1" dirty="0" err="1" smtClean="0"/>
              <a:t>재사용성</a:t>
            </a:r>
            <a:r>
              <a:rPr lang="ko-KR" altLang="en-US" sz="1400" b="1" dirty="0" smtClean="0"/>
              <a:t>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자주 사용되는 복잡한 질의를 </a:t>
            </a:r>
            <a:r>
              <a:rPr lang="ko-KR" altLang="en-US" sz="1400" dirty="0" err="1" smtClean="0"/>
              <a:t>뷰로</a:t>
            </a:r>
            <a:r>
              <a:rPr lang="ko-KR" altLang="en-US" sz="1400" dirty="0" smtClean="0"/>
              <a:t> 미리 정의해 놓을 수 있음</a:t>
            </a:r>
            <a:r>
              <a:rPr lang="en-US" altLang="ko-KR" sz="1400" dirty="0" smtClean="0"/>
              <a:t> </a:t>
            </a:r>
          </a:p>
          <a:p>
            <a:pPr marL="266700" lvl="1" indent="0" algn="just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복잡한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질의를 간단히 작성</a:t>
            </a:r>
            <a:endParaRPr lang="en-US" altLang="ko-KR" sz="1400" dirty="0" smtClean="0"/>
          </a:p>
          <a:p>
            <a:pPr marL="266700" lvl="1" indent="0" algn="just">
              <a:buNone/>
            </a:pPr>
            <a:endParaRPr lang="en-US" altLang="ko-KR" sz="200" dirty="0" smtClean="0"/>
          </a:p>
          <a:p>
            <a:pPr lvl="1" algn="just"/>
            <a:r>
              <a:rPr lang="ko-KR" altLang="en-US" sz="1400" b="1" dirty="0" err="1" smtClean="0"/>
              <a:t>보안성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사용자별로</a:t>
            </a:r>
            <a:r>
              <a:rPr lang="ko-KR" altLang="en-US" sz="1400" dirty="0" smtClean="0"/>
              <a:t> 필요한 데이터만 선별하여 보여줄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중요한 질의의 경우 질의 내용을 암호화할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수 있음</a:t>
            </a:r>
            <a:endParaRPr lang="en-US" altLang="ko-KR" sz="1400" dirty="0" smtClean="0"/>
          </a:p>
          <a:p>
            <a:pPr marL="266700" lvl="1" indent="0" algn="just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/>
              <a:t>→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개인정보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주민번호</a:t>
            </a:r>
            <a:r>
              <a:rPr lang="en-US" altLang="ko-KR" sz="1400" dirty="0"/>
              <a:t>)</a:t>
            </a:r>
            <a:r>
              <a:rPr lang="ko-KR" altLang="en-US" sz="1400" dirty="0"/>
              <a:t>나 급여</a:t>
            </a:r>
            <a:r>
              <a:rPr lang="en-US" altLang="ko-KR" sz="1400" dirty="0"/>
              <a:t>, </a:t>
            </a:r>
            <a:r>
              <a:rPr lang="ko-KR" altLang="en-US" sz="1400" dirty="0"/>
              <a:t>건강 같은 민감한 정보를 제외한 테이블을 만들어 사용 </a:t>
            </a:r>
            <a:endParaRPr lang="en-US" altLang="ko-KR" sz="1400" dirty="0" smtClean="0"/>
          </a:p>
          <a:p>
            <a:pPr marL="266700" lvl="1" indent="0" algn="just">
              <a:buNone/>
            </a:pPr>
            <a:endParaRPr lang="en-US" altLang="ko-KR" sz="200" dirty="0"/>
          </a:p>
          <a:p>
            <a:pPr lvl="1" algn="just"/>
            <a:r>
              <a:rPr lang="ko-KR" altLang="en-US" sz="1400" b="1" dirty="0" smtClean="0"/>
              <a:t>독립성 </a:t>
            </a:r>
            <a:r>
              <a:rPr lang="en-US" altLang="ko-KR" sz="1400" dirty="0"/>
              <a:t>: </a:t>
            </a:r>
            <a:r>
              <a:rPr lang="ko-KR" altLang="en-US" sz="1400" dirty="0"/>
              <a:t>미리 정의된 </a:t>
            </a:r>
            <a:r>
              <a:rPr lang="ko-KR" altLang="en-US" sz="1400" dirty="0" err="1"/>
              <a:t>뷰를</a:t>
            </a:r>
            <a:r>
              <a:rPr lang="ko-KR" altLang="en-US" sz="1400" dirty="0"/>
              <a:t> 일반 테이블처럼 사용할 수 있기 때문에 </a:t>
            </a:r>
            <a:r>
              <a:rPr lang="ko-KR" altLang="en-US" sz="1400" dirty="0" smtClean="0"/>
              <a:t>편리하고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필요한 정보만 요구에 맞게 가공하여 </a:t>
            </a:r>
            <a:r>
              <a:rPr lang="ko-KR" altLang="en-US" sz="1400" dirty="0" err="1"/>
              <a:t>뷰로</a:t>
            </a:r>
            <a:r>
              <a:rPr lang="ko-KR" altLang="en-US" sz="1400" dirty="0"/>
              <a:t> 만들어 쓸 수 </a:t>
            </a:r>
            <a:r>
              <a:rPr lang="ko-KR" altLang="en-US" sz="1400" dirty="0" smtClean="0"/>
              <a:t>있음</a:t>
            </a:r>
            <a:endParaRPr lang="en-US" altLang="ko-KR" sz="1400" dirty="0"/>
          </a:p>
          <a:p>
            <a:pPr marL="266700" lvl="1" indent="0" algn="just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/>
              <a:t>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원본 테이블의 </a:t>
            </a:r>
            <a:r>
              <a:rPr lang="ko-KR" altLang="en-US" sz="1400" dirty="0"/>
              <a:t>구조가 </a:t>
            </a:r>
            <a:r>
              <a:rPr lang="ko-KR" altLang="en-US" sz="1400" dirty="0" smtClean="0"/>
              <a:t>변해도 응용에 </a:t>
            </a:r>
            <a:r>
              <a:rPr lang="ko-KR" altLang="en-US" sz="1400" dirty="0"/>
              <a:t>영향을 </a:t>
            </a:r>
            <a:r>
              <a:rPr lang="ko-KR" altLang="en-US" sz="1400" dirty="0" smtClean="0"/>
              <a:t>주지 않도록 하는 </a:t>
            </a:r>
            <a:r>
              <a:rPr lang="ko-KR" altLang="en-US" sz="1400" dirty="0"/>
              <a:t>논리적 독립성 제공  </a:t>
            </a:r>
            <a:endParaRPr lang="en-US" altLang="ko-KR" sz="1400" dirty="0"/>
          </a:p>
          <a:p>
            <a:pPr lvl="1" algn="just"/>
            <a:endParaRPr lang="en-US" altLang="ko-KR" sz="1000" dirty="0" smtClean="0"/>
          </a:p>
          <a:p>
            <a:pPr algn="just"/>
            <a:r>
              <a:rPr lang="ko-KR" altLang="en-US" dirty="0" err="1" smtClean="0"/>
              <a:t>뷰의</a:t>
            </a:r>
            <a:r>
              <a:rPr lang="ko-KR" altLang="en-US" dirty="0" smtClean="0"/>
              <a:t> 특징</a:t>
            </a:r>
            <a:endParaRPr lang="en-US" altLang="ko-KR" sz="1400" dirty="0" smtClean="0"/>
          </a:p>
          <a:p>
            <a:pPr lvl="1" algn="just"/>
            <a:r>
              <a:rPr lang="ko-KR" altLang="en-US" sz="1400" dirty="0" smtClean="0"/>
              <a:t>원본 데이터 값에 따라 같이 변함</a:t>
            </a:r>
            <a:endParaRPr lang="en-US" altLang="ko-KR" sz="1400" dirty="0" smtClean="0"/>
          </a:p>
          <a:p>
            <a:pPr lvl="1" algn="just"/>
            <a:r>
              <a:rPr lang="ko-KR" altLang="en-US" sz="1400" dirty="0" smtClean="0"/>
              <a:t>독립적인 인덱스 생성이 어려움</a:t>
            </a:r>
            <a:endParaRPr lang="en-US" altLang="ko-KR" sz="1400" dirty="0" smtClean="0"/>
          </a:p>
          <a:p>
            <a:pPr lvl="1" algn="just"/>
            <a:r>
              <a:rPr lang="ko-KR" altLang="en-US" sz="1400" dirty="0" smtClean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갱신 연산에 많은 제약이 </a:t>
            </a:r>
            <a:r>
              <a:rPr lang="ko-KR" altLang="en-US" sz="1400" dirty="0" smtClean="0"/>
              <a:t>따름</a:t>
            </a:r>
            <a:endParaRPr lang="en-US" altLang="ko-KR" sz="1400" dirty="0" smtClean="0"/>
          </a:p>
          <a:p>
            <a:pPr marL="266700" lvl="1" indent="0" algn="just"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38360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4-6 </a:t>
            </a:r>
            <a:r>
              <a:rPr lang="ko-KR" altLang="en-US" sz="1400" b="1" dirty="0" err="1" smtClean="0">
                <a:ea typeface="맑은 고딕" panose="020B0503020000020004" pitchFamily="50" charset="-127"/>
              </a:rPr>
              <a:t>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52736"/>
            <a:ext cx="6120680" cy="521011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ea typeface="맑은 고딕" panose="020B0503020000020004" pitchFamily="50" charset="-127"/>
              </a:rPr>
              <a:t>CREATE VIEW 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뷰이름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[(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열이름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ea typeface="맑은 고딕" panose="020B0503020000020004" pitchFamily="50" charset="-127"/>
              </a:rPr>
              <a:t>AS SELECT 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문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	 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Book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LIKE '%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축구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%';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CREATE VIEW 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vw_Book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AS SELECT 	       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       Book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      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LIKE '%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축구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%';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뷰의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41859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400" dirty="0" smtClean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970218"/>
              </p:ext>
            </p:extLst>
          </p:nvPr>
        </p:nvGraphicFramePr>
        <p:xfrm>
          <a:off x="755576" y="1225699"/>
          <a:ext cx="77768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주소에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대한민국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포함하는 고객들로 구성된 뷰를 만들고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뷰의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CREATE VIEW   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vw_Customer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AS SELECT        *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       Customer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WHERE       address LIKE '%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%';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08112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vw_Customer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42" y="4293096"/>
            <a:ext cx="3144218" cy="8330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뷰의</a:t>
            </a:r>
            <a:r>
              <a:rPr lang="ko-KR" altLang="en-US" dirty="0"/>
              <a:t> 생성</a:t>
            </a: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194015"/>
              </p:ext>
            </p:extLst>
          </p:nvPr>
        </p:nvGraphicFramePr>
        <p:xfrm>
          <a:off x="755576" y="1225699"/>
          <a:ext cx="7776864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CREATE VIEW 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vw_Orders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name,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orderdate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AS SELECT 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od.orderid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cs.name,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     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od.bookid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bk.bookname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od.saleprice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od.orderdate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FROM       Orders od, Customer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Book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bk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WHERE    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cs.custid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AND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od.bookid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bk.bookid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386104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orderid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saleprice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vw_Orders</a:t>
            </a:r>
            <a:endParaRPr lang="en-US" altLang="ko-KR" sz="1400" dirty="0" smtClean="0"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WHERE 	name='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김연아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';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941859" y="3429000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400" dirty="0" smtClean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4725144"/>
            <a:ext cx="2520280" cy="66632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162090"/>
              </p:ext>
            </p:extLst>
          </p:nvPr>
        </p:nvGraphicFramePr>
        <p:xfrm>
          <a:off x="755576" y="2910830"/>
          <a:ext cx="7776864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CREATE OR REPLACE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VIEW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AS SELECT  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FROM     Customer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WHERE    address LIKE '%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%';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기본 문법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756084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ea typeface="맑은 고딕" panose="020B0503020000020004" pitchFamily="50" charset="-127"/>
              </a:rPr>
              <a:t>CREATE OF REPLACE VIEW 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뷰이름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[(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열이름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ea typeface="맑은 고딕" panose="020B0503020000020004" pitchFamily="50" charset="-127"/>
              </a:rPr>
              <a:t>AS SELECT 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문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54980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vw_Customer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41859" y="508518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400" dirty="0" smtClean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589240"/>
            <a:ext cx="2122215" cy="4674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284755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기본 문법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756084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ea typeface="맑은 고딕" panose="020B0503020000020004" pitchFamily="50" charset="-127"/>
              </a:rPr>
              <a:t>DROP VIEW </a:t>
            </a:r>
            <a:r>
              <a:rPr lang="ko-KR" altLang="en-US" sz="1400" dirty="0" err="1" smtClean="0">
                <a:ea typeface="맑은 고딕" panose="020B0503020000020004" pitchFamily="50" charset="-127"/>
              </a:rPr>
              <a:t>뷰이름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[ ,...n ];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262742"/>
              </p:ext>
            </p:extLst>
          </p:nvPr>
        </p:nvGraphicFramePr>
        <p:xfrm>
          <a:off x="755576" y="2636912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DROP VIEW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42880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SELECT 	*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FROM 	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vw_Customer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41859" y="386104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rgbClr val="50AB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&gt; </a:t>
            </a:r>
            <a:endParaRPr kumimoji="0" lang="en-US" altLang="ko-KR" sz="1400" dirty="0" smtClean="0">
              <a:solidFill>
                <a:srgbClr val="50AB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013176"/>
            <a:ext cx="5390977" cy="55501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7992888" cy="37444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smtClean="0"/>
              <a:t>06.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(1) </a:t>
            </a:r>
            <a:r>
              <a:rPr lang="ko-KR" altLang="en-US" sz="1600" dirty="0"/>
              <a:t>판매가격이 </a:t>
            </a:r>
            <a:r>
              <a:rPr lang="en-US" altLang="ko-KR" sz="1600" dirty="0"/>
              <a:t>20,000</a:t>
            </a:r>
            <a:r>
              <a:rPr lang="ko-KR" altLang="en-US" sz="1600" dirty="0" smtClean="0"/>
              <a:t>원 이상인 </a:t>
            </a:r>
            <a:r>
              <a:rPr lang="ko-KR" altLang="en-US" sz="1600" dirty="0"/>
              <a:t>도서의 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판매가격을 </a:t>
            </a:r>
            <a:r>
              <a:rPr lang="ko-KR" altLang="en-US" sz="1600" dirty="0" smtClean="0"/>
              <a:t>보여주는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생성하시오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023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3501" y="1871768"/>
            <a:ext cx="2132315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04.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인덱스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물리적 저장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인덱스와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생성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재구성과 삭제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에서는 함수의 개념을 사용</a:t>
            </a:r>
            <a:endParaRPr lang="en-US" altLang="ko-KR" dirty="0" smtClean="0"/>
          </a:p>
          <a:p>
            <a:r>
              <a:rPr lang="ko-KR" altLang="en-US" dirty="0" smtClean="0"/>
              <a:t>수학의 함수와 마찬가지로 특정 값이나 열의 값을 입력 받아 그 값을 계산하여                결과 값을 돌려줌</a:t>
            </a:r>
            <a:endParaRPr lang="en-US" altLang="ko-KR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함수는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제공하는 내장 함수</a:t>
            </a:r>
            <a:r>
              <a:rPr lang="en-US" altLang="ko-KR" dirty="0" smtClean="0"/>
              <a:t>(built-in function),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사용자가 필요에 따라 직접 만드는 사용자 정의 함수</a:t>
            </a:r>
            <a:r>
              <a:rPr lang="en-US" altLang="ko-KR" dirty="0" smtClean="0"/>
              <a:t>(user-defined function)</a:t>
            </a:r>
            <a:r>
              <a:rPr lang="ko-KR" altLang="en-US" dirty="0" smtClean="0"/>
              <a:t>로 나뉨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함수의 원리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76872"/>
            <a:ext cx="1872208" cy="1574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4264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4-7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DBMS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와 데이터 파일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1560" y="1505542"/>
            <a:ext cx="7964079" cy="4227714"/>
            <a:chOff x="611560" y="1505542"/>
            <a:chExt cx="7964079" cy="422771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26767" y="2801508"/>
              <a:ext cx="4748872" cy="2896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45712" y="2652749"/>
              <a:ext cx="664214" cy="3045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널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42676" y="1740255"/>
              <a:ext cx="4732963" cy="763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437466" y="1740255"/>
              <a:ext cx="857256" cy="793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70088" y="1562921"/>
              <a:ext cx="555381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48330" y="2922155"/>
              <a:ext cx="1492796" cy="5501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RAM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441" y="2723836"/>
              <a:ext cx="1163157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주기억장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67600" y="3870580"/>
              <a:ext cx="4236189" cy="1570780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3129" y="3965623"/>
              <a:ext cx="1059261" cy="24622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280792" y="4309837"/>
              <a:ext cx="1240214" cy="99764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(MYD, MYI)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654191" y="4320535"/>
              <a:ext cx="1240214" cy="9869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폼파일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(FRM)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002653" y="4309837"/>
              <a:ext cx="1240214" cy="100164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로그파일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144774" y="3210441"/>
              <a:ext cx="4259015" cy="334917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 Services &amp; Utilities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5139" y="1692402"/>
              <a:ext cx="1503150" cy="6660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CPU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11560" y="4149256"/>
              <a:ext cx="1492796" cy="158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HDD, SSD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152" y="3890394"/>
              <a:ext cx="1354849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보조기억장치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2010" y="1516277"/>
              <a:ext cx="1387092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중앙처리장치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095233" y="1962851"/>
              <a:ext cx="4236190" cy="320236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 Workbench / SQL Command Line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8247" y="2605522"/>
              <a:ext cx="897833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9564" y="1505542"/>
              <a:ext cx="961919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13429" y="3272374"/>
              <a:ext cx="384200" cy="18976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402962" y="3388085"/>
              <a:ext cx="720080" cy="5040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0800000" flipV="1">
              <a:off x="2087768" y="4477730"/>
              <a:ext cx="432048" cy="28803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3205529" y="2872167"/>
              <a:ext cx="939245" cy="33827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0800000">
              <a:off x="2087768" y="2370448"/>
              <a:ext cx="504056" cy="28803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endCxn id="18" idx="0"/>
            </p:cNvCxnSpPr>
            <p:nvPr/>
          </p:nvCxnSpPr>
          <p:spPr>
            <a:xfrm>
              <a:off x="6264235" y="2389499"/>
              <a:ext cx="10047" cy="8209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4680056" y="3704692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5400000">
              <a:off x="6120216" y="3704692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7488368" y="3710025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1223672" y="2567422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1233197" y="3689834"/>
              <a:ext cx="28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40726" y="5053794"/>
              <a:ext cx="3600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417820" y="5053794"/>
              <a:ext cx="73913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311904" y="2101466"/>
              <a:ext cx="50405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4395273" y="3941913"/>
              <a:ext cx="1514950" cy="204314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InnoDB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Engine</a:t>
              </a: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139952" y="3055995"/>
              <a:ext cx="752229" cy="224293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sz="1400" dirty="0" smtClean="0"/>
              <a:t>하드디스크는 원형의 플레이트</a:t>
            </a:r>
            <a:r>
              <a:rPr lang="en-US" altLang="ko-KR" sz="1400" dirty="0" smtClean="0"/>
              <a:t>(plate)</a:t>
            </a:r>
            <a:r>
              <a:rPr lang="ko-KR" altLang="en-US" sz="1400" dirty="0" smtClean="0"/>
              <a:t>로 구성되어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플레이트는 논리적으로 트랙으로 나뉘며 트랙은 다시 몇 개의 섹터로 나뉨</a:t>
            </a:r>
            <a:endParaRPr lang="en-US" altLang="ko-KR" sz="14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sz="1400" dirty="0" smtClean="0"/>
              <a:t>원형의 플레이트는 초당 빠른 속도로 회전하고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회전하는 플레이트를 하드디스크의 액세스 암</a:t>
            </a:r>
            <a:r>
              <a:rPr lang="en-US" altLang="ko-KR" sz="1400" dirty="0" smtClean="0"/>
              <a:t>(arm)</a:t>
            </a:r>
            <a:r>
              <a:rPr lang="ko-KR" altLang="en-US" sz="1400" dirty="0" smtClean="0"/>
              <a:t>과 헤더</a:t>
            </a:r>
            <a:r>
              <a:rPr lang="en-US" altLang="ko-KR" sz="1400" dirty="0" smtClean="0"/>
              <a:t>(header)</a:t>
            </a:r>
            <a:r>
              <a:rPr lang="ko-KR" altLang="en-US" sz="1400" dirty="0" smtClean="0"/>
              <a:t>가 접근하여 원하는 섹터에서 데이터를 가져옴</a:t>
            </a:r>
            <a:endParaRPr lang="en-US" altLang="ko-KR" sz="14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sz="1400" dirty="0" smtClean="0"/>
              <a:t>하드디스크에 저장된 데이터를 읽어 오는 데 걸리는 시간은 모터</a:t>
            </a:r>
            <a:r>
              <a:rPr lang="en-US" altLang="ko-KR" sz="1400" dirty="0" smtClean="0"/>
              <a:t>(motor)</a:t>
            </a:r>
            <a:r>
              <a:rPr lang="ko-KR" altLang="en-US" sz="1400" dirty="0" smtClean="0"/>
              <a:t>에 의해서 분당 회전하는 속도</a:t>
            </a:r>
            <a:r>
              <a:rPr lang="en-US" altLang="ko-KR" sz="1400" dirty="0" smtClean="0"/>
              <a:t>(RPM, Revolutions Per Minute), </a:t>
            </a:r>
            <a:r>
              <a:rPr lang="ko-KR" altLang="en-US" sz="1400" dirty="0" smtClean="0"/>
              <a:t>데이터를 읽을 때 액세스 암이 이동하는 시간</a:t>
            </a:r>
            <a:r>
              <a:rPr lang="en-US" altLang="ko-KR" sz="1400" dirty="0" smtClean="0"/>
              <a:t>(latency time), </a:t>
            </a:r>
            <a:r>
              <a:rPr lang="ko-KR" altLang="en-US" sz="1400" dirty="0" smtClean="0"/>
              <a:t>주기억장치로 읽어오는 시간</a:t>
            </a:r>
            <a:r>
              <a:rPr lang="en-US" altLang="ko-KR" sz="1400" dirty="0" smtClean="0"/>
              <a:t>(transfer time)</a:t>
            </a:r>
            <a:r>
              <a:rPr lang="ko-KR" altLang="en-US" sz="1400" dirty="0" smtClean="0"/>
              <a:t>에 영향을 받음</a:t>
            </a: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28751" y="1979756"/>
            <a:ext cx="5047014" cy="3465468"/>
            <a:chOff x="669851" y="1124744"/>
            <a:chExt cx="5047014" cy="3465468"/>
          </a:xfrm>
        </p:grpSpPr>
        <p:pic>
          <p:nvPicPr>
            <p:cNvPr id="41" name="Picture 2" descr="http://gigglehd.com/zbxe/files/attach/images/296468/557/319/004/samsungspinpointmt2hdd_0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7704" y="1124744"/>
              <a:ext cx="2376264" cy="3024336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2" name="타원 41"/>
            <p:cNvSpPr/>
            <p:nvPr/>
          </p:nvSpPr>
          <p:spPr>
            <a:xfrm>
              <a:off x="2157213" y="1503316"/>
              <a:ext cx="1853499" cy="16778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335435" y="1664644"/>
              <a:ext cx="1497057" cy="135515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513656" y="1825972"/>
              <a:ext cx="1140615" cy="10324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rot="5400000" flipH="1" flipV="1">
              <a:off x="2777440" y="1680739"/>
              <a:ext cx="613045" cy="7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5400000" flipH="1" flipV="1">
              <a:off x="2777836" y="2971002"/>
              <a:ext cx="613045" cy="7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476049" y="2342221"/>
              <a:ext cx="677240" cy="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050281" y="2342221"/>
              <a:ext cx="677240" cy="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 flipH="1" flipV="1">
              <a:off x="3340990" y="1660505"/>
              <a:ext cx="483983" cy="427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 flipH="1" flipV="1">
              <a:off x="2414241" y="2628471"/>
              <a:ext cx="483983" cy="427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0800000">
              <a:off x="2335435" y="1696910"/>
              <a:ext cx="499019" cy="419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0800000">
              <a:off x="3369117" y="2568079"/>
              <a:ext cx="499019" cy="419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369117" y="3826435"/>
              <a:ext cx="463375" cy="967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10800000">
              <a:off x="1619672" y="1772816"/>
              <a:ext cx="904878" cy="37783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619672" y="2708920"/>
              <a:ext cx="73913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619672" y="3429000"/>
              <a:ext cx="153121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10800000" flipV="1">
              <a:off x="3131840" y="1700808"/>
              <a:ext cx="1368152" cy="616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0800000" flipV="1">
              <a:off x="3851920" y="2996952"/>
              <a:ext cx="720080" cy="18463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6288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맑은 고딕" panose="020B0503020000020004" pitchFamily="50" charset="-127"/>
                </a:rPr>
                <a:t>섹터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254515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맑은 고딕" panose="020B0503020000020004" pitchFamily="50" charset="-127"/>
                </a:rPr>
                <a:t>트랙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9851" y="3284984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맑은 고딕" panose="020B0503020000020004" pitchFamily="50" charset="-127"/>
                </a:rPr>
                <a:t>액세스 암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99992" y="1556792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맑은 고딕" panose="020B0503020000020004" pitchFamily="50" charset="-127"/>
                </a:rPr>
                <a:t>스핀들 모터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0" y="2838078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맑은 고딕" panose="020B0503020000020004" pitchFamily="50" charset="-127"/>
                </a:rPr>
                <a:t>액세스 헤드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419" y="4302180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4-8 </a:t>
              </a:r>
              <a:r>
                <a:rPr lang="ko-KR" altLang="en-US" sz="1400" b="1" dirty="0" smtClean="0">
                  <a:ea typeface="맑은 고딕" panose="020B0503020000020004" pitchFamily="50" charset="-127"/>
                </a:rPr>
                <a:t>하드디스크의 구조</a:t>
              </a:r>
              <a:endParaRPr lang="ko-KR" altLang="en-US" sz="1400" b="1" dirty="0"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16093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액세스 시간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(access time) </a:t>
            </a:r>
            <a:endParaRPr lang="en-US" altLang="ko-KR" sz="20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600" dirty="0" smtClean="0">
                <a:solidFill>
                  <a:schemeClr val="tx2"/>
                </a:solidFill>
                <a:latin typeface="+mn-ea"/>
                <a:ea typeface="+mn-ea"/>
              </a:rPr>
              <a:t/>
            </a:r>
            <a:br>
              <a:rPr lang="en-US" altLang="ko-KR" sz="600" dirty="0" smtClean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en-US" altLang="ko-KR" sz="600" dirty="0" smtClean="0">
                <a:solidFill>
                  <a:schemeClr val="tx2"/>
                </a:solidFill>
                <a:latin typeface="+mn-ea"/>
                <a:ea typeface="+mn-ea"/>
              </a:rPr>
              <a:t>               </a:t>
            </a:r>
            <a:r>
              <a:rPr lang="ko-KR" altLang="en-US" sz="1400" b="0" dirty="0" smtClean="0"/>
              <a:t>액세스 </a:t>
            </a:r>
            <a:r>
              <a:rPr lang="ko-KR" altLang="en-US" sz="1400" b="0" dirty="0"/>
              <a:t>시간 </a:t>
            </a:r>
            <a:r>
              <a:rPr lang="en-US" altLang="ko-KR" sz="1400" b="0" dirty="0"/>
              <a:t>= </a:t>
            </a:r>
            <a:r>
              <a:rPr lang="ko-KR" altLang="en-US" sz="1400" b="0" dirty="0"/>
              <a:t>탐색시간</a:t>
            </a:r>
            <a:r>
              <a:rPr lang="en-US" altLang="ko-KR" sz="1400" b="0" dirty="0"/>
              <a:t>(seek time, </a:t>
            </a:r>
            <a:r>
              <a:rPr lang="ko-KR" altLang="en-US" sz="1400" b="0" dirty="0"/>
              <a:t>액세스 헤드를 트랙에 이동시키는 시간</a:t>
            </a:r>
            <a:r>
              <a:rPr lang="en-US" altLang="ko-KR" sz="1400" b="0" dirty="0" smtClean="0"/>
              <a:t>)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                        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 smtClean="0"/>
              <a:t>)</a:t>
            </a:r>
            <a:br>
              <a:rPr lang="en-US" altLang="ko-KR" sz="1400" b="0" dirty="0" smtClean="0"/>
            </a:br>
            <a:r>
              <a:rPr lang="en-US" altLang="ko-KR" sz="1400" b="0" dirty="0" smtClean="0"/>
              <a:t>                         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9005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68252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4-9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MySQL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의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DBMS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구조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75189"/>
            <a:ext cx="5832648" cy="503413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데이터베이스의 물리적 저장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4-8 </a:t>
            </a:r>
            <a:r>
              <a:rPr lang="en-US" altLang="ko-KR" sz="1400" b="1" dirty="0">
                <a:ea typeface="맑은 고딕" panose="020B0503020000020004" pitchFamily="50" charset="-127"/>
              </a:rPr>
              <a:t>MySQL </a:t>
            </a:r>
            <a:r>
              <a:rPr lang="en-US" altLang="ko-KR" sz="1400" b="1" dirty="0" err="1">
                <a:ea typeface="맑은 고딕" panose="020B0503020000020004" pitchFamily="50" charset="-127"/>
              </a:rPr>
              <a:t>InnoDB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엔진 데이터베이스의 파일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68622"/>
              </p:ext>
            </p:extLst>
          </p:nvPr>
        </p:nvGraphicFramePr>
        <p:xfrm>
          <a:off x="755576" y="1772816"/>
          <a:ext cx="7848872" cy="2645526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1560246269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365180381"/>
                    </a:ext>
                  </a:extLst>
                </a:gridCol>
              </a:tblGrid>
              <a:tr h="289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14117"/>
                  </a:ext>
                </a:extLst>
              </a:tr>
              <a:tr h="11385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파일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ibdata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데이터와 개체를 저장</a:t>
                      </a:r>
                    </a:p>
                    <a:p>
                      <a:pPr marL="203200" marR="0" lvl="0" indent="-2032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테이블과 인덱스로 구성</a:t>
                      </a:r>
                    </a:p>
                    <a:p>
                      <a:pPr marL="203200" marR="0" lvl="0" indent="-2032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확장자는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886287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File)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lvl="0" indent="-20320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테이블에 대한 각종 정보와 테이블을 구성하는 필드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타입에 대한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</a:t>
                      </a:r>
                    </a:p>
                    <a:p>
                      <a:pPr marL="203200" marR="0" lvl="0" indent="-20320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 구조 등의 변경사항이 있을 때 자동으로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업데이트됨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918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도서의 색인이나 사전과 같이 데이터를 쉽고 빠르게 찾을 수 있도록 만든 데이터 구조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899592" y="63745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4-10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B-tree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의 구조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272808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인덱스와 </a:t>
            </a:r>
            <a:r>
              <a:rPr lang="en-US" altLang="ko-KR" dirty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/>
              <a:t>인덱스는 테이블에서 한 개 이상의 속성을 이용하여 생성함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빠른 검색과 함께 효율적인 레코드 접근이 가능함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순서대로 정렬된 속성과 데이터의 위치만 보유하므로 테이블보다 작은 공간을 차지함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저장된 값들은 테이블의 부분집합이 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일반적으로 </a:t>
            </a:r>
            <a:r>
              <a:rPr lang="en-US" altLang="ko-KR" sz="1400" dirty="0" smtClean="0"/>
              <a:t>B-tree </a:t>
            </a:r>
            <a:r>
              <a:rPr lang="ko-KR" altLang="en-US" sz="1400" dirty="0" smtClean="0"/>
              <a:t>형태의 구조를 가짐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데이터의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등의 변경이 발생하면 인덱스의 재구성이 필요함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79918" y="352849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4-11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B-tree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에서 검색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01155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MySQL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클러스터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인덱스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4-12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클러스터 인덱스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19" y="1582966"/>
            <a:ext cx="6047757" cy="43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8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24" y="1826544"/>
            <a:ext cx="6375276" cy="399052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4-13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B-tree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인덱스의 예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</a:t>
            </a:r>
            <a:r>
              <a:rPr kumimoji="0"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함수는 상수나 속성 이름을 입력 값으로 받아 단일 값을 결과로 반환함</a:t>
            </a:r>
            <a:endParaRPr lang="en-US" altLang="ko-KR" dirty="0" smtClean="0"/>
          </a:p>
          <a:p>
            <a:r>
              <a:rPr lang="ko-KR" altLang="en-US" dirty="0" smtClean="0"/>
              <a:t>모든 내장 함수는 최초에 선언될 때 유효한 입력 값을 받아야 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9649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MySQL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에서 제공하는 주요 내장 함수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52253"/>
              </p:ext>
            </p:extLst>
          </p:nvPr>
        </p:nvGraphicFramePr>
        <p:xfrm>
          <a:off x="683568" y="2410560"/>
          <a:ext cx="7789037" cy="4330808"/>
        </p:xfrm>
        <a:graphic>
          <a:graphicData uri="http://schemas.openxmlformats.org/drawingml/2006/table">
            <a:tbl>
              <a:tblPr/>
              <a:tblGrid>
                <a:gridCol w="1158367">
                  <a:extLst>
                    <a:ext uri="{9D8B030D-6E8A-4147-A177-3AD203B41FA5}">
                      <a16:colId xmlns:a16="http://schemas.microsoft.com/office/drawing/2014/main" val="2330107645"/>
                    </a:ext>
                  </a:extLst>
                </a:gridCol>
                <a:gridCol w="2154001">
                  <a:extLst>
                    <a:ext uri="{9D8B030D-6E8A-4147-A177-3AD203B41FA5}">
                      <a16:colId xmlns:a16="http://schemas.microsoft.com/office/drawing/2014/main" val="2324446187"/>
                    </a:ext>
                  </a:extLst>
                </a:gridCol>
                <a:gridCol w="4476669">
                  <a:extLst>
                    <a:ext uri="{9D8B030D-6E8A-4147-A177-3AD203B41FA5}">
                      <a16:colId xmlns:a16="http://schemas.microsoft.com/office/drawing/2014/main" val="4277909813"/>
                    </a:ext>
                  </a:extLst>
                </a:gridCol>
              </a:tblGrid>
              <a:tr h="307521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37057"/>
                  </a:ext>
                </a:extLst>
              </a:tr>
              <a:tr h="529621"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</a:t>
                      </a:r>
                    </a:p>
                  </a:txBody>
                  <a:tcPr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ABS, CEIL, COS, EXP, FLOOR, LN, LOG, MOD, POWER, RAND, ROUND, SIGN, TRUNCATE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31329"/>
                  </a:ext>
                </a:extLst>
              </a:tr>
              <a:tr h="751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반환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CHAR, CONCAT, LEFT, RIGHT, LOWER, UPPER, LPAD, RPAD, LTRIM, RTRIM, REPLACE, REVERSE, RIGHT, SUBSTR, TRIM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275123"/>
                  </a:ext>
                </a:extLst>
              </a:tr>
              <a:tr h="307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반환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ASCII, INSTR, LENGTH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46276"/>
                  </a:ext>
                </a:extLst>
              </a:tr>
              <a:tr h="52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날짜∙시간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ADDDATE, CURRENT_DATE, DATE, DATEDIFF, DAYNAME, LAST_DAY, SYSDATE, TIME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3267"/>
                  </a:ext>
                </a:extLst>
              </a:tr>
              <a:tr h="339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CAST, CONVERT, DATE_FORMAT, STR_TO_DATE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82037"/>
                  </a:ext>
                </a:extLst>
              </a:tr>
              <a:tr h="307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DATABASE, SCHEMA, ROW_COUNR, USER, VERSION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14"/>
                  </a:ext>
                </a:extLst>
              </a:tr>
              <a:tr h="307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COALESCE, ISNULL, IFNULL, NULLIF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5319"/>
                  </a:ext>
                </a:extLst>
              </a:tr>
              <a:tr h="307521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 함수</a:t>
                      </a:r>
                    </a:p>
                  </a:txBody>
                  <a:tcPr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AVG, COUNT, MAX, MIN, STD, STDDEV, SUM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2542"/>
                  </a:ext>
                </a:extLst>
              </a:tr>
              <a:tr h="642331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함수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분석 함수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CUME_DIST, DENSE_RANK, FIRST_VALUE, LAST_VALUE, LEAD, NTILE, RANK, ROW_NUMBER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1427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46872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4-9 </a:t>
            </a:r>
            <a:r>
              <a:rPr lang="en-US" altLang="ko-KR" sz="1400" b="1" dirty="0" smtClean="0">
                <a:ea typeface="맑은 고딕" panose="020B0503020000020004" pitchFamily="50" charset="-127"/>
              </a:rPr>
              <a:t>MySQL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 인덱스의 종류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84569"/>
              </p:ext>
            </p:extLst>
          </p:nvPr>
        </p:nvGraphicFramePr>
        <p:xfrm>
          <a:off x="827584" y="2004796"/>
          <a:ext cx="7704856" cy="3326130"/>
        </p:xfrm>
        <a:graphic>
          <a:graphicData uri="http://schemas.openxmlformats.org/drawingml/2006/table">
            <a:tbl>
              <a:tblPr/>
              <a:tblGrid>
                <a:gridCol w="2078263">
                  <a:extLst>
                    <a:ext uri="{9D8B030D-6E8A-4147-A177-3AD203B41FA5}">
                      <a16:colId xmlns:a16="http://schemas.microsoft.com/office/drawing/2014/main" val="1724231939"/>
                    </a:ext>
                  </a:extLst>
                </a:gridCol>
                <a:gridCol w="5626593">
                  <a:extLst>
                    <a:ext uri="{9D8B030D-6E8A-4147-A177-3AD203B41FA5}">
                      <a16:colId xmlns:a16="http://schemas.microsoft.com/office/drawing/2014/main" val="122668655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 명칭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44289"/>
                  </a:ext>
                </a:extLst>
              </a:tr>
              <a:tr h="1322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 인덱스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기본적인 인덱스로 테이블 생성 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지정하면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대하여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인덱스를 생성한다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지정하지 않으면 먼저 나오는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속성에 대하여 클러스터 인덱스를 생성한다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속성이 없는 테이블은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자체 생성한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 ID)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클러스터 인덱스를 생성한다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217977"/>
                  </a:ext>
                </a:extLst>
              </a:tr>
              <a:tr h="9161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 인덱스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 인덱스가 아닌 모든 인덱스는 보조 인덱스이며 보조 인덱스의 각 레코드는 보조 인덱스 속성과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속성 값을 갖고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 인덱스를 검색하여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속성 값을 찾은 다음 클러스터 인덱스로 가서 해당 레코드를 찾는다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763103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</a:t>
            </a:r>
            <a:r>
              <a:rPr lang="ko-KR" altLang="en-US" sz="2000" dirty="0">
                <a:solidFill>
                  <a:schemeClr val="tx2"/>
                </a:solidFill>
              </a:rPr>
              <a:t> 인덱스의 종류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58447"/>
              </p:ext>
            </p:extLst>
          </p:nvPr>
        </p:nvGraphicFramePr>
        <p:xfrm>
          <a:off x="5567168" y="1801804"/>
          <a:ext cx="3390900" cy="39814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굿스포츠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아는 여자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 이해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대한미디어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골프 바이블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대한미디어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피겨 교본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굿스포츠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역도 단계별기술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굿스포츠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야구의 추억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이상미디어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야구를 부탁해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이상미디어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올림픽 이야기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Olympic Champions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Pearson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empty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empty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06968"/>
              </p:ext>
            </p:extLst>
          </p:nvPr>
        </p:nvGraphicFramePr>
        <p:xfrm>
          <a:off x="2296312" y="2424348"/>
          <a:ext cx="1104900" cy="27984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0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40">
                  <a:extLst>
                    <a:ext uri="{9D8B030D-6E8A-4147-A177-3AD203B41FA5}">
                      <a16:colId xmlns:a16="http://schemas.microsoft.com/office/drawing/2014/main" val="3300073593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index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Olympic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Champ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골프바이블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야구의 추억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야구를 부탁해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역도 단계별 기술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index page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이야기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축구아는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 역사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축구의 이해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피겨 교본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0723"/>
              </p:ext>
            </p:extLst>
          </p:nvPr>
        </p:nvGraphicFramePr>
        <p:xfrm>
          <a:off x="535225" y="3511484"/>
          <a:ext cx="1213747" cy="6182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6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골프바이블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이야기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156" y="4326353"/>
            <a:ext cx="153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Secondary Index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(root node)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5790" y="5452342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Leaf Nodes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023470" y="2337337"/>
            <a:ext cx="543698" cy="1201951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3"/>
          </p:cNvCxnSpPr>
          <p:nvPr/>
        </p:nvCxnSpPr>
        <p:spPr>
          <a:xfrm flipV="1">
            <a:off x="1748972" y="2938316"/>
            <a:ext cx="528640" cy="882304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023470" y="4160199"/>
            <a:ext cx="516923" cy="1292143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743354" y="4017216"/>
            <a:ext cx="524044" cy="253433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277612" y="3379468"/>
            <a:ext cx="1361054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023470" y="3940174"/>
            <a:ext cx="516923" cy="525927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3"/>
          </p:cNvCxnSpPr>
          <p:nvPr/>
        </p:nvCxnSpPr>
        <p:spPr>
          <a:xfrm flipV="1">
            <a:off x="5023470" y="3364110"/>
            <a:ext cx="516923" cy="364448"/>
          </a:xfrm>
          <a:prstGeom prst="straightConnector1">
            <a:avLst/>
          </a:prstGeom>
          <a:ln w="63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43608" y="164791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BOOK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32733" y="3818028"/>
            <a:ext cx="1666470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453495" y="4466101"/>
            <a:ext cx="36004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67368" y="1334758"/>
            <a:ext cx="8055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3" y="1416120"/>
            <a:ext cx="13600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Secondary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053042" y="6194988"/>
            <a:ext cx="61112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[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그림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4-14] </a:t>
            </a:r>
            <a:r>
              <a:rPr lang="ko-KR" altLang="en-US" sz="1400" dirty="0">
                <a:ea typeface="맑은 고딕" panose="020B0503020000020004" pitchFamily="50" charset="-127"/>
              </a:rPr>
              <a:t>클러스터 인덱스와 보조 인덱스를 동시에 사용하는 검색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89891"/>
              </p:ext>
            </p:extLst>
          </p:nvPr>
        </p:nvGraphicFramePr>
        <p:xfrm>
          <a:off x="4025280" y="3204683"/>
          <a:ext cx="998190" cy="104775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9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45114" y="4499561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ea typeface="맑은 고딕" panose="020B0503020000020004" pitchFamily="50" charset="-127"/>
              </a:rPr>
              <a:t>Clustered Index</a:t>
            </a:r>
          </a:p>
          <a:p>
            <a:r>
              <a:rPr lang="en-US" altLang="ko-KR" sz="1400" dirty="0" smtClean="0">
                <a:ea typeface="맑은 고딕" panose="020B0503020000020004" pitchFamily="50" charset="-127"/>
              </a:rPr>
              <a:t>(root node)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23528" y="3511484"/>
            <a:ext cx="9205" cy="281045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224303" y="2895395"/>
            <a:ext cx="1" cy="51389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779912" y="1196752"/>
            <a:ext cx="1484123" cy="4680520"/>
            <a:chOff x="3779912" y="836712"/>
            <a:chExt cx="1484123" cy="5544616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3779912" y="836712"/>
              <a:ext cx="0" cy="554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5264035" y="836712"/>
              <a:ext cx="0" cy="554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/>
          <p:cNvCxnSpPr/>
          <p:nvPr/>
        </p:nvCxnSpPr>
        <p:spPr>
          <a:xfrm flipH="1">
            <a:off x="3902212" y="3379468"/>
            <a:ext cx="563" cy="53197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902981" y="3940174"/>
            <a:ext cx="1550514" cy="355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436177" y="3950154"/>
            <a:ext cx="1" cy="51389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3569" y="1364303"/>
            <a:ext cx="124386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Clustered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 인덱스</a:t>
            </a:r>
          </a:p>
        </p:txBody>
      </p:sp>
    </p:spTree>
    <p:extLst>
      <p:ext uri="{BB962C8B-B14F-4D97-AF65-F5344CB8AC3E}">
        <p14:creationId xmlns:p14="http://schemas.microsoft.com/office/powerpoint/2010/main" val="1692730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인덱스 생성 시 고려사항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인덱스는 </a:t>
            </a:r>
            <a:r>
              <a:rPr lang="en-US" altLang="ko-KR" sz="1400" dirty="0">
                <a:latin typeface="+mn-lt"/>
                <a:ea typeface="+mn-ea"/>
              </a:rPr>
              <a:t>WHERE </a:t>
            </a:r>
            <a:r>
              <a:rPr lang="ko-KR" altLang="en-US" sz="1400" dirty="0">
                <a:latin typeface="+mn-lt"/>
                <a:ea typeface="+mn-ea"/>
              </a:rPr>
              <a:t>절에 자주 사용되는 속성이어야 </a:t>
            </a:r>
            <a:r>
              <a:rPr lang="ko-KR" altLang="en-US" sz="1400" dirty="0" smtClean="0">
                <a:latin typeface="+mn-lt"/>
                <a:ea typeface="+mn-ea"/>
              </a:rPr>
              <a:t>함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인덱스는 조인에 자주 사용되는 속성이어야 </a:t>
            </a:r>
            <a:r>
              <a:rPr lang="ko-KR" altLang="en-US" sz="1400" dirty="0" smtClean="0">
                <a:latin typeface="+mn-lt"/>
                <a:ea typeface="+mn-ea"/>
              </a:rPr>
              <a:t>함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단일 테이블에 인덱스가 많으면 속도가 느려질 수 있음</a:t>
            </a:r>
            <a:r>
              <a:rPr lang="en-US" altLang="ko-KR" sz="1400" dirty="0">
                <a:latin typeface="+mn-lt"/>
                <a:ea typeface="+mn-ea"/>
              </a:rPr>
              <a:t>(</a:t>
            </a:r>
            <a:r>
              <a:rPr lang="ko-KR" altLang="en-US" sz="1400" dirty="0" smtClean="0">
                <a:latin typeface="+mn-lt"/>
                <a:ea typeface="+mn-ea"/>
              </a:rPr>
              <a:t>테이블당 </a:t>
            </a:r>
            <a:r>
              <a:rPr lang="en-US" altLang="ko-KR" sz="1400" dirty="0">
                <a:latin typeface="+mn-lt"/>
                <a:ea typeface="+mn-ea"/>
              </a:rPr>
              <a:t>4~5</a:t>
            </a:r>
            <a:r>
              <a:rPr lang="ko-KR" altLang="en-US" sz="1400" dirty="0">
                <a:latin typeface="+mn-lt"/>
                <a:ea typeface="+mn-ea"/>
              </a:rPr>
              <a:t>개 정도 권장</a:t>
            </a:r>
            <a:r>
              <a:rPr lang="en-US" altLang="ko-KR" sz="1400" dirty="0" smtClean="0">
                <a:latin typeface="+mn-lt"/>
                <a:ea typeface="+mn-ea"/>
              </a:rPr>
              <a:t>)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속성이 가공되는 경우 사용하지 </a:t>
            </a:r>
            <a:r>
              <a:rPr lang="ko-KR" altLang="en-US" sz="1400" dirty="0" smtClean="0">
                <a:latin typeface="+mn-lt"/>
                <a:ea typeface="+mn-ea"/>
              </a:rPr>
              <a:t>않음</a:t>
            </a:r>
            <a:endParaRPr lang="en-US" altLang="ko-KR" sz="1400" dirty="0">
              <a:latin typeface="+mn-lt"/>
              <a:ea typeface="+mn-ea"/>
            </a:endParaRPr>
          </a:p>
          <a:p>
            <a:pPr lvl="1"/>
            <a:r>
              <a:rPr lang="ko-KR" altLang="en-US" sz="1400" dirty="0">
                <a:latin typeface="+mn-lt"/>
                <a:ea typeface="+mn-ea"/>
              </a:rPr>
              <a:t>속성의 선택도가 낮을 때 유리함</a:t>
            </a:r>
            <a:r>
              <a:rPr lang="en-US" altLang="ko-KR" sz="1400" dirty="0">
                <a:latin typeface="+mn-lt"/>
                <a:ea typeface="+mn-ea"/>
              </a:rPr>
              <a:t>(</a:t>
            </a:r>
            <a:r>
              <a:rPr lang="ko-KR" altLang="en-US" sz="1400" dirty="0">
                <a:latin typeface="+mn-lt"/>
                <a:ea typeface="+mn-ea"/>
              </a:rPr>
              <a:t>속성의 모든 값이 다른 경우</a:t>
            </a:r>
            <a:r>
              <a:rPr lang="en-US" altLang="ko-KR" sz="1400" dirty="0" smtClean="0">
                <a:latin typeface="+mn-lt"/>
                <a:ea typeface="+mn-ea"/>
              </a:rPr>
              <a:t>)</a:t>
            </a:r>
          </a:p>
          <a:p>
            <a:pPr lvl="1"/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  <a:p>
            <a:pPr latinLnBrk="0"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인덱스의 생성 문법</a:t>
            </a:r>
            <a:endParaRPr lang="en-US" altLang="ko-KR" sz="2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77072"/>
            <a:ext cx="7842779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인덱스의 생성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768136"/>
              </p:ext>
            </p:extLst>
          </p:nvPr>
        </p:nvGraphicFramePr>
        <p:xfrm>
          <a:off x="735807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8424" y="1988840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>
                <a:ea typeface="맑은 고딕" panose="020B0503020000020004" pitchFamily="50" charset="-127"/>
              </a:rPr>
              <a:t>CREATE INDEX 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ix_Book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 ON Book (</a:t>
            </a:r>
            <a:r>
              <a:rPr lang="en-US" altLang="ko-KR" sz="1400" dirty="0" err="1" smtClean="0">
                <a:ea typeface="맑은 고딕" panose="020B0503020000020004" pitchFamily="50" charset="-127"/>
              </a:rPr>
              <a:t>bookname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452069"/>
              </p:ext>
            </p:extLst>
          </p:nvPr>
        </p:nvGraphicFramePr>
        <p:xfrm>
          <a:off x="735807" y="344915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4-25   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68424" y="4077072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>
                <a:ea typeface="맑은 고딕" panose="020B0503020000020004" pitchFamily="50" charset="-127"/>
              </a:rPr>
              <a:t>CREATE INDEX ix_Book2 ON Book(publisher, price);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3888432" cy="3075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81128"/>
            <a:ext cx="3888432" cy="3019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013176"/>
            <a:ext cx="7056784" cy="101314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인덱스의 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328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4-15 </a:t>
            </a:r>
            <a:r>
              <a:rPr lang="ko-KR" altLang="en-US" sz="1400" b="1" dirty="0">
                <a:ea typeface="맑은 고딕" panose="020B0503020000020004" pitchFamily="50" charset="-127"/>
              </a:rPr>
              <a:t>실행 계획</a:t>
            </a:r>
            <a:r>
              <a:rPr lang="en-US" altLang="ko-KR" sz="1400" b="1" dirty="0"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solidFill>
                  <a:srgbClr val="0000CC"/>
                </a:solidFill>
                <a:ea typeface="맑은 고딕" panose="020B0503020000020004" pitchFamily="50" charset="-127"/>
              </a:rPr>
              <a:t>Execution Plan</a:t>
            </a:r>
            <a:r>
              <a:rPr lang="en-US" altLang="ko-KR" sz="1400" b="1" dirty="0"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ea typeface="맑은 고딕" panose="020B0503020000020004" pitchFamily="50" charset="-127"/>
              </a:rPr>
              <a:t>을 통한 인덱스 사용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48237"/>
            <a:ext cx="6566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ea typeface="맑은 고딕" panose="020B0503020000020004" pitchFamily="50" charset="-127"/>
              </a:rPr>
              <a:t>	SELECT	* </a:t>
            </a:r>
          </a:p>
          <a:p>
            <a:r>
              <a:rPr lang="ko-KR" altLang="en-US" sz="1400" dirty="0">
                <a:ea typeface="맑은 고딕" panose="020B0503020000020004" pitchFamily="50" charset="-127"/>
              </a:rPr>
              <a:t>	FROM	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Book</a:t>
            </a:r>
            <a:endParaRPr lang="ko-KR" altLang="en-US" sz="1400" dirty="0"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ea typeface="맑은 고딕" panose="020B0503020000020004" pitchFamily="50" charset="-127"/>
              </a:rPr>
              <a:t>	WHERE	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publisher</a:t>
            </a:r>
            <a:r>
              <a:rPr lang="ko-KR" altLang="en-US" sz="1400" dirty="0">
                <a:ea typeface="맑은 고딕" panose="020B0503020000020004" pitchFamily="50" charset="-127"/>
              </a:rPr>
              <a:t>='대한미디어' AND price &gt;= 30000;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7311330" cy="297527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/>
            <a:r>
              <a:rPr lang="ko-KR" altLang="en-US" dirty="0" smtClean="0"/>
              <a:t>인덱스의 재구성은 </a:t>
            </a:r>
            <a:r>
              <a:rPr lang="en-US" altLang="ko-KR" dirty="0" smtClean="0"/>
              <a:t>ANALYZE TABLE </a:t>
            </a:r>
            <a:r>
              <a:rPr lang="ko-KR" altLang="en-US" dirty="0" smtClean="0"/>
              <a:t>명령을 사용함</a:t>
            </a:r>
            <a:r>
              <a:rPr lang="en-US" altLang="ko-KR" dirty="0" smtClean="0"/>
              <a:t>.</a:t>
            </a:r>
          </a:p>
          <a:p>
            <a:pPr marL="266700" indent="-266700"/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dirty="0" smtClean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dirty="0" smtClean="0"/>
          </a:p>
          <a:p>
            <a:pPr marL="266700" indent="-266700"/>
            <a:endParaRPr lang="en-US" altLang="ko-KR" dirty="0"/>
          </a:p>
          <a:p>
            <a:pPr marL="266700" indent="-266700"/>
            <a:endParaRPr lang="en-US" altLang="ko-KR" dirty="0" smtClean="0"/>
          </a:p>
          <a:p>
            <a:pPr marL="266700" indent="-266700"/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16832"/>
            <a:ext cx="7632848" cy="457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ANALYZE TABLE </a:t>
            </a:r>
            <a:r>
              <a:rPr lang="ko-KR" altLang="en-US" sz="1400" dirty="0" err="1">
                <a:ea typeface="맑은 고딕" panose="020B0503020000020004" pitchFamily="50" charset="-127"/>
              </a:rPr>
              <a:t>테이블이름</a:t>
            </a:r>
            <a:r>
              <a:rPr lang="en-US" altLang="ko-KR" sz="1400" dirty="0">
                <a:ea typeface="맑은 고딕" panose="020B0503020000020004" pitchFamily="50" charset="-127"/>
              </a:rPr>
              <a:t>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103778"/>
              </p:ext>
            </p:extLst>
          </p:nvPr>
        </p:nvGraphicFramePr>
        <p:xfrm>
          <a:off x="663799" y="2708920"/>
          <a:ext cx="7796633" cy="92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4-26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인덱스를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</a:p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ALTER TABLE Book;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4490839"/>
            <a:ext cx="7632848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ea typeface="맑은 고딕" panose="020B0503020000020004" pitchFamily="50" charset="-127"/>
              </a:rPr>
              <a:t>DROP INDEX </a:t>
            </a:r>
            <a:r>
              <a:rPr lang="ko-KR" altLang="en-US" sz="1400" dirty="0" smtClean="0">
                <a:ea typeface="맑은 고딕" panose="020B0503020000020004" pitchFamily="50" charset="-127"/>
              </a:rPr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985839"/>
              </p:ext>
            </p:extLst>
          </p:nvPr>
        </p:nvGraphicFramePr>
        <p:xfrm>
          <a:off x="683568" y="5366999"/>
          <a:ext cx="7848872" cy="83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71">
                <a:tc>
                  <a:txBody>
                    <a:bodyPr/>
                    <a:lstStyle/>
                    <a:p>
                      <a:pPr latinLnBrk="1"/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Bppk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284984"/>
            <a:ext cx="294322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900956"/>
            <a:ext cx="4608512" cy="33635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C5B13-7593-4D96-8A4C-DA32301325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 startAt="13"/>
            </a:pPr>
            <a:r>
              <a:rPr lang="en-US" altLang="ko-KR" dirty="0"/>
              <a:t> [</a:t>
            </a:r>
            <a:r>
              <a:rPr lang="ko-KR" altLang="en-US" dirty="0"/>
              <a:t>마당서점 데이터베이스 인덱스</a:t>
            </a:r>
            <a:r>
              <a:rPr lang="en-US" altLang="ko-KR" dirty="0"/>
              <a:t>] </a:t>
            </a:r>
            <a:r>
              <a:rPr lang="ko-KR" altLang="en-US" dirty="0"/>
              <a:t>마당서점 데이터베이스에서 다음 </a:t>
            </a:r>
            <a:r>
              <a:rPr lang="en-US" altLang="ko-KR" dirty="0"/>
              <a:t>SQL </a:t>
            </a:r>
            <a:r>
              <a:rPr lang="ko-KR" altLang="en-US" dirty="0"/>
              <a:t>문을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수행하고  데이터베이스가 인덱스를 사용하는 과정을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 startAt="13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07" y="2001870"/>
            <a:ext cx="80295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36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764704"/>
            <a:ext cx="3816424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인덱스의 종류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760" y="155679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4-2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숫자 함수의 종류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14692"/>
              </p:ext>
            </p:extLst>
          </p:nvPr>
        </p:nvGraphicFramePr>
        <p:xfrm>
          <a:off x="2267744" y="1916832"/>
          <a:ext cx="4862016" cy="4608513"/>
        </p:xfrm>
        <a:graphic>
          <a:graphicData uri="http://schemas.openxmlformats.org/drawingml/2006/table">
            <a:tbl>
              <a:tblPr/>
              <a:tblGrid>
                <a:gridCol w="1500772">
                  <a:extLst>
                    <a:ext uri="{9D8B030D-6E8A-4147-A177-3AD203B41FA5}">
                      <a16:colId xmlns:a16="http://schemas.microsoft.com/office/drawing/2014/main" val="3931564477"/>
                    </a:ext>
                  </a:extLst>
                </a:gridCol>
                <a:gridCol w="3361244">
                  <a:extLst>
                    <a:ext uri="{9D8B030D-6E8A-4147-A177-3AD203B41FA5}">
                      <a16:colId xmlns:a16="http://schemas.microsoft.com/office/drawing/2014/main" val="3812723064"/>
                    </a:ext>
                  </a:extLst>
                </a:gridCol>
              </a:tblGrid>
              <a:tr h="2857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09017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절댓값을 계산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ABS(-4.5)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70215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크거나 같은 최소의 정수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CEIL(4.1)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16484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작거나 같은 최소의 정수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FLOOR(4.1)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33789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반올림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반올림 기준 자릿수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ROUND(5.36, 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66743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LOG(n,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자연로그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LOG(10)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2.30259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57499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 값을 계산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POWER(2, 3)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94075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제곱근 값을 계산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숫자는 양수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SQRT(9.0)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92099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-1, 0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SIGN(3.45)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48637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숫자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385483"/>
              </p:ext>
            </p:extLst>
          </p:nvPr>
        </p:nvGraphicFramePr>
        <p:xfrm>
          <a:off x="827585" y="2101826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  Dual;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733196"/>
              </p:ext>
            </p:extLst>
          </p:nvPr>
        </p:nvGraphicFramePr>
        <p:xfrm>
          <a:off x="827584" y="3541985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Dual;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767120"/>
              </p:ext>
            </p:extLst>
          </p:nvPr>
        </p:nvGraphicFramePr>
        <p:xfrm>
          <a:off x="827584" y="5054153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	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ROUND(SUM(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)/COUNT(*), -2) ‘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평균금액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	Orders</a:t>
                      </a:r>
                    </a:p>
                    <a:p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함수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2512859"/>
            <a:ext cx="1463280" cy="4840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005064"/>
            <a:ext cx="1144340" cy="5842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5589240"/>
            <a:ext cx="1224136" cy="1014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0844" y="14002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4-3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문자 함수의 종류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83530"/>
              </p:ext>
            </p:extLst>
          </p:nvPr>
        </p:nvGraphicFramePr>
        <p:xfrm>
          <a:off x="683568" y="1778001"/>
          <a:ext cx="7920881" cy="4698998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7397581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21884112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1920281114"/>
                    </a:ext>
                  </a:extLst>
                </a:gridCol>
              </a:tblGrid>
              <a:tr h="2449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구분</a:t>
                      </a:r>
                    </a:p>
                  </a:txBody>
                  <a:tcPr marL="50037" marR="50037" marT="13834" marB="1383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46673"/>
                  </a:ext>
                </a:extLst>
              </a:tr>
              <a:tr h="326619"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문자값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</a:p>
                  </a:txBody>
                  <a:tcPr marL="50037" marR="50037" marT="13834" marB="1383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문자열을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CONCAT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=&gt; 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 서점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25160"/>
                  </a:ext>
                </a:extLst>
              </a:tr>
              <a:tr h="326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문자열을 모두 소문자로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('MR. SCOTT') =&gt; '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8386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왼쪽부터 지정한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자리수까지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지정한 문자로 채움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LPAD('Page 1', 10, '*') =&gt; '****Page 1'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0525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지정한 문자를 원하는 문자로 변경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REPLACE('JACK &amp; JUE', 'J', 'BL') =&gt; 'BLACK &amp; BLUE'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073979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오른쪽부터 지정한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자리수까지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지정한 문자로 채움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RPAD('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5, '*') =&gt; '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7861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SUBSTR('ABCDEFG', 3, 4) =&gt; 'CDEF'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096849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양쪽에서 지정된 문자를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문자열만 넣으면 기본값으로 공백 제거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TRIM('=' FROM '==BROWNING==') =&gt; 'BROWNING'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41748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문자열을 모두 대문자로 변환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UPPER('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 =&gt; 'MR. SCOTT'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19899"/>
                  </a:ext>
                </a:extLst>
              </a:tr>
              <a:tr h="265945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숫자값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함수</a:t>
                      </a:r>
                    </a:p>
                  </a:txBody>
                  <a:tcPr marL="50037" marR="50037" marT="13834" marB="1383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알파벳 문자의 아스키 코드 값을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ASCII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('D') =&gt; 68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47833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알파벳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1byte,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3byte (UTF8)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LENGTH('CANDIDE') =&gt; 7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035"/>
                  </a:ext>
                </a:extLst>
              </a:tr>
              <a:tr h="26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CHAR_LENGTH(s)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문자 수를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CHAR_LENGTH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=&gt; 3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8265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3521</Words>
  <Application>Microsoft Office PowerPoint</Application>
  <PresentationFormat>화면 슬라이드 쇼(4:3)</PresentationFormat>
  <Paragraphs>861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67</vt:i4>
      </vt:variant>
    </vt:vector>
  </HeadingPairs>
  <TitlesOfParts>
    <vt:vector size="83" baseType="lpstr">
      <vt:lpstr>HY견고딕</vt:lpstr>
      <vt:lpstr>ITCGaramondStd-Lt</vt:lpstr>
      <vt:lpstr>YDVYMjOStd12</vt:lpstr>
      <vt:lpstr>YDVYMjOStd14</vt:lpstr>
      <vt:lpstr>굴림</vt:lpstr>
      <vt:lpstr>맑은 고딕</vt:lpstr>
      <vt:lpstr>아리따M</vt:lpstr>
      <vt:lpstr>Arial</vt:lpstr>
      <vt:lpstr>Tahoma</vt:lpstr>
      <vt:lpstr>Wingdings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목차</vt:lpstr>
      <vt:lpstr>학습목표</vt:lpstr>
      <vt:lpstr>PowerPoint 프레젠테이션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연습문제 </vt:lpstr>
      <vt:lpstr>2. NULL 값 처리</vt:lpstr>
      <vt:lpstr>2. NULL 값 처리</vt:lpstr>
      <vt:lpstr>2. NULL 값 처리</vt:lpstr>
      <vt:lpstr>2. NULL 값 처리</vt:lpstr>
      <vt:lpstr>3. 행번호 출력</vt:lpstr>
      <vt:lpstr>연습문제 </vt:lpstr>
      <vt:lpstr>연습문제 </vt:lpstr>
      <vt:lpstr>PowerPoint 프레젠테이션</vt:lpstr>
      <vt:lpstr>부속질의</vt:lpstr>
      <vt:lpstr>부속질의</vt:lpstr>
      <vt:lpstr>1. 스칼라 부속질의 – SELECT 부속질의</vt:lpstr>
      <vt:lpstr>1. 스칼라 부속질의 – SELECT 부속질의</vt:lpstr>
      <vt:lpstr>1. 스칼라 부속질의 – SELECT 부속질의</vt:lpstr>
      <vt:lpstr>1. 스칼라 부속질의 – SELECT 부속질의</vt:lpstr>
      <vt:lpstr>2. 인라인 뷰- FROM 부속질의</vt:lpstr>
      <vt:lpstr>2. 인라인 뷰- FROM 부속질의</vt:lpstr>
      <vt:lpstr>3. 중첩질의 – WHERE 부속질의</vt:lpstr>
      <vt:lpstr>3. 중첩질의 – WHERE 부속질의</vt:lpstr>
      <vt:lpstr>3. 중첩질의 – WHERE 부속질의</vt:lpstr>
      <vt:lpstr>3. 중첩질의 – WHERE 부속질의</vt:lpstr>
      <vt:lpstr>3. 중첩질의 – WHERE 부속질의</vt:lpstr>
      <vt:lpstr>연습문제 </vt:lpstr>
      <vt:lpstr>PowerPoint 프레젠테이션</vt:lpstr>
      <vt:lpstr>뷰</vt:lpstr>
      <vt:lpstr>뷰</vt:lpstr>
      <vt:lpstr>1. 뷰의 생성</vt:lpstr>
      <vt:lpstr>1. 뷰의 생성</vt:lpstr>
      <vt:lpstr>1. 뷰의 생성</vt:lpstr>
      <vt:lpstr>2. 뷰의 수정</vt:lpstr>
      <vt:lpstr>3. 뷰의 삭제</vt:lpstr>
      <vt:lpstr>연습문제 </vt:lpstr>
      <vt:lpstr>PowerPoint 프레젠테이션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2. 인덱스와 B-tree</vt:lpstr>
      <vt:lpstr>2. 인덱스와 B-tree</vt:lpstr>
      <vt:lpstr>3. MySQL 인덱스</vt:lpstr>
      <vt:lpstr>3. MySQL 인덱스</vt:lpstr>
      <vt:lpstr>3. MySQL 인덱스</vt:lpstr>
      <vt:lpstr>3. MySQL 인덱스</vt:lpstr>
      <vt:lpstr>4. 인덱스의 생성</vt:lpstr>
      <vt:lpstr>4. 인덱스의 생성</vt:lpstr>
      <vt:lpstr>4. 인덱스의 생성</vt:lpstr>
      <vt:lpstr>5. 인덱스의 재구성과 삭제</vt:lpstr>
      <vt:lpstr>연습문제 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Park</cp:lastModifiedBy>
  <cp:revision>706</cp:revision>
  <dcterms:created xsi:type="dcterms:W3CDTF">2012-07-11T10:23:22Z</dcterms:created>
  <dcterms:modified xsi:type="dcterms:W3CDTF">2021-07-07T13:46:52Z</dcterms:modified>
</cp:coreProperties>
</file>