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2" r:id="rId2"/>
  </p:sldMasterIdLst>
  <p:notesMasterIdLst>
    <p:notesMasterId r:id="rId51"/>
  </p:notesMasterIdLst>
  <p:sldIdLst>
    <p:sldId id="442" r:id="rId3"/>
    <p:sldId id="266" r:id="rId4"/>
    <p:sldId id="383" r:id="rId5"/>
    <p:sldId id="443" r:id="rId6"/>
    <p:sldId id="382" r:id="rId7"/>
    <p:sldId id="394" r:id="rId8"/>
    <p:sldId id="441" r:id="rId9"/>
    <p:sldId id="396" r:id="rId10"/>
    <p:sldId id="389" r:id="rId11"/>
    <p:sldId id="397" r:id="rId12"/>
    <p:sldId id="398" r:id="rId13"/>
    <p:sldId id="399" r:id="rId14"/>
    <p:sldId id="400" r:id="rId15"/>
    <p:sldId id="401" r:id="rId16"/>
    <p:sldId id="402" r:id="rId17"/>
    <p:sldId id="403" r:id="rId18"/>
    <p:sldId id="404" r:id="rId19"/>
    <p:sldId id="405" r:id="rId20"/>
    <p:sldId id="406" r:id="rId21"/>
    <p:sldId id="407" r:id="rId22"/>
    <p:sldId id="408" r:id="rId23"/>
    <p:sldId id="409" r:id="rId24"/>
    <p:sldId id="410" r:id="rId25"/>
    <p:sldId id="411" r:id="rId26"/>
    <p:sldId id="412" r:id="rId27"/>
    <p:sldId id="413" r:id="rId28"/>
    <p:sldId id="414" r:id="rId29"/>
    <p:sldId id="415" r:id="rId30"/>
    <p:sldId id="444" r:id="rId31"/>
    <p:sldId id="445" r:id="rId32"/>
    <p:sldId id="390" r:id="rId33"/>
    <p:sldId id="417" r:id="rId34"/>
    <p:sldId id="416" r:id="rId35"/>
    <p:sldId id="418" r:id="rId36"/>
    <p:sldId id="419" r:id="rId37"/>
    <p:sldId id="420" r:id="rId38"/>
    <p:sldId id="421" r:id="rId39"/>
    <p:sldId id="425" r:id="rId40"/>
    <p:sldId id="426" r:id="rId41"/>
    <p:sldId id="428" r:id="rId42"/>
    <p:sldId id="393" r:id="rId43"/>
    <p:sldId id="433" r:id="rId44"/>
    <p:sldId id="434" r:id="rId45"/>
    <p:sldId id="435" r:id="rId46"/>
    <p:sldId id="436" r:id="rId47"/>
    <p:sldId id="437" r:id="rId48"/>
    <p:sldId id="439" r:id="rId49"/>
    <p:sldId id="392" r:id="rId50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  <p15:guide id="3" pos="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CC0000"/>
    <a:srgbClr val="FFFFFF"/>
    <a:srgbClr val="3333FF"/>
    <a:srgbClr val="3399FF"/>
    <a:srgbClr val="99CCFF"/>
    <a:srgbClr val="CDF1FF"/>
    <a:srgbClr val="97E1FF"/>
    <a:srgbClr val="00A4E6"/>
    <a:srgbClr val="5BD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46" autoAdjust="0"/>
    <p:restoredTop sz="98927" autoAdjust="0"/>
  </p:normalViewPr>
  <p:slideViewPr>
    <p:cSldViewPr>
      <p:cViewPr varScale="1">
        <p:scale>
          <a:sx n="85" d="100"/>
          <a:sy n="85" d="100"/>
        </p:scale>
        <p:origin x="96" y="426"/>
      </p:cViewPr>
      <p:guideLst>
        <p:guide orient="horz" pos="119"/>
        <p:guide pos="158"/>
        <p:guide pos="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맑은 고딕" panose="020B0503020000020004" pitchFamily="50" charset="-127"/>
              </a:defRPr>
            </a:lvl1pPr>
          </a:lstStyle>
          <a:p>
            <a:fld id="{0BF48182-79EE-4B02-9AA5-EF29C5299923}" type="datetimeFigureOut">
              <a:rPr lang="ko-KR" altLang="en-US" smtClean="0"/>
              <a:pPr/>
              <a:t>2021-07-07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맑은 고딕" panose="020B0503020000020004" pitchFamily="50" charset="-127"/>
              </a:defRPr>
            </a:lvl1pPr>
          </a:lstStyle>
          <a:p>
            <a:fld id="{D405C772-0537-47DB-A826-2DBEDFD248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11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9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2" name="그룹 11"/>
            <p:cNvGrpSpPr/>
            <p:nvPr userDrawn="1"/>
          </p:nvGrpSpPr>
          <p:grpSpPr>
            <a:xfrm>
              <a:off x="276521" y="5990292"/>
              <a:ext cx="3791423" cy="586615"/>
              <a:chOff x="130805" y="5990292"/>
              <a:chExt cx="3791423" cy="586615"/>
            </a:xfrm>
          </p:grpSpPr>
          <p:sp>
            <p:nvSpPr>
              <p:cNvPr id="13" name="TextBox 9"/>
              <p:cNvSpPr txBox="1"/>
              <p:nvPr userDrawn="1"/>
            </p:nvSpPr>
            <p:spPr>
              <a:xfrm>
                <a:off x="130805" y="6269130"/>
                <a:ext cx="3791423" cy="30777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1400" b="1" baseline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</a:rPr>
                  <a:t>MySQL</a:t>
                </a:r>
                <a:r>
                  <a:rPr kumimoji="0" lang="ko-KR" altLang="en-US" sz="1400" b="1" baseline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</a:rPr>
                  <a:t>로 배우는 데이터베이스 개론과 실습</a:t>
                </a:r>
                <a:endParaRPr kumimoji="0"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6" name="TextBox 15"/>
              <p:cNvSpPr txBox="1"/>
              <p:nvPr userDrawn="1"/>
            </p:nvSpPr>
            <p:spPr>
              <a:xfrm>
                <a:off x="197645" y="5990292"/>
                <a:ext cx="251992" cy="40011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2000" b="1" baseline="0" dirty="0" smtClean="0">
                    <a:solidFill>
                      <a:schemeClr val="bg1"/>
                    </a:solidFill>
                    <a:latin typeface="+mn-lt"/>
                    <a:ea typeface="+mn-ea"/>
                  </a:rPr>
                  <a:t>.</a:t>
                </a:r>
                <a:endParaRPr kumimoji="0" lang="ko-KR" altLang="en-US" sz="2000" b="1" dirty="0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7" name="TextBox 16"/>
              <p:cNvSpPr txBox="1"/>
              <p:nvPr userDrawn="1"/>
            </p:nvSpPr>
            <p:spPr>
              <a:xfrm>
                <a:off x="359645" y="5990292"/>
                <a:ext cx="251992" cy="40011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2000" b="1" baseline="0" dirty="0" smtClean="0">
                    <a:solidFill>
                      <a:schemeClr val="bg1"/>
                    </a:solidFill>
                    <a:latin typeface="+mn-lt"/>
                    <a:ea typeface="+mn-ea"/>
                  </a:rPr>
                  <a:t>.</a:t>
                </a:r>
                <a:endParaRPr kumimoji="0" lang="ko-KR" altLang="en-US" sz="2000" b="1" dirty="0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8" name="TextBox 17"/>
              <p:cNvSpPr txBox="1"/>
              <p:nvPr userDrawn="1"/>
            </p:nvSpPr>
            <p:spPr>
              <a:xfrm>
                <a:off x="538980" y="5990292"/>
                <a:ext cx="251992" cy="40011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2000" b="1" baseline="0" dirty="0" smtClean="0">
                    <a:solidFill>
                      <a:schemeClr val="bg1"/>
                    </a:solidFill>
                    <a:latin typeface="+mn-lt"/>
                    <a:ea typeface="+mn-ea"/>
                  </a:rPr>
                  <a:t>.</a:t>
                </a:r>
                <a:endParaRPr kumimoji="0" lang="ko-KR" altLang="en-US" sz="2000" b="1" dirty="0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19" name="직사각형 10"/>
            <p:cNvSpPr/>
            <p:nvPr userDrawn="1"/>
          </p:nvSpPr>
          <p:spPr>
            <a:xfrm flipV="1">
              <a:off x="0" y="5743552"/>
              <a:ext cx="9144000" cy="61712"/>
            </a:xfrm>
            <a:prstGeom prst="rect">
              <a:avLst/>
            </a:prstGeom>
            <a:solidFill>
              <a:srgbClr val="50AB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251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3924944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085503"/>
            <a:ext cx="3924944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실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7560840" cy="548680"/>
          </a:xfrm>
        </p:spPr>
        <p:txBody>
          <a:bodyPr/>
          <a:lstStyle>
            <a:lvl1pPr algn="l"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825" y="980728"/>
            <a:ext cx="8641655" cy="547260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 b="0">
                <a:latin typeface="+mn-lt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305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0" y="0"/>
            <a:ext cx="6372200" cy="68580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6810" y="3573016"/>
            <a:ext cx="6143382" cy="1902073"/>
          </a:xfrm>
        </p:spPr>
        <p:txBody>
          <a:bodyPr/>
          <a:lstStyle>
            <a:lvl1pPr algn="l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7" name="TextBox 9"/>
          <p:cNvSpPr txBox="1"/>
          <p:nvPr userDrawn="1"/>
        </p:nvSpPr>
        <p:spPr>
          <a:xfrm>
            <a:off x="130805" y="6269130"/>
            <a:ext cx="372890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baseline="0" dirty="0" smtClean="0">
                <a:latin typeface="+mn-lt"/>
                <a:ea typeface="+mn-ea"/>
              </a:rPr>
              <a:t>MySQL</a:t>
            </a:r>
            <a:r>
              <a:rPr kumimoji="0" lang="ko-KR" altLang="en-US" sz="1400" b="1" baseline="0" dirty="0" smtClean="0">
                <a:latin typeface="+mn-lt"/>
                <a:ea typeface="+mn-ea"/>
              </a:rPr>
              <a:t>로 배우는 데이터베이스 개론과 실습</a:t>
            </a:r>
            <a:endParaRPr kumimoji="0" lang="ko-KR" altLang="en-US" sz="1400" b="1" dirty="0">
              <a:latin typeface="+mn-lt"/>
              <a:ea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42967"/>
            <a:ext cx="2771800" cy="56223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97" b="39011"/>
          <a:stretch/>
        </p:blipFill>
        <p:spPr>
          <a:xfrm>
            <a:off x="6444208" y="5693066"/>
            <a:ext cx="2699792" cy="1152128"/>
          </a:xfrm>
          <a:prstGeom prst="rect">
            <a:avLst/>
          </a:prstGeom>
        </p:spPr>
      </p:pic>
      <p:sp>
        <p:nvSpPr>
          <p:cNvPr id="17" name="직사각형 10"/>
          <p:cNvSpPr/>
          <p:nvPr userDrawn="1"/>
        </p:nvSpPr>
        <p:spPr>
          <a:xfrm flipV="1">
            <a:off x="0" y="5599536"/>
            <a:ext cx="903649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97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 smtClean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59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 smtClean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38980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 smtClean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8922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rgbClr val="FFE6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7">
            <a:extLst>
              <a:ext uri="{FF2B5EF4-FFF2-40B4-BE49-F238E27FC236}">
                <a16:creationId xmlns:a16="http://schemas.microsoft.com/office/drawing/2014/main" id="{86410889-0442-4231-B9CA-3F0F289FD4E1}"/>
              </a:ext>
            </a:extLst>
          </p:cNvPr>
          <p:cNvSpPr txBox="1"/>
          <p:nvPr userDrawn="1"/>
        </p:nvSpPr>
        <p:spPr>
          <a:xfrm>
            <a:off x="467544" y="5574217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맑은 고딕" panose="020F0502020204030204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[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강의교안 이용 안내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]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본 강의교안의 저작권은 </a:t>
            </a: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한빛아카데미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㈜에 있습니다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.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 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맑은 고딕" panose="020F0502020204030204"/>
              <a:ea typeface="맑은 고딕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이 자료를 무단으로 전제하거나 배포할 경우 저작권법 </a:t>
            </a:r>
            <a:r>
              <a:rPr kumimoji="0" lang="en-US" altLang="ko-KR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136</a:t>
            </a:r>
            <a:r>
              <a:rPr kumimoji="0" lang="ko-KR" altLang="en-US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조에 의거하여 최고 </a:t>
            </a:r>
            <a:r>
              <a:rPr kumimoji="0" lang="en-US" altLang="ko-KR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5</a:t>
            </a:r>
            <a:r>
              <a:rPr kumimoji="0" lang="ko-KR" altLang="en-US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년 이하의 징역</a:t>
            </a:r>
            <a:r>
              <a:rPr kumimoji="0" lang="en-US" altLang="ko-KR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 </a:t>
            </a:r>
            <a:r>
              <a:rPr kumimoji="0" lang="ko-KR" altLang="en-US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또는 </a:t>
            </a:r>
            <a:r>
              <a:rPr kumimoji="0" lang="en-US" altLang="ko-KR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5</a:t>
            </a:r>
            <a:r>
              <a:rPr kumimoji="0" lang="ko-KR" altLang="en-US" sz="1000" b="0" i="0" u="sng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천만원</a:t>
            </a:r>
            <a:r>
              <a:rPr kumimoji="0" lang="ko-KR" altLang="en-US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 이하의 벌금에 처할 수 있고 이를 병과</a:t>
            </a:r>
            <a:r>
              <a:rPr kumimoji="0" lang="en-US" altLang="ko-KR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(</a:t>
            </a:r>
            <a:r>
              <a:rPr kumimoji="0" lang="ko-KR" altLang="en-US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倂科</a:t>
            </a:r>
            <a:r>
              <a:rPr kumimoji="0" lang="en-US" altLang="ko-KR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)</a:t>
            </a:r>
            <a:r>
              <a:rPr kumimoji="0" lang="ko-KR" altLang="en-US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할 수도 있습니다</a:t>
            </a:r>
            <a:r>
              <a:rPr kumimoji="0" lang="en-US" altLang="ko-KR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itchFamily="50" charset="-127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D3C86BF-9989-42A1-A888-E7DC9087D8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554" y="437571"/>
            <a:ext cx="1057765" cy="846212"/>
          </a:xfrm>
          <a:prstGeom prst="rect">
            <a:avLst/>
          </a:prstGeom>
        </p:spPr>
      </p:pic>
      <p:pic>
        <p:nvPicPr>
          <p:cNvPr id="6" name="그림 5" descr="시계이(가) 표시된 사진&#10;&#10;자동 생성된 설명">
            <a:extLst>
              <a:ext uri="{FF2B5EF4-FFF2-40B4-BE49-F238E27FC236}">
                <a16:creationId xmlns:a16="http://schemas.microsoft.com/office/drawing/2014/main" id="{ACE57F89-61A9-44E2-A0E6-2A26241FA6A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71" y="128993"/>
            <a:ext cx="6725574" cy="5445224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E8EA143B-EB7A-4191-A310-E154AE75AC27}"/>
              </a:ext>
            </a:extLst>
          </p:cNvPr>
          <p:cNvGrpSpPr/>
          <p:nvPr userDrawn="1"/>
        </p:nvGrpSpPr>
        <p:grpSpPr>
          <a:xfrm>
            <a:off x="5004048" y="3717032"/>
            <a:ext cx="2861255" cy="2304256"/>
            <a:chOff x="5076056" y="3933056"/>
            <a:chExt cx="3336427" cy="2592338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4300611-ED0B-4277-AC81-39A32914EA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6095" y="3933056"/>
              <a:ext cx="2976388" cy="2592338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19C4392-691D-4A6D-BB6E-D87D08B7C13D}"/>
                </a:ext>
              </a:extLst>
            </p:cNvPr>
            <p:cNvSpPr/>
            <p:nvPr userDrawn="1"/>
          </p:nvSpPr>
          <p:spPr>
            <a:xfrm>
              <a:off x="5076056" y="5733306"/>
              <a:ext cx="936104" cy="792088"/>
            </a:xfrm>
            <a:prstGeom prst="rect">
              <a:avLst/>
            </a:prstGeom>
            <a:solidFill>
              <a:srgbClr val="FFE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7ACF1DE-6665-4227-98CC-178860928CE9}"/>
                </a:ext>
              </a:extLst>
            </p:cNvPr>
            <p:cNvSpPr/>
            <p:nvPr userDrawn="1"/>
          </p:nvSpPr>
          <p:spPr>
            <a:xfrm>
              <a:off x="7020272" y="4365104"/>
              <a:ext cx="576064" cy="504056"/>
            </a:xfrm>
            <a:prstGeom prst="rect">
              <a:avLst/>
            </a:prstGeom>
            <a:solidFill>
              <a:srgbClr val="FFE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632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bg>
      <p:bgPr>
        <a:solidFill>
          <a:srgbClr val="FFE6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시계이(가) 표시된 사진&#10;&#10;자동 생성된 설명">
            <a:extLst>
              <a:ext uri="{FF2B5EF4-FFF2-40B4-BE49-F238E27FC236}">
                <a16:creationId xmlns:a16="http://schemas.microsoft.com/office/drawing/2014/main" id="{ACE57F89-61A9-44E2-A0E6-2A26241FA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71" y="128993"/>
            <a:ext cx="6725574" cy="544522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D3C86BF-9989-42A1-A888-E7DC9087D81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554" y="437571"/>
            <a:ext cx="1057765" cy="846212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E8EA143B-EB7A-4191-A310-E154AE75AC27}"/>
              </a:ext>
            </a:extLst>
          </p:cNvPr>
          <p:cNvGrpSpPr/>
          <p:nvPr userDrawn="1"/>
        </p:nvGrpSpPr>
        <p:grpSpPr>
          <a:xfrm>
            <a:off x="5148063" y="4247667"/>
            <a:ext cx="2337857" cy="2040235"/>
            <a:chOff x="5076056" y="4365104"/>
            <a:chExt cx="2520280" cy="216029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19C4392-691D-4A6D-BB6E-D87D08B7C13D}"/>
                </a:ext>
              </a:extLst>
            </p:cNvPr>
            <p:cNvSpPr/>
            <p:nvPr userDrawn="1"/>
          </p:nvSpPr>
          <p:spPr>
            <a:xfrm>
              <a:off x="5076056" y="5733306"/>
              <a:ext cx="936104" cy="792088"/>
            </a:xfrm>
            <a:prstGeom prst="rect">
              <a:avLst/>
            </a:prstGeom>
            <a:solidFill>
              <a:srgbClr val="FFE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7ACF1DE-6665-4227-98CC-178860928CE9}"/>
                </a:ext>
              </a:extLst>
            </p:cNvPr>
            <p:cNvSpPr/>
            <p:nvPr userDrawn="1"/>
          </p:nvSpPr>
          <p:spPr>
            <a:xfrm>
              <a:off x="7020272" y="4365104"/>
              <a:ext cx="576064" cy="504056"/>
            </a:xfrm>
            <a:prstGeom prst="rect">
              <a:avLst/>
            </a:prstGeom>
            <a:solidFill>
              <a:srgbClr val="FFE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9" name="제목 13">
            <a:extLst>
              <a:ext uri="{FF2B5EF4-FFF2-40B4-BE49-F238E27FC236}">
                <a16:creationId xmlns:a16="http://schemas.microsoft.com/office/drawing/2014/main" id="{2E24C320-CDE6-4630-83B2-85D0399CA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244" y="5733256"/>
            <a:ext cx="7437512" cy="1008112"/>
          </a:xfrm>
        </p:spPr>
        <p:txBody>
          <a:bodyPr>
            <a:noAutofit/>
          </a:bodyPr>
          <a:lstStyle>
            <a:lvl1pPr algn="l">
              <a:defRPr sz="3400" b="1">
                <a:solidFill>
                  <a:schemeClr val="tx1"/>
                </a:solidFill>
                <a:latin typeface="+mj-lt"/>
                <a:ea typeface="아리따M" pitchFamily="18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B28BF4A-C6E9-4915-A8D9-E054DC69ADE3}"/>
              </a:ext>
            </a:extLst>
          </p:cNvPr>
          <p:cNvGrpSpPr/>
          <p:nvPr userDrawn="1"/>
        </p:nvGrpSpPr>
        <p:grpSpPr>
          <a:xfrm>
            <a:off x="5004048" y="3717032"/>
            <a:ext cx="2861255" cy="2304256"/>
            <a:chOff x="5076056" y="3933056"/>
            <a:chExt cx="3336427" cy="2592338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37C7F911-86B5-45CD-AC7B-8532C573E8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6095" y="3933056"/>
              <a:ext cx="2976388" cy="2592338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F6B4DCC-822B-450A-826C-7E7CBD15EBFF}"/>
                </a:ext>
              </a:extLst>
            </p:cNvPr>
            <p:cNvSpPr/>
            <p:nvPr userDrawn="1"/>
          </p:nvSpPr>
          <p:spPr>
            <a:xfrm>
              <a:off x="5076056" y="5733306"/>
              <a:ext cx="936104" cy="792088"/>
            </a:xfrm>
            <a:prstGeom prst="rect">
              <a:avLst/>
            </a:prstGeom>
            <a:solidFill>
              <a:srgbClr val="FFE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EB39D77-9595-4D2C-ABEA-3D1EA8503E4A}"/>
                </a:ext>
              </a:extLst>
            </p:cNvPr>
            <p:cNvSpPr/>
            <p:nvPr userDrawn="1"/>
          </p:nvSpPr>
          <p:spPr>
            <a:xfrm>
              <a:off x="7020272" y="4365104"/>
              <a:ext cx="576064" cy="504056"/>
            </a:xfrm>
            <a:prstGeom prst="rect">
              <a:avLst/>
            </a:prstGeom>
            <a:solidFill>
              <a:srgbClr val="FFE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1426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E3CF5919-2159-49EA-BD93-9C45B1EAA96D}"/>
              </a:ext>
            </a:extLst>
          </p:cNvPr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-15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19267DBF-3997-413A-AA3B-689DC6FEAD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0" indent="0">
              <a:lnSpc>
                <a:spcPct val="200000"/>
              </a:lnSpc>
              <a:buClrTx/>
              <a:buFontTx/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4" name="모서리가 둥근 직사각형 8">
            <a:extLst>
              <a:ext uri="{FF2B5EF4-FFF2-40B4-BE49-F238E27FC236}">
                <a16:creationId xmlns:a16="http://schemas.microsoft.com/office/drawing/2014/main" id="{D5A7425B-5701-466C-9ACB-C13BC673C0FC}"/>
              </a:ext>
            </a:extLst>
          </p:cNvPr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9DCB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49284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-15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ED4A8C7A-84CB-4AB9-8F99-0BC584ACD685}"/>
              </a:ext>
            </a:extLst>
          </p:cNvPr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9DCB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텍스트 개체 틀 6">
            <a:extLst>
              <a:ext uri="{FF2B5EF4-FFF2-40B4-BE49-F238E27FC236}">
                <a16:creationId xmlns:a16="http://schemas.microsoft.com/office/drawing/2014/main" id="{5EC90D7B-5216-4834-B80A-E94167A6BA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342900" indent="-342900">
              <a:lnSpc>
                <a:spcPct val="200000"/>
              </a:lnSpc>
              <a:buClr>
                <a:srgbClr val="559E5B"/>
              </a:buClr>
              <a:buFont typeface="Arial" panose="020B0604020202020204" pitchFamily="34" charset="0"/>
              <a:buChar char="•"/>
              <a:defRPr sz="1600"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en-US" altLang="ko-KR" dirty="0"/>
          </a:p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40661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B4BA2D2-52F7-42A1-8EBA-192AEC431238}"/>
              </a:ext>
            </a:extLst>
          </p:cNvPr>
          <p:cNvGrpSpPr/>
          <p:nvPr userDrawn="1"/>
        </p:nvGrpSpPr>
        <p:grpSpPr>
          <a:xfrm>
            <a:off x="0" y="907564"/>
            <a:ext cx="9144000" cy="487"/>
            <a:chOff x="0" y="907564"/>
            <a:chExt cx="9144000" cy="487"/>
          </a:xfrm>
        </p:grpSpPr>
        <p:cxnSp>
          <p:nvCxnSpPr>
            <p:cNvPr id="9" name="직선 연결선 8"/>
            <p:cNvCxnSpPr/>
            <p:nvPr userDrawn="1"/>
          </p:nvCxnSpPr>
          <p:spPr>
            <a:xfrm>
              <a:off x="2124744" y="908051"/>
              <a:ext cx="2339752" cy="0"/>
            </a:xfrm>
            <a:prstGeom prst="line">
              <a:avLst/>
            </a:prstGeom>
            <a:ln w="76200">
              <a:solidFill>
                <a:srgbClr val="9DCBA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>
              <a:off x="4464496" y="908051"/>
              <a:ext cx="2339752" cy="0"/>
            </a:xfrm>
            <a:prstGeom prst="line">
              <a:avLst/>
            </a:prstGeom>
            <a:ln w="76200">
              <a:solidFill>
                <a:srgbClr val="C0DEC2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6804248" y="907564"/>
              <a:ext cx="2339752" cy="0"/>
            </a:xfrm>
            <a:prstGeom prst="line">
              <a:avLst/>
            </a:prstGeom>
            <a:ln w="76200">
              <a:solidFill>
                <a:srgbClr val="DCECDD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 userDrawn="1"/>
          </p:nvCxnSpPr>
          <p:spPr>
            <a:xfrm>
              <a:off x="0" y="908051"/>
              <a:ext cx="2339752" cy="0"/>
            </a:xfrm>
            <a:prstGeom prst="line">
              <a:avLst/>
            </a:prstGeom>
            <a:ln w="76200">
              <a:solidFill>
                <a:srgbClr val="559E5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0206" y="1124744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559E5B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rgbClr val="9DCBA0"/>
              </a:buClr>
              <a:buFont typeface="Wingdings" pitchFamily="2" charset="2"/>
              <a:buChar char="§"/>
              <a:defRPr sz="1400"/>
            </a:lvl2pPr>
            <a:lvl3pPr marL="628650" indent="-180975">
              <a:spcAft>
                <a:spcPts val="300"/>
              </a:spcAft>
              <a:buClr>
                <a:srgbClr val="9DCBA0"/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Clr>
                <a:srgbClr val="9DCBA0"/>
              </a:buClr>
              <a:buSzPct val="96000"/>
              <a:defRPr sz="1050"/>
            </a:lvl4pPr>
            <a:lvl5pPr marL="990600" indent="-180975">
              <a:buClr>
                <a:srgbClr val="9DCBA0"/>
              </a:buClr>
              <a:defRPr sz="9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318F1A-AEAF-4077-9FB6-1A8668FF1976}" type="datetime1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2021-07-07</a:t>
            </a:fld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DD98C4-AD35-4759-9571-E1AA62A00DA9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05088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B394BB8-8022-47B5-AFFE-602E470A1A99}"/>
              </a:ext>
            </a:extLst>
          </p:cNvPr>
          <p:cNvGrpSpPr/>
          <p:nvPr userDrawn="1"/>
        </p:nvGrpSpPr>
        <p:grpSpPr>
          <a:xfrm>
            <a:off x="0" y="907564"/>
            <a:ext cx="9144000" cy="487"/>
            <a:chOff x="0" y="907564"/>
            <a:chExt cx="9144000" cy="487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83A8AB61-3B6D-4448-BD4D-E1F5F872AABD}"/>
                </a:ext>
              </a:extLst>
            </p:cNvPr>
            <p:cNvCxnSpPr/>
            <p:nvPr userDrawn="1"/>
          </p:nvCxnSpPr>
          <p:spPr>
            <a:xfrm>
              <a:off x="2124744" y="908051"/>
              <a:ext cx="2339752" cy="0"/>
            </a:xfrm>
            <a:prstGeom prst="line">
              <a:avLst/>
            </a:prstGeom>
            <a:ln w="76200">
              <a:solidFill>
                <a:srgbClr val="9DCBA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2A252BC3-DC9E-40A8-82EF-4EA824E345B8}"/>
                </a:ext>
              </a:extLst>
            </p:cNvPr>
            <p:cNvCxnSpPr/>
            <p:nvPr userDrawn="1"/>
          </p:nvCxnSpPr>
          <p:spPr>
            <a:xfrm>
              <a:off x="4464496" y="908051"/>
              <a:ext cx="2339752" cy="0"/>
            </a:xfrm>
            <a:prstGeom prst="line">
              <a:avLst/>
            </a:prstGeom>
            <a:ln w="76200">
              <a:solidFill>
                <a:srgbClr val="C0DEC2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36B825EF-1A70-4CF4-A6CA-A2ADE76A72B5}"/>
                </a:ext>
              </a:extLst>
            </p:cNvPr>
            <p:cNvCxnSpPr/>
            <p:nvPr userDrawn="1"/>
          </p:nvCxnSpPr>
          <p:spPr>
            <a:xfrm>
              <a:off x="6804248" y="907564"/>
              <a:ext cx="2339752" cy="0"/>
            </a:xfrm>
            <a:prstGeom prst="line">
              <a:avLst/>
            </a:prstGeom>
            <a:ln w="76200">
              <a:solidFill>
                <a:srgbClr val="DCECDD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1702A5D1-A1A7-41E6-9C71-CC3110FF0014}"/>
                </a:ext>
              </a:extLst>
            </p:cNvPr>
            <p:cNvCxnSpPr/>
            <p:nvPr userDrawn="1"/>
          </p:nvCxnSpPr>
          <p:spPr>
            <a:xfrm>
              <a:off x="0" y="908051"/>
              <a:ext cx="2339752" cy="0"/>
            </a:xfrm>
            <a:prstGeom prst="line">
              <a:avLst/>
            </a:prstGeom>
            <a:ln w="76200">
              <a:solidFill>
                <a:srgbClr val="559E5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71DF547D-533D-4B8A-87AD-7F8DC9D52D13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530206" y="1124744"/>
            <a:ext cx="404179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559E5B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rgbClr val="9DCBA0"/>
              </a:buClr>
              <a:buFont typeface="Wingdings" pitchFamily="2" charset="2"/>
              <a:buChar char="§"/>
              <a:defRPr sz="1400"/>
            </a:lvl2pPr>
            <a:lvl3pPr marL="628650" indent="-180975">
              <a:spcAft>
                <a:spcPts val="300"/>
              </a:spcAft>
              <a:buClr>
                <a:srgbClr val="9DCBA0"/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Clr>
                <a:srgbClr val="9DCBA0"/>
              </a:buClr>
              <a:buSzPct val="96000"/>
              <a:defRPr sz="1100"/>
            </a:lvl4pPr>
            <a:lvl5pPr marL="990600" indent="-180975">
              <a:buClr>
                <a:srgbClr val="9DCBA0"/>
              </a:buCl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6BAE2278-5FB7-4F36-BDC0-886A849984BC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44008" y="1124744"/>
            <a:ext cx="404179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559E5B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rgbClr val="9DCBA0"/>
              </a:buClr>
              <a:buFont typeface="Wingdings" pitchFamily="2" charset="2"/>
              <a:buChar char="§"/>
              <a:defRPr sz="1400"/>
            </a:lvl2pPr>
            <a:lvl3pPr marL="628650" indent="-180975">
              <a:spcAft>
                <a:spcPts val="300"/>
              </a:spcAft>
              <a:buClr>
                <a:srgbClr val="9DCBA0"/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Clr>
                <a:srgbClr val="9DCBA0"/>
              </a:buClr>
              <a:buSzPct val="96000"/>
              <a:defRPr sz="1100"/>
            </a:lvl4pPr>
            <a:lvl5pPr marL="990600" indent="-180975">
              <a:buClr>
                <a:srgbClr val="9DCBA0"/>
              </a:buCl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926449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/학습목표/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40"/>
          <p:cNvSpPr>
            <a:spLocks noChangeArrowheads="1"/>
          </p:cNvSpPr>
          <p:nvPr userDrawn="1"/>
        </p:nvSpPr>
        <p:spPr bwMode="invGray">
          <a:xfrm>
            <a:off x="0" y="6803"/>
            <a:ext cx="9144000" cy="617311"/>
          </a:xfrm>
          <a:prstGeom prst="rect">
            <a:avLst/>
          </a:prstGeom>
          <a:solidFill>
            <a:srgbClr val="B5D5E4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smtClean="0"/>
          </a:p>
        </p:txBody>
      </p:sp>
      <p:sp>
        <p:nvSpPr>
          <p:cNvPr id="9" name="제목 9"/>
          <p:cNvSpPr>
            <a:spLocks noGrp="1"/>
          </p:cNvSpPr>
          <p:nvPr>
            <p:ph type="title"/>
          </p:nvPr>
        </p:nvSpPr>
        <p:spPr>
          <a:xfrm>
            <a:off x="107042" y="64772"/>
            <a:ext cx="7785100" cy="4746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8142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rgbClr val="B5D5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3" name="그룹 7"/>
          <p:cNvGrpSpPr>
            <a:grpSpLocks/>
          </p:cNvGrpSpPr>
          <p:nvPr userDrawn="1"/>
        </p:nvGrpSpPr>
        <p:grpSpPr bwMode="auto">
          <a:xfrm>
            <a:off x="3635896" y="93663"/>
            <a:ext cx="5580176" cy="523220"/>
            <a:chOff x="6752029" y="188640"/>
            <a:chExt cx="5582416" cy="521913"/>
          </a:xfrm>
        </p:grpSpPr>
        <p:sp>
          <p:nvSpPr>
            <p:cNvPr id="4" name="직사각형 3"/>
            <p:cNvSpPr/>
            <p:nvPr/>
          </p:nvSpPr>
          <p:spPr>
            <a:xfrm>
              <a:off x="8336841" y="188640"/>
              <a:ext cx="3997604" cy="52191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l" rtl="0" eaLnBrk="1" fontAlgn="base" latinLnBrk="1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2800" b="1" kern="1200" spc="-300" dirty="0" smtClean="0">
                  <a:solidFill>
                    <a:srgbClr val="393939"/>
                  </a:solidFill>
                  <a:latin typeface="맑은 고딕" pitchFamily="50" charset="-127"/>
                  <a:ea typeface="맑은 고딕" panose="020B0503020000020004" pitchFamily="50" charset="-127"/>
                  <a:cs typeface="+mn-cs"/>
                </a:rPr>
                <a:t>데이터베이스 프로그래밍</a:t>
              </a:r>
              <a:endParaRPr kumimoji="1" lang="ko-KR" altLang="en-US" sz="2800" b="1" kern="1200" spc="-300" dirty="0">
                <a:solidFill>
                  <a:srgbClr val="393939"/>
                </a:solidFill>
                <a:latin typeface="맑은 고딕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직사각형 4"/>
            <p:cNvSpPr>
              <a:spLocks noChangeArrowheads="1"/>
            </p:cNvSpPr>
            <p:nvPr/>
          </p:nvSpPr>
          <p:spPr bwMode="auto">
            <a:xfrm>
              <a:off x="6752029" y="188640"/>
              <a:ext cx="1649319" cy="521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b="1" dirty="0" smtClean="0">
                  <a:solidFill>
                    <a:srgbClr val="344F6B"/>
                  </a:solidFill>
                  <a:ea typeface="맑은 고딕" panose="020B0503020000020004" pitchFamily="50" charset="-127"/>
                </a:rPr>
                <a:t>Chapter </a:t>
              </a:r>
              <a:r>
                <a:rPr lang="en-US" altLang="ko-KR" sz="2800" b="1" dirty="0" smtClean="0">
                  <a:solidFill>
                    <a:srgbClr val="344F6B"/>
                  </a:solidFill>
                  <a:ea typeface="맑은 고딕" panose="020B0503020000020004" pitchFamily="50" charset="-127"/>
                </a:rPr>
                <a:t>05</a:t>
              </a:r>
              <a:endParaRPr lang="ko-KR" altLang="en-US" sz="2800" b="1" dirty="0" smtClean="0">
                <a:solidFill>
                  <a:srgbClr val="344F6B"/>
                </a:solidFill>
                <a:ea typeface="맑은 고딕" panose="020B0503020000020004" pitchFamily="50" charset="-127"/>
              </a:endParaRPr>
            </a:p>
          </p:txBody>
        </p:sp>
      </p:grp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50ABCC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smtClean="0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7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92" t="68494" r="5122" b="13763"/>
          <a:stretch>
            <a:fillRect/>
          </a:stretch>
        </p:blipFill>
        <p:spPr bwMode="auto">
          <a:xfrm>
            <a:off x="5521325" y="5372100"/>
            <a:ext cx="3311525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5972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본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50ABCC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buClr>
                <a:srgbClr val="50ABCC"/>
              </a:buClr>
              <a:buFont typeface="Arial" panose="020B0604020202020204" pitchFamily="34" charset="0"/>
              <a:buChar char="»"/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50ABC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rgbClr val="93CDDD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rgbClr val="B7DEE8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rgbClr val="B7DEE8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292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0" y="0"/>
            <a:ext cx="6372200" cy="68580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6810" y="3573016"/>
            <a:ext cx="6143382" cy="1902073"/>
          </a:xfrm>
        </p:spPr>
        <p:txBody>
          <a:bodyPr/>
          <a:lstStyle>
            <a:lvl1pPr algn="l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-180975" y="6091238"/>
            <a:ext cx="10729913" cy="698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42967"/>
            <a:ext cx="2771800" cy="5622321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30805" y="6269130"/>
            <a:ext cx="372890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baseline="0" dirty="0" smtClean="0">
                <a:latin typeface="+mn-lt"/>
                <a:ea typeface="+mn-ea"/>
              </a:rPr>
              <a:t>MySQL</a:t>
            </a:r>
            <a:r>
              <a:rPr kumimoji="0" lang="ko-KR" altLang="en-US" sz="1400" b="1" baseline="0" dirty="0" smtClean="0">
                <a:latin typeface="+mn-lt"/>
                <a:ea typeface="+mn-ea"/>
              </a:rPr>
              <a:t>로 배우는 데이터베이스 개론과 실습</a:t>
            </a:r>
            <a:endParaRPr kumimoji="0" lang="ko-KR" altLang="en-US" sz="1400" b="1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634256" y="1375873"/>
            <a:ext cx="7186612" cy="646331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r>
              <a:rPr kumimoji="0" lang="ko-KR" altLang="en-US" sz="1800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배우는 </a:t>
            </a:r>
            <a:endParaRPr kumimoji="0" lang="en-US" altLang="ko-KR" sz="1800" baseline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개론과 실습 </a:t>
            </a:r>
            <a:endParaRPr kumimoji="0" lang="de-DE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926277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7"/>
          <p:cNvSpPr txBox="1"/>
          <p:nvPr userDrawn="1"/>
        </p:nvSpPr>
        <p:spPr>
          <a:xfrm>
            <a:off x="634256" y="2276872"/>
            <a:ext cx="7991475" cy="9848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의거하여 처벌을 받을 수 있습니다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ko-KR" altLang="en-US" sz="1000" dirty="0"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pic>
        <p:nvPicPr>
          <p:cNvPr id="1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pic>
        <p:nvPicPr>
          <p:cNvPr id="8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2021-07-07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90" r:id="rId3"/>
    <p:sldLayoutId id="2147483691" r:id="rId4"/>
    <p:sldLayoutId id="2147483677" r:id="rId5"/>
    <p:sldLayoutId id="2147483678" r:id="rId6"/>
    <p:sldLayoutId id="2147483679" r:id="rId7"/>
    <p:sldLayoutId id="2147483680" r:id="rId8"/>
    <p:sldLayoutId id="2147483686" r:id="rId9"/>
    <p:sldLayoutId id="2147483683" r:id="rId10"/>
    <p:sldLayoutId id="2147483685" r:id="rId11"/>
    <p:sldLayoutId id="2147483687" r:id="rId12"/>
    <p:sldLayoutId id="2147483688" r:id="rId1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5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0A1B12-73D9-4125-9F37-486C7D85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0A3984-9083-4FBC-B8EE-CDD4F4863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E99858-BAA5-4F23-A77E-A4AD7CC42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CCEB8D-24AF-43D3-A3CE-EFAD3CC9732A}" type="datetime1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2021-07-07</a:t>
            </a:fld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EEE5B6-7F07-46DF-A7A9-0C79F27662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EE8739-597E-41C7-8A2F-4E5EE0B4E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DD98C4-AD35-4759-9571-E1AA62A00DA9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1435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0.png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 bwMode="auto">
          <a:xfrm>
            <a:off x="156809" y="3501008"/>
            <a:ext cx="7323643" cy="1902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 smtClean="0">
                <a:solidFill>
                  <a:srgbClr val="344F6B"/>
                </a:solidFill>
              </a:rPr>
              <a:t>Chapter </a:t>
            </a:r>
            <a:r>
              <a:rPr kumimoji="0" lang="en-US" altLang="ko-KR" sz="4000" b="1" dirty="0" smtClean="0">
                <a:solidFill>
                  <a:srgbClr val="344F6B"/>
                </a:solidFill>
              </a:rPr>
              <a:t>0</a:t>
            </a:r>
            <a:r>
              <a:rPr kumimoji="0" lang="en-US" altLang="ko-KR" sz="4000" b="1" dirty="0">
                <a:solidFill>
                  <a:srgbClr val="344F6B"/>
                </a:solidFill>
              </a:rPr>
              <a:t>5</a:t>
            </a:r>
            <a:r>
              <a:rPr kumimoji="0" lang="en-US" altLang="ko-KR" sz="4000" b="1" dirty="0" smtClean="0">
                <a:solidFill>
                  <a:srgbClr val="215968"/>
                </a:solidFill>
              </a:rPr>
              <a:t/>
            </a:r>
            <a:br>
              <a:rPr kumimoji="0" lang="en-US" altLang="ko-KR" sz="4000" b="1" dirty="0" smtClean="0">
                <a:solidFill>
                  <a:srgbClr val="215968"/>
                </a:solidFill>
              </a:rPr>
            </a:br>
            <a:r>
              <a:rPr kumimoji="0" lang="en-US" altLang="ko-KR" sz="800" dirty="0" smtClean="0"/>
              <a:t/>
            </a:r>
            <a:br>
              <a:rPr kumimoji="0" lang="en-US" altLang="ko-KR" sz="800" dirty="0" smtClean="0"/>
            </a:br>
            <a:r>
              <a:rPr lang="ko-KR" altLang="en-US" sz="4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데이터베이스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182059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저장 프로그램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dirty="0"/>
              <a:t>저장 프로그램</a:t>
            </a:r>
            <a:r>
              <a:rPr lang="en-US" altLang="ko-KR" sz="1400" dirty="0"/>
              <a:t>(Stored Program</a:t>
            </a:r>
            <a:r>
              <a:rPr lang="en-US" altLang="ko-KR" sz="1400" dirty="0" smtClean="0"/>
              <a:t>) : </a:t>
            </a:r>
            <a:r>
              <a:rPr lang="ko-KR" altLang="en-US" sz="1400" dirty="0" smtClean="0"/>
              <a:t>데이터베이스 </a:t>
            </a:r>
            <a:r>
              <a:rPr lang="ko-KR" altLang="en-US" sz="1400" dirty="0"/>
              <a:t>응용 프로그램을 작성하는 데 사용하는 </a:t>
            </a:r>
            <a:r>
              <a:rPr lang="en-US" altLang="ko-KR" sz="1400" dirty="0"/>
              <a:t>MySQL</a:t>
            </a:r>
            <a:r>
              <a:rPr lang="ko-KR" altLang="en-US" sz="1400" dirty="0"/>
              <a:t>의 </a:t>
            </a:r>
            <a:r>
              <a:rPr lang="en-US" altLang="ko-KR" sz="1400" dirty="0"/>
              <a:t>SQL </a:t>
            </a:r>
            <a:r>
              <a:rPr lang="ko-KR" altLang="en-US" sz="1400" dirty="0"/>
              <a:t>전용 </a:t>
            </a:r>
            <a:r>
              <a:rPr lang="ko-KR" altLang="en-US" sz="1400" dirty="0" smtClean="0"/>
              <a:t>언어</a:t>
            </a:r>
            <a:endParaRPr lang="ko-KR" altLang="en-US" sz="1400" dirty="0"/>
          </a:p>
          <a:p>
            <a:r>
              <a:rPr lang="en-US" altLang="ko-KR" sz="1400" dirty="0" smtClean="0"/>
              <a:t>SQL </a:t>
            </a:r>
            <a:r>
              <a:rPr lang="ko-KR" altLang="en-US" sz="1400" dirty="0" smtClean="0"/>
              <a:t>문에 변수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제어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입출력 등의 프로그래밍 기능을 추가하여 </a:t>
            </a:r>
            <a:r>
              <a:rPr lang="en-US" altLang="ko-KR" sz="1400" dirty="0" smtClean="0"/>
              <a:t>SQL </a:t>
            </a:r>
            <a:r>
              <a:rPr lang="ko-KR" altLang="en-US" sz="1400" dirty="0" smtClean="0"/>
              <a:t>만으로 처리하기 어려운 문제를 해결함</a:t>
            </a:r>
            <a:endParaRPr lang="en-US" altLang="ko-KR" sz="1400" dirty="0" smtClean="0"/>
          </a:p>
          <a:p>
            <a:r>
              <a:rPr lang="ko-KR" altLang="en-US" sz="1400" dirty="0" smtClean="0"/>
              <a:t>저장 프로그램은 </a:t>
            </a:r>
            <a:r>
              <a:rPr lang="en-US" altLang="ko-KR" sz="1400" dirty="0" smtClean="0"/>
              <a:t>Workbench</a:t>
            </a:r>
            <a:r>
              <a:rPr lang="ko-KR" altLang="en-US" sz="1400" dirty="0" smtClean="0"/>
              <a:t>에서 바로 작성하고 컴파일한 후 결과를 실행함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827584" y="5877272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5-3 </a:t>
            </a:r>
            <a:r>
              <a:rPr lang="ko-KR" altLang="en-US" sz="1400" b="1" dirty="0" smtClean="0">
                <a:ea typeface="맑은 고딕" panose="020B0503020000020004" pitchFamily="50" charset="-127"/>
              </a:rPr>
              <a:t>저장 프로그램</a:t>
            </a:r>
            <a:r>
              <a:rPr lang="en-US" altLang="ko-KR" sz="1400" b="1" dirty="0" smtClean="0"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ea typeface="맑은 고딕" panose="020B0503020000020004" pitchFamily="50" charset="-127"/>
              </a:rPr>
              <a:t>개발 환경</a:t>
            </a:r>
            <a:endParaRPr lang="ko-KR" altLang="en-US" sz="1400" b="1" dirty="0"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996952"/>
            <a:ext cx="6618709" cy="278214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저장 프로그램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56946" y="630932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5-4 </a:t>
            </a:r>
            <a:r>
              <a:rPr lang="ko-KR" altLang="en-US" sz="1400" b="1" dirty="0" smtClean="0">
                <a:ea typeface="맑은 고딕" panose="020B0503020000020004" pitchFamily="50" charset="-127"/>
              </a:rPr>
              <a:t>프로시저를 정의하는 과정</a:t>
            </a:r>
            <a:endParaRPr lang="ko-KR" altLang="en-US" sz="1400" b="1" dirty="0">
              <a:ea typeface="맑은 고딕" panose="020B0503020000020004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641697"/>
          </a:xfrm>
        </p:spPr>
        <p:txBody>
          <a:bodyPr/>
          <a:lstStyle/>
          <a:p>
            <a:pPr latinLnBrk="0">
              <a:buFont typeface="Wingdings" pitchFamily="2" charset="2"/>
              <a:buChar char="v"/>
            </a:pPr>
            <a:r>
              <a:rPr lang="ko-KR" altLang="en-US" sz="2000" dirty="0">
                <a:solidFill>
                  <a:schemeClr val="tx2"/>
                </a:solidFill>
              </a:rPr>
              <a:t>프로시저</a:t>
            </a:r>
            <a:endParaRPr lang="en-US" altLang="ko-KR" sz="2000" dirty="0">
              <a:solidFill>
                <a:schemeClr val="tx2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451671"/>
            <a:ext cx="7056784" cy="488307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저장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700808"/>
            <a:ext cx="8064896" cy="3816424"/>
          </a:xfrm>
        </p:spPr>
        <p:txBody>
          <a:bodyPr/>
          <a:lstStyle/>
          <a:p>
            <a:r>
              <a:rPr lang="ko-KR" altLang="en-US" dirty="0" smtClean="0"/>
              <a:t>프로시저를 정의하려면 </a:t>
            </a:r>
            <a:r>
              <a:rPr lang="en-US" altLang="ko-KR" dirty="0" smtClean="0"/>
              <a:t>CREATE PROCEDURE </a:t>
            </a:r>
            <a:r>
              <a:rPr lang="ko-KR" altLang="en-US" dirty="0" smtClean="0"/>
              <a:t>문을 사용함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정의 방법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+mn-ea"/>
              </a:rPr>
              <a:t>프로시저는 </a:t>
            </a:r>
            <a:r>
              <a:rPr lang="ko-KR" altLang="en-US" sz="1400" dirty="0" err="1">
                <a:latin typeface="+mn-ea"/>
              </a:rPr>
              <a:t>선언부와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err="1">
                <a:latin typeface="+mn-ea"/>
              </a:rPr>
              <a:t>실행부</a:t>
            </a:r>
            <a:r>
              <a:rPr lang="en-US" altLang="ko-KR" sz="1400" dirty="0">
                <a:latin typeface="+mn-ea"/>
              </a:rPr>
              <a:t>(BEGIN-END)</a:t>
            </a:r>
            <a:r>
              <a:rPr lang="ko-KR" altLang="en-US" sz="1400" dirty="0">
                <a:latin typeface="+mn-ea"/>
              </a:rPr>
              <a:t>로 </a:t>
            </a:r>
            <a:r>
              <a:rPr lang="ko-KR" altLang="en-US" sz="1400" dirty="0" smtClean="0">
                <a:latin typeface="+mn-ea"/>
              </a:rPr>
              <a:t>구성됨</a:t>
            </a:r>
            <a:endParaRPr lang="en-US" altLang="ko-KR" sz="1400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 err="1" smtClean="0">
                <a:latin typeface="+mn-ea"/>
              </a:rPr>
              <a:t>선언부에서는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변수와 매개변수를 선언하고 실행부에서는 프로그램 </a:t>
            </a:r>
            <a:r>
              <a:rPr lang="ko-KR" altLang="en-US" sz="1400" dirty="0" err="1">
                <a:latin typeface="+mn-ea"/>
              </a:rPr>
              <a:t>로직을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구현함</a:t>
            </a:r>
            <a:r>
              <a:rPr lang="en-US" altLang="ko-KR" sz="1400" dirty="0" smtClean="0">
                <a:latin typeface="+mn-ea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+mn-ea"/>
              </a:rPr>
              <a:t>매개변수</a:t>
            </a:r>
            <a:r>
              <a:rPr lang="en-US" altLang="ko-KR" sz="1400" dirty="0">
                <a:latin typeface="+mn-ea"/>
              </a:rPr>
              <a:t>(parameter)</a:t>
            </a:r>
            <a:r>
              <a:rPr lang="ko-KR" altLang="en-US" sz="1400" dirty="0">
                <a:latin typeface="+mn-ea"/>
              </a:rPr>
              <a:t>는 저장 프로시저가 호출될 때 그 프로시저에 전달되는 </a:t>
            </a:r>
            <a:r>
              <a:rPr lang="ko-KR" altLang="en-US" sz="1400" dirty="0" smtClean="0">
                <a:latin typeface="+mn-ea"/>
              </a:rPr>
              <a:t>값</a:t>
            </a:r>
            <a:endParaRPr lang="en-US" altLang="ko-KR" sz="1400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+mn-ea"/>
              </a:rPr>
              <a:t>변수</a:t>
            </a:r>
            <a:r>
              <a:rPr lang="en-US" altLang="ko-KR" sz="1400" dirty="0">
                <a:latin typeface="+mn-ea"/>
              </a:rPr>
              <a:t>(variable)</a:t>
            </a:r>
            <a:r>
              <a:rPr lang="ko-KR" altLang="en-US" sz="1400" dirty="0">
                <a:latin typeface="+mn-ea"/>
              </a:rPr>
              <a:t>는 저장 프로시저나 트리거 내에서 사용되는 </a:t>
            </a:r>
            <a:r>
              <a:rPr lang="ko-KR" altLang="en-US" sz="1400" dirty="0" smtClean="0">
                <a:latin typeface="+mn-ea"/>
              </a:rPr>
              <a:t>값</a:t>
            </a:r>
            <a:endParaRPr lang="en-US" altLang="ko-KR" sz="1400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+mn-ea"/>
              </a:rPr>
              <a:t>소스코드에 대한 설명문은 </a:t>
            </a:r>
            <a:r>
              <a:rPr lang="en-US" altLang="ko-KR" sz="1400" dirty="0">
                <a:latin typeface="+mn-ea"/>
              </a:rPr>
              <a:t>/*</a:t>
            </a:r>
            <a:r>
              <a:rPr lang="ko-KR" altLang="en-US" sz="1400" dirty="0">
                <a:latin typeface="+mn-ea"/>
              </a:rPr>
              <a:t>와 *</a:t>
            </a:r>
            <a:r>
              <a:rPr lang="en-US" altLang="ko-KR" sz="1400" dirty="0">
                <a:latin typeface="+mn-ea"/>
              </a:rPr>
              <a:t>/ </a:t>
            </a:r>
            <a:r>
              <a:rPr lang="ko-KR" altLang="en-US" sz="1400" dirty="0">
                <a:latin typeface="+mn-ea"/>
              </a:rPr>
              <a:t>사이에 </a:t>
            </a:r>
            <a:r>
              <a:rPr lang="ko-KR" altLang="en-US" sz="1400" dirty="0" smtClean="0">
                <a:latin typeface="+mn-ea"/>
              </a:rPr>
              <a:t>기술</a:t>
            </a:r>
            <a:endParaRPr lang="en-US" altLang="ko-KR" sz="1400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설명문이 </a:t>
            </a:r>
            <a:r>
              <a:rPr lang="ko-KR" altLang="en-US" sz="1400" dirty="0">
                <a:latin typeface="+mn-ea"/>
              </a:rPr>
              <a:t>한 줄이면 이중 대시</a:t>
            </a:r>
            <a:r>
              <a:rPr lang="en-US" altLang="ko-KR" sz="1400" dirty="0">
                <a:latin typeface="+mn-ea"/>
              </a:rPr>
              <a:t>(--) </a:t>
            </a:r>
            <a:r>
              <a:rPr lang="ko-KR" altLang="en-US" sz="1400" dirty="0">
                <a:latin typeface="+mn-ea"/>
              </a:rPr>
              <a:t>기호 다음에 기술해도 </a:t>
            </a:r>
            <a:r>
              <a:rPr lang="ko-KR" altLang="en-US" sz="1400" dirty="0" smtClean="0">
                <a:latin typeface="+mn-ea"/>
              </a:rPr>
              <a:t>됨</a:t>
            </a:r>
            <a:endParaRPr lang="ko-KR" altLang="en-US" sz="1400" dirty="0">
              <a:latin typeface="+mn-ea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39552" y="1085503"/>
            <a:ext cx="8064896" cy="641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buFont typeface="Wingdings" pitchFamily="2" charset="2"/>
              <a:buChar char="v"/>
            </a:pPr>
            <a:r>
              <a:rPr kumimoji="0" lang="ko-KR" altLang="en-US" sz="2000" dirty="0" smtClean="0">
                <a:solidFill>
                  <a:schemeClr val="tx2"/>
                </a:solidFill>
              </a:rPr>
              <a:t>프로시저</a:t>
            </a:r>
            <a:endParaRPr kumimoji="0" lang="en-US" altLang="ko-KR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저장 프로그램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539552" y="1628800"/>
            <a:ext cx="8064896" cy="5040560"/>
          </a:xfrm>
        </p:spPr>
        <p:txBody>
          <a:bodyPr/>
          <a:lstStyle/>
          <a:p>
            <a:pPr latinLnBrk="0"/>
            <a:r>
              <a:rPr lang="ko-KR" altLang="en-US" spc="-100" dirty="0"/>
              <a:t>프로시저로 </a:t>
            </a:r>
            <a:r>
              <a:rPr lang="ko-KR" altLang="en-US" spc="-100" dirty="0" smtClean="0"/>
              <a:t>데이터 </a:t>
            </a:r>
            <a:r>
              <a:rPr lang="ko-KR" altLang="en-US" spc="-100" dirty="0"/>
              <a:t>삽입 작업을 하면 좀 더 복잡한 조건의 삽입 작업을 인자 값만 바꾸어 수행할 수도 있고</a:t>
            </a:r>
            <a:r>
              <a:rPr lang="en-US" altLang="ko-KR" spc="-100" dirty="0"/>
              <a:t>, </a:t>
            </a:r>
            <a:r>
              <a:rPr lang="ko-KR" altLang="en-US" spc="-100" dirty="0"/>
              <a:t>저장해두었다가 필요할 때마다 호출하여 사용할 수도 </a:t>
            </a:r>
            <a:r>
              <a:rPr lang="ko-KR" altLang="en-US" spc="-100" dirty="0" smtClean="0"/>
              <a:t>있음</a:t>
            </a:r>
            <a:endParaRPr lang="en-US" altLang="ko-KR" spc="-100" dirty="0"/>
          </a:p>
          <a:p>
            <a:pPr lvl="2" latinLnBrk="0"/>
            <a:endParaRPr lang="en-US" altLang="ko-KR" sz="1600" b="1" spc="-100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4827" y="2532137"/>
            <a:ext cx="7481589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예제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5-1 </a:t>
            </a:r>
            <a:r>
              <a:rPr lang="en-US" altLang="ko-KR" sz="1400" b="1" dirty="0" smtClean="0">
                <a:ea typeface="맑은 고딕" panose="020B0503020000020004" pitchFamily="50" charset="-127"/>
              </a:rPr>
              <a:t>Book </a:t>
            </a:r>
            <a:r>
              <a:rPr lang="ko-KR" altLang="en-US" sz="1400" b="1" dirty="0" smtClean="0">
                <a:ea typeface="맑은 고딕" panose="020B0503020000020004" pitchFamily="50" charset="-127"/>
              </a:rPr>
              <a:t>테이블에 한 개의 </a:t>
            </a:r>
            <a:r>
              <a:rPr lang="ko-KR" altLang="en-US" sz="1400" b="1" dirty="0" err="1" smtClean="0">
                <a:ea typeface="맑은 고딕" panose="020B0503020000020004" pitchFamily="50" charset="-127"/>
              </a:rPr>
              <a:t>투플을</a:t>
            </a:r>
            <a:r>
              <a:rPr lang="ko-KR" altLang="en-US" sz="1400" b="1" dirty="0" smtClean="0">
                <a:ea typeface="맑은 고딕" panose="020B0503020000020004" pitchFamily="50" charset="-127"/>
              </a:rPr>
              <a:t> 삽입하는 프로시저                      </a:t>
            </a:r>
            <a:r>
              <a:rPr lang="en-US" altLang="ko-KR" sz="1400" b="1" dirty="0" err="1" smtClean="0">
                <a:solidFill>
                  <a:srgbClr val="CC0000"/>
                </a:solidFill>
                <a:ea typeface="맑은 고딕" panose="020B0503020000020004" pitchFamily="50" charset="-127"/>
              </a:rPr>
              <a:t>InsertBook.sql</a:t>
            </a:r>
            <a:endParaRPr lang="ko-KR" altLang="en-US" sz="1400" b="1" dirty="0">
              <a:solidFill>
                <a:srgbClr val="CC0000"/>
              </a:solidFill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987840"/>
              </p:ext>
            </p:extLst>
          </p:nvPr>
        </p:nvGraphicFramePr>
        <p:xfrm>
          <a:off x="834826" y="2892177"/>
          <a:ext cx="7481589" cy="3485388"/>
        </p:xfrm>
        <a:graphic>
          <a:graphicData uri="http://schemas.openxmlformats.org/drawingml/2006/table">
            <a:tbl>
              <a:tblPr/>
              <a:tblGrid>
                <a:gridCol w="409977">
                  <a:extLst>
                    <a:ext uri="{9D8B030D-6E8A-4147-A177-3AD203B41FA5}">
                      <a16:colId xmlns:a16="http://schemas.microsoft.com/office/drawing/2014/main" val="3478232798"/>
                    </a:ext>
                  </a:extLst>
                </a:gridCol>
                <a:gridCol w="7071612">
                  <a:extLst>
                    <a:ext uri="{9D8B030D-6E8A-4147-A177-3AD203B41FA5}">
                      <a16:colId xmlns:a16="http://schemas.microsoft.com/office/drawing/2014/main" val="3064594964"/>
                    </a:ext>
                  </a:extLst>
                </a:gridCol>
              </a:tblGrid>
              <a:tr h="23980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03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05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07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08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09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 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madang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delimiter //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CREATE PROCEDURE 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InsertBook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IN 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myBookID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INTEGER, 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IN 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myBookName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VARCHAR(40), 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IN 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myPublisher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VARCHAR(40), 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IN 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myPrice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INTEGER)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BEGIN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INSERT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INTO Book(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bookid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bookname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publisher, price)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VALUES(</a:t>
                      </a:r>
                      <a:r>
                        <a:rPr lang="en-US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myBookID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myBookName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myPublisher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myPrice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END;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delimiter ;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307562"/>
                  </a:ext>
                </a:extLst>
              </a:tr>
              <a:tr h="6704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/*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프로시저 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InsertBook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테스트하는 부분 *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CALL 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InsertBook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(13, '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스포츠과학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', '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마당과학서적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', 25000);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* FROM Book;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4466632"/>
                  </a:ext>
                </a:extLst>
              </a:tr>
            </a:tbl>
          </a:graphicData>
        </a:graphic>
      </p:graphicFrame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39552" y="1085503"/>
            <a:ext cx="8064896" cy="641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buFont typeface="Wingdings" pitchFamily="2" charset="2"/>
              <a:buChar char="v"/>
            </a:pPr>
            <a:r>
              <a:rPr kumimoji="0" lang="ko-KR" altLang="en-US" sz="2000" dirty="0">
                <a:solidFill>
                  <a:schemeClr val="tx2"/>
                </a:solidFill>
              </a:rPr>
              <a:t>삽입 작업을 하는 프로시저</a:t>
            </a:r>
            <a:endParaRPr kumimoji="0" lang="en-US" altLang="ko-KR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저장 프로그램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465313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5-5 </a:t>
            </a:r>
            <a:r>
              <a:rPr lang="en-US" altLang="ko-KR" sz="1400" b="1" dirty="0" err="1" smtClean="0">
                <a:ea typeface="맑은 고딕" panose="020B0503020000020004" pitchFamily="50" charset="-127"/>
              </a:rPr>
              <a:t>InsertBook</a:t>
            </a:r>
            <a:r>
              <a:rPr lang="en-US" altLang="ko-KR" sz="1400" b="1" dirty="0" smtClean="0"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ea typeface="맑은 고딕" panose="020B0503020000020004" pitchFamily="50" charset="-127"/>
              </a:rPr>
              <a:t>프로시저를 실행한 후 </a:t>
            </a:r>
            <a:r>
              <a:rPr lang="en-US" altLang="ko-KR" sz="1400" b="1" dirty="0" smtClean="0">
                <a:ea typeface="맑은 고딕" panose="020B0503020000020004" pitchFamily="50" charset="-127"/>
              </a:rPr>
              <a:t>Book </a:t>
            </a:r>
            <a:r>
              <a:rPr lang="ko-KR" altLang="en-US" sz="1400" b="1" dirty="0" smtClean="0">
                <a:ea typeface="맑은 고딕" panose="020B0503020000020004" pitchFamily="50" charset="-127"/>
              </a:rPr>
              <a:t>테이블</a:t>
            </a:r>
            <a:endParaRPr lang="ko-KR" altLang="en-US" sz="1400" b="1" dirty="0">
              <a:ea typeface="맑은 고딕" panose="020B0503020000020004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39552" y="1085503"/>
            <a:ext cx="8064896" cy="641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buFont typeface="Wingdings" pitchFamily="2" charset="2"/>
              <a:buChar char="v"/>
            </a:pPr>
            <a:r>
              <a:rPr kumimoji="0" lang="ko-KR" altLang="en-US" sz="2000" dirty="0">
                <a:solidFill>
                  <a:schemeClr val="tx2"/>
                </a:solidFill>
              </a:rPr>
              <a:t>삽입 작업을 하는 프로시저</a:t>
            </a:r>
            <a:endParaRPr kumimoji="0" lang="en-US" altLang="ko-KR" sz="2000" dirty="0">
              <a:solidFill>
                <a:schemeClr val="tx2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060848"/>
            <a:ext cx="3261172" cy="250403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저장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628800"/>
            <a:ext cx="8064896" cy="864096"/>
          </a:xfrm>
        </p:spPr>
        <p:txBody>
          <a:bodyPr/>
          <a:lstStyle/>
          <a:p>
            <a:r>
              <a:rPr lang="ko-KR" altLang="en-US" dirty="0" smtClean="0"/>
              <a:t>저장 프로그램의 제어문은 어떤 조건에서 어떤 코드가 실행되어야 하는지를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제어하기 위한 문법으로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절차적 언어의 구성요소를 포함함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272" y="256490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5-2 </a:t>
            </a:r>
            <a:r>
              <a:rPr lang="ko-KR" altLang="en-US" sz="1400" b="1" dirty="0" smtClean="0">
                <a:ea typeface="맑은 고딕" panose="020B0503020000020004" pitchFamily="50" charset="-127"/>
              </a:rPr>
              <a:t>저장 프로그램의 제어문</a:t>
            </a:r>
            <a:endParaRPr lang="ko-KR" altLang="en-US" sz="1400" b="1" dirty="0"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750829"/>
              </p:ext>
            </p:extLst>
          </p:nvPr>
        </p:nvGraphicFramePr>
        <p:xfrm>
          <a:off x="755576" y="2924944"/>
          <a:ext cx="7848872" cy="3632904"/>
        </p:xfrm>
        <a:graphic>
          <a:graphicData uri="http://schemas.openxmlformats.org/drawingml/2006/table">
            <a:tbl>
              <a:tblPr/>
              <a:tblGrid>
                <a:gridCol w="1308698">
                  <a:extLst>
                    <a:ext uri="{9D8B030D-6E8A-4147-A177-3AD203B41FA5}">
                      <a16:colId xmlns:a16="http://schemas.microsoft.com/office/drawing/2014/main" val="2039787899"/>
                    </a:ext>
                  </a:extLst>
                </a:gridCol>
                <a:gridCol w="3443830">
                  <a:extLst>
                    <a:ext uri="{9D8B030D-6E8A-4147-A177-3AD203B41FA5}">
                      <a16:colId xmlns:a16="http://schemas.microsoft.com/office/drawing/2014/main" val="3669634167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08430554"/>
                    </a:ext>
                  </a:extLst>
                </a:gridCol>
              </a:tblGrid>
              <a:tr h="17607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구문</a:t>
                      </a:r>
                    </a:p>
                  </a:txBody>
                  <a:tcPr marL="59876" marR="59876" marT="16554" marB="16554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의미</a:t>
                      </a:r>
                    </a:p>
                  </a:txBody>
                  <a:tcPr marL="59876" marR="59876" marT="16554" marB="165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문법</a:t>
                      </a:r>
                    </a:p>
                  </a:txBody>
                  <a:tcPr marL="59876" marR="59876" marT="16554" marB="165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913619"/>
                  </a:ext>
                </a:extLst>
              </a:tr>
              <a:tr h="17607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DELIMITER</a:t>
                      </a:r>
                    </a:p>
                  </a:txBody>
                  <a:tcPr marL="59876" marR="59876" marT="16554" marB="16554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marR="0" lvl="0" indent="-127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구문 종료 기호 설정</a:t>
                      </a:r>
                    </a:p>
                  </a:txBody>
                  <a:tcPr marL="59876" marR="59876" marT="16554" marB="165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DELIMITER {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기호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}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876" marR="59876" marT="16554" marB="165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8392837"/>
                  </a:ext>
                </a:extLst>
              </a:tr>
              <a:tr h="47425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BEGIN-END</a:t>
                      </a:r>
                    </a:p>
                  </a:txBody>
                  <a:tcPr marL="59876" marR="59876" marT="16554" marB="16554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marR="0" lvl="0" indent="-127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프로그램 문을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블록화시킴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27000" marR="0" lvl="0" indent="-127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중첩 가능</a:t>
                      </a:r>
                    </a:p>
                  </a:txBody>
                  <a:tcPr marL="59876" marR="59876" marT="16554" marB="165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BEGIN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{SQL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}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END</a:t>
                      </a:r>
                    </a:p>
                  </a:txBody>
                  <a:tcPr marL="59876" marR="59876" marT="16554" marB="165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6784269"/>
                  </a:ext>
                </a:extLst>
              </a:tr>
              <a:tr h="47425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IF-ELSE</a:t>
                      </a:r>
                    </a:p>
                  </a:txBody>
                  <a:tcPr marL="59876" marR="59876" marT="16554" marB="16554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marR="0" lvl="0" indent="-127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조건의 검사 결과에 따라 문장을 선택적으로 수행</a:t>
                      </a:r>
                    </a:p>
                  </a:txBody>
                  <a:tcPr marL="59876" marR="59876" marT="16554" marB="165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IF &lt;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조건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THEN {SQL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}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ELSE {SQL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}]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END IF;</a:t>
                      </a:r>
                    </a:p>
                  </a:txBody>
                  <a:tcPr marL="59876" marR="59876" marT="16554" marB="165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12183"/>
                  </a:ext>
                </a:extLst>
              </a:tr>
              <a:tr h="47425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LOOP</a:t>
                      </a:r>
                    </a:p>
                  </a:txBody>
                  <a:tcPr marL="59876" marR="59876" marT="16554" marB="16554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marR="0" lvl="0" indent="-127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LEAVE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문을 만나기 전까지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LOOP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을 반복</a:t>
                      </a:r>
                    </a:p>
                  </a:txBody>
                  <a:tcPr marL="59876" marR="59876" marT="16554" marB="165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[label:] LOOP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{SQL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 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| </a:t>
                      </a: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LEAVE [label] }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END LOOP</a:t>
                      </a:r>
                    </a:p>
                  </a:txBody>
                  <a:tcPr marL="59876" marR="59876" marT="16554" marB="165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8851315"/>
                  </a:ext>
                </a:extLst>
              </a:tr>
              <a:tr h="47425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WHILE </a:t>
                      </a:r>
                    </a:p>
                  </a:txBody>
                  <a:tcPr marL="59876" marR="59876" marT="16554" marB="16554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marR="0" lvl="0" indent="-127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조건이 참일 경우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WHILE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문의 블록을 실행</a:t>
                      </a:r>
                    </a:p>
                  </a:txBody>
                  <a:tcPr marL="59876" marR="59876" marT="16554" marB="165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WHILE &lt;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조건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DO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{SQL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 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| </a:t>
                      </a: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BREAK | CONTINUE}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END WHILE</a:t>
                      </a:r>
                    </a:p>
                  </a:txBody>
                  <a:tcPr marL="59876" marR="59876" marT="16554" marB="165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1260599"/>
                  </a:ext>
                </a:extLst>
              </a:tr>
              <a:tr h="6233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REPEAT</a:t>
                      </a:r>
                    </a:p>
                  </a:txBody>
                  <a:tcPr marL="59876" marR="59876" marT="16554" marB="16554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marR="0" lvl="0" indent="-127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조건이 참일 경우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REPEAT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문의 블록을 실행</a:t>
                      </a:r>
                    </a:p>
                  </a:txBody>
                  <a:tcPr marL="59876" marR="59876" marT="16554" marB="165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[label:] REPEAT 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{SQL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| 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BREAK | CONTINUE}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UNTIL &lt;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조건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&gt;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END REPEAT [label:]</a:t>
                      </a:r>
                    </a:p>
                  </a:txBody>
                  <a:tcPr marL="59876" marR="59876" marT="16554" marB="165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0985019"/>
                  </a:ext>
                </a:extLst>
              </a:tr>
              <a:tr h="32516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RETURN</a:t>
                      </a:r>
                    </a:p>
                  </a:txBody>
                  <a:tcPr marL="59876" marR="59876" marT="16554" marB="16554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marR="0" lvl="0" indent="-127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프로시저를 종료</a:t>
                      </a:r>
                    </a:p>
                    <a:p>
                      <a:pPr marL="127000" marR="0" lvl="0" indent="-127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상태값을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반환 가능</a:t>
                      </a:r>
                    </a:p>
                  </a:txBody>
                  <a:tcPr marL="59876" marR="59876" marT="16554" marB="165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RETURN [&lt;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식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&gt;]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876" marR="59876" marT="16554" marB="165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150440"/>
                  </a:ext>
                </a:extLst>
              </a:tr>
            </a:tbl>
          </a:graphicData>
        </a:graphic>
      </p:graphicFrame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39552" y="1085503"/>
            <a:ext cx="8064896" cy="641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buFont typeface="Wingdings" pitchFamily="2" charset="2"/>
              <a:buChar char="v"/>
            </a:pPr>
            <a:r>
              <a:rPr kumimoji="0" lang="ko-KR" altLang="en-US" sz="2000" dirty="0" err="1">
                <a:solidFill>
                  <a:schemeClr val="tx2"/>
                </a:solidFill>
              </a:rPr>
              <a:t>제어문을</a:t>
            </a:r>
            <a:r>
              <a:rPr kumimoji="0" lang="ko-KR" altLang="en-US" sz="2000" dirty="0">
                <a:solidFill>
                  <a:schemeClr val="tx2"/>
                </a:solidFill>
              </a:rPr>
              <a:t> 사용하는 프로시저</a:t>
            </a:r>
            <a:endParaRPr kumimoji="0" lang="en-US" altLang="ko-KR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저장 프로그램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4" y="1091600"/>
            <a:ext cx="7488832" cy="432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예제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5-2 </a:t>
            </a:r>
            <a:r>
              <a:rPr lang="ko-KR" altLang="en-US" sz="1400" b="1" dirty="0" smtClean="0">
                <a:ea typeface="맑은 고딕" panose="020B0503020000020004" pitchFamily="50" charset="-127"/>
              </a:rPr>
              <a:t>동일한 도서가 있는지 점검한 후 삽입하는 프로시저      </a:t>
            </a:r>
            <a:r>
              <a:rPr lang="en-US" altLang="ko-KR" sz="1400" b="1" dirty="0" err="1" smtClean="0">
                <a:solidFill>
                  <a:srgbClr val="CC0000"/>
                </a:solidFill>
                <a:ea typeface="맑은 고딕" panose="020B0503020000020004" pitchFamily="50" charset="-127"/>
              </a:rPr>
              <a:t>BookInsertOrUpdate.sql</a:t>
            </a:r>
            <a:endParaRPr lang="ko-KR" altLang="en-US" sz="1400" b="1" dirty="0">
              <a:solidFill>
                <a:srgbClr val="CC0000"/>
              </a:solidFill>
              <a:ea typeface="맑은 고딕" panose="020B0503020000020004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410821"/>
              </p:ext>
            </p:extLst>
          </p:nvPr>
        </p:nvGraphicFramePr>
        <p:xfrm>
          <a:off x="827584" y="1500056"/>
          <a:ext cx="7488832" cy="5169304"/>
        </p:xfrm>
        <a:graphic>
          <a:graphicData uri="http://schemas.openxmlformats.org/drawingml/2006/table">
            <a:tbl>
              <a:tblPr/>
              <a:tblGrid>
                <a:gridCol w="410374">
                  <a:extLst>
                    <a:ext uri="{9D8B030D-6E8A-4147-A177-3AD203B41FA5}">
                      <a16:colId xmlns:a16="http://schemas.microsoft.com/office/drawing/2014/main" val="1309346955"/>
                    </a:ext>
                  </a:extLst>
                </a:gridCol>
                <a:gridCol w="7078458">
                  <a:extLst>
                    <a:ext uri="{9D8B030D-6E8A-4147-A177-3AD203B41FA5}">
                      <a16:colId xmlns:a16="http://schemas.microsoft.com/office/drawing/2014/main" val="2120437029"/>
                    </a:ext>
                  </a:extLst>
                </a:gridCol>
              </a:tblGrid>
              <a:tr h="383465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03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05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07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08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09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4005" marR="44005" marT="12166" marB="121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madang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delimiter //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CREATE PROCEDURE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BookInsertOrUpdate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myBookID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INTEGER,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myBookName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VARCHAR(40), 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myPublisher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VARCHAR(40),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myPrice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INT) 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BEGIN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DECLARE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mycount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INTEGER;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SELECT 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count(*) INTO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mycount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FROM Book 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WHERE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bookname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LIKE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myBookName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 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IF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mycount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!=0 THEN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SET 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SQL_SAFE_UPDATES=0; /* DELETE, UPDATE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연산에 필요한 설정 문 *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UPDATE 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Book SET price =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myPrice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WHERE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bookname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LIKE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myBookName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ELSE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INSERT 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INTO Book(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bookid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bookname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publisher, price)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VALUES(</a:t>
                      </a:r>
                      <a:r>
                        <a:rPr 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myBookID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myBookName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myPublisher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myPrice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END 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IF;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END;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delimiter ;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4005" marR="44005" marT="12166" marB="12166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6919132"/>
                  </a:ext>
                </a:extLst>
              </a:tr>
              <a:tr h="10183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pt-BR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endParaRPr lang="pt-BR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endParaRPr lang="pt-BR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pt-BR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</a:t>
                      </a:r>
                      <a:endParaRPr lang="pt-BR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</a:t>
                      </a:r>
                      <a:endParaRPr lang="pt-BR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4005" marR="44005" marT="12166" marB="121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-- </a:t>
                      </a:r>
                      <a:r>
                        <a:rPr lang="en-US" altLang="ko-KR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BookInsertOrUpdate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프로시저를 실행하여 테스트하는 부분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CALL </a:t>
                      </a:r>
                      <a:r>
                        <a:rPr lang="en-US" altLang="ko-KR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BookInsertOrUpdate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(15, '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스포츠 즐거움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', '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마당과학서적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', 25000);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* FROM Book; -- 15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투플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삽입 결과 확인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-- </a:t>
                      </a:r>
                      <a:r>
                        <a:rPr lang="en-US" altLang="ko-KR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BookInsertOrUpdate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프로시저를 실행하여 테스트하는 부분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CALL </a:t>
                      </a:r>
                      <a:r>
                        <a:rPr lang="en-US" altLang="ko-KR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BookInsertOrUpdate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(15, '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스포츠 즐거움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', '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마당과학서적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', 20000);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* FROM Book; -- 15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투플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가격 변경 확인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4005" marR="44005" marT="12166" marB="12166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651689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저장 프로그램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4" y="5157192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5-6 </a:t>
            </a:r>
            <a:r>
              <a:rPr lang="en-US" altLang="ko-KR" sz="1400" b="1" dirty="0" err="1" smtClean="0">
                <a:ea typeface="맑은 고딕" panose="020B0503020000020004" pitchFamily="50" charset="-127"/>
              </a:rPr>
              <a:t>BookInsertOrUpdate</a:t>
            </a:r>
            <a:r>
              <a:rPr lang="en-US" altLang="ko-KR" sz="1400" b="1" dirty="0" smtClean="0"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ea typeface="맑은 고딕" panose="020B0503020000020004" pitchFamily="50" charset="-127"/>
              </a:rPr>
              <a:t>프로시저를 실행한 후 </a:t>
            </a:r>
            <a:r>
              <a:rPr lang="en-US" altLang="ko-KR" sz="1400" b="1" dirty="0" smtClean="0">
                <a:ea typeface="맑은 고딕" panose="020B0503020000020004" pitchFamily="50" charset="-127"/>
              </a:rPr>
              <a:t>Book </a:t>
            </a:r>
            <a:r>
              <a:rPr lang="ko-KR" altLang="en-US" sz="1400" b="1" dirty="0" smtClean="0">
                <a:ea typeface="맑은 고딕" panose="020B0503020000020004" pitchFamily="50" charset="-127"/>
              </a:rPr>
              <a:t>테이블</a:t>
            </a:r>
            <a:endParaRPr lang="ko-KR" altLang="en-US" sz="1400" b="1" dirty="0">
              <a:ea typeface="맑은 고딕" panose="020B0503020000020004" pitchFamily="50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085503"/>
            <a:ext cx="8064896" cy="641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buFont typeface="Wingdings" pitchFamily="2" charset="2"/>
              <a:buChar char="v"/>
            </a:pPr>
            <a:r>
              <a:rPr kumimoji="0" lang="ko-KR" altLang="en-US" sz="2000" dirty="0" err="1">
                <a:solidFill>
                  <a:schemeClr val="tx2"/>
                </a:solidFill>
              </a:rPr>
              <a:t>제어문을</a:t>
            </a:r>
            <a:r>
              <a:rPr kumimoji="0" lang="ko-KR" altLang="en-US" sz="2000" dirty="0">
                <a:solidFill>
                  <a:schemeClr val="tx2"/>
                </a:solidFill>
              </a:rPr>
              <a:t> 사용하는 프로시저</a:t>
            </a:r>
            <a:endParaRPr kumimoji="0" lang="en-US" altLang="ko-KR" sz="2000" dirty="0">
              <a:solidFill>
                <a:schemeClr val="tx2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060848"/>
            <a:ext cx="6954366" cy="2902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저장 프로그램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0810" y="1844823"/>
            <a:ext cx="7625605" cy="3600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예제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5-3 </a:t>
            </a:r>
            <a:r>
              <a:rPr lang="en-US" altLang="ko-KR" sz="1400" b="1" dirty="0" smtClean="0">
                <a:ea typeface="맑은 고딕" panose="020B0503020000020004" pitchFamily="50" charset="-127"/>
              </a:rPr>
              <a:t>Book </a:t>
            </a:r>
            <a:r>
              <a:rPr lang="ko-KR" altLang="en-US" sz="1400" b="1" dirty="0" smtClean="0">
                <a:ea typeface="맑은 고딕" panose="020B0503020000020004" pitchFamily="50" charset="-127"/>
              </a:rPr>
              <a:t>테이블에 저장된 도서의 평균가격을 반환하는 프로시저       </a:t>
            </a:r>
            <a:r>
              <a:rPr lang="en-US" altLang="ko-KR" sz="1400" b="1" dirty="0" err="1" smtClean="0">
                <a:solidFill>
                  <a:srgbClr val="FF0000"/>
                </a:solidFill>
                <a:ea typeface="맑은 고딕" panose="020B0503020000020004" pitchFamily="50" charset="-127"/>
              </a:rPr>
              <a:t>AveragePrice.sql</a:t>
            </a:r>
            <a:endParaRPr lang="ko-KR" altLang="en-US" sz="1400" b="1" dirty="0"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0809" y="594928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5-7 </a:t>
            </a:r>
            <a:r>
              <a:rPr lang="en-US" altLang="ko-KR" sz="1400" b="1" dirty="0" err="1" smtClean="0">
                <a:ea typeface="맑은 고딕" panose="020B0503020000020004" pitchFamily="50" charset="-127"/>
              </a:rPr>
              <a:t>AveragePrice</a:t>
            </a:r>
            <a:r>
              <a:rPr lang="en-US" altLang="ko-KR" sz="1400" b="1" dirty="0" smtClean="0"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ea typeface="맑은 고딕" panose="020B0503020000020004" pitchFamily="50" charset="-127"/>
              </a:rPr>
              <a:t>프로시저를 실행한 결과</a:t>
            </a:r>
            <a:endParaRPr lang="ko-KR" altLang="en-US" sz="1400" b="1" dirty="0"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262780"/>
              </p:ext>
            </p:extLst>
          </p:nvPr>
        </p:nvGraphicFramePr>
        <p:xfrm>
          <a:off x="690809" y="2204864"/>
          <a:ext cx="7625605" cy="2358771"/>
        </p:xfrm>
        <a:graphic>
          <a:graphicData uri="http://schemas.openxmlformats.org/drawingml/2006/table">
            <a:tbl>
              <a:tblPr/>
              <a:tblGrid>
                <a:gridCol w="417869">
                  <a:extLst>
                    <a:ext uri="{9D8B030D-6E8A-4147-A177-3AD203B41FA5}">
                      <a16:colId xmlns:a16="http://schemas.microsoft.com/office/drawing/2014/main" val="3504979535"/>
                    </a:ext>
                  </a:extLst>
                </a:gridCol>
                <a:gridCol w="7207736">
                  <a:extLst>
                    <a:ext uri="{9D8B030D-6E8A-4147-A177-3AD203B41FA5}">
                      <a16:colId xmlns:a16="http://schemas.microsoft.com/office/drawing/2014/main" val="2506733242"/>
                    </a:ext>
                  </a:extLst>
                </a:gridCol>
              </a:tblGrid>
              <a:tr h="149529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03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05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07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08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09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delimiter //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CREATE PROCEDURE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AveragePrice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AverageVal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INTEGER)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BEGIN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AVG(price) INTO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AverageVal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FROM Book WHERE price IS NOT NULL;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END;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delimiter ;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0602487"/>
                  </a:ext>
                </a:extLst>
              </a:tr>
              <a:tr h="6770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/*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프로시저 </a:t>
                      </a:r>
                      <a:r>
                        <a:rPr lang="en-US" altLang="ko-KR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AveragePrice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테스트하는 부분 *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CALL </a:t>
                      </a:r>
                      <a:r>
                        <a:rPr lang="en-US" altLang="ko-KR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AveragePrice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(@</a:t>
                      </a:r>
                      <a:r>
                        <a:rPr lang="en-US" altLang="ko-KR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myValue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@</a:t>
                      </a:r>
                      <a:r>
                        <a:rPr lang="en-US" altLang="ko-KR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myValue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964127"/>
                  </a:ext>
                </a:extLst>
              </a:tr>
            </a:tbl>
          </a:graphicData>
        </a:graphic>
      </p:graphicFrame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1085503"/>
            <a:ext cx="8064896" cy="641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buFont typeface="Wingdings" pitchFamily="2" charset="2"/>
              <a:buChar char="v"/>
            </a:pPr>
            <a:r>
              <a:rPr kumimoji="0" lang="ko-KR" altLang="en-US" sz="2000" dirty="0">
                <a:solidFill>
                  <a:schemeClr val="tx2"/>
                </a:solidFill>
              </a:rPr>
              <a:t>결과를 반환하는 프로시저</a:t>
            </a:r>
            <a:endParaRPr kumimoji="0" lang="en-US" altLang="ko-KR" sz="2000" dirty="0">
              <a:solidFill>
                <a:schemeClr val="tx2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5301208"/>
            <a:ext cx="874589" cy="5614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저장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700808"/>
            <a:ext cx="8064896" cy="4536504"/>
          </a:xfrm>
        </p:spPr>
        <p:txBody>
          <a:bodyPr/>
          <a:lstStyle/>
          <a:p>
            <a:r>
              <a:rPr lang="ko-KR" altLang="en-US" dirty="0" smtClean="0"/>
              <a:t>커서</a:t>
            </a:r>
            <a:r>
              <a:rPr lang="en-US" altLang="ko-KR" dirty="0" smtClean="0"/>
              <a:t>(cursor)</a:t>
            </a:r>
            <a:r>
              <a:rPr lang="ko-KR" altLang="en-US" dirty="0" smtClean="0"/>
              <a:t>는 실행 결과 테이블을 한 번에 한 행씩 처리하기 위하여 테이블의 행을 순서대로 가리키는 데 사용함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99230" y="2748161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5-3 </a:t>
            </a:r>
            <a:r>
              <a:rPr lang="ko-KR" altLang="en-US" sz="1400" b="1" dirty="0" smtClean="0">
                <a:ea typeface="맑은 고딕" panose="020B0503020000020004" pitchFamily="50" charset="-127"/>
              </a:rPr>
              <a:t>커서와 관련된 키워드</a:t>
            </a:r>
            <a:endParaRPr lang="ko-KR" altLang="en-US" sz="1400" b="1" dirty="0"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109996"/>
            <a:ext cx="7128792" cy="1947099"/>
          </a:xfrm>
          <a:prstGeom prst="rect">
            <a:avLst/>
          </a:prstGeom>
        </p:spPr>
      </p:pic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39552" y="1085503"/>
            <a:ext cx="8064896" cy="641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buFont typeface="Wingdings" pitchFamily="2" charset="2"/>
              <a:buChar char="v"/>
            </a:pPr>
            <a:r>
              <a:rPr kumimoji="0" lang="ko-KR" altLang="en-US" sz="2000" dirty="0">
                <a:solidFill>
                  <a:schemeClr val="tx2"/>
                </a:solidFill>
              </a:rPr>
              <a:t>커서를 사용하는 프로시저</a:t>
            </a:r>
            <a:endParaRPr kumimoji="0" lang="en-US" altLang="ko-KR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043608" y="3731954"/>
            <a:ext cx="6953076" cy="720000"/>
            <a:chOff x="643260" y="3173386"/>
            <a:chExt cx="6953076" cy="720000"/>
          </a:xfrm>
        </p:grpSpPr>
        <p:sp>
          <p:nvSpPr>
            <p:cNvPr id="5" name="직사각형 32"/>
            <p:cNvSpPr/>
            <p:nvPr/>
          </p:nvSpPr>
          <p:spPr>
            <a:xfrm>
              <a:off x="643260" y="3225332"/>
              <a:ext cx="735960" cy="609600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rgbClr val="B5D5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754595" y="3294665"/>
              <a:ext cx="5405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dirty="0" smtClean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03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직사각형 32"/>
            <p:cNvSpPr/>
            <p:nvPr/>
          </p:nvSpPr>
          <p:spPr>
            <a:xfrm>
              <a:off x="1358900" y="3173386"/>
              <a:ext cx="6237436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직사각형 23"/>
            <p:cNvSpPr>
              <a:spLocks noChangeArrowheads="1"/>
            </p:cNvSpPr>
            <p:nvPr/>
          </p:nvSpPr>
          <p:spPr bwMode="auto">
            <a:xfrm>
              <a:off x="1496616" y="3318602"/>
              <a:ext cx="4824536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데이터베이스</a:t>
              </a:r>
              <a:r>
                <a:rPr lang="en-US" altLang="ko-KR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 </a:t>
              </a: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연동 자바 프로그래밍</a:t>
              </a:r>
              <a:endParaRPr lang="en-US" altLang="ko-KR" sz="20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43608" y="1457382"/>
            <a:ext cx="6953076" cy="720000"/>
            <a:chOff x="643260" y="980728"/>
            <a:chExt cx="6953076" cy="720000"/>
          </a:xfrm>
        </p:grpSpPr>
        <p:sp>
          <p:nvSpPr>
            <p:cNvPr id="10" name="직사각형 32"/>
            <p:cNvSpPr/>
            <p:nvPr/>
          </p:nvSpPr>
          <p:spPr>
            <a:xfrm>
              <a:off x="643260" y="1032546"/>
              <a:ext cx="728340" cy="609600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rgbClr val="B5D5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754594" y="1101879"/>
              <a:ext cx="5405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dirty="0" smtClean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01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직사각형 32"/>
            <p:cNvSpPr/>
            <p:nvPr/>
          </p:nvSpPr>
          <p:spPr>
            <a:xfrm>
              <a:off x="1358900" y="980728"/>
              <a:ext cx="6237436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직사각형 23"/>
            <p:cNvSpPr>
              <a:spLocks noChangeArrowheads="1"/>
            </p:cNvSpPr>
            <p:nvPr/>
          </p:nvSpPr>
          <p:spPr bwMode="auto">
            <a:xfrm>
              <a:off x="1496616" y="1135069"/>
              <a:ext cx="48245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</a:pP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데이터베이스 프로그래밍의 개념</a:t>
              </a:r>
              <a:endParaRPr lang="en-US" altLang="ko-KR" sz="20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043608" y="2594668"/>
            <a:ext cx="6953076" cy="720000"/>
            <a:chOff x="643260" y="2077057"/>
            <a:chExt cx="6953076" cy="720000"/>
          </a:xfrm>
        </p:grpSpPr>
        <p:sp>
          <p:nvSpPr>
            <p:cNvPr id="15" name="직사각형 32"/>
            <p:cNvSpPr/>
            <p:nvPr/>
          </p:nvSpPr>
          <p:spPr>
            <a:xfrm>
              <a:off x="643260" y="2147989"/>
              <a:ext cx="735960" cy="609600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rgbClr val="B5D5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754595" y="2217322"/>
              <a:ext cx="5405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dirty="0" smtClean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02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직사각형 32"/>
            <p:cNvSpPr/>
            <p:nvPr/>
          </p:nvSpPr>
          <p:spPr>
            <a:xfrm>
              <a:off x="1358900" y="2077057"/>
              <a:ext cx="6237436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직사각형 17"/>
            <p:cNvSpPr>
              <a:spLocks noChangeArrowheads="1"/>
            </p:cNvSpPr>
            <p:nvPr/>
          </p:nvSpPr>
          <p:spPr bwMode="auto">
            <a:xfrm>
              <a:off x="1496616" y="2227029"/>
              <a:ext cx="48245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저장 프로그램</a:t>
              </a: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043608" y="4869240"/>
            <a:ext cx="6953076" cy="720000"/>
            <a:chOff x="643260" y="3173386"/>
            <a:chExt cx="6953076" cy="720000"/>
          </a:xfrm>
        </p:grpSpPr>
        <p:sp>
          <p:nvSpPr>
            <p:cNvPr id="20" name="직사각형 32"/>
            <p:cNvSpPr/>
            <p:nvPr/>
          </p:nvSpPr>
          <p:spPr>
            <a:xfrm>
              <a:off x="643260" y="3225332"/>
              <a:ext cx="735960" cy="609600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rgbClr val="B5D5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54595" y="3294665"/>
              <a:ext cx="5405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dirty="0" smtClean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04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직사각형 32"/>
            <p:cNvSpPr/>
            <p:nvPr/>
          </p:nvSpPr>
          <p:spPr>
            <a:xfrm>
              <a:off x="1358900" y="3173386"/>
              <a:ext cx="6237436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직사각형 23"/>
            <p:cNvSpPr>
              <a:spLocks noChangeArrowheads="1"/>
            </p:cNvSpPr>
            <p:nvPr/>
          </p:nvSpPr>
          <p:spPr bwMode="auto">
            <a:xfrm>
              <a:off x="1496616" y="3318602"/>
              <a:ext cx="4824536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데이터베이스 연동 웹 프로그래밍</a:t>
              </a:r>
              <a:endParaRPr lang="en-US" altLang="ko-KR" sz="20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저장 프로그램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4" y="1124744"/>
            <a:ext cx="7488832" cy="432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예제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5-4 </a:t>
            </a:r>
            <a:r>
              <a:rPr lang="en-US" altLang="ko-KR" sz="1400" b="1" dirty="0" smtClean="0">
                <a:ea typeface="맑은 고딕" panose="020B0503020000020004" pitchFamily="50" charset="-127"/>
              </a:rPr>
              <a:t>Orders </a:t>
            </a:r>
            <a:r>
              <a:rPr lang="ko-KR" altLang="en-US" sz="1400" b="1" dirty="0">
                <a:ea typeface="맑은 고딕" panose="020B0503020000020004" pitchFamily="50" charset="-127"/>
              </a:rPr>
              <a:t>테이블의 판매 도서에 대한 이익을 계산하는 프로시저 </a:t>
            </a:r>
            <a:r>
              <a:rPr lang="ko-KR" altLang="en-US" sz="1400" b="1" dirty="0" smtClean="0">
                <a:ea typeface="맑은 고딕" panose="020B0503020000020004" pitchFamily="50" charset="-127"/>
              </a:rPr>
              <a:t>        </a:t>
            </a:r>
            <a:r>
              <a:rPr lang="en-US" altLang="ko-KR" sz="1400" b="1" dirty="0" err="1" smtClean="0">
                <a:solidFill>
                  <a:srgbClr val="CC0000"/>
                </a:solidFill>
                <a:ea typeface="맑은 고딕" panose="020B0503020000020004" pitchFamily="50" charset="-127"/>
              </a:rPr>
              <a:t>Interest.sql</a:t>
            </a:r>
            <a:endParaRPr lang="ko-KR" altLang="en-US" sz="1400" b="1" dirty="0">
              <a:solidFill>
                <a:srgbClr val="CC0000"/>
              </a:solidFill>
              <a:ea typeface="맑은 고딕" panose="020B0503020000020004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294900"/>
              </p:ext>
            </p:extLst>
          </p:nvPr>
        </p:nvGraphicFramePr>
        <p:xfrm>
          <a:off x="827584" y="1556792"/>
          <a:ext cx="7488832" cy="5171024"/>
        </p:xfrm>
        <a:graphic>
          <a:graphicData uri="http://schemas.openxmlformats.org/drawingml/2006/table">
            <a:tbl>
              <a:tblPr/>
              <a:tblGrid>
                <a:gridCol w="410374">
                  <a:extLst>
                    <a:ext uri="{9D8B030D-6E8A-4147-A177-3AD203B41FA5}">
                      <a16:colId xmlns:a16="http://schemas.microsoft.com/office/drawing/2014/main" val="1640469346"/>
                    </a:ext>
                  </a:extLst>
                </a:gridCol>
                <a:gridCol w="7078458">
                  <a:extLst>
                    <a:ext uri="{9D8B030D-6E8A-4147-A177-3AD203B41FA5}">
                      <a16:colId xmlns:a16="http://schemas.microsoft.com/office/drawing/2014/main" val="1895953616"/>
                    </a:ext>
                  </a:extLst>
                </a:gridCol>
              </a:tblGrid>
              <a:tr h="448475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03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05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07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08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09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5560" marR="45560" marT="12596" marB="125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delimiter //  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CREATE PROCEDURE Interest()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BEGIN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DECLARE </a:t>
                      </a:r>
                      <a:r>
                        <a:rPr 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myInterest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INTEGER DEFAULT 0.0;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DECLARE Price INTEGER;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DECLARE </a:t>
                      </a:r>
                      <a:r>
                        <a:rPr 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endOfRow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BOOLEAN DEFAULT FALSE; 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DECLARE </a:t>
                      </a:r>
                      <a:r>
                        <a:rPr 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InterestCursor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CURSOR FOR 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	SELECT </a:t>
                      </a:r>
                      <a:r>
                        <a:rPr 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saleprice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FROM Orders;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DECLARE CONTINUE handler 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	FOR NOT FOUND SET </a:t>
                      </a:r>
                      <a:r>
                        <a:rPr 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endOfRow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=TRUE;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OPEN </a:t>
                      </a:r>
                      <a:r>
                        <a:rPr 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InterestCursor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cursor_loop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LOOP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FETCH </a:t>
                      </a:r>
                      <a:r>
                        <a:rPr 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InterestCursor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INTO Price;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IF </a:t>
                      </a:r>
                      <a:r>
                        <a:rPr 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endOfRow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THEN LEAVE </a:t>
                      </a:r>
                      <a:r>
                        <a:rPr 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cursor_loop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 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END IF;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IF Price &gt;= 30000 THEN 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SET </a:t>
                      </a:r>
                      <a:r>
                        <a:rPr 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myInterest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</a:t>
                      </a:r>
                      <a:r>
                        <a:rPr 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myInterest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+ Price * 0.1;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ELSE 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SET </a:t>
                      </a:r>
                      <a:r>
                        <a:rPr 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myInterest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</a:t>
                      </a:r>
                      <a:r>
                        <a:rPr 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myInterest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+ Price * 0.05;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END IF;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END LOOP </a:t>
                      </a:r>
                      <a:r>
                        <a:rPr 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cursor_loop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CLOSE </a:t>
                      </a:r>
                      <a:r>
                        <a:rPr 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InterestCursor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SELECT CONCAT('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이익 금액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 ', </a:t>
                      </a:r>
                      <a:r>
                        <a:rPr 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myInterest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END;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delimiter ;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5560" marR="45560" marT="12596" marB="12596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9436634"/>
                  </a:ext>
                </a:extLst>
              </a:tr>
              <a:tr h="3682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5560" marR="45560" marT="12596" marB="125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/* Interest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프로시저를 실행하여 판매된 도서에 대한 이익금을 계산 *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CALL Interest();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5560" marR="45560" marT="12596" marB="12596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215709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저장 프로그램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5616" y="2996952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5-8 </a:t>
            </a:r>
            <a:r>
              <a:rPr lang="en-US" altLang="ko-KR" sz="1400" b="1" dirty="0" smtClean="0">
                <a:ea typeface="맑은 고딕" panose="020B0503020000020004" pitchFamily="50" charset="-127"/>
              </a:rPr>
              <a:t>Interest </a:t>
            </a:r>
            <a:r>
              <a:rPr lang="ko-KR" altLang="en-US" sz="1400" b="1" dirty="0" smtClean="0">
                <a:ea typeface="맑은 고딕" panose="020B0503020000020004" pitchFamily="50" charset="-127"/>
              </a:rPr>
              <a:t>프로시저를 실행한 결과</a:t>
            </a:r>
            <a:endParaRPr lang="ko-KR" altLang="en-US" sz="1400" b="1" dirty="0">
              <a:ea typeface="맑은 고딕" panose="020B0503020000020004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39552" y="1085503"/>
            <a:ext cx="8064896" cy="641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buFont typeface="Wingdings" pitchFamily="2" charset="2"/>
              <a:buChar char="v"/>
            </a:pPr>
            <a:r>
              <a:rPr kumimoji="0" lang="ko-KR" altLang="en-US" sz="2000" dirty="0">
                <a:solidFill>
                  <a:schemeClr val="tx2"/>
                </a:solidFill>
              </a:rPr>
              <a:t>커서를 사용하는 프로시저</a:t>
            </a:r>
            <a:endParaRPr kumimoji="0" lang="en-US" altLang="ko-KR" sz="2000" dirty="0">
              <a:solidFill>
                <a:schemeClr val="tx2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132856"/>
            <a:ext cx="2312095" cy="66914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트리거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7560840" cy="5472608"/>
          </a:xfrm>
        </p:spPr>
        <p:txBody>
          <a:bodyPr/>
          <a:lstStyle/>
          <a:p>
            <a:r>
              <a:rPr lang="ko-KR" altLang="en-US" dirty="0" err="1" smtClean="0"/>
              <a:t>트리거</a:t>
            </a:r>
            <a:r>
              <a:rPr lang="en-US" altLang="ko-KR" dirty="0" smtClean="0"/>
              <a:t>(trigger) : </a:t>
            </a:r>
            <a:r>
              <a:rPr lang="ko-KR" altLang="en-US" dirty="0" smtClean="0"/>
              <a:t>데이터의 변경</a:t>
            </a:r>
            <a:r>
              <a:rPr lang="en-US" altLang="ko-KR" dirty="0" smtClean="0"/>
              <a:t>(INSERT, DELETE, UPDATE) </a:t>
            </a:r>
            <a:r>
              <a:rPr lang="ko-KR" altLang="en-US" dirty="0" smtClean="0"/>
              <a:t>문이 실행될 때 자동으로 따라서 실행되는 프로시저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285852" y="2526014"/>
            <a:ext cx="2772014" cy="8572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DATA </a:t>
            </a:r>
            <a:r>
              <a:rPr lang="ko-KR" altLang="en-US" sz="1600" dirty="0" smtClean="0">
                <a:solidFill>
                  <a:schemeClr val="tx1"/>
                </a:solidFill>
              </a:rPr>
              <a:t>변경 문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(INSERT,  DELETE,  UPDATE)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906214" y="2132856"/>
            <a:ext cx="2428892" cy="64294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BEFORE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트리거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906214" y="3101190"/>
            <a:ext cx="2428892" cy="64294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AFTER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트리거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cxnSp>
        <p:nvCxnSpPr>
          <p:cNvPr id="7" name="꺾인 연결선 6"/>
          <p:cNvCxnSpPr/>
          <p:nvPr/>
        </p:nvCxnSpPr>
        <p:spPr>
          <a:xfrm>
            <a:off x="4057866" y="2954642"/>
            <a:ext cx="848348" cy="468019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/>
          <p:nvPr/>
        </p:nvCxnSpPr>
        <p:spPr>
          <a:xfrm flipV="1">
            <a:off x="4057866" y="2454327"/>
            <a:ext cx="848348" cy="500315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62296" y="403387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5-9 </a:t>
            </a:r>
            <a:r>
              <a:rPr lang="ko-KR" altLang="en-US" sz="1400" b="1" dirty="0" smtClean="0">
                <a:ea typeface="맑은 고딕" panose="020B0503020000020004" pitchFamily="50" charset="-127"/>
              </a:rPr>
              <a:t>데이터 변경과 </a:t>
            </a:r>
            <a:r>
              <a:rPr lang="ko-KR" altLang="en-US" sz="1400" b="1" dirty="0" err="1" smtClean="0">
                <a:ea typeface="맑은 고딕" panose="020B0503020000020004" pitchFamily="50" charset="-127"/>
              </a:rPr>
              <a:t>트리거의</a:t>
            </a:r>
            <a:r>
              <a:rPr lang="ko-KR" altLang="en-US" sz="1400" b="1" dirty="0" smtClean="0">
                <a:ea typeface="맑은 고딕" panose="020B0503020000020004" pitchFamily="50" charset="-127"/>
              </a:rPr>
              <a:t> 수행</a:t>
            </a:r>
            <a:endParaRPr lang="ko-KR" altLang="en-US" sz="1400" b="1" dirty="0"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트리거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2142" y="1052736"/>
            <a:ext cx="7820298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예제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5-5 </a:t>
            </a:r>
            <a:r>
              <a:rPr lang="ko-KR" altLang="en-US" sz="1400" b="1" dirty="0" smtClean="0">
                <a:ea typeface="맑은 고딕" panose="020B0503020000020004" pitchFamily="50" charset="-127"/>
              </a:rPr>
              <a:t>새로운 도서를</a:t>
            </a:r>
            <a:r>
              <a:rPr lang="en-US" altLang="ko-KR" sz="1400" b="1" dirty="0" smtClean="0"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ea typeface="맑은 고딕" panose="020B0503020000020004" pitchFamily="50" charset="-127"/>
              </a:rPr>
              <a:t>삽입한 후 자동으로 </a:t>
            </a:r>
            <a:r>
              <a:rPr lang="en-US" altLang="ko-KR" sz="1400" b="1" dirty="0" err="1" smtClean="0">
                <a:ea typeface="맑은 고딕" panose="020B0503020000020004" pitchFamily="50" charset="-127"/>
              </a:rPr>
              <a:t>Book_log</a:t>
            </a:r>
            <a:r>
              <a:rPr lang="en-US" altLang="ko-KR" sz="1400" b="1" dirty="0" smtClean="0"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ea typeface="맑은 고딕" panose="020B0503020000020004" pitchFamily="50" charset="-127"/>
              </a:rPr>
              <a:t>테이블에 삽입한 내용을 기록하는 </a:t>
            </a:r>
            <a:r>
              <a:rPr lang="ko-KR" altLang="en-US" sz="1400" b="1" dirty="0" err="1" smtClean="0">
                <a:ea typeface="맑은 고딕" panose="020B0503020000020004" pitchFamily="50" charset="-127"/>
              </a:rPr>
              <a:t>트리거</a:t>
            </a:r>
            <a:endParaRPr lang="ko-KR" altLang="en-US" sz="1400" b="1" dirty="0">
              <a:ea typeface="맑은 고딕" panose="020B0503020000020004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44559"/>
              </p:ext>
            </p:extLst>
          </p:nvPr>
        </p:nvGraphicFramePr>
        <p:xfrm>
          <a:off x="712141" y="1670253"/>
          <a:ext cx="7820299" cy="328422"/>
        </p:xfrm>
        <a:graphic>
          <a:graphicData uri="http://schemas.openxmlformats.org/drawingml/2006/table">
            <a:tbl>
              <a:tblPr/>
              <a:tblGrid>
                <a:gridCol w="7820299">
                  <a:extLst>
                    <a:ext uri="{9D8B030D-6E8A-4147-A177-3AD203B41FA5}">
                      <a16:colId xmlns:a16="http://schemas.microsoft.com/office/drawing/2014/main" val="2937628301"/>
                    </a:ext>
                  </a:extLst>
                </a:gridCol>
              </a:tblGrid>
              <a:tr h="318587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 global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log_bin_trust_function_creators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=ON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 /*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실습을 위해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root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계정에서 실행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3429224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323064"/>
              </p:ext>
            </p:extLst>
          </p:nvPr>
        </p:nvGraphicFramePr>
        <p:xfrm>
          <a:off x="706080" y="2251683"/>
          <a:ext cx="7826360" cy="1133094"/>
        </p:xfrm>
        <a:graphic>
          <a:graphicData uri="http://schemas.openxmlformats.org/drawingml/2006/table">
            <a:tbl>
              <a:tblPr/>
              <a:tblGrid>
                <a:gridCol w="7826360">
                  <a:extLst>
                    <a:ext uri="{9D8B030D-6E8A-4147-A177-3AD203B41FA5}">
                      <a16:colId xmlns:a16="http://schemas.microsoft.com/office/drawing/2014/main" val="2033423894"/>
                    </a:ext>
                  </a:extLst>
                </a:gridCol>
              </a:tblGrid>
              <a:tr h="975614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/* </a:t>
                      </a: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madang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계정에서 실습을 위한 </a:t>
                      </a: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Book_log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테이블 생성해준다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*/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CREATE TABLE </a:t>
                      </a:r>
                      <a:r>
                        <a:rPr 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Book_log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bookid_l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INTEGER,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bookname_l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VARCHAR(40),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publisher_l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VARCHAR(40),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price_l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INTEGER);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052299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689802"/>
              </p:ext>
            </p:extLst>
          </p:nvPr>
        </p:nvGraphicFramePr>
        <p:xfrm>
          <a:off x="706079" y="3476035"/>
          <a:ext cx="7826361" cy="3003169"/>
        </p:xfrm>
        <a:graphic>
          <a:graphicData uri="http://schemas.openxmlformats.org/drawingml/2006/table">
            <a:tbl>
              <a:tblPr/>
              <a:tblGrid>
                <a:gridCol w="428870">
                  <a:extLst>
                    <a:ext uri="{9D8B030D-6E8A-4147-A177-3AD203B41FA5}">
                      <a16:colId xmlns:a16="http://schemas.microsoft.com/office/drawing/2014/main" val="3730084400"/>
                    </a:ext>
                  </a:extLst>
                </a:gridCol>
                <a:gridCol w="7397491">
                  <a:extLst>
                    <a:ext uri="{9D8B030D-6E8A-4147-A177-3AD203B41FA5}">
                      <a16:colId xmlns:a16="http://schemas.microsoft.com/office/drawing/2014/main" val="2248127209"/>
                    </a:ext>
                  </a:extLst>
                </a:gridCol>
              </a:tblGrid>
              <a:tr h="20994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03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05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07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08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09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delimiter //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CREATE TRIGGER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AfterInsertBook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AFTER INSERT ON Book FOR EACH ROW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BEGIN 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DECLARE average INTEGER;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INSERT INTO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Book_log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VALUES(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new.bookid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new.bookname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new.publisher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new.price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END;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delimiter ;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9666170"/>
                  </a:ext>
                </a:extLst>
              </a:tr>
              <a:tr h="9037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/*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삽입한 내용을 기록하는 트리거 확인 *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INSERT INTO Book VALUES(14, '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스포츠 과학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1', '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이상미디어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', 25000);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* FROM Book WHERE BOOKID=14;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* FROM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Book_log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WHERE BOOKID_L='14' ; --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 확인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255423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트리거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450912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5-10 </a:t>
            </a:r>
            <a:r>
              <a:rPr lang="en-US" altLang="ko-KR" sz="1400" b="1" dirty="0" smtClean="0">
                <a:ea typeface="맑은 고딕" panose="020B0503020000020004" pitchFamily="50" charset="-127"/>
              </a:rPr>
              <a:t>Book </a:t>
            </a:r>
            <a:r>
              <a:rPr lang="ko-KR" altLang="en-US" sz="1400" b="1" dirty="0" smtClean="0">
                <a:ea typeface="맑은 고딕" panose="020B0503020000020004" pitchFamily="50" charset="-127"/>
              </a:rPr>
              <a:t>테이블에 </a:t>
            </a:r>
            <a:r>
              <a:rPr lang="ko-KR" altLang="en-US" sz="1400" b="1" dirty="0" err="1" smtClean="0">
                <a:ea typeface="맑은 고딕" panose="020B0503020000020004" pitchFamily="50" charset="-127"/>
              </a:rPr>
              <a:t>투플을</a:t>
            </a:r>
            <a:r>
              <a:rPr lang="ko-KR" altLang="en-US" sz="1400" b="1" dirty="0" smtClean="0">
                <a:ea typeface="맑은 고딕" panose="020B0503020000020004" pitchFamily="50" charset="-127"/>
              </a:rPr>
              <a:t> 삽입하여 </a:t>
            </a:r>
            <a:r>
              <a:rPr lang="ko-KR" altLang="en-US" sz="1400" b="1" dirty="0" err="1" smtClean="0">
                <a:ea typeface="맑은 고딕" panose="020B0503020000020004" pitchFamily="50" charset="-127"/>
              </a:rPr>
              <a:t>트리거가</a:t>
            </a:r>
            <a:r>
              <a:rPr lang="ko-KR" altLang="en-US" sz="1400" b="1" dirty="0" smtClean="0">
                <a:ea typeface="맑은 고딕" panose="020B0503020000020004" pitchFamily="50" charset="-127"/>
              </a:rPr>
              <a:t> 실행된 결과</a:t>
            </a:r>
            <a:endParaRPr lang="ko-KR" altLang="en-US" sz="1400" b="1" dirty="0">
              <a:ea typeface="맑은 고딕" panose="020B0503020000020004" pitchFamily="50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060848"/>
            <a:ext cx="7385019" cy="224847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사용자 정의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7992888" cy="5472608"/>
          </a:xfrm>
        </p:spPr>
        <p:txBody>
          <a:bodyPr/>
          <a:lstStyle/>
          <a:p>
            <a:r>
              <a:rPr lang="ko-KR" altLang="en-US" dirty="0" smtClean="0"/>
              <a:t>사용자 정의 함수는 수학의 함수와 마찬가지로 입력된 값을 가공하여 결과 값을 되돌려줌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0810" y="2161023"/>
            <a:ext cx="7769622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예제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5-6 </a:t>
            </a:r>
            <a:r>
              <a:rPr lang="ko-KR" altLang="en-US" sz="1400" b="1" dirty="0" smtClean="0">
                <a:ea typeface="맑은 고딕" panose="020B0503020000020004" pitchFamily="50" charset="-127"/>
              </a:rPr>
              <a:t>판매된 도서에 대한 이익을 계산하는 함수                                    </a:t>
            </a:r>
            <a:r>
              <a:rPr lang="en-US" altLang="ko-KR" sz="1400" b="1" dirty="0" err="1" smtClean="0">
                <a:solidFill>
                  <a:srgbClr val="FF0000"/>
                </a:solidFill>
                <a:ea typeface="맑은 고딕" panose="020B0503020000020004" pitchFamily="50" charset="-127"/>
              </a:rPr>
              <a:t>fnc_Interest.sql</a:t>
            </a:r>
            <a:endParaRPr lang="ko-KR" altLang="en-US" sz="1400" b="1" dirty="0">
              <a:ea typeface="맑은 고딕" panose="020B0503020000020004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909773"/>
              </p:ext>
            </p:extLst>
          </p:nvPr>
        </p:nvGraphicFramePr>
        <p:xfrm>
          <a:off x="690810" y="2550382"/>
          <a:ext cx="7769622" cy="3182874"/>
        </p:xfrm>
        <a:graphic>
          <a:graphicData uri="http://schemas.openxmlformats.org/drawingml/2006/table">
            <a:tbl>
              <a:tblPr/>
              <a:tblGrid>
                <a:gridCol w="425761">
                  <a:extLst>
                    <a:ext uri="{9D8B030D-6E8A-4147-A177-3AD203B41FA5}">
                      <a16:colId xmlns:a16="http://schemas.microsoft.com/office/drawing/2014/main" val="2101738863"/>
                    </a:ext>
                  </a:extLst>
                </a:gridCol>
                <a:gridCol w="7343861">
                  <a:extLst>
                    <a:ext uri="{9D8B030D-6E8A-4147-A177-3AD203B41FA5}">
                      <a16:colId xmlns:a16="http://schemas.microsoft.com/office/drawing/2014/main" val="3800325463"/>
                    </a:ext>
                  </a:extLst>
                </a:gridCol>
              </a:tblGrid>
              <a:tr h="25058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03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05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07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08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09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delimiter //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CREATE FUNCTION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fnc_Interest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Price INTEGER) RETURNS INT 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BEGIN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DECLARE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myInterest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INTEGER;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--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가격이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30,000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 이상이면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10%, 30,000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 미만이면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5%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IF Price &gt;= 30000 THEN SET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myInterest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Price * 0.1;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ELSE SET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myInterest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:= Price * 0.05;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END IF;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RETURN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myInterest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END; //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delimiter ;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6315935"/>
                  </a:ext>
                </a:extLst>
              </a:tr>
              <a:tr h="6770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/* Orders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테이블에서 각 주문에 대한 이익을 출력 *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custid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orderid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saleprice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fnc_Interest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saleprice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interest 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FROM Orders;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3266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사용자 정의 함수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03648" y="450912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5-11 </a:t>
            </a:r>
            <a:r>
              <a:rPr lang="en-US" altLang="ko-KR" sz="1400" b="1" dirty="0" smtClean="0">
                <a:ea typeface="맑은 고딕" panose="020B0503020000020004" pitchFamily="50" charset="-127"/>
              </a:rPr>
              <a:t>Orders </a:t>
            </a:r>
            <a:r>
              <a:rPr lang="ko-KR" altLang="en-US" sz="1400" b="1" dirty="0" smtClean="0">
                <a:ea typeface="맑은 고딕" panose="020B0503020000020004" pitchFamily="50" charset="-127"/>
              </a:rPr>
              <a:t>테이블의 </a:t>
            </a:r>
            <a:r>
              <a:rPr lang="ko-KR" altLang="en-US" sz="1400" b="1" dirty="0" err="1" smtClean="0">
                <a:ea typeface="맑은 고딕" panose="020B0503020000020004" pitchFamily="50" charset="-127"/>
              </a:rPr>
              <a:t>건별</a:t>
            </a:r>
            <a:r>
              <a:rPr lang="ko-KR" altLang="en-US" sz="1400" b="1" dirty="0" smtClean="0">
                <a:ea typeface="맑은 고딕" panose="020B0503020000020004" pitchFamily="50" charset="-127"/>
              </a:rPr>
              <a:t> 이익금 계산</a:t>
            </a:r>
            <a:endParaRPr lang="ko-KR" altLang="en-US" sz="1400" b="1" dirty="0"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700808"/>
            <a:ext cx="3080197" cy="2798111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사용자 정의 함수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148478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5-4 </a:t>
            </a:r>
            <a:r>
              <a:rPr lang="ko-KR" altLang="en-US" sz="1400" b="1" dirty="0" smtClean="0">
                <a:ea typeface="맑은 고딕" panose="020B0503020000020004" pitchFamily="50" charset="-127"/>
              </a:rPr>
              <a:t>프로시저</a:t>
            </a:r>
            <a:r>
              <a:rPr lang="en-US" altLang="ko-KR" sz="1400" b="1" dirty="0" smtClean="0">
                <a:ea typeface="맑은 고딕" panose="020B0503020000020004" pitchFamily="50" charset="-127"/>
              </a:rPr>
              <a:t>, </a:t>
            </a:r>
            <a:r>
              <a:rPr lang="ko-KR" altLang="en-US" sz="1400" b="1" dirty="0" err="1" smtClean="0">
                <a:ea typeface="맑은 고딕" panose="020B0503020000020004" pitchFamily="50" charset="-127"/>
              </a:rPr>
              <a:t>트리거</a:t>
            </a:r>
            <a:r>
              <a:rPr lang="en-US" altLang="ko-KR" sz="1400" b="1" dirty="0" smtClean="0">
                <a:ea typeface="맑은 고딕" panose="020B0503020000020004" pitchFamily="50" charset="-127"/>
              </a:rPr>
              <a:t>, </a:t>
            </a:r>
            <a:r>
              <a:rPr lang="ko-KR" altLang="en-US" sz="1400" b="1" dirty="0" smtClean="0">
                <a:ea typeface="맑은 고딕" panose="020B0503020000020004" pitchFamily="50" charset="-127"/>
              </a:rPr>
              <a:t>사용자 정의 함수의 공통점과 차이점</a:t>
            </a:r>
            <a:endParaRPr lang="ko-KR" altLang="en-US" sz="1400" b="1" dirty="0"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772816"/>
            <a:ext cx="8136904" cy="3249961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저장 프로그램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문법 요약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1484784"/>
            <a:ext cx="691276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5-5 </a:t>
            </a:r>
            <a:r>
              <a:rPr lang="ko-KR" altLang="en-US" sz="1400" b="1" dirty="0" smtClean="0">
                <a:ea typeface="맑은 고딕" panose="020B0503020000020004" pitchFamily="50" charset="-127"/>
              </a:rPr>
              <a:t>저장 프로그램의 기본 문법 </a:t>
            </a:r>
            <a:r>
              <a:rPr lang="en-US" altLang="ko-KR" sz="1400" b="1" dirty="0">
                <a:solidFill>
                  <a:srgbClr val="FF0000"/>
                </a:solidFill>
                <a:ea typeface="맑은 고딕" panose="020B0503020000020004" pitchFamily="50" charset="-127"/>
              </a:rPr>
              <a:t>(</a:t>
            </a:r>
            <a:r>
              <a:rPr lang="ko-KR" altLang="en-US" sz="1400" b="1" dirty="0">
                <a:solidFill>
                  <a:srgbClr val="FF0000"/>
                </a:solidFill>
                <a:ea typeface="맑은 고딕" panose="020B0503020000020004" pitchFamily="50" charset="-127"/>
              </a:rPr>
              <a:t>계속</a:t>
            </a:r>
            <a:r>
              <a:rPr lang="en-US" altLang="ko-KR" sz="1400" b="1" dirty="0" smtClean="0">
                <a:solidFill>
                  <a:srgbClr val="FF0000"/>
                </a:solidFill>
                <a:ea typeface="맑은 고딕" panose="020B0503020000020004" pitchFamily="50" charset="-127"/>
              </a:rPr>
              <a:t>)</a:t>
            </a:r>
            <a:endParaRPr lang="en-US" altLang="ko-KR" sz="1400" dirty="0">
              <a:ea typeface="맑은 고딕" panose="020B0503020000020004" pitchFamily="50" charset="-127"/>
            </a:endParaRPr>
          </a:p>
          <a:p>
            <a:endParaRPr lang="ko-KR" altLang="en-US" sz="1400" b="1" dirty="0"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246" y="1700808"/>
            <a:ext cx="5090914" cy="3995401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저장 프로그램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문법 요약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1484784"/>
            <a:ext cx="691276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5-5 </a:t>
            </a:r>
            <a:r>
              <a:rPr lang="ko-KR" altLang="en-US" sz="1400" b="1" dirty="0" smtClean="0">
                <a:ea typeface="맑은 고딕" panose="020B0503020000020004" pitchFamily="50" charset="-127"/>
              </a:rPr>
              <a:t>저장 프로그램의 기본 문법 </a:t>
            </a:r>
            <a:r>
              <a:rPr lang="en-US" altLang="ko-KR" sz="1400" b="1" dirty="0" smtClean="0">
                <a:solidFill>
                  <a:srgbClr val="FF0000"/>
                </a:solidFill>
                <a:ea typeface="맑은 고딕" panose="020B0503020000020004" pitchFamily="50" charset="-127"/>
              </a:rPr>
              <a:t>(</a:t>
            </a:r>
            <a:r>
              <a:rPr lang="ko-KR" altLang="en-US" sz="1400" b="1" dirty="0" smtClean="0">
                <a:solidFill>
                  <a:srgbClr val="FF0000"/>
                </a:solidFill>
                <a:ea typeface="맑은 고딕" panose="020B0503020000020004" pitchFamily="50" charset="-127"/>
              </a:rPr>
              <a:t>계속</a:t>
            </a:r>
            <a:r>
              <a:rPr lang="en-US" altLang="ko-KR" sz="1400" b="1" dirty="0" smtClean="0">
                <a:solidFill>
                  <a:srgbClr val="FF0000"/>
                </a:solidFill>
                <a:ea typeface="맑은 고딕" panose="020B0503020000020004" pitchFamily="50" charset="-127"/>
              </a:rPr>
              <a:t>)</a:t>
            </a:r>
            <a:endParaRPr lang="en-US" altLang="ko-KR" sz="1400" dirty="0">
              <a:solidFill>
                <a:srgbClr val="FF0000"/>
              </a:solidFill>
              <a:ea typeface="맑은 고딕" panose="020B0503020000020004" pitchFamily="50" charset="-127"/>
            </a:endParaRPr>
          </a:p>
          <a:p>
            <a:endParaRPr lang="ko-KR" altLang="en-US" sz="1400" b="1" dirty="0">
              <a:ea typeface="맑은 고딕" panose="020B0503020000020004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971600" y="1664271"/>
            <a:ext cx="5184576" cy="4717057"/>
            <a:chOff x="971600" y="1844824"/>
            <a:chExt cx="5184576" cy="4717057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1600" y="2204864"/>
              <a:ext cx="5184576" cy="4357017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1600" y="1844824"/>
              <a:ext cx="5184576" cy="4228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5369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39552" y="1085503"/>
            <a:ext cx="8064896" cy="547260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kumimoji="0" lang="ko-KR" altLang="en-US" sz="1800" b="1" dirty="0">
                <a:solidFill>
                  <a:srgbClr val="393939"/>
                </a:solidFill>
                <a:latin typeface="+mn-ea"/>
              </a:rPr>
              <a:t>데이터베이스 프로그래밍의 개념을 이해한다</a:t>
            </a:r>
            <a:r>
              <a:rPr kumimoji="0" lang="en-US" altLang="ko-KR" sz="1800" b="1" dirty="0">
                <a:solidFill>
                  <a:srgbClr val="393939"/>
                </a:solidFill>
                <a:latin typeface="+mn-ea"/>
              </a:rPr>
              <a:t>.</a:t>
            </a:r>
          </a:p>
          <a:p>
            <a:pPr lvl="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kumimoji="0" lang="ko-KR" altLang="en-US" sz="1800" b="1" dirty="0">
                <a:solidFill>
                  <a:srgbClr val="393939"/>
                </a:solidFill>
                <a:latin typeface="+mn-ea"/>
              </a:rPr>
              <a:t>저장 프로그램의 문법과 </a:t>
            </a:r>
            <a:r>
              <a:rPr kumimoji="0" lang="ko-KR" altLang="en-US" sz="1800" b="1" dirty="0" smtClean="0">
                <a:solidFill>
                  <a:srgbClr val="393939"/>
                </a:solidFill>
                <a:latin typeface="+mn-ea"/>
              </a:rPr>
              <a:t>사용 방법을 알아본다</a:t>
            </a:r>
            <a:r>
              <a:rPr kumimoji="0" lang="en-US" altLang="ko-KR" sz="1800" b="1" dirty="0">
                <a:solidFill>
                  <a:srgbClr val="393939"/>
                </a:solidFill>
                <a:latin typeface="+mn-ea"/>
              </a:rPr>
              <a:t>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kumimoji="0" lang="ko-KR" altLang="en-US" sz="1800" b="1" dirty="0">
                <a:solidFill>
                  <a:srgbClr val="393939"/>
                </a:solidFill>
                <a:latin typeface="+mn-ea"/>
              </a:rPr>
              <a:t>자바 프로그램과 데이터베이스를 연동하는 방법을 알아본다</a:t>
            </a:r>
            <a:r>
              <a:rPr kumimoji="0" lang="en-US" altLang="ko-KR" sz="1800" b="1" dirty="0">
                <a:solidFill>
                  <a:srgbClr val="393939"/>
                </a:solidFill>
                <a:latin typeface="+mn-ea"/>
              </a:rPr>
              <a:t>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kumimoji="0" lang="en-US" altLang="ko-KR" sz="1800" b="1" dirty="0">
                <a:solidFill>
                  <a:srgbClr val="393939"/>
                </a:solidFill>
                <a:latin typeface="+mn-ea"/>
              </a:rPr>
              <a:t>JSP </a:t>
            </a:r>
            <a:r>
              <a:rPr kumimoji="0" lang="ko-KR" altLang="en-US" sz="1800" b="1" dirty="0">
                <a:solidFill>
                  <a:srgbClr val="393939"/>
                </a:solidFill>
                <a:latin typeface="+mn-ea"/>
              </a:rPr>
              <a:t>프로그램과 데이터베이스를 연동하는 방법을 알아본다</a:t>
            </a:r>
            <a:r>
              <a:rPr kumimoji="0" lang="en-US" altLang="ko-KR" sz="1800" b="1" dirty="0">
                <a:solidFill>
                  <a:srgbClr val="393939"/>
                </a:solidFill>
                <a:latin typeface="+mn-ea"/>
              </a:rPr>
              <a:t>.</a:t>
            </a:r>
            <a:endParaRPr kumimoji="0" lang="ko-KR" altLang="en-US" sz="1800" b="1" dirty="0">
              <a:solidFill>
                <a:srgbClr val="393939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862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A512A541-6E8F-4360-96B4-661A9473F2C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Font typeface="+mj-lt"/>
              <a:buAutoNum type="arabicPeriod" startAt="6"/>
            </a:pPr>
            <a:r>
              <a:rPr lang="ko-KR" altLang="en-US" dirty="0"/>
              <a:t>다음 프로그램을 프로시저로 작성하고 </a:t>
            </a:r>
            <a:r>
              <a:rPr lang="ko-KR" altLang="en-US" dirty="0" err="1"/>
              <a:t>실행하시오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데이터베이스는 마당서점을 이용한다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pPr marL="266700" lvl="1" indent="0">
              <a:buNone/>
            </a:pPr>
            <a:r>
              <a:rPr lang="en-US" altLang="ko-KR" b="0" dirty="0"/>
              <a:t> </a:t>
            </a:r>
            <a:r>
              <a:rPr lang="en-US" altLang="ko-KR" b="0" dirty="0" smtClean="0"/>
              <a:t>(</a:t>
            </a:r>
            <a:r>
              <a:rPr lang="en-US" altLang="ko-KR" b="0" dirty="0"/>
              <a:t>1)  </a:t>
            </a:r>
            <a:r>
              <a:rPr lang="en-US" altLang="ko-KR" b="0" dirty="0" err="1"/>
              <a:t>InsertBook</a:t>
            </a:r>
            <a:r>
              <a:rPr lang="en-US" altLang="ko-KR" b="0" dirty="0"/>
              <a:t>() </a:t>
            </a:r>
            <a:r>
              <a:rPr lang="ko-KR" altLang="en-US" b="0" dirty="0"/>
              <a:t>프로시저를 수정하여 고객을 새로 등록하는 </a:t>
            </a:r>
            <a:r>
              <a:rPr lang="en-US" altLang="ko-KR" b="0" dirty="0" err="1"/>
              <a:t>InsertCustomer</a:t>
            </a:r>
            <a:r>
              <a:rPr lang="en-US" altLang="ko-KR" b="0"/>
              <a:t>() </a:t>
            </a:r>
            <a:endParaRPr lang="en-US" altLang="ko-KR" b="0" smtClean="0"/>
          </a:p>
          <a:p>
            <a:pPr marL="266700" lvl="1" indent="0">
              <a:buNone/>
            </a:pPr>
            <a:r>
              <a:rPr lang="en-US" altLang="ko-KR"/>
              <a:t>	</a:t>
            </a:r>
            <a:r>
              <a:rPr lang="ko-KR" altLang="en-US" b="0" smtClean="0"/>
              <a:t>프로시저를 </a:t>
            </a:r>
            <a:r>
              <a:rPr lang="ko-KR" altLang="en-US" b="0" dirty="0" smtClean="0"/>
              <a:t>작성하시오</a:t>
            </a:r>
            <a:r>
              <a:rPr lang="en-US" altLang="ko-KR" b="0" dirty="0"/>
              <a:t>.</a:t>
            </a:r>
            <a:endParaRPr lang="ko-KR" altLang="en-US" b="0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ko-KR" altLang="en-US"/>
              <a:t>연습문제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DD98C4-AD35-4759-9571-E1AA62A00DA9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55838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560" y="1871768"/>
            <a:ext cx="7537641" cy="61908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>
              <a:lnSpc>
                <a:spcPct val="110000"/>
              </a:lnSpc>
              <a:spcAft>
                <a:spcPts val="300"/>
              </a:spcAft>
            </a:pPr>
            <a:r>
              <a:rPr lang="en-US" altLang="ko-KR" sz="3400" b="1" spc="-150" dirty="0">
                <a:solidFill>
                  <a:schemeClr val="accent4">
                    <a:lumMod val="50000"/>
                  </a:schemeClr>
                </a:solidFill>
                <a:ea typeface="맑은 고딕" panose="020B0503020000020004" pitchFamily="50" charset="-127"/>
                <a:cs typeface="+mj-cs"/>
              </a:rPr>
              <a:t>03. </a:t>
            </a:r>
            <a:r>
              <a:rPr lang="ko-KR" altLang="en-US" sz="3400" b="1" spc="-150" dirty="0">
                <a:solidFill>
                  <a:schemeClr val="accent4">
                    <a:lumMod val="50000"/>
                  </a:schemeClr>
                </a:solidFill>
                <a:ea typeface="맑은 고딕" panose="020B0503020000020004" pitchFamily="50" charset="-127"/>
                <a:cs typeface="+mj-cs"/>
              </a:rPr>
              <a:t>데이터베이스 연동 자바 프로그래밍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475656" y="2780928"/>
            <a:ext cx="6840760" cy="255952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소스코드 설명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프로그램 실습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데이터베이스 연동 자바 프로그래밍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162880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5-6 </a:t>
            </a:r>
            <a:r>
              <a:rPr lang="ko-KR" altLang="en-US" sz="1400" b="1" dirty="0" smtClean="0">
                <a:ea typeface="맑은 고딕" panose="020B0503020000020004" pitchFamily="50" charset="-127"/>
              </a:rPr>
              <a:t>데이터베이스 연동 자바 프로그래밍 실습 환경</a:t>
            </a:r>
            <a:endParaRPr lang="ko-KR" altLang="en-US" sz="1400" b="1" dirty="0"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936614"/>
            <a:ext cx="5832648" cy="1667356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소스코드 설명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2296" y="112474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5-7 </a:t>
            </a:r>
            <a:r>
              <a:rPr lang="ko-KR" altLang="en-US" sz="1400" b="1" dirty="0" smtClean="0">
                <a:ea typeface="맑은 고딕" panose="020B0503020000020004" pitchFamily="50" charset="-127"/>
              </a:rPr>
              <a:t>데이터베이스 접속 자바 클래스</a:t>
            </a:r>
            <a:r>
              <a:rPr lang="en-US" altLang="ko-KR" sz="1400" b="1" dirty="0" smtClean="0">
                <a:ea typeface="맑은 고딕" panose="020B0503020000020004" pitchFamily="50" charset="-127"/>
              </a:rPr>
              <a:t>(java.sql)</a:t>
            </a:r>
            <a:endParaRPr lang="ko-KR" altLang="en-US" sz="1400" b="1" dirty="0"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401129"/>
            <a:ext cx="7128792" cy="5376854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소스코드 설명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43608" y="602128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5-12 </a:t>
            </a:r>
            <a:r>
              <a:rPr lang="ko-KR" altLang="en-US" sz="1400" b="1" dirty="0" smtClean="0">
                <a:ea typeface="맑은 고딕" panose="020B0503020000020004" pitchFamily="50" charset="-127"/>
              </a:rPr>
              <a:t>데이터베이스 연결 자바 객체들의 호출 관계</a:t>
            </a:r>
            <a:endParaRPr lang="ko-KR" altLang="en-US" sz="1400" b="1" dirty="0"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268760"/>
            <a:ext cx="7699634" cy="4535214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프로그램 실습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34304" y="134076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5-8 </a:t>
            </a:r>
            <a:r>
              <a:rPr lang="ko-KR" altLang="en-US" sz="1400" b="1" dirty="0" smtClean="0">
                <a:ea typeface="맑은 고딕" panose="020B0503020000020004" pitchFamily="50" charset="-127"/>
              </a:rPr>
              <a:t>자바 프로그램 실습 단계</a:t>
            </a:r>
            <a:endParaRPr lang="ko-KR" altLang="en-US" sz="1400" b="1" dirty="0"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946" y="1628799"/>
            <a:ext cx="7489478" cy="4283527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프로그램 실습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27584" y="458112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5-14 </a:t>
            </a:r>
            <a:r>
              <a:rPr lang="ko-KR" altLang="en-US" sz="1400" b="1" dirty="0" smtClean="0">
                <a:ea typeface="맑은 고딕" panose="020B0503020000020004" pitchFamily="50" charset="-127"/>
              </a:rPr>
              <a:t>데이터베이스 연동 자바 프로그램의 실행 흐름도</a:t>
            </a:r>
            <a:endParaRPr lang="ko-KR" altLang="en-US" sz="1400" b="1" dirty="0"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844824"/>
            <a:ext cx="7873149" cy="2592288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프로그램 실습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085503"/>
            <a:ext cx="8064896" cy="641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buFont typeface="Wingdings" pitchFamily="2" charset="2"/>
              <a:buChar char="v"/>
            </a:pPr>
            <a:r>
              <a:rPr kumimoji="0" lang="en-US" altLang="ko-KR" sz="2000" dirty="0">
                <a:solidFill>
                  <a:schemeClr val="tx2"/>
                </a:solidFill>
              </a:rPr>
              <a:t>[1</a:t>
            </a:r>
            <a:r>
              <a:rPr kumimoji="0" lang="ko-KR" altLang="en-US" sz="2000" dirty="0">
                <a:solidFill>
                  <a:schemeClr val="tx2"/>
                </a:solidFill>
              </a:rPr>
              <a:t>단계</a:t>
            </a:r>
            <a:r>
              <a:rPr kumimoji="0" lang="en-US" altLang="ko-KR" sz="2000" dirty="0">
                <a:solidFill>
                  <a:schemeClr val="tx2"/>
                </a:solidFill>
              </a:rPr>
              <a:t>] DBMS</a:t>
            </a:r>
            <a:r>
              <a:rPr kumimoji="0" lang="ko-KR" altLang="en-US" sz="2000" dirty="0">
                <a:solidFill>
                  <a:schemeClr val="tx2"/>
                </a:solidFill>
              </a:rPr>
              <a:t> 설치 및 환경설정</a:t>
            </a:r>
            <a:endParaRPr kumimoji="0" lang="en-US" altLang="ko-KR" sz="2000" dirty="0">
              <a:solidFill>
                <a:schemeClr val="tx2"/>
              </a:solidFill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27584" y="1844824"/>
            <a:ext cx="7776864" cy="456927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latinLnBrk="0">
              <a:lnSpc>
                <a:spcPct val="130000"/>
              </a:lnSpc>
              <a:spcBef>
                <a:spcPts val="1200"/>
              </a:spcBef>
              <a:buClrTx/>
              <a:buNone/>
            </a:pPr>
            <a:r>
              <a:rPr lang="en-US" altLang="ko-KR" dirty="0" smtClean="0"/>
              <a:t>➊ </a:t>
            </a:r>
            <a:r>
              <a:rPr lang="en-US" altLang="ko-KR" dirty="0"/>
              <a:t>MySQL 8.x </a:t>
            </a:r>
            <a:r>
              <a:rPr lang="ko-KR" altLang="en-US" dirty="0"/>
              <a:t>설치 </a:t>
            </a:r>
          </a:p>
          <a:p>
            <a:pPr indent="-165100" latinLnBrk="0">
              <a:lnSpc>
                <a:spcPct val="130000"/>
              </a:lnSpc>
              <a:spcBef>
                <a:spcPts val="1200"/>
              </a:spcBef>
              <a:buClrTx/>
              <a:buFont typeface="Arial" pitchFamily="34" charset="0"/>
              <a:buChar char="•"/>
            </a:pPr>
            <a:r>
              <a:rPr lang="en-US" altLang="ko-KR" sz="1400" b="0" dirty="0"/>
              <a:t>MySQL 8.x</a:t>
            </a:r>
            <a:r>
              <a:rPr lang="ko-KR" altLang="en-US" sz="1400" b="0" dirty="0"/>
              <a:t>는 이미 </a:t>
            </a:r>
            <a:r>
              <a:rPr lang="en-US" altLang="ko-KR" sz="1400" b="0" dirty="0"/>
              <a:t>3</a:t>
            </a:r>
            <a:r>
              <a:rPr lang="ko-KR" altLang="en-US" sz="1400" b="0" dirty="0"/>
              <a:t>장에서 설치하였다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설치는 윈도우 </a:t>
            </a:r>
            <a:r>
              <a:rPr lang="en-US" altLang="ko-KR" sz="1400" b="0" dirty="0"/>
              <a:t>10</a:t>
            </a:r>
            <a:r>
              <a:rPr lang="ko-KR" altLang="en-US" sz="1400" b="0" dirty="0"/>
              <a:t>을 기준으로 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아직 설치 하지 않았다면 부록 </a:t>
            </a:r>
            <a:r>
              <a:rPr lang="en-US" altLang="ko-KR" sz="1400" b="0" dirty="0"/>
              <a:t>A.1~A.3</a:t>
            </a:r>
            <a:r>
              <a:rPr lang="ko-KR" altLang="en-US" sz="1400" b="0" dirty="0"/>
              <a:t>을 참고하여 설치한다</a:t>
            </a:r>
            <a:r>
              <a:rPr lang="en-US" altLang="ko-KR" sz="1400" b="0" dirty="0"/>
              <a:t>. </a:t>
            </a:r>
          </a:p>
          <a:p>
            <a:pPr marL="0" indent="0" latinLnBrk="0">
              <a:lnSpc>
                <a:spcPct val="130000"/>
              </a:lnSpc>
              <a:spcBef>
                <a:spcPts val="1200"/>
              </a:spcBef>
              <a:buClrTx/>
              <a:buNone/>
            </a:pPr>
            <a:r>
              <a:rPr lang="ko-KR" altLang="en-US" dirty="0"/>
              <a:t>➋ </a:t>
            </a:r>
            <a:r>
              <a:rPr lang="en-US" altLang="ko-KR" dirty="0"/>
              <a:t>SQL </a:t>
            </a:r>
            <a:r>
              <a:rPr lang="ko-KR" altLang="en-US" dirty="0"/>
              <a:t>접속을 위한 사용자</a:t>
            </a:r>
            <a:r>
              <a:rPr lang="en-US" altLang="ko-KR" dirty="0"/>
              <a:t>(</a:t>
            </a:r>
            <a:r>
              <a:rPr lang="en-US" altLang="ko-KR" dirty="0" err="1"/>
              <a:t>madang</a:t>
            </a:r>
            <a:r>
              <a:rPr lang="en-US" altLang="ko-KR" dirty="0"/>
              <a:t>) </a:t>
            </a:r>
            <a:r>
              <a:rPr lang="ko-KR" altLang="en-US" dirty="0"/>
              <a:t>설정 </a:t>
            </a:r>
            <a:endParaRPr lang="en-US" altLang="ko-KR" dirty="0" smtClean="0"/>
          </a:p>
          <a:p>
            <a:pPr indent="-165100" latinLnBrk="0">
              <a:lnSpc>
                <a:spcPct val="130000"/>
              </a:lnSpc>
              <a:spcBef>
                <a:spcPts val="1200"/>
              </a:spcBef>
              <a:buClrTx/>
              <a:buFont typeface="Arial" pitchFamily="34" charset="0"/>
              <a:buChar char="•"/>
            </a:pPr>
            <a:r>
              <a:rPr lang="en-US" altLang="ko-KR" sz="1400" b="0" dirty="0"/>
              <a:t>MySQL</a:t>
            </a:r>
            <a:r>
              <a:rPr lang="ko-KR" altLang="en-US" sz="1400" b="0" dirty="0"/>
              <a:t>에 접속하기 위한 사용자 계정</a:t>
            </a:r>
            <a:r>
              <a:rPr lang="en-US" altLang="ko-KR" sz="1400" b="0" dirty="0"/>
              <a:t>(</a:t>
            </a:r>
            <a:r>
              <a:rPr lang="en-US" altLang="ko-KR" sz="1400" b="0" dirty="0" err="1"/>
              <a:t>madang</a:t>
            </a:r>
            <a:r>
              <a:rPr lang="en-US" altLang="ko-KR" sz="1400" b="0" dirty="0"/>
              <a:t>)</a:t>
            </a:r>
            <a:r>
              <a:rPr lang="ko-KR" altLang="en-US" sz="1400" b="0" dirty="0"/>
              <a:t>과 비밀번호</a:t>
            </a:r>
            <a:r>
              <a:rPr lang="en-US" altLang="ko-KR" sz="1400" b="0" dirty="0"/>
              <a:t>(</a:t>
            </a:r>
            <a:r>
              <a:rPr lang="en-US" altLang="ko-KR" sz="1400" b="0" dirty="0" err="1"/>
              <a:t>madang</a:t>
            </a:r>
            <a:r>
              <a:rPr lang="en-US" altLang="ko-KR" sz="1400" b="0" dirty="0"/>
              <a:t>)</a:t>
            </a:r>
            <a:r>
              <a:rPr lang="ko-KR" altLang="en-US" sz="1400" b="0" dirty="0"/>
              <a:t>를 부록 </a:t>
            </a:r>
            <a:r>
              <a:rPr lang="en-US" altLang="ko-KR" sz="1400" b="0" dirty="0"/>
              <a:t>B.3</a:t>
            </a:r>
            <a:r>
              <a:rPr lang="ko-KR" altLang="en-US" sz="1400" b="0" dirty="0"/>
              <a:t>을 </a:t>
            </a:r>
            <a:r>
              <a:rPr lang="ko-KR" altLang="en-US" sz="1400" b="0" dirty="0" smtClean="0"/>
              <a:t>참고하여 </a:t>
            </a:r>
            <a:r>
              <a:rPr lang="ko-KR" altLang="en-US" sz="1400" b="0" dirty="0"/>
              <a:t>설정한다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정상적으로 설정되었는지 확인하기 위해 </a:t>
            </a:r>
            <a:r>
              <a:rPr lang="en-US" altLang="ko-KR" sz="1400" b="0" dirty="0"/>
              <a:t>MySQL Workbench</a:t>
            </a:r>
            <a:r>
              <a:rPr lang="ko-KR" altLang="en-US" sz="1400" b="0" dirty="0"/>
              <a:t>를 실행 한 후 </a:t>
            </a:r>
            <a:r>
              <a:rPr lang="en-US" altLang="ko-KR" sz="1400" b="0" dirty="0" err="1"/>
              <a:t>madang</a:t>
            </a:r>
            <a:r>
              <a:rPr lang="en-US" altLang="ko-KR" sz="1400" b="0" dirty="0"/>
              <a:t>/</a:t>
            </a:r>
            <a:r>
              <a:rPr lang="en-US" altLang="ko-KR" sz="1400" b="0" dirty="0" err="1"/>
              <a:t>madang</a:t>
            </a:r>
            <a:r>
              <a:rPr lang="ko-KR" altLang="en-US" sz="1400" b="0" dirty="0"/>
              <a:t>으로 접속해본다</a:t>
            </a:r>
            <a:r>
              <a:rPr lang="en-US" altLang="ko-KR" sz="1400" b="0" dirty="0"/>
              <a:t>. </a:t>
            </a:r>
            <a:endParaRPr lang="ko-KR" altLang="en-US" sz="1400" b="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프로그램 실습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39552" y="1085503"/>
            <a:ext cx="8064896" cy="641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buFont typeface="Wingdings" pitchFamily="2" charset="2"/>
              <a:buChar char="v"/>
            </a:pPr>
            <a:r>
              <a:rPr kumimoji="0" lang="en-US" altLang="ko-KR" sz="2000" dirty="0">
                <a:solidFill>
                  <a:schemeClr val="tx2"/>
                </a:solidFill>
              </a:rPr>
              <a:t>[2</a:t>
            </a:r>
            <a:r>
              <a:rPr kumimoji="0" lang="ko-KR" altLang="en-US" sz="2000" dirty="0">
                <a:solidFill>
                  <a:schemeClr val="tx2"/>
                </a:solidFill>
              </a:rPr>
              <a:t>단계</a:t>
            </a:r>
            <a:r>
              <a:rPr kumimoji="0" lang="en-US" altLang="ko-KR" sz="2000" dirty="0">
                <a:solidFill>
                  <a:schemeClr val="tx2"/>
                </a:solidFill>
              </a:rPr>
              <a:t>] </a:t>
            </a:r>
            <a:r>
              <a:rPr kumimoji="0" lang="ko-KR" altLang="en-US" sz="2000" dirty="0">
                <a:solidFill>
                  <a:schemeClr val="tx2"/>
                </a:solidFill>
              </a:rPr>
              <a:t>데이터베이스 준비</a:t>
            </a:r>
            <a:endParaRPr kumimoji="0" lang="en-US" altLang="ko-KR" sz="2000" dirty="0">
              <a:solidFill>
                <a:schemeClr val="tx2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827584" y="1844824"/>
            <a:ext cx="7776864" cy="4569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30000"/>
              </a:lnSpc>
              <a:spcBef>
                <a:spcPts val="1200"/>
              </a:spcBef>
              <a:buClrTx/>
              <a:buNone/>
            </a:pPr>
            <a:r>
              <a:rPr kumimoji="0" lang="en-US" altLang="ko-KR" dirty="0"/>
              <a:t>➊ </a:t>
            </a:r>
            <a:r>
              <a:rPr kumimoji="0" lang="ko-KR" altLang="en-US" dirty="0" smtClean="0"/>
              <a:t>마당서점 </a:t>
            </a:r>
            <a:r>
              <a:rPr kumimoji="0" lang="ko-KR" altLang="en-US" dirty="0"/>
              <a:t>데이터베이스 준비</a:t>
            </a:r>
            <a:r>
              <a:rPr kumimoji="0" lang="en-US" altLang="ko-KR" dirty="0"/>
              <a:t>(</a:t>
            </a:r>
            <a:r>
              <a:rPr kumimoji="0" lang="en-US" altLang="ko-KR" dirty="0" err="1"/>
              <a:t>demo_madang.sql</a:t>
            </a:r>
            <a:r>
              <a:rPr kumimoji="0" lang="en-US" altLang="ko-KR" dirty="0"/>
              <a:t>)</a:t>
            </a:r>
          </a:p>
          <a:p>
            <a:pPr indent="-165100" latinLnBrk="0">
              <a:lnSpc>
                <a:spcPct val="130000"/>
              </a:lnSpc>
              <a:spcBef>
                <a:spcPts val="1200"/>
              </a:spcBef>
              <a:buClrTx/>
              <a:buFont typeface="Arial" pitchFamily="34" charset="0"/>
              <a:buChar char="•"/>
            </a:pPr>
            <a:r>
              <a:rPr lang="ko-KR" altLang="en-US" sz="1400" b="0" dirty="0" smtClean="0"/>
              <a:t>마당서점 </a:t>
            </a:r>
            <a:r>
              <a:rPr lang="ko-KR" altLang="en-US" sz="1400" b="0" dirty="0"/>
              <a:t>데이터베이스의 샘플 데이터는 이미 </a:t>
            </a:r>
            <a:r>
              <a:rPr lang="en-US" altLang="ko-KR" sz="1400" b="0" dirty="0"/>
              <a:t>3</a:t>
            </a:r>
            <a:r>
              <a:rPr lang="ko-KR" altLang="en-US" sz="1400" b="0" dirty="0"/>
              <a:t>장에서 설치하였다</a:t>
            </a:r>
            <a:r>
              <a:rPr lang="en-US" altLang="ko-KR" sz="1400" b="0" dirty="0"/>
              <a:t>. </a:t>
            </a:r>
            <a:br>
              <a:rPr lang="en-US" altLang="ko-KR" sz="1400" b="0" dirty="0"/>
            </a:br>
            <a:r>
              <a:rPr lang="ko-KR" altLang="en-US" sz="1400" b="0" dirty="0"/>
              <a:t>이 책의 순서대로 실습을 진행하지 않았다면 부록 </a:t>
            </a:r>
            <a:r>
              <a:rPr lang="en-US" altLang="ko-KR" sz="1400" b="0" dirty="0"/>
              <a:t>B.3</a:t>
            </a:r>
            <a:r>
              <a:rPr lang="ko-KR" altLang="en-US" sz="1400" b="0" dirty="0"/>
              <a:t>을 참고하여 설치하면 된다</a:t>
            </a:r>
            <a:r>
              <a:rPr lang="en-US" altLang="ko-KR" sz="1400" b="0" dirty="0"/>
              <a:t>.</a:t>
            </a:r>
            <a:endParaRPr lang="ko-KR" altLang="en-US" sz="1400" b="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프로그램 실습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4653136"/>
            <a:ext cx="7272808" cy="6290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5341021"/>
            <a:ext cx="7272808" cy="55214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5" y="5952007"/>
            <a:ext cx="7272808" cy="554779"/>
          </a:xfrm>
          <a:prstGeom prst="rect">
            <a:avLst/>
          </a:prstGeom>
        </p:spPr>
      </p:pic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39552" y="1085503"/>
            <a:ext cx="8064896" cy="641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buFont typeface="Wingdings" pitchFamily="2" charset="2"/>
              <a:buChar char="v"/>
            </a:pPr>
            <a:r>
              <a:rPr kumimoji="0" lang="en-US" altLang="ko-KR" sz="2000" dirty="0">
                <a:solidFill>
                  <a:schemeClr val="tx2"/>
                </a:solidFill>
              </a:rPr>
              <a:t>[3</a:t>
            </a:r>
            <a:r>
              <a:rPr kumimoji="0" lang="ko-KR" altLang="en-US" sz="2000" dirty="0">
                <a:solidFill>
                  <a:schemeClr val="tx2"/>
                </a:solidFill>
              </a:rPr>
              <a:t>단계</a:t>
            </a:r>
            <a:r>
              <a:rPr kumimoji="0" lang="en-US" altLang="ko-KR" sz="2000" dirty="0">
                <a:solidFill>
                  <a:schemeClr val="tx2"/>
                </a:solidFill>
              </a:rPr>
              <a:t>(A)] </a:t>
            </a:r>
            <a:r>
              <a:rPr kumimoji="0" lang="ko-KR" altLang="en-US" sz="2000" dirty="0">
                <a:solidFill>
                  <a:schemeClr val="tx2"/>
                </a:solidFill>
              </a:rPr>
              <a:t>자바</a:t>
            </a:r>
            <a:r>
              <a:rPr kumimoji="0" lang="en-US" altLang="ko-KR" sz="2000" dirty="0">
                <a:solidFill>
                  <a:schemeClr val="tx2"/>
                </a:solidFill>
              </a:rPr>
              <a:t> </a:t>
            </a:r>
            <a:r>
              <a:rPr kumimoji="0" lang="ko-KR" altLang="en-US" sz="2000" dirty="0">
                <a:solidFill>
                  <a:schemeClr val="tx2"/>
                </a:solidFill>
              </a:rPr>
              <a:t>실행 </a:t>
            </a:r>
            <a:r>
              <a:rPr kumimoji="0" lang="en-US" altLang="ko-KR" sz="2000" dirty="0">
                <a:solidFill>
                  <a:schemeClr val="tx2"/>
                </a:solidFill>
              </a:rPr>
              <a:t>– </a:t>
            </a:r>
            <a:r>
              <a:rPr kumimoji="0" lang="ko-KR" altLang="en-US" sz="2000" dirty="0">
                <a:solidFill>
                  <a:schemeClr val="tx2"/>
                </a:solidFill>
              </a:rPr>
              <a:t>명령 프롬프트를 이용하는 방법</a:t>
            </a:r>
            <a:endParaRPr kumimoji="0" lang="en-US" altLang="ko-KR" sz="2000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2"/>
              <p:cNvSpPr txBox="1">
                <a:spLocks/>
              </p:cNvSpPr>
              <p:nvPr/>
            </p:nvSpPr>
            <p:spPr bwMode="auto">
              <a:xfrm>
                <a:off x="827585" y="1700808"/>
                <a:ext cx="7776864" cy="33748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lnSpc>
                    <a:spcPct val="15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rgbClr val="50ABCC"/>
                  </a:buClr>
                  <a:buFont typeface="Wingdings" pitchFamily="2" charset="2"/>
                  <a:buChar char="n"/>
                  <a:defRPr sz="1600" b="1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1pPr>
                <a:lvl2pPr marL="447675" indent="-180975" algn="l" rtl="0" eaLnBrk="0" fontAlgn="base" latinLnBrk="1" hangingPunct="0">
                  <a:spcBef>
                    <a:spcPct val="20000"/>
                  </a:spcBef>
                  <a:spcAft>
                    <a:spcPts val="400"/>
                  </a:spcAft>
                  <a:buClr>
                    <a:schemeClr val="bg1">
                      <a:lumMod val="50000"/>
                    </a:schemeClr>
                  </a:buClr>
                  <a:buFont typeface="Wingdings" pitchFamily="2" charset="2"/>
                  <a:buChar char="§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28650" indent="-180975" algn="l" rtl="0" eaLnBrk="0" fontAlgn="base" latinLnBrk="1" hangingPunct="0">
                  <a:spcBef>
                    <a:spcPct val="20000"/>
                  </a:spcBef>
                  <a:spcAft>
                    <a:spcPts val="300"/>
                  </a:spcAft>
                  <a:buClr>
                    <a:schemeClr val="bg1">
                      <a:lumMod val="50000"/>
                    </a:schemeClr>
                  </a:buClr>
                  <a:buFont typeface="Arial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809625" indent="-180975" algn="l" rtl="0" eaLnBrk="0" fontAlgn="base" latinLnBrk="1" hangingPunct="0">
                  <a:spcBef>
                    <a:spcPct val="20000"/>
                  </a:spcBef>
                  <a:spcAft>
                    <a:spcPts val="300"/>
                  </a:spcAft>
                  <a:buSzPct val="96000"/>
                  <a:buFont typeface="Arial" charset="0"/>
                  <a:buChar char="–"/>
                  <a:defRPr sz="1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90600" indent="-180975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50ABCC"/>
                  </a:buClr>
                  <a:buFont typeface="Arial" panose="020B0604020202020204" pitchFamily="34" charset="0"/>
                  <a:buChar char="»"/>
                  <a:defRPr sz="1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latinLnBrk="0">
                  <a:lnSpc>
                    <a:spcPct val="130000"/>
                  </a:lnSpc>
                  <a:spcBef>
                    <a:spcPts val="600"/>
                  </a:spcBef>
                  <a:buClrTx/>
                  <a:buNone/>
                </a:pPr>
                <a14:m>
                  <m:oMath xmlns:m="http://schemas.openxmlformats.org/officeDocument/2006/math">
                    <m:r>
                      <a:rPr kumimoji="0" lang="en-US" altLang="ko-KR" i="1" dirty="0" smtClean="0">
                        <a:latin typeface="Cambria Math"/>
                      </a:rPr>
                      <m:t>➊</m:t>
                    </m:r>
                  </m:oMath>
                </a14:m>
                <a:r>
                  <a:rPr kumimoji="0" lang="en-US" altLang="ko-KR" dirty="0"/>
                  <a:t> </a:t>
                </a:r>
                <a:r>
                  <a:rPr kumimoji="0" lang="ko-KR" altLang="en-US" dirty="0" smtClean="0"/>
                  <a:t>자바 </a:t>
                </a:r>
                <a:r>
                  <a:rPr kumimoji="0" lang="ko-KR" altLang="en-US" dirty="0"/>
                  <a:t>컴파일러 설치 </a:t>
                </a:r>
                <a:endParaRPr kumimoji="0" lang="en-US" altLang="ko-KR" dirty="0"/>
              </a:p>
              <a:p>
                <a:pPr indent="-165100" latinLnBrk="0">
                  <a:lnSpc>
                    <a:spcPct val="130000"/>
                  </a:lnSpc>
                  <a:spcBef>
                    <a:spcPts val="600"/>
                  </a:spcBef>
                  <a:buClrTx/>
                  <a:buFont typeface="Arial" pitchFamily="34" charset="0"/>
                  <a:buChar char="•"/>
                </a:pPr>
                <a:r>
                  <a:rPr lang="ko-KR" altLang="en-US" sz="1400" b="0" dirty="0"/>
                  <a:t>부록 </a:t>
                </a:r>
                <a:r>
                  <a:rPr lang="en-US" altLang="ko-KR" sz="1400" b="0" dirty="0"/>
                  <a:t>C.2</a:t>
                </a:r>
                <a:r>
                  <a:rPr lang="ko-KR" altLang="en-US" sz="1400" b="0" dirty="0"/>
                  <a:t>를 참고하여 설치한다</a:t>
                </a:r>
                <a:r>
                  <a:rPr lang="en-US" altLang="ko-KR" sz="1400" b="0" dirty="0" smtClean="0"/>
                  <a:t>.</a:t>
                </a:r>
                <a:endParaRPr kumimoji="0" lang="en-US" altLang="ko-KR" dirty="0"/>
              </a:p>
              <a:p>
                <a:pPr marL="0" indent="0" latinLnBrk="0">
                  <a:lnSpc>
                    <a:spcPct val="130000"/>
                  </a:lnSpc>
                  <a:spcBef>
                    <a:spcPts val="600"/>
                  </a:spcBef>
                  <a:buClrTx/>
                  <a:buNone/>
                </a:pPr>
                <a:r>
                  <a:rPr lang="ko-KR" altLang="en-US" dirty="0"/>
                  <a:t>➋ </a:t>
                </a:r>
                <a:r>
                  <a:rPr kumimoji="0" lang="en-US" altLang="ko-KR" dirty="0" smtClean="0"/>
                  <a:t>JDBC </a:t>
                </a:r>
                <a:r>
                  <a:rPr kumimoji="0" lang="ko-KR" altLang="en-US" dirty="0"/>
                  <a:t>드라이버 설치 </a:t>
                </a:r>
                <a:endParaRPr kumimoji="0" lang="en-US" altLang="ko-KR" dirty="0" smtClean="0"/>
              </a:p>
              <a:p>
                <a:pPr indent="-165100" latinLnBrk="0">
                  <a:lnSpc>
                    <a:spcPct val="130000"/>
                  </a:lnSpc>
                  <a:spcBef>
                    <a:spcPts val="600"/>
                  </a:spcBef>
                  <a:buClrTx/>
                  <a:buFont typeface="Arial" pitchFamily="34" charset="0"/>
                  <a:buChar char="•"/>
                </a:pPr>
                <a:r>
                  <a:rPr lang="ko-KR" altLang="en-US" sz="1400" b="0" dirty="0"/>
                  <a:t>부록 </a:t>
                </a:r>
                <a:r>
                  <a:rPr lang="en-US" altLang="ko-KR" sz="1400" b="0" dirty="0"/>
                  <a:t>C.3</a:t>
                </a:r>
                <a:r>
                  <a:rPr lang="ko-KR" altLang="en-US" sz="1400" b="0" dirty="0"/>
                  <a:t>을 참고하여 설치한다</a:t>
                </a:r>
                <a:r>
                  <a:rPr lang="en-US" altLang="ko-KR" sz="1400" b="0" dirty="0" smtClean="0"/>
                  <a:t>.</a:t>
                </a:r>
                <a:endParaRPr lang="ko-KR" altLang="en-US" b="0" dirty="0"/>
              </a:p>
              <a:p>
                <a:pPr marL="0" indent="0">
                  <a:buNone/>
                </a:pPr>
                <a:r>
                  <a:rPr lang="ko-KR" altLang="en-US" dirty="0"/>
                  <a:t>➌</a:t>
                </a:r>
                <a:r>
                  <a:rPr lang="ko-KR" altLang="en-US" b="0" dirty="0"/>
                  <a:t> </a:t>
                </a:r>
                <a:r>
                  <a:rPr kumimoji="0" lang="ko-KR" altLang="en-US" dirty="0" smtClean="0"/>
                  <a:t>자바 </a:t>
                </a:r>
                <a:r>
                  <a:rPr kumimoji="0" lang="ko-KR" altLang="en-US" dirty="0"/>
                  <a:t>프로그램 준비</a:t>
                </a:r>
                <a:r>
                  <a:rPr kumimoji="0" lang="en-US" altLang="ko-KR" dirty="0"/>
                  <a:t>(booklist.java)</a:t>
                </a:r>
              </a:p>
              <a:p>
                <a:pPr indent="-165100" latinLnBrk="0">
                  <a:lnSpc>
                    <a:spcPct val="130000"/>
                  </a:lnSpc>
                  <a:spcBef>
                    <a:spcPts val="600"/>
                  </a:spcBef>
                  <a:buClrTx/>
                  <a:buFont typeface="Arial" pitchFamily="34" charset="0"/>
                  <a:buChar char="•"/>
                </a:pPr>
                <a:r>
                  <a:rPr lang="en-US" altLang="ko-KR" sz="1400" b="0" dirty="0" smtClean="0"/>
                  <a:t>booklist.java </a:t>
                </a:r>
                <a:r>
                  <a:rPr lang="ko-KR" altLang="en-US" sz="1400" b="0" dirty="0"/>
                  <a:t>프로그램의 소스코드는 앞에서 설명하였다</a:t>
                </a:r>
                <a:r>
                  <a:rPr lang="en-US" altLang="ko-KR" sz="1400" b="0" dirty="0"/>
                  <a:t>. booklist.java </a:t>
                </a:r>
                <a:r>
                  <a:rPr lang="ko-KR" altLang="en-US" sz="1400" b="0" dirty="0"/>
                  <a:t>파일은 메모장에서 작성하거나 예제소스 폴더의 </a:t>
                </a:r>
                <a:r>
                  <a:rPr lang="en-US" altLang="ko-KR" sz="1400" b="0" dirty="0"/>
                  <a:t>booklist.java</a:t>
                </a:r>
                <a:r>
                  <a:rPr lang="ko-KR" altLang="en-US" sz="1400" b="0" dirty="0"/>
                  <a:t>를 가져와 사용한다</a:t>
                </a:r>
                <a:r>
                  <a:rPr lang="en-US" altLang="ko-KR" sz="1400" b="0" dirty="0" smtClean="0"/>
                  <a:t>.</a:t>
                </a:r>
                <a:endParaRPr lang="en-US" altLang="ko-KR" sz="1400" b="0" dirty="0"/>
              </a:p>
              <a:p>
                <a:pPr marL="0" indent="0" latinLnBrk="0">
                  <a:lnSpc>
                    <a:spcPct val="130000"/>
                  </a:lnSpc>
                  <a:spcBef>
                    <a:spcPts val="600"/>
                  </a:spcBef>
                  <a:buClrTx/>
                  <a:buNone/>
                </a:pPr>
                <a:r>
                  <a:rPr kumimoji="0" lang="ko-KR" altLang="en-US" dirty="0" smtClean="0"/>
                  <a:t>➍ </a:t>
                </a:r>
                <a:r>
                  <a:rPr kumimoji="0" lang="ko-KR" altLang="en-US" dirty="0"/>
                  <a:t>컴파일 및 실행</a:t>
                </a:r>
              </a:p>
            </p:txBody>
          </p:sp>
        </mc:Choice>
        <mc:Fallback xmlns="">
          <p:sp>
            <p:nvSpPr>
              <p:cNvPr id="9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585" y="1700808"/>
                <a:ext cx="7776864" cy="3374876"/>
              </a:xfrm>
              <a:prstGeom prst="rect">
                <a:avLst/>
              </a:prstGeom>
              <a:blipFill rotWithShape="1">
                <a:blip r:embed="rId5"/>
                <a:stretch>
                  <a:fillRect l="-47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11560" y="1871768"/>
            <a:ext cx="6891630" cy="61908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>
              <a:lnSpc>
                <a:spcPct val="110000"/>
              </a:lnSpc>
              <a:spcAft>
                <a:spcPts val="300"/>
              </a:spcAft>
            </a:pPr>
            <a:r>
              <a:rPr lang="en-US" altLang="ko-KR" sz="3400" b="1" spc="-150" dirty="0">
                <a:solidFill>
                  <a:schemeClr val="accent4">
                    <a:lumMod val="50000"/>
                  </a:schemeClr>
                </a:solidFill>
                <a:ea typeface="맑은 고딕" panose="020B0503020000020004" pitchFamily="50" charset="-127"/>
                <a:cs typeface="+mj-cs"/>
              </a:rPr>
              <a:t>01 </a:t>
            </a:r>
            <a:r>
              <a:rPr lang="ko-KR" altLang="en-US" sz="3400" b="1" spc="-150" dirty="0">
                <a:solidFill>
                  <a:schemeClr val="accent4">
                    <a:lumMod val="50000"/>
                  </a:schemeClr>
                </a:solidFill>
                <a:ea typeface="맑은 고딕" panose="020B0503020000020004" pitchFamily="50" charset="-127"/>
                <a:cs typeface="+mj-cs"/>
              </a:rPr>
              <a:t>데이터베이스 프로그래밍의 개념</a:t>
            </a:r>
          </a:p>
        </p:txBody>
      </p:sp>
    </p:spTree>
    <p:extLst>
      <p:ext uri="{BB962C8B-B14F-4D97-AF65-F5344CB8AC3E}">
        <p14:creationId xmlns:p14="http://schemas.microsoft.com/office/powerpoint/2010/main" val="34351853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프로그램 실습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2477" y="5817478"/>
            <a:ext cx="3604723" cy="101875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942975" indent="-942975"/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5-19 </a:t>
            </a:r>
            <a:r>
              <a:rPr lang="ko-KR" altLang="en-US" sz="1400" b="1" dirty="0" err="1" smtClean="0">
                <a:ea typeface="맑은 고딕" panose="020B0503020000020004" pitchFamily="50" charset="-127"/>
              </a:rPr>
              <a:t>이클립스에서</a:t>
            </a:r>
            <a:r>
              <a:rPr lang="ko-KR" altLang="en-US" sz="1400" b="1" dirty="0" smtClean="0">
                <a:ea typeface="맑은 고딕" panose="020B0503020000020004" pitchFamily="50" charset="-127"/>
              </a:rPr>
              <a:t> </a:t>
            </a:r>
            <a:r>
              <a:rPr lang="en-US" altLang="ko-KR" sz="1400" b="1" dirty="0" smtClean="0">
                <a:ea typeface="맑은 고딕" panose="020B0503020000020004" pitchFamily="50" charset="-127"/>
              </a:rPr>
              <a:t/>
            </a:r>
            <a:br>
              <a:rPr lang="en-US" altLang="ko-KR" sz="1400" b="1" dirty="0" smtClean="0">
                <a:ea typeface="맑은 고딕" panose="020B0503020000020004" pitchFamily="50" charset="-127"/>
              </a:rPr>
            </a:br>
            <a:r>
              <a:rPr lang="en-US" altLang="ko-KR" sz="1400" b="1" dirty="0" smtClean="0">
                <a:ea typeface="맑은 고딕" panose="020B0503020000020004" pitchFamily="50" charset="-127"/>
              </a:rPr>
              <a:t>booklist.java </a:t>
            </a:r>
            <a:r>
              <a:rPr lang="ko-KR" altLang="en-US" sz="1400" b="1" dirty="0" smtClean="0">
                <a:ea typeface="맑은 고딕" panose="020B0503020000020004" pitchFamily="50" charset="-127"/>
              </a:rPr>
              <a:t>실행 결과 화면</a:t>
            </a:r>
            <a:endParaRPr lang="ko-KR" altLang="en-US" sz="1400" b="1" dirty="0">
              <a:ea typeface="맑은 고딕" panose="020B0503020000020004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맑은 고딕" panose="020B0503020000020004" pitchFamily="50" charset="-127"/>
            </a:endParaRPr>
          </a:p>
        </p:txBody>
      </p:sp>
      <p:pic>
        <p:nvPicPr>
          <p:cNvPr id="15361" name="_x664457536" descr="EMB000003c814b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657" y="4033593"/>
            <a:ext cx="4512976" cy="2533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39552" y="1085503"/>
            <a:ext cx="8064896" cy="641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buFont typeface="Wingdings" pitchFamily="2" charset="2"/>
              <a:buChar char="v"/>
            </a:pPr>
            <a:r>
              <a:rPr kumimoji="0" lang="en-US" altLang="ko-KR" sz="2000" dirty="0">
                <a:solidFill>
                  <a:schemeClr val="tx2"/>
                </a:solidFill>
              </a:rPr>
              <a:t>[3</a:t>
            </a:r>
            <a:r>
              <a:rPr kumimoji="0" lang="ko-KR" altLang="en-US" sz="2000" dirty="0">
                <a:solidFill>
                  <a:schemeClr val="tx2"/>
                </a:solidFill>
              </a:rPr>
              <a:t>단계</a:t>
            </a:r>
            <a:r>
              <a:rPr kumimoji="0" lang="en-US" altLang="ko-KR" sz="2000" dirty="0">
                <a:solidFill>
                  <a:schemeClr val="tx2"/>
                </a:solidFill>
              </a:rPr>
              <a:t>(B)] </a:t>
            </a:r>
            <a:r>
              <a:rPr kumimoji="0" lang="ko-KR" altLang="en-US" sz="2000" dirty="0">
                <a:solidFill>
                  <a:schemeClr val="tx2"/>
                </a:solidFill>
              </a:rPr>
              <a:t>자바실행 </a:t>
            </a:r>
            <a:r>
              <a:rPr kumimoji="0" lang="en-US" altLang="ko-KR" sz="2000" dirty="0">
                <a:solidFill>
                  <a:schemeClr val="tx2"/>
                </a:solidFill>
              </a:rPr>
              <a:t>– </a:t>
            </a:r>
            <a:r>
              <a:rPr kumimoji="0" lang="ko-KR" altLang="en-US" sz="2000" dirty="0" err="1">
                <a:solidFill>
                  <a:schemeClr val="tx2"/>
                </a:solidFill>
              </a:rPr>
              <a:t>이클립스를</a:t>
            </a:r>
            <a:r>
              <a:rPr kumimoji="0" lang="ko-KR" altLang="en-US" sz="2000" dirty="0">
                <a:solidFill>
                  <a:schemeClr val="tx2"/>
                </a:solidFill>
              </a:rPr>
              <a:t> 이용하는 방법</a:t>
            </a:r>
            <a:endParaRPr kumimoji="0" lang="en-US" altLang="ko-KR" sz="2000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2"/>
              <p:cNvSpPr txBox="1">
                <a:spLocks/>
              </p:cNvSpPr>
              <p:nvPr/>
            </p:nvSpPr>
            <p:spPr bwMode="auto">
              <a:xfrm>
                <a:off x="827585" y="1700808"/>
                <a:ext cx="7776864" cy="33748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lnSpc>
                    <a:spcPct val="15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rgbClr val="50ABCC"/>
                  </a:buClr>
                  <a:buFont typeface="Wingdings" pitchFamily="2" charset="2"/>
                  <a:buChar char="n"/>
                  <a:defRPr sz="1600" b="1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1pPr>
                <a:lvl2pPr marL="447675" indent="-180975" algn="l" rtl="0" eaLnBrk="0" fontAlgn="base" latinLnBrk="1" hangingPunct="0">
                  <a:spcBef>
                    <a:spcPct val="20000"/>
                  </a:spcBef>
                  <a:spcAft>
                    <a:spcPts val="400"/>
                  </a:spcAft>
                  <a:buClr>
                    <a:schemeClr val="bg1">
                      <a:lumMod val="50000"/>
                    </a:schemeClr>
                  </a:buClr>
                  <a:buFont typeface="Wingdings" pitchFamily="2" charset="2"/>
                  <a:buChar char="§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28650" indent="-180975" algn="l" rtl="0" eaLnBrk="0" fontAlgn="base" latinLnBrk="1" hangingPunct="0">
                  <a:spcBef>
                    <a:spcPct val="20000"/>
                  </a:spcBef>
                  <a:spcAft>
                    <a:spcPts val="300"/>
                  </a:spcAft>
                  <a:buClr>
                    <a:schemeClr val="bg1">
                      <a:lumMod val="50000"/>
                    </a:schemeClr>
                  </a:buClr>
                  <a:buFont typeface="Arial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809625" indent="-180975" algn="l" rtl="0" eaLnBrk="0" fontAlgn="base" latinLnBrk="1" hangingPunct="0">
                  <a:spcBef>
                    <a:spcPct val="20000"/>
                  </a:spcBef>
                  <a:spcAft>
                    <a:spcPts val="300"/>
                  </a:spcAft>
                  <a:buSzPct val="96000"/>
                  <a:buFont typeface="Arial" charset="0"/>
                  <a:buChar char="–"/>
                  <a:defRPr sz="1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90600" indent="-180975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50ABCC"/>
                  </a:buClr>
                  <a:buFont typeface="Arial" panose="020B0604020202020204" pitchFamily="34" charset="0"/>
                  <a:buChar char="»"/>
                  <a:defRPr sz="1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0" lang="en-US" altLang="ko-KR" i="0" dirty="0">
                        <a:latin typeface="Cambria Math"/>
                      </a:rPr>
                      <m:t>➊</m:t>
                    </m:r>
                  </m:oMath>
                </a14:m>
                <a:r>
                  <a:rPr kumimoji="0" lang="en-US" altLang="ko-KR" dirty="0"/>
                  <a:t> </a:t>
                </a:r>
                <a:r>
                  <a:rPr kumimoji="0" lang="ko-KR" altLang="en-US" dirty="0" err="1">
                    <a:latin typeface="Cambria Math"/>
                  </a:rPr>
                  <a:t>이클립스</a:t>
                </a:r>
                <a:r>
                  <a:rPr kumimoji="0" lang="ko-KR" altLang="en-US" dirty="0">
                    <a:latin typeface="Cambria Math"/>
                  </a:rPr>
                  <a:t> 개발도구 설치 </a:t>
                </a:r>
                <a:endParaRPr kumimoji="0" lang="en-US" altLang="ko-KR" dirty="0">
                  <a:latin typeface="Cambria Math"/>
                </a:endParaRPr>
              </a:p>
              <a:p>
                <a:pPr indent="-165100" latinLnBrk="0">
                  <a:lnSpc>
                    <a:spcPct val="130000"/>
                  </a:lnSpc>
                  <a:spcBef>
                    <a:spcPts val="600"/>
                  </a:spcBef>
                  <a:buClrTx/>
                  <a:buFont typeface="Arial" pitchFamily="34" charset="0"/>
                  <a:buChar char="•"/>
                </a:pPr>
                <a:r>
                  <a:rPr lang="ko-KR" altLang="en-US" sz="1400" b="0" dirty="0"/>
                  <a:t>부록 </a:t>
                </a:r>
                <a:r>
                  <a:rPr lang="en-US" altLang="ko-KR" sz="1400" b="0" dirty="0"/>
                  <a:t>C.4</a:t>
                </a:r>
                <a:r>
                  <a:rPr lang="ko-KR" altLang="en-US" sz="1400" b="0" dirty="0"/>
                  <a:t>를 참고하여 설치</a:t>
                </a:r>
                <a:endParaRPr lang="en-US" altLang="ko-KR" sz="1400" b="0" dirty="0"/>
              </a:p>
              <a:p>
                <a:pPr marL="0" indent="0">
                  <a:buNone/>
                </a:pPr>
                <a:r>
                  <a:rPr lang="ko-KR" altLang="en-US" dirty="0"/>
                  <a:t>➋ </a:t>
                </a:r>
                <a:r>
                  <a:rPr kumimoji="0" lang="en-US" altLang="ko-KR" dirty="0" smtClean="0">
                    <a:latin typeface="Cambria Math"/>
                  </a:rPr>
                  <a:t>JDBC </a:t>
                </a:r>
                <a:r>
                  <a:rPr kumimoji="0" lang="ko-KR" altLang="en-US" dirty="0">
                    <a:latin typeface="Cambria Math"/>
                  </a:rPr>
                  <a:t>드라이버 </a:t>
                </a:r>
                <a:r>
                  <a:rPr kumimoji="0" lang="ko-KR" altLang="en-US" dirty="0" smtClean="0">
                    <a:latin typeface="Cambria Math"/>
                  </a:rPr>
                  <a:t>설치</a:t>
                </a:r>
                <a:endParaRPr kumimoji="0" lang="en-US" altLang="ko-KR" dirty="0">
                  <a:latin typeface="Cambria Math"/>
                </a:endParaRPr>
              </a:p>
              <a:p>
                <a:pPr indent="-165100" latinLnBrk="0">
                  <a:lnSpc>
                    <a:spcPct val="130000"/>
                  </a:lnSpc>
                  <a:spcBef>
                    <a:spcPts val="600"/>
                  </a:spcBef>
                  <a:buClrTx/>
                  <a:buFont typeface="Arial" pitchFamily="34" charset="0"/>
                  <a:buChar char="•"/>
                </a:pPr>
                <a:r>
                  <a:rPr lang="ko-KR" altLang="en-US" sz="1400" b="0" dirty="0"/>
                  <a:t>부록 </a:t>
                </a:r>
                <a:r>
                  <a:rPr lang="en-US" altLang="ko-KR" sz="1400" b="0" dirty="0"/>
                  <a:t>C.3</a:t>
                </a:r>
                <a:r>
                  <a:rPr lang="ko-KR" altLang="en-US" sz="1400" b="0" dirty="0"/>
                  <a:t>을 참고하여 설치</a:t>
                </a:r>
                <a:r>
                  <a:rPr lang="en-US" altLang="ko-KR" sz="1400" b="0" dirty="0"/>
                  <a:t/>
                </a:r>
                <a:br>
                  <a:rPr lang="en-US" altLang="ko-KR" sz="1400" b="0" dirty="0"/>
                </a:br>
                <a:r>
                  <a:rPr lang="en-US" altLang="ko-KR" sz="1200" b="0" dirty="0"/>
                  <a:t>* </a:t>
                </a:r>
                <a:r>
                  <a:rPr lang="ko-KR" altLang="en-US" sz="1200" b="0" dirty="0" err="1"/>
                  <a:t>이클립스에서</a:t>
                </a:r>
                <a:r>
                  <a:rPr lang="ko-KR" altLang="en-US" sz="1200" b="0" dirty="0"/>
                  <a:t> </a:t>
                </a:r>
                <a:r>
                  <a:rPr lang="en-US" altLang="ko-KR" sz="1200" b="0" dirty="0"/>
                  <a:t>JDBC </a:t>
                </a:r>
                <a:r>
                  <a:rPr lang="ko-KR" altLang="en-US" sz="1200" b="0" dirty="0"/>
                  <a:t>드라이버는 프로젝트</a:t>
                </a:r>
                <a:r>
                  <a:rPr lang="en-US" altLang="ko-KR" sz="1200" b="0" dirty="0"/>
                  <a:t>-&gt;Properties-&gt;Libraries-&gt;Add External Jars </a:t>
                </a:r>
                <a:r>
                  <a:rPr lang="ko-KR" altLang="en-US" sz="1200" b="0" dirty="0"/>
                  <a:t>로 간편설치 </a:t>
                </a:r>
                <a:endParaRPr lang="en-US" altLang="ko-KR" sz="1200" b="0" dirty="0"/>
              </a:p>
              <a:p>
                <a:pPr marL="0" indent="0">
                  <a:buNone/>
                </a:pPr>
                <a:r>
                  <a:rPr lang="ko-KR" altLang="en-US" dirty="0"/>
                  <a:t>➌</a:t>
                </a:r>
                <a:r>
                  <a:rPr lang="ko-KR" altLang="en-US" b="0" dirty="0"/>
                  <a:t> </a:t>
                </a:r>
                <a:r>
                  <a:rPr kumimoji="0" lang="ko-KR" altLang="en-US" dirty="0" smtClean="0">
                    <a:latin typeface="Cambria Math"/>
                  </a:rPr>
                  <a:t>자바 </a:t>
                </a:r>
                <a:r>
                  <a:rPr kumimoji="0" lang="ko-KR" altLang="en-US" dirty="0">
                    <a:latin typeface="Cambria Math"/>
                  </a:rPr>
                  <a:t>프로그램 준비</a:t>
                </a:r>
                <a:r>
                  <a:rPr kumimoji="0" lang="en-US" altLang="ko-KR" dirty="0">
                    <a:latin typeface="Cambria Math"/>
                  </a:rPr>
                  <a:t>(booklist.java)</a:t>
                </a:r>
              </a:p>
              <a:p>
                <a:pPr marL="0" indent="0">
                  <a:buNone/>
                </a:pPr>
                <a:r>
                  <a:rPr kumimoji="0" lang="ko-KR" altLang="en-US" dirty="0">
                    <a:latin typeface="Cambria Math"/>
                  </a:rPr>
                  <a:t>➍  컴파일 및 실행</a:t>
                </a:r>
                <a:endParaRPr kumimoji="0" lang="en-US" altLang="ko-KR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8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585" y="1700808"/>
                <a:ext cx="7776864" cy="3374876"/>
              </a:xfrm>
              <a:prstGeom prst="rect">
                <a:avLst/>
              </a:prstGeom>
              <a:blipFill rotWithShape="1">
                <a:blip r:embed="rId3"/>
                <a:stretch>
                  <a:fillRect l="-47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560" y="1871768"/>
            <a:ext cx="7120860" cy="61908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>
              <a:lnSpc>
                <a:spcPct val="110000"/>
              </a:lnSpc>
              <a:spcAft>
                <a:spcPts val="300"/>
              </a:spcAft>
            </a:pPr>
            <a:r>
              <a:rPr lang="en-US" altLang="ko-KR" sz="3400" b="1" spc="-150" dirty="0">
                <a:solidFill>
                  <a:schemeClr val="accent4">
                    <a:lumMod val="50000"/>
                  </a:schemeClr>
                </a:solidFill>
                <a:ea typeface="맑은 고딕" panose="020B0503020000020004" pitchFamily="50" charset="-127"/>
                <a:cs typeface="+mj-cs"/>
              </a:rPr>
              <a:t>04. </a:t>
            </a:r>
            <a:r>
              <a:rPr lang="ko-KR" altLang="en-US" sz="3400" b="1" spc="-150" dirty="0">
                <a:solidFill>
                  <a:schemeClr val="accent4">
                    <a:lumMod val="50000"/>
                  </a:schemeClr>
                </a:solidFill>
                <a:ea typeface="맑은 고딕" panose="020B0503020000020004" pitchFamily="50" charset="-127"/>
                <a:cs typeface="+mj-cs"/>
              </a:rPr>
              <a:t>데이터베이스 연동 웹 프로그래밍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475656" y="2780928"/>
            <a:ext cx="6840760" cy="255952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소스코드 설명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프로그램 실습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데이터베이스 연동 웹 프로그래밍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2296" y="1556792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5-9 </a:t>
            </a:r>
            <a:r>
              <a:rPr lang="ko-KR" altLang="en-US" sz="1400" b="1" dirty="0" smtClean="0">
                <a:ea typeface="맑은 고딕" panose="020B0503020000020004" pitchFamily="50" charset="-127"/>
              </a:rPr>
              <a:t>데이터베이스 연동 웹 프로그래밍 실습 환경</a:t>
            </a:r>
            <a:endParaRPr lang="ko-KR" altLang="en-US" sz="1400" b="1" dirty="0"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916832"/>
            <a:ext cx="3623122" cy="1626053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소스코드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PHP </a:t>
            </a:r>
            <a:r>
              <a:rPr lang="ko-KR" altLang="en-US" dirty="0" smtClean="0"/>
              <a:t>프로그램은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태그에 </a:t>
            </a:r>
            <a:r>
              <a:rPr lang="en-US" altLang="ko-KR" dirty="0" smtClean="0"/>
              <a:t>PHP </a:t>
            </a:r>
            <a:r>
              <a:rPr lang="ko-KR" altLang="en-US" dirty="0" smtClean="0"/>
              <a:t>스크립트를 끼워 넣어 작성하는데</a:t>
            </a:r>
            <a:r>
              <a:rPr lang="en-US" altLang="ko-KR" dirty="0" smtClean="0"/>
              <a:t>,                           PHP </a:t>
            </a:r>
            <a:r>
              <a:rPr lang="ko-KR" altLang="en-US" dirty="0" smtClean="0"/>
              <a:t>스크립트 부분은 </a:t>
            </a:r>
            <a:r>
              <a:rPr lang="en-US" altLang="ko-KR" dirty="0" smtClean="0"/>
              <a:t>&lt;?PHP ... ?&gt;</a:t>
            </a:r>
            <a:r>
              <a:rPr lang="ko-KR" altLang="en-US" dirty="0" smtClean="0"/>
              <a:t>에 넣어서 실행시킴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934304" y="609329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5-20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sz="1400" b="1" dirty="0" err="1" smtClean="0">
                <a:ea typeface="맑은 고딕" panose="020B0503020000020004" pitchFamily="50" charset="-127"/>
              </a:rPr>
              <a:t>booklist.php</a:t>
            </a:r>
            <a:r>
              <a:rPr lang="ko-KR" altLang="en-US" sz="1400" b="1" dirty="0" smtClean="0">
                <a:ea typeface="맑은 고딕" panose="020B0503020000020004" pitchFamily="50" charset="-127"/>
              </a:rPr>
              <a:t>와 </a:t>
            </a:r>
            <a:r>
              <a:rPr lang="en-US" altLang="ko-KR" sz="1400" b="1" dirty="0" err="1" smtClean="0">
                <a:ea typeface="맑은 고딕" panose="020B0503020000020004" pitchFamily="50" charset="-127"/>
              </a:rPr>
              <a:t>bookview.php</a:t>
            </a:r>
            <a:r>
              <a:rPr lang="ko-KR" altLang="en-US" sz="1400" b="1" dirty="0" smtClean="0">
                <a:ea typeface="맑은 고딕" panose="020B0503020000020004" pitchFamily="50" charset="-127"/>
              </a:rPr>
              <a:t>의 호출 관계와 웹에서 실행된 화면</a:t>
            </a:r>
            <a:endParaRPr lang="ko-KR" altLang="en-US" sz="1400" b="1" dirty="0"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988840"/>
            <a:ext cx="7344816" cy="4037775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프로그램 실습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2296" y="141277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5-10 </a:t>
            </a:r>
            <a:r>
              <a:rPr lang="en-US" altLang="ko-KR" sz="1400" b="1" dirty="0" smtClean="0">
                <a:ea typeface="맑은 고딕" panose="020B0503020000020004" pitchFamily="50" charset="-127"/>
              </a:rPr>
              <a:t>JSP</a:t>
            </a:r>
            <a:r>
              <a:rPr lang="ko-KR" altLang="en-US" sz="1400" b="1" dirty="0" smtClean="0">
                <a:ea typeface="맑은 고딕" panose="020B0503020000020004" pitchFamily="50" charset="-127"/>
              </a:rPr>
              <a:t> 프로그램 실습 단계</a:t>
            </a:r>
            <a:endParaRPr lang="ko-KR" altLang="en-US" sz="1400" b="1" dirty="0"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772816"/>
            <a:ext cx="7776864" cy="3539973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프로그램 실습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18280" y="443786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5-21 </a:t>
            </a:r>
            <a:r>
              <a:rPr lang="ko-KR" altLang="en-US" sz="1400" b="1" dirty="0" smtClean="0">
                <a:ea typeface="맑은 고딕" panose="020B0503020000020004" pitchFamily="50" charset="-127"/>
              </a:rPr>
              <a:t>데이터베이스 연동 </a:t>
            </a:r>
            <a:r>
              <a:rPr lang="en-US" altLang="ko-KR" sz="1400" b="1" dirty="0" smtClean="0">
                <a:ea typeface="맑은 고딕" panose="020B0503020000020004" pitchFamily="50" charset="-127"/>
              </a:rPr>
              <a:t>PHP</a:t>
            </a:r>
            <a:r>
              <a:rPr lang="ko-KR" altLang="en-US" sz="1400" b="1" dirty="0" smtClean="0">
                <a:ea typeface="맑은 고딕" panose="020B0503020000020004" pitchFamily="50" charset="-127"/>
              </a:rPr>
              <a:t> 프로그램의 실행 흐름도</a:t>
            </a:r>
            <a:endParaRPr lang="ko-KR" altLang="en-US" sz="1400" b="1" dirty="0"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700808"/>
            <a:ext cx="8341735" cy="2654424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프로그램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1F497D"/>
                </a:solidFill>
              </a:rPr>
              <a:t>[1</a:t>
            </a:r>
            <a:r>
              <a:rPr lang="ko-KR" altLang="en-US" dirty="0" smtClean="0">
                <a:solidFill>
                  <a:srgbClr val="1F497D"/>
                </a:solidFill>
              </a:rPr>
              <a:t>단계</a:t>
            </a:r>
            <a:r>
              <a:rPr lang="en-US" altLang="ko-KR" dirty="0" smtClean="0">
                <a:solidFill>
                  <a:srgbClr val="1F497D"/>
                </a:solidFill>
              </a:rPr>
              <a:t>] DBMS </a:t>
            </a:r>
            <a:r>
              <a:rPr lang="ko-KR" altLang="en-US" dirty="0" smtClean="0">
                <a:solidFill>
                  <a:srgbClr val="1F497D"/>
                </a:solidFill>
              </a:rPr>
              <a:t>설치 및 환경설정</a:t>
            </a:r>
            <a:endParaRPr lang="en-US" altLang="ko-KR" dirty="0" smtClean="0">
              <a:solidFill>
                <a:srgbClr val="1F497D"/>
              </a:solidFill>
            </a:endParaRPr>
          </a:p>
          <a:p>
            <a:r>
              <a:rPr lang="en-US" altLang="ko-KR" dirty="0" smtClean="0">
                <a:solidFill>
                  <a:srgbClr val="1F497D"/>
                </a:solidFill>
              </a:rPr>
              <a:t>[2</a:t>
            </a:r>
            <a:r>
              <a:rPr lang="ko-KR" altLang="en-US" dirty="0" smtClean="0">
                <a:solidFill>
                  <a:srgbClr val="1F497D"/>
                </a:solidFill>
              </a:rPr>
              <a:t>단계</a:t>
            </a:r>
            <a:r>
              <a:rPr lang="en-US" altLang="ko-KR" dirty="0" smtClean="0">
                <a:solidFill>
                  <a:srgbClr val="1F497D"/>
                </a:solidFill>
              </a:rPr>
              <a:t>] </a:t>
            </a:r>
            <a:r>
              <a:rPr lang="ko-KR" altLang="en-US" dirty="0" smtClean="0">
                <a:solidFill>
                  <a:srgbClr val="1F497D"/>
                </a:solidFill>
              </a:rPr>
              <a:t>데이터베이스 준비</a:t>
            </a:r>
            <a:endParaRPr lang="en-US" altLang="ko-KR" dirty="0" smtClean="0">
              <a:solidFill>
                <a:srgbClr val="1F497D"/>
              </a:solidFill>
            </a:endParaRPr>
          </a:p>
          <a:p>
            <a:r>
              <a:rPr lang="en-US" altLang="ko-KR" dirty="0" smtClean="0">
                <a:solidFill>
                  <a:srgbClr val="1F497D"/>
                </a:solidFill>
              </a:rPr>
              <a:t>[3</a:t>
            </a:r>
            <a:r>
              <a:rPr lang="ko-KR" altLang="en-US" dirty="0" smtClean="0">
                <a:solidFill>
                  <a:srgbClr val="1F497D"/>
                </a:solidFill>
              </a:rPr>
              <a:t>단계</a:t>
            </a:r>
            <a:r>
              <a:rPr lang="en-US" altLang="ko-KR" dirty="0" smtClean="0">
                <a:solidFill>
                  <a:srgbClr val="1F497D"/>
                </a:solidFill>
              </a:rPr>
              <a:t>] PHP </a:t>
            </a:r>
            <a:r>
              <a:rPr lang="ko-KR" altLang="en-US" dirty="0" smtClean="0">
                <a:solidFill>
                  <a:srgbClr val="1F497D"/>
                </a:solidFill>
              </a:rPr>
              <a:t>실행</a:t>
            </a:r>
            <a:endParaRPr lang="en-US" altLang="ko-KR" dirty="0" smtClean="0">
              <a:solidFill>
                <a:srgbClr val="1F497D"/>
              </a:solidFill>
            </a:endParaRPr>
          </a:p>
          <a:p>
            <a:endParaRPr lang="en-US" altLang="ko-KR" sz="500" b="0" dirty="0" smtClean="0"/>
          </a:p>
          <a:p>
            <a:pPr marL="0" indent="0">
              <a:buNone/>
            </a:pPr>
            <a:r>
              <a:rPr lang="en-US" altLang="ko-KR" dirty="0" smtClean="0"/>
              <a:t>     </a:t>
            </a:r>
            <a:r>
              <a:rPr lang="ko-KR" altLang="en-US" sz="1400" dirty="0" smtClean="0"/>
              <a:t>➊</a:t>
            </a:r>
            <a:r>
              <a:rPr lang="ko-KR" altLang="en-US" dirty="0" smtClean="0"/>
              <a:t> </a:t>
            </a:r>
            <a:r>
              <a:rPr lang="en-US" altLang="ko-KR" dirty="0"/>
              <a:t>Apache, PHP </a:t>
            </a:r>
            <a:r>
              <a:rPr lang="ko-KR" altLang="en-US" dirty="0"/>
              <a:t>설치 </a:t>
            </a:r>
            <a:r>
              <a:rPr lang="en-US" altLang="ko-KR" dirty="0"/>
              <a:t>– XAMPP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 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 smtClean="0"/>
              <a:t>     </a:t>
            </a:r>
            <a:r>
              <a:rPr lang="ko-KR" altLang="en-US" sz="1400" dirty="0" smtClean="0"/>
              <a:t>➋</a:t>
            </a:r>
            <a:r>
              <a:rPr lang="ko-KR" altLang="en-US" dirty="0" smtClean="0"/>
              <a:t> </a:t>
            </a:r>
            <a:r>
              <a:rPr lang="en-US" altLang="ko-KR" dirty="0" smtClean="0"/>
              <a:t>PHP </a:t>
            </a:r>
            <a:r>
              <a:rPr lang="ko-KR" altLang="en-US" dirty="0"/>
              <a:t>프로그램 준비</a:t>
            </a:r>
            <a:r>
              <a:rPr lang="en-US" altLang="ko-KR" dirty="0"/>
              <a:t>(</a:t>
            </a:r>
            <a:r>
              <a:rPr lang="en-US" altLang="ko-KR" dirty="0" err="1"/>
              <a:t>booklist.php</a:t>
            </a:r>
            <a:r>
              <a:rPr lang="en-US" altLang="ko-KR" dirty="0"/>
              <a:t>, </a:t>
            </a:r>
            <a:r>
              <a:rPr lang="en-US" altLang="ko-KR" dirty="0" err="1"/>
              <a:t>bookview.php</a:t>
            </a:r>
            <a:r>
              <a:rPr lang="en-US" altLang="ko-KR" dirty="0"/>
              <a:t>)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 smtClean="0"/>
              <a:t>     </a:t>
            </a:r>
            <a:r>
              <a:rPr lang="ko-KR" altLang="en-US" sz="1400" dirty="0" smtClean="0"/>
              <a:t>➌</a:t>
            </a:r>
            <a:r>
              <a:rPr lang="ko-KR" altLang="en-US" dirty="0" smtClean="0"/>
              <a:t> 실행</a:t>
            </a:r>
            <a:endParaRPr lang="en-US" altLang="ko-KR" sz="1400" b="0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endParaRPr lang="ko-KR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프로그램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"/>
            </a:pPr>
            <a:r>
              <a:rPr lang="ko-KR" altLang="en-US" dirty="0" smtClean="0"/>
              <a:t>실행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 	</a:t>
            </a:r>
          </a:p>
          <a:p>
            <a:pPr>
              <a:buNone/>
            </a:pPr>
            <a:r>
              <a:rPr lang="en-US" altLang="ko-KR" dirty="0" smtClean="0"/>
              <a:t>	 	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1560" y="4576575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5-23 </a:t>
            </a:r>
            <a:r>
              <a:rPr lang="en-US" altLang="ko-KR" sz="1400" b="1" dirty="0" err="1" smtClean="0">
                <a:ea typeface="맑은 고딕" panose="020B0503020000020004" pitchFamily="50" charset="-127"/>
              </a:rPr>
              <a:t>booklist.php</a:t>
            </a:r>
            <a:r>
              <a:rPr lang="en-US" altLang="ko-KR" sz="1400" b="1" dirty="0" smtClean="0"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ea typeface="맑은 고딕" panose="020B0503020000020004" pitchFamily="50" charset="-127"/>
              </a:rPr>
              <a:t>실행 화면</a:t>
            </a:r>
            <a:endParaRPr lang="ko-KR" altLang="en-US" sz="1400" b="1" dirty="0"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53533" y="573325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5-24 </a:t>
            </a:r>
            <a:r>
              <a:rPr lang="en-US" altLang="ko-KR" sz="1400" b="1" dirty="0" err="1" smtClean="0">
                <a:ea typeface="맑은 고딕" panose="020B0503020000020004" pitchFamily="50" charset="-127"/>
              </a:rPr>
              <a:t>bookview.php</a:t>
            </a:r>
            <a:r>
              <a:rPr lang="en-US" altLang="ko-KR" sz="1400" b="1" dirty="0" smtClean="0"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ea typeface="맑은 고딕" panose="020B0503020000020004" pitchFamily="50" charset="-127"/>
              </a:rPr>
              <a:t>실행 화면</a:t>
            </a:r>
            <a:endParaRPr lang="ko-KR" altLang="en-US" sz="1400" b="1" dirty="0">
              <a:ea typeface="맑은 고딕" panose="020B0503020000020004" pitchFamily="50" charset="-127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맑은 고딕" panose="020B0503020000020004" pitchFamily="50" charset="-127"/>
            </a:endParaRPr>
          </a:p>
        </p:txBody>
      </p:sp>
      <p:pic>
        <p:nvPicPr>
          <p:cNvPr id="19457" name="_x664460344" descr="EMB000003c814b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3305"/>
            <a:ext cx="4311650" cy="260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맑은 고딕" panose="020B0503020000020004" pitchFamily="50" charset="-127"/>
            </a:endParaRPr>
          </a:p>
        </p:txBody>
      </p:sp>
      <p:pic>
        <p:nvPicPr>
          <p:cNvPr id="19459" name="_x664458616" descr="EMB000003c814b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562" y="3031468"/>
            <a:ext cx="4298950" cy="259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67544" y="1052736"/>
            <a:ext cx="7480300" cy="5472113"/>
          </a:xfrm>
        </p:spPr>
        <p:txBody>
          <a:bodyPr/>
          <a:lstStyle/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데이터베이스 프로그래밍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삽입 프로그래밍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저장 </a:t>
            </a: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프로그램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저장 프로시저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커서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트리거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연동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JDBC(Java Database Connectivity)</a:t>
            </a:r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데이터베이스 프로그래밍의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496944" cy="547260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atinLnBrk="0">
              <a:buChar char="v"/>
            </a:pPr>
            <a:r>
              <a:rPr lang="ko-KR" altLang="en-US" sz="2000" dirty="0" smtClean="0">
                <a:solidFill>
                  <a:schemeClr val="tx2"/>
                </a:solidFill>
              </a:rPr>
              <a:t>프로그래밍이란</a:t>
            </a:r>
            <a:r>
              <a:rPr lang="en-US" altLang="ko-KR" sz="2000" dirty="0">
                <a:solidFill>
                  <a:schemeClr val="tx2"/>
                </a:solidFill>
              </a:rPr>
              <a:t>?</a:t>
            </a:r>
          </a:p>
          <a:p>
            <a:pPr lvl="1"/>
            <a:r>
              <a:rPr lang="ko-KR" altLang="en-US" sz="1400" dirty="0"/>
              <a:t>프로그램을 설계하고 소스코드를 작성하여 디버깅하는 </a:t>
            </a:r>
            <a:r>
              <a:rPr lang="ko-KR" altLang="en-US" sz="1400" dirty="0" smtClean="0"/>
              <a:t>과정</a:t>
            </a:r>
            <a:endParaRPr lang="en-US" altLang="ko-KR" sz="1400" dirty="0" smtClean="0"/>
          </a:p>
          <a:p>
            <a:pPr lvl="1"/>
            <a:endParaRPr lang="en-US" altLang="ko-KR" dirty="0"/>
          </a:p>
          <a:p>
            <a:pPr latinLnBrk="0">
              <a:buChar char="v"/>
            </a:pPr>
            <a:r>
              <a:rPr lang="ko-KR" altLang="en-US" sz="2000" dirty="0">
                <a:solidFill>
                  <a:schemeClr val="tx2"/>
                </a:solidFill>
              </a:rPr>
              <a:t>데이터베이스 프로그래밍이란</a:t>
            </a:r>
            <a:r>
              <a:rPr lang="en-US" altLang="ko-KR" sz="2000" dirty="0">
                <a:solidFill>
                  <a:schemeClr val="tx2"/>
                </a:solidFill>
              </a:rPr>
              <a:t>?</a:t>
            </a:r>
          </a:p>
          <a:p>
            <a:pPr lvl="1"/>
            <a:r>
              <a:rPr lang="en-US" altLang="ko-KR" sz="1400" dirty="0"/>
              <a:t>DBMS</a:t>
            </a:r>
            <a:r>
              <a:rPr lang="ko-KR" altLang="en-US" sz="1400" dirty="0"/>
              <a:t>에 데이터를 정의하고 저장된 데이터를 읽어와 데이터를 변경하는 프로그램을 작성하는 과정</a:t>
            </a:r>
            <a:endParaRPr lang="en-US" altLang="ko-KR" sz="1400" dirty="0"/>
          </a:p>
          <a:p>
            <a:pPr lvl="1"/>
            <a:r>
              <a:rPr lang="ko-KR" altLang="en-US" sz="1400" dirty="0"/>
              <a:t>일반 프로그래밍과는 데이터베이스 언어인 </a:t>
            </a:r>
            <a:r>
              <a:rPr lang="en-US" altLang="ko-KR" sz="1400" dirty="0"/>
              <a:t>SQL</a:t>
            </a:r>
            <a:r>
              <a:rPr lang="ko-KR" altLang="en-US" sz="1400" dirty="0"/>
              <a:t>을 포함한다는 점이 다름</a:t>
            </a:r>
            <a:endParaRPr lang="en-US" altLang="ko-KR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1043608" y="638132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5-1 </a:t>
            </a:r>
            <a:r>
              <a:rPr lang="ko-KR" altLang="en-US" sz="1400" b="1" dirty="0" smtClean="0">
                <a:ea typeface="맑은 고딕" panose="020B0503020000020004" pitchFamily="50" charset="-127"/>
              </a:rPr>
              <a:t>데이터베이스 프로그래밍</a:t>
            </a:r>
            <a:endParaRPr lang="ko-KR" altLang="en-US" sz="1400" b="1" dirty="0">
              <a:ea typeface="맑은 고딕" panose="020B0503020000020004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3573016"/>
            <a:ext cx="6540823" cy="273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데이터베이스 </a:t>
            </a:r>
            <a:r>
              <a:rPr lang="ko-KR" altLang="en-US" dirty="0"/>
              <a:t>프로그래밍의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>
              <a:buFont typeface="Wingdings" pitchFamily="2" charset="2"/>
              <a:buChar char="v"/>
            </a:pPr>
            <a:r>
              <a:rPr lang="ko-KR" altLang="en-US" sz="2000" dirty="0">
                <a:solidFill>
                  <a:schemeClr val="tx2"/>
                </a:solidFill>
              </a:rPr>
              <a:t>데이터베이스 프로그래밍 방법</a:t>
            </a:r>
            <a:endParaRPr lang="en-US" altLang="ko-KR" sz="2000" dirty="0">
              <a:solidFill>
                <a:schemeClr val="tx2"/>
              </a:solidFill>
            </a:endParaRPr>
          </a:p>
          <a:p>
            <a:pPr algn="just"/>
            <a:endParaRPr lang="en-US" altLang="ko-KR" sz="800" dirty="0" smtClean="0"/>
          </a:p>
          <a:p>
            <a:pPr algn="just">
              <a:buNone/>
            </a:pPr>
            <a:r>
              <a:rPr lang="en-US" altLang="ko-KR" sz="1400" dirty="0" smtClean="0">
                <a:sym typeface="Wingdings"/>
              </a:rPr>
              <a:t>	</a:t>
            </a:r>
            <a:r>
              <a:rPr lang="en-US" altLang="ko-KR" sz="1400" b="0" dirty="0" smtClean="0">
                <a:sym typeface="Wingdings"/>
              </a:rPr>
              <a:t> </a:t>
            </a:r>
            <a:r>
              <a:rPr lang="en-US" altLang="ko-KR" sz="1400" dirty="0" smtClean="0"/>
              <a:t>SQL </a:t>
            </a:r>
            <a:r>
              <a:rPr lang="ko-KR" altLang="en-US" sz="1400" dirty="0" smtClean="0"/>
              <a:t>전용 언어를 사용하는 방법</a:t>
            </a:r>
            <a:endParaRPr lang="en-US" altLang="ko-KR" sz="1400" dirty="0" smtClean="0"/>
          </a:p>
          <a:p>
            <a:pPr marL="628650" indent="-628650" algn="just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</a:t>
            </a:r>
            <a:r>
              <a:rPr lang="en-US" altLang="ko-KR" sz="1200" b="0" dirty="0" smtClean="0"/>
              <a:t>SQL </a:t>
            </a:r>
            <a:r>
              <a:rPr lang="ko-KR" altLang="en-US" sz="1200" b="0" dirty="0" smtClean="0"/>
              <a:t>자체의 기능을 확장하여 변수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제어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입출력 등의 기능을 추가한 새로운 언어를 사용하는 방법</a:t>
            </a:r>
            <a:r>
              <a:rPr lang="en-US" altLang="ko-KR" sz="1200" b="0" dirty="0" smtClean="0"/>
              <a:t>. </a:t>
            </a:r>
          </a:p>
          <a:p>
            <a:pPr marL="628650" indent="-628650" algn="just">
              <a:buNone/>
            </a:pPr>
            <a:r>
              <a:rPr lang="en-US" altLang="ko-KR" sz="1200" b="0" dirty="0"/>
              <a:t> </a:t>
            </a:r>
            <a:r>
              <a:rPr lang="en-US" altLang="ko-KR" sz="1200" b="0" dirty="0" smtClean="0"/>
              <a:t>         </a:t>
            </a:r>
            <a:r>
              <a:rPr lang="ko-KR" altLang="en-US" sz="1200" b="0" dirty="0" err="1" smtClean="0"/>
              <a:t>오라클은은</a:t>
            </a:r>
            <a:r>
              <a:rPr lang="ko-KR" altLang="en-US" sz="1200" b="0" dirty="0" smtClean="0"/>
              <a:t> 저장 프로그램</a:t>
            </a:r>
            <a:r>
              <a:rPr lang="en-US" altLang="ko-KR" sz="1200" b="0" dirty="0" smtClean="0"/>
              <a:t> </a:t>
            </a:r>
            <a:r>
              <a:rPr lang="ko-KR" altLang="en-US" sz="1200" b="0" dirty="0" smtClean="0"/>
              <a:t>언어를 사용하며</a:t>
            </a:r>
            <a:r>
              <a:rPr lang="en-US" altLang="ko-KR" sz="1200" b="0" dirty="0" smtClean="0"/>
              <a:t>, SQL Server</a:t>
            </a:r>
            <a:r>
              <a:rPr lang="ko-KR" altLang="en-US" sz="1200" b="0" dirty="0" smtClean="0"/>
              <a:t>는 </a:t>
            </a:r>
            <a:r>
              <a:rPr lang="en-US" altLang="ko-KR" sz="1200" b="0" dirty="0" smtClean="0"/>
              <a:t>T-SQL</a:t>
            </a:r>
            <a:r>
              <a:rPr lang="ko-KR" altLang="en-US" sz="1200" b="0" dirty="0" smtClean="0"/>
              <a:t>이라는 언어를 사용함</a:t>
            </a:r>
            <a:r>
              <a:rPr lang="en-US" altLang="ko-KR" sz="1200" b="0" dirty="0" smtClean="0"/>
              <a:t>.</a:t>
            </a:r>
          </a:p>
          <a:p>
            <a:pPr marL="628650" indent="-628650" algn="just">
              <a:buNone/>
            </a:pPr>
            <a:endParaRPr lang="en-US" altLang="ko-KR" sz="800" b="0" dirty="0" smtClean="0"/>
          </a:p>
          <a:p>
            <a:pPr algn="just">
              <a:buNone/>
            </a:pPr>
            <a:r>
              <a:rPr lang="en-US" altLang="ko-KR" sz="1400" dirty="0" smtClean="0">
                <a:sym typeface="Wingdings"/>
              </a:rPr>
              <a:t>	</a:t>
            </a:r>
            <a:r>
              <a:rPr lang="ko-KR" altLang="en-US" sz="1400" dirty="0" smtClean="0">
                <a:sym typeface="Wingdings"/>
              </a:rPr>
              <a:t> </a:t>
            </a:r>
            <a:r>
              <a:rPr lang="ko-KR" altLang="en-US" sz="1400" dirty="0" smtClean="0"/>
              <a:t>일반 프로그래밍 언어에 </a:t>
            </a:r>
            <a:r>
              <a:rPr lang="en-US" altLang="ko-KR" sz="1400" dirty="0" smtClean="0"/>
              <a:t>SQL</a:t>
            </a:r>
            <a:r>
              <a:rPr lang="ko-KR" altLang="en-US" sz="1400" dirty="0" smtClean="0"/>
              <a:t>을 삽입하여 사용하는 방법</a:t>
            </a:r>
            <a:endParaRPr lang="en-US" altLang="ko-KR" sz="1400" dirty="0" smtClean="0"/>
          </a:p>
          <a:p>
            <a:pPr marL="542925" indent="-542925" algn="just">
              <a:buNone/>
            </a:pPr>
            <a:r>
              <a:rPr lang="en-US" altLang="ko-KR" sz="1400" dirty="0" smtClean="0"/>
              <a:t>	</a:t>
            </a:r>
            <a:r>
              <a:rPr lang="ko-KR" altLang="en-US" sz="1200" b="0" dirty="0" smtClean="0"/>
              <a:t>자바</a:t>
            </a:r>
            <a:r>
              <a:rPr lang="en-US" altLang="ko-KR" sz="1200" b="0" dirty="0" smtClean="0"/>
              <a:t>, C, C++ </a:t>
            </a:r>
            <a:r>
              <a:rPr lang="ko-KR" altLang="en-US" sz="1200" b="0" dirty="0" smtClean="0"/>
              <a:t>등 일반 프로그래밍 언어에 </a:t>
            </a:r>
            <a:r>
              <a:rPr lang="en-US" altLang="ko-KR" sz="1200" b="0" dirty="0" smtClean="0"/>
              <a:t>SQL </a:t>
            </a:r>
            <a:r>
              <a:rPr lang="ko-KR" altLang="en-US" sz="1200" b="0" dirty="0" smtClean="0"/>
              <a:t>삽입하여 사용하는 방법</a:t>
            </a:r>
            <a:r>
              <a:rPr lang="en-US" altLang="ko-KR" sz="1200" b="0" dirty="0" smtClean="0"/>
              <a:t>. </a:t>
            </a:r>
          </a:p>
          <a:p>
            <a:pPr marL="542925" indent="-542925" algn="just">
              <a:buNone/>
            </a:pPr>
            <a:r>
              <a:rPr lang="en-US" altLang="ko-KR" sz="1200" b="0" dirty="0"/>
              <a:t> </a:t>
            </a:r>
            <a:r>
              <a:rPr lang="en-US" altLang="ko-KR" sz="1200" b="0" dirty="0" smtClean="0"/>
              <a:t>         </a:t>
            </a:r>
            <a:r>
              <a:rPr lang="ko-KR" altLang="en-US" sz="1200" b="0" dirty="0" smtClean="0"/>
              <a:t>일반 프로그래밍 언어로 작성된 응용 프로그램에서 데이터베이스에 저장된 데이터를 관리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검색함</a:t>
            </a:r>
            <a:r>
              <a:rPr lang="en-US" altLang="ko-KR" sz="1200" b="0" dirty="0" smtClean="0"/>
              <a:t>.</a:t>
            </a:r>
          </a:p>
          <a:p>
            <a:pPr marL="542925" indent="-542925" algn="just">
              <a:buNone/>
            </a:pPr>
            <a:r>
              <a:rPr lang="en-US" altLang="ko-KR" sz="1200" b="0" dirty="0"/>
              <a:t> </a:t>
            </a:r>
            <a:r>
              <a:rPr lang="en-US" altLang="ko-KR" sz="1200" b="0" dirty="0" smtClean="0"/>
              <a:t>         </a:t>
            </a:r>
            <a:r>
              <a:rPr lang="ko-KR" altLang="en-US" sz="1200" b="0" dirty="0" smtClean="0"/>
              <a:t>삽입된 </a:t>
            </a:r>
            <a:r>
              <a:rPr lang="en-US" altLang="ko-KR" sz="1200" b="0" dirty="0" smtClean="0"/>
              <a:t>SQL</a:t>
            </a:r>
            <a:r>
              <a:rPr lang="ko-KR" altLang="en-US" sz="1200" b="0" dirty="0" smtClean="0"/>
              <a:t>문은 </a:t>
            </a:r>
            <a:r>
              <a:rPr lang="en-US" altLang="ko-KR" sz="1200" b="0" dirty="0" smtClean="0"/>
              <a:t>DBMS</a:t>
            </a:r>
            <a:r>
              <a:rPr lang="ko-KR" altLang="en-US" sz="1200" b="0" dirty="0" smtClean="0"/>
              <a:t>의 컴파일러가 처리함</a:t>
            </a:r>
            <a:r>
              <a:rPr lang="en-US" altLang="ko-KR" sz="1200" b="0" dirty="0" smtClean="0"/>
              <a:t>.</a:t>
            </a:r>
          </a:p>
          <a:p>
            <a:pPr marL="542925" indent="-542925" algn="just">
              <a:buNone/>
            </a:pPr>
            <a:endParaRPr lang="en-US" altLang="ko-KR" sz="800" b="0" dirty="0" smtClean="0"/>
          </a:p>
          <a:p>
            <a:pPr algn="just">
              <a:buNone/>
            </a:pPr>
            <a:r>
              <a:rPr lang="en-US" altLang="ko-KR" sz="1400" dirty="0" smtClean="0">
                <a:sym typeface="Wingdings"/>
              </a:rPr>
              <a:t>	</a:t>
            </a:r>
            <a:r>
              <a:rPr lang="ko-KR" altLang="en-US" sz="1400" dirty="0" smtClean="0">
                <a:sym typeface="Wingdings"/>
              </a:rPr>
              <a:t> </a:t>
            </a:r>
            <a:r>
              <a:rPr lang="ko-KR" altLang="en-US" sz="1400" dirty="0" smtClean="0"/>
              <a:t>웹 프로그래밍 언어에 </a:t>
            </a:r>
            <a:r>
              <a:rPr lang="en-US" altLang="ko-KR" sz="1400" dirty="0" smtClean="0"/>
              <a:t>SQL</a:t>
            </a:r>
            <a:r>
              <a:rPr lang="ko-KR" altLang="en-US" sz="1400" dirty="0" smtClean="0"/>
              <a:t>을 삽입하여 사용하는 방법</a:t>
            </a:r>
            <a:endParaRPr lang="en-US" altLang="ko-KR" sz="1400" dirty="0" smtClean="0"/>
          </a:p>
          <a:p>
            <a:pPr marL="542925" indent="-542925" algn="just">
              <a:buNone/>
            </a:pPr>
            <a:r>
              <a:rPr lang="en-US" altLang="ko-KR" sz="1400" dirty="0" smtClean="0"/>
              <a:t>	</a:t>
            </a:r>
            <a:r>
              <a:rPr lang="ko-KR" altLang="en-US" sz="1200" b="0" dirty="0" smtClean="0"/>
              <a:t>호스트 언어가 </a:t>
            </a:r>
            <a:r>
              <a:rPr lang="en-US" altLang="ko-KR" sz="1200" b="0" dirty="0" smtClean="0"/>
              <a:t>JSP, ASP, PHP </a:t>
            </a:r>
            <a:r>
              <a:rPr lang="ko-KR" altLang="en-US" sz="1200" b="0" dirty="0" smtClean="0"/>
              <a:t>등 웹 스크립트 언어인 경우다</a:t>
            </a:r>
            <a:r>
              <a:rPr lang="en-US" altLang="ko-KR" sz="1200" b="0" dirty="0" smtClean="0"/>
              <a:t>.</a:t>
            </a:r>
          </a:p>
          <a:p>
            <a:pPr algn="just">
              <a:buNone/>
            </a:pPr>
            <a:endParaRPr lang="en-US" altLang="ko-KR" sz="800" b="0" dirty="0" smtClean="0"/>
          </a:p>
          <a:p>
            <a:pPr algn="just">
              <a:buNone/>
            </a:pPr>
            <a:r>
              <a:rPr lang="en-US" altLang="ko-KR" sz="1400" dirty="0" smtClean="0">
                <a:sym typeface="Wingdings"/>
              </a:rPr>
              <a:t>	 </a:t>
            </a:r>
            <a:r>
              <a:rPr lang="en-US" altLang="ko-KR" sz="1400" dirty="0" smtClean="0"/>
              <a:t>4GL(4th Generation Language)</a:t>
            </a:r>
          </a:p>
          <a:p>
            <a:pPr marL="542925" indent="-542925" algn="just">
              <a:buNone/>
            </a:pPr>
            <a:r>
              <a:rPr lang="en-US" altLang="ko-KR" sz="1400" dirty="0" smtClean="0"/>
              <a:t>	</a:t>
            </a:r>
            <a:r>
              <a:rPr lang="ko-KR" altLang="en-US" sz="1200" b="0" dirty="0" smtClean="0"/>
              <a:t>데이터베이스 관리 기능과 </a:t>
            </a:r>
            <a:r>
              <a:rPr lang="ko-KR" altLang="en-US" sz="1200" b="0" dirty="0" err="1" smtClean="0"/>
              <a:t>비주얼</a:t>
            </a:r>
            <a:r>
              <a:rPr lang="ko-KR" altLang="en-US" sz="1200" b="0" dirty="0" smtClean="0"/>
              <a:t> 프로그래밍 기능을 갖춘 ‘</a:t>
            </a:r>
            <a:r>
              <a:rPr lang="en-US" altLang="ko-KR" sz="1200" b="0" dirty="0" smtClean="0"/>
              <a:t>GUI </a:t>
            </a:r>
            <a:r>
              <a:rPr lang="ko-KR" altLang="en-US" sz="1200" b="0" dirty="0" smtClean="0"/>
              <a:t>기반 소프트웨어 개발 도구’를 사용하여 프로그래밍하는 방법</a:t>
            </a:r>
            <a:r>
              <a:rPr lang="en-US" altLang="ko-KR" sz="1200" b="0" dirty="0" smtClean="0"/>
              <a:t>. Delphi, Power Builder, Visual Basic </a:t>
            </a:r>
            <a:r>
              <a:rPr lang="ko-KR" altLang="en-US" sz="1200" b="0" dirty="0" smtClean="0"/>
              <a:t>등이 있음</a:t>
            </a:r>
            <a:r>
              <a:rPr lang="en-US" altLang="ko-KR" sz="1200" b="0" dirty="0" smtClean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데이터베이스 </a:t>
            </a:r>
            <a:r>
              <a:rPr lang="ko-KR" altLang="en-US" dirty="0"/>
              <a:t>프로그래밍의 개념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6312" y="6388791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5-2 </a:t>
            </a:r>
            <a:r>
              <a:rPr lang="en-US" altLang="ko-KR" sz="1400" b="1" dirty="0" smtClean="0">
                <a:ea typeface="맑은 고딕" panose="020B0503020000020004" pitchFamily="50" charset="-127"/>
              </a:rPr>
              <a:t>DBMS  </a:t>
            </a:r>
            <a:r>
              <a:rPr lang="ko-KR" altLang="en-US" sz="1400" b="1" dirty="0" smtClean="0">
                <a:ea typeface="맑은 고딕" panose="020B0503020000020004" pitchFamily="50" charset="-127"/>
              </a:rPr>
              <a:t>플랫폼과 데이터베이스 프로그래밍의 유형</a:t>
            </a:r>
            <a:endParaRPr lang="ko-KR" altLang="en-US" sz="1400" b="1" dirty="0"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251543"/>
            <a:ext cx="7488832" cy="512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461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데이터베이스 </a:t>
            </a:r>
            <a:r>
              <a:rPr lang="ko-KR" altLang="en-US" dirty="0"/>
              <a:t>프로그래밍의 개념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8293196"/>
              </p:ext>
            </p:extLst>
          </p:nvPr>
        </p:nvGraphicFramePr>
        <p:xfrm>
          <a:off x="539951" y="1700808"/>
          <a:ext cx="8064497" cy="3207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0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0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20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9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특징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Access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SQL Server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Oracle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MySQL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DB2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SQLite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60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제조사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마이크로 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소프트사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마이크로 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소프트사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오라클사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오라클사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IBM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사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리처드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힙</a:t>
                      </a:r>
                      <a:endParaRPr lang="ko-KR" altLang="en-US" sz="1200" kern="1200" baseline="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오픈소스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60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운영체제 기반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윈도우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윈도우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리눅스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윈도우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유닉스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ko-KR" altLang="en-US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리눅스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윈도우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유닉스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ko-KR" altLang="en-US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리눅스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유닉스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모바일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OS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안드로이드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iOS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등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60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용도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개인용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DBMS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윈도우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기반</a:t>
                      </a:r>
                      <a:endParaRPr lang="en-US" altLang="ko-KR" sz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기업용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DBMS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대용량 데이터베이스를 위한 응용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소용량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데이터베이스를 위한 응용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대용량 데이터베이스를 위한 응용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모바일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전용</a:t>
                      </a:r>
                    </a:p>
                    <a:p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데이터베이스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9552" y="141277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5-1 </a:t>
            </a:r>
            <a:r>
              <a:rPr lang="en-US" altLang="ko-KR" sz="1400" b="1" dirty="0" smtClean="0">
                <a:ea typeface="맑은 고딕" panose="020B0503020000020004" pitchFamily="50" charset="-127"/>
              </a:rPr>
              <a:t>DBMS</a:t>
            </a:r>
            <a:r>
              <a:rPr lang="ko-KR" altLang="en-US" sz="1400" b="1" dirty="0" smtClean="0">
                <a:ea typeface="맑은 고딕" panose="020B0503020000020004" pitchFamily="50" charset="-127"/>
              </a:rPr>
              <a:t>의 종류와 특징</a:t>
            </a:r>
            <a:endParaRPr lang="ko-KR" altLang="en-US" sz="1400" b="1" dirty="0"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560" y="1871768"/>
            <a:ext cx="3517310" cy="61908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>
              <a:lnSpc>
                <a:spcPct val="110000"/>
              </a:lnSpc>
              <a:spcAft>
                <a:spcPts val="300"/>
              </a:spcAft>
            </a:pPr>
            <a:r>
              <a:rPr lang="en-US" altLang="ko-KR" sz="3400" b="1" spc="-150" dirty="0">
                <a:solidFill>
                  <a:schemeClr val="accent4">
                    <a:lumMod val="50000"/>
                  </a:schemeClr>
                </a:solidFill>
                <a:ea typeface="맑은 고딕" panose="020B0503020000020004" pitchFamily="50" charset="-127"/>
                <a:cs typeface="+mj-cs"/>
              </a:rPr>
              <a:t>02. </a:t>
            </a:r>
            <a:r>
              <a:rPr lang="ko-KR" altLang="en-US" sz="3400" b="1" spc="-150" dirty="0">
                <a:solidFill>
                  <a:schemeClr val="accent4">
                    <a:lumMod val="50000"/>
                  </a:schemeClr>
                </a:solidFill>
                <a:ea typeface="맑은 고딕" panose="020B0503020000020004" pitchFamily="50" charset="-127"/>
                <a:cs typeface="+mj-cs"/>
              </a:rPr>
              <a:t>저장 프로그램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475656" y="2780928"/>
            <a:ext cx="6840760" cy="255952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저장 프로그램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트리거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사용자 정의 함수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저장 프로그램</a:t>
            </a:r>
            <a:r>
              <a:rPr kumimoji="0"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문법 요약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>
          <a:noFill/>
        </a:ln>
        <a:effectLst/>
      </a:spPr>
      <a:bodyPr wrap="square" rtlCol="0">
        <a:spAutoFit/>
      </a:bodyPr>
      <a:lstStyle>
        <a:defPPr>
          <a:defRPr sz="1200" b="1" dirty="0" smtClean="0">
            <a:solidFill>
              <a:schemeClr val="tx1"/>
            </a:solidFill>
            <a:latin typeface="+mn-ea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txDef>
  </a:objectDefaults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6854</TotalTime>
  <Words>1916</Words>
  <Application>Microsoft Office PowerPoint</Application>
  <PresentationFormat>화면 슬라이드 쇼(4:3)</PresentationFormat>
  <Paragraphs>519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48</vt:i4>
      </vt:variant>
    </vt:vector>
  </HeadingPairs>
  <TitlesOfParts>
    <vt:vector size="58" baseType="lpstr">
      <vt:lpstr>HY견고딕</vt:lpstr>
      <vt:lpstr>굴림</vt:lpstr>
      <vt:lpstr>맑은 고딕</vt:lpstr>
      <vt:lpstr>아리따M</vt:lpstr>
      <vt:lpstr>Arial</vt:lpstr>
      <vt:lpstr>Cambria Math</vt:lpstr>
      <vt:lpstr>Tahoma</vt:lpstr>
      <vt:lpstr>Wingdings</vt:lpstr>
      <vt:lpstr>Office 테마</vt:lpstr>
      <vt:lpstr>1_Office 테마</vt:lpstr>
      <vt:lpstr>PowerPoint 프레젠테이션</vt:lpstr>
      <vt:lpstr>목차</vt:lpstr>
      <vt:lpstr>학습목표</vt:lpstr>
      <vt:lpstr>PowerPoint 프레젠테이션</vt:lpstr>
      <vt:lpstr>데이터베이스 프로그래밍의 개념</vt:lpstr>
      <vt:lpstr>데이터베이스 프로그래밍의 개념</vt:lpstr>
      <vt:lpstr>데이터베이스 프로그래밍의 개념</vt:lpstr>
      <vt:lpstr>데이터베이스 프로그래밍의 개념</vt:lpstr>
      <vt:lpstr>PowerPoint 프레젠테이션</vt:lpstr>
      <vt:lpstr>1. 저장 프로그램</vt:lpstr>
      <vt:lpstr>1. 저장 프로그램</vt:lpstr>
      <vt:lpstr>1. 저장 프로그램</vt:lpstr>
      <vt:lpstr>1. 저장 프로그램</vt:lpstr>
      <vt:lpstr>1. 저장 프로그램</vt:lpstr>
      <vt:lpstr>1. 저장 프로그램</vt:lpstr>
      <vt:lpstr>1. 저장 프로그램</vt:lpstr>
      <vt:lpstr>1. 저장 프로그램</vt:lpstr>
      <vt:lpstr>1. 저장 프로그램</vt:lpstr>
      <vt:lpstr>1. 저장 프로그램</vt:lpstr>
      <vt:lpstr>1. 저장 프로그램</vt:lpstr>
      <vt:lpstr>1. 저장 프로그램</vt:lpstr>
      <vt:lpstr>2. 트리거</vt:lpstr>
      <vt:lpstr>2. 트리거</vt:lpstr>
      <vt:lpstr>2. 트리거</vt:lpstr>
      <vt:lpstr>3. 사용자 정의 함수</vt:lpstr>
      <vt:lpstr>3. 사용자 정의 함수</vt:lpstr>
      <vt:lpstr>3. 사용자 정의 함수</vt:lpstr>
      <vt:lpstr>4. 저장 프로그램 문법 요약</vt:lpstr>
      <vt:lpstr>4. 저장 프로그램 문법 요약</vt:lpstr>
      <vt:lpstr>연습문제 </vt:lpstr>
      <vt:lpstr>PowerPoint 프레젠테이션</vt:lpstr>
      <vt:lpstr>데이터베이스 연동 자바 프로그래밍</vt:lpstr>
      <vt:lpstr>1. 소스코드 설명</vt:lpstr>
      <vt:lpstr>1. 소스코드 설명</vt:lpstr>
      <vt:lpstr>2. 프로그램 실습</vt:lpstr>
      <vt:lpstr>2. 프로그램 실습</vt:lpstr>
      <vt:lpstr>2. 프로그램 실습</vt:lpstr>
      <vt:lpstr>2. 프로그램 실습</vt:lpstr>
      <vt:lpstr>2. 프로그램 실습</vt:lpstr>
      <vt:lpstr>2. 프로그램 실습</vt:lpstr>
      <vt:lpstr>PowerPoint 프레젠테이션</vt:lpstr>
      <vt:lpstr>데이터베이스 연동 웹 프로그래밍</vt:lpstr>
      <vt:lpstr>1. 소스코드 설명</vt:lpstr>
      <vt:lpstr>2. 프로그램 실습</vt:lpstr>
      <vt:lpstr>2. 프로그램 실습</vt:lpstr>
      <vt:lpstr>2. 프로그램 실습</vt:lpstr>
      <vt:lpstr>2. 프로그램 실습</vt:lpstr>
      <vt:lpstr>요약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Park</cp:lastModifiedBy>
  <cp:revision>624</cp:revision>
  <dcterms:created xsi:type="dcterms:W3CDTF">2012-07-11T10:23:22Z</dcterms:created>
  <dcterms:modified xsi:type="dcterms:W3CDTF">2021-07-07T13:49:07Z</dcterms:modified>
</cp:coreProperties>
</file>