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700" r:id="rId3"/>
    <p:sldMasterId id="2147483714" r:id="rId4"/>
    <p:sldMasterId id="2147483721" r:id="rId5"/>
  </p:sldMasterIdLst>
  <p:notesMasterIdLst>
    <p:notesMasterId r:id="rId66"/>
  </p:notesMasterIdLst>
  <p:sldIdLst>
    <p:sldId id="451" r:id="rId6"/>
    <p:sldId id="266" r:id="rId7"/>
    <p:sldId id="383" r:id="rId8"/>
    <p:sldId id="382" r:id="rId9"/>
    <p:sldId id="394" r:id="rId10"/>
    <p:sldId id="395" r:id="rId11"/>
    <p:sldId id="396" r:id="rId12"/>
    <p:sldId id="399" r:id="rId13"/>
    <p:sldId id="400" r:id="rId14"/>
    <p:sldId id="401" r:id="rId15"/>
    <p:sldId id="402" r:id="rId16"/>
    <p:sldId id="403" r:id="rId17"/>
    <p:sldId id="404" r:id="rId18"/>
    <p:sldId id="406" r:id="rId19"/>
    <p:sldId id="407" r:id="rId20"/>
    <p:sldId id="408" r:id="rId21"/>
    <p:sldId id="409" r:id="rId22"/>
    <p:sldId id="410" r:id="rId23"/>
    <p:sldId id="411" r:id="rId24"/>
    <p:sldId id="457" r:id="rId25"/>
    <p:sldId id="389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52" r:id="rId35"/>
    <p:sldId id="453" r:id="rId36"/>
    <p:sldId id="420" r:id="rId37"/>
    <p:sldId id="421" r:id="rId38"/>
    <p:sldId id="422" r:id="rId39"/>
    <p:sldId id="450" r:id="rId40"/>
    <p:sldId id="458" r:id="rId41"/>
    <p:sldId id="433" r:id="rId42"/>
    <p:sldId id="423" r:id="rId43"/>
    <p:sldId id="425" r:id="rId44"/>
    <p:sldId id="426" r:id="rId45"/>
    <p:sldId id="427" r:id="rId46"/>
    <p:sldId id="429" r:id="rId47"/>
    <p:sldId id="430" r:id="rId48"/>
    <p:sldId id="432" r:id="rId49"/>
    <p:sldId id="434" r:id="rId50"/>
    <p:sldId id="435" r:id="rId51"/>
    <p:sldId id="455" r:id="rId52"/>
    <p:sldId id="436" r:id="rId53"/>
    <p:sldId id="437" r:id="rId54"/>
    <p:sldId id="438" r:id="rId55"/>
    <p:sldId id="439" r:id="rId56"/>
    <p:sldId id="440" r:id="rId57"/>
    <p:sldId id="460" r:id="rId58"/>
    <p:sldId id="454" r:id="rId59"/>
    <p:sldId id="442" r:id="rId60"/>
    <p:sldId id="456" r:id="rId61"/>
    <p:sldId id="443" r:id="rId62"/>
    <p:sldId id="444" r:id="rId63"/>
    <p:sldId id="461" r:id="rId64"/>
    <p:sldId id="392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9"/>
    <a:srgbClr val="0000CC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17" d="100"/>
          <a:sy n="117" d="100"/>
        </p:scale>
        <p:origin x="1632" y="96"/>
      </p:cViewPr>
      <p:guideLst>
        <p:guide orient="horz" pos="119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2022-02-09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5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그룹 11"/>
            <p:cNvGrpSpPr/>
            <p:nvPr userDrawn="1"/>
          </p:nvGrpSpPr>
          <p:grpSpPr>
            <a:xfrm>
              <a:off x="276521" y="5990292"/>
              <a:ext cx="3791423" cy="586615"/>
              <a:chOff x="130805" y="5990292"/>
              <a:chExt cx="3791423" cy="586615"/>
            </a:xfrm>
          </p:grpSpPr>
          <p:sp>
            <p:nvSpPr>
              <p:cNvPr id="15" name="TextBox 9"/>
              <p:cNvSpPr txBox="1"/>
              <p:nvPr userDrawn="1"/>
            </p:nvSpPr>
            <p:spPr>
              <a:xfrm>
                <a:off x="130805" y="6269130"/>
                <a:ext cx="3791423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b="1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rPr>
                  <a:t>MySQL</a:t>
                </a:r>
                <a:r>
                  <a:rPr kumimoji="0" lang="ko-KR" altLang="en-US" sz="1400" b="1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rPr>
                  <a:t>로 배우는 데이터베이스 개론과 실습</a:t>
                </a:r>
                <a:endParaRPr kumimoji="0"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TextBox 15"/>
              <p:cNvSpPr txBox="1"/>
              <p:nvPr userDrawn="1"/>
            </p:nvSpPr>
            <p:spPr>
              <a:xfrm>
                <a:off x="197645" y="5990292"/>
                <a:ext cx="251992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000" b="1" baseline="0" dirty="0">
                    <a:solidFill>
                      <a:schemeClr val="bg1"/>
                    </a:solidFill>
                    <a:latin typeface="+mn-lt"/>
                    <a:ea typeface="+mn-ea"/>
                  </a:rPr>
                  <a:t>.</a:t>
                </a:r>
                <a:endParaRPr kumimoji="0" lang="ko-KR" altLang="en-US" sz="2000" b="1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TextBox 16"/>
              <p:cNvSpPr txBox="1"/>
              <p:nvPr userDrawn="1"/>
            </p:nvSpPr>
            <p:spPr>
              <a:xfrm>
                <a:off x="359645" y="5990292"/>
                <a:ext cx="251992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000" b="1" baseline="0" dirty="0">
                    <a:solidFill>
                      <a:schemeClr val="bg1"/>
                    </a:solidFill>
                    <a:latin typeface="+mn-lt"/>
                    <a:ea typeface="+mn-ea"/>
                  </a:rPr>
                  <a:t>.</a:t>
                </a:r>
                <a:endParaRPr kumimoji="0" lang="ko-KR" altLang="en-US" sz="2000" b="1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538980" y="5990292"/>
                <a:ext cx="251992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000" b="1" baseline="0" dirty="0">
                    <a:solidFill>
                      <a:schemeClr val="bg1"/>
                    </a:solidFill>
                    <a:latin typeface="+mn-lt"/>
                    <a:ea typeface="+mn-ea"/>
                  </a:rPr>
                  <a:t>.</a:t>
                </a:r>
                <a:endParaRPr kumimoji="0" lang="ko-KR" altLang="en-US" sz="2000" b="1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3" name="직사각형 10"/>
            <p:cNvSpPr/>
            <p:nvPr userDrawn="1"/>
          </p:nvSpPr>
          <p:spPr>
            <a:xfrm flipV="1">
              <a:off x="0" y="5743552"/>
              <a:ext cx="9144000" cy="61712"/>
            </a:xfrm>
            <a:prstGeom prst="rect">
              <a:avLst/>
            </a:prstGeom>
            <a:solidFill>
              <a:srgbClr val="50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60440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39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790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136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조에 의거하여 최고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년 이하의 징역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또는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천만원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倂科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할 수도 있습니다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372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603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264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885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2F558-6458-4AC9-A458-12273E29AD52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2022-02-09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15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735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4189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136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조에 의거하여 최고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년 이하의 징역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또는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천만원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倂科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할 수도 있습니다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588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009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03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440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2F558-6458-4AC9-A458-12273E29AD52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2022-02-09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014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18313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136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조에 의거하여 최고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년 이하의 징역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또는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천만원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倂科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할 수도 있습니다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0430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087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74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6372200" y="93663"/>
            <a:ext cx="2783954" cy="523220"/>
            <a:chOff x="6752029" y="188640"/>
            <a:chExt cx="2785072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1200260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정규화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8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07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2036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051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2F558-6458-4AC9-A458-12273E29AD52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2022-02-09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1591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35429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136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조에 의거하여 최고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년 이하의 징역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또는 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000" b="0" i="0" u="sng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천만원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倂科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할 수도 있습니다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맑은 고딕" panose="020F0502020204030204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6857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587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281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435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02F558-6458-4AC9-A458-12273E29AD52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2022-02-09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506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9542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6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+mn-lt"/>
                <a:ea typeface="+mn-ea"/>
              </a:rPr>
              <a:t>MySQL</a:t>
            </a:r>
            <a:r>
              <a:rPr kumimoji="0" lang="ko-KR" altLang="en-US" sz="1400" b="1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91441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18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</a:t>
            </a:r>
            <a:endParaRPr kumimoji="0" lang="en-US" altLang="ko-KR" sz="180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개론과 실습 </a:t>
            </a:r>
            <a:endParaRPr kumimoji="0" lang="de-DE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2022-02-09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  <p:sldLayoutId id="2147483691" r:id="rId3"/>
    <p:sldLayoutId id="2147483692" r:id="rId4"/>
    <p:sldLayoutId id="2147483677" r:id="rId5"/>
    <p:sldLayoutId id="2147483678" r:id="rId6"/>
    <p:sldLayoutId id="2147483679" r:id="rId7"/>
    <p:sldLayoutId id="2147483680" r:id="rId8"/>
    <p:sldLayoutId id="2147483686" r:id="rId9"/>
    <p:sldLayoutId id="2147483683" r:id="rId10"/>
    <p:sldLayoutId id="2147483685" r:id="rId11"/>
    <p:sldLayoutId id="2147483687" r:id="rId12"/>
    <p:sldLayoutId id="2147483688" r:id="rId13"/>
    <p:sldLayoutId id="2147483689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1F3E97-6AF3-42D4-9C13-CCC8FE24017E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2022-02-09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08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1F3E97-6AF3-42D4-9C13-CCC8FE24017E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2022-02-09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9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1F3E97-6AF3-42D4-9C13-CCC8FE24017E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2022-02-09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31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1F3E97-6AF3-42D4-9C13-CCC8FE24017E}" type="datetime1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2022-02-09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1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57452" y="3573463"/>
            <a:ext cx="5886173" cy="1901825"/>
          </a:xfrm>
        </p:spPr>
        <p:txBody>
          <a:bodyPr/>
          <a:lstStyle/>
          <a:p>
            <a:pPr algn="l"/>
            <a:r>
              <a:rPr lang="en-US" altLang="ko-KR" sz="2800" dirty="0">
                <a:solidFill>
                  <a:srgbClr val="344F6B"/>
                </a:solidFill>
              </a:rPr>
              <a:t>Chapter </a:t>
            </a:r>
            <a:r>
              <a:rPr lang="en-US" altLang="ko-KR" sz="4000" b="1" dirty="0">
                <a:solidFill>
                  <a:srgbClr val="344F6B"/>
                </a:solidFill>
              </a:rPr>
              <a:t>07</a:t>
            </a:r>
            <a:br>
              <a:rPr lang="en-US" altLang="ko-KR" sz="2800" dirty="0">
                <a:solidFill>
                  <a:srgbClr val="344F6B"/>
                </a:solidFill>
              </a:rPr>
            </a:br>
            <a:r>
              <a:rPr kumimoji="1" lang="ko-KR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정규화</a:t>
            </a:r>
          </a:p>
        </p:txBody>
      </p:sp>
    </p:spTree>
    <p:extLst>
      <p:ext uri="{BB962C8B-B14F-4D97-AF65-F5344CB8AC3E}">
        <p14:creationId xmlns:p14="http://schemas.microsoft.com/office/powerpoint/2010/main" val="356835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256584"/>
          </a:xfrm>
        </p:spPr>
        <p:txBody>
          <a:bodyPr/>
          <a:lstStyle/>
          <a:p>
            <a:r>
              <a:rPr lang="ko-KR" altLang="en-US" dirty="0"/>
              <a:t>삭제이상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478721"/>
              </p:ext>
            </p:extLst>
          </p:nvPr>
        </p:nvGraphicFramePr>
        <p:xfrm>
          <a:off x="827584" y="2068388"/>
          <a:ext cx="7272808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7-1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학생의 계절학기 수강신청을 취소하시오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강좌 수강료 조회 *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SELECT 	price "C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WHERE 	class='C';</a:t>
                      </a:r>
                    </a:p>
                    <a:p>
                      <a:endParaRPr lang="en-US" altLang="ko-KR" sz="240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200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번 학생의 수강신청 취소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DELETE FROM  Summer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=200;</a:t>
                      </a:r>
                    </a:p>
                    <a:p>
                      <a:endParaRPr lang="en-US" altLang="ko-KR" sz="20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강좌 수강료 다시 조회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=&gt; C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수강료 조회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 불가능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!!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	price "C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WHERE 	class='C';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endParaRPr lang="ko-KR" altLang="en-US" sz="2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200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번 학생 자료 다시 입력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INSERT INTO Summer VALUES (200, 'C', 10000);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잘못 설계된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708920"/>
            <a:ext cx="720080" cy="6008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869160"/>
            <a:ext cx="743924" cy="634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256584"/>
          </a:xfrm>
        </p:spPr>
        <p:txBody>
          <a:bodyPr/>
          <a:lstStyle/>
          <a:p>
            <a:r>
              <a:rPr lang="ko-KR" altLang="en-US" dirty="0"/>
              <a:t>삽입이상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746164"/>
              </p:ext>
            </p:extLst>
          </p:nvPr>
        </p:nvGraphicFramePr>
        <p:xfrm>
          <a:off x="899592" y="2041004"/>
          <a:ext cx="7272808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7-2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계절학기에 새로운 자바 강좌를 개설하시오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자바 강좌 삽입 *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 =&gt; NULL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삽입해야 한다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NULL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값은 문제가 있을 수 있다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INSERT INTO Summer VALUES (NULL, 'JAVA', 25000);</a:t>
                      </a:r>
                    </a:p>
                    <a:p>
                      <a:endParaRPr lang="en-US" altLang="ko-KR" sz="140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Summer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테이블 조회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	 *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NULL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값이 있는 경우 주의할 질의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투플은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다섯 개지만 수강학생은 총 네 명임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	COUNT(*) "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	COUNT(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 "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Summer;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	count(*) "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수강인원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WHERE 	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IS NOT NULL;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잘못 설계된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780928"/>
            <a:ext cx="1973465" cy="14031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581128"/>
            <a:ext cx="720080" cy="6291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5301208"/>
            <a:ext cx="718612" cy="6439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6021288"/>
            <a:ext cx="718612" cy="643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93763"/>
            <a:ext cx="8064896" cy="5247605"/>
          </a:xfrm>
        </p:spPr>
        <p:txBody>
          <a:bodyPr/>
          <a:lstStyle/>
          <a:p>
            <a:r>
              <a:rPr lang="ko-KR" altLang="en-US" dirty="0"/>
              <a:t>수정이상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467181"/>
              </p:ext>
            </p:extLst>
          </p:nvPr>
        </p:nvGraphicFramePr>
        <p:xfrm>
          <a:off x="899592" y="2060848"/>
          <a:ext cx="7272808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7-3   FORTRAN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원에서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15,000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수정하시오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/* FORTRAN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강좌 수강료 수정 *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/>
                        <a:t>SELECT 	*</a:t>
                      </a:r>
                    </a:p>
                    <a:p>
                      <a:r>
                        <a:rPr lang="en-US" altLang="ko-KR" sz="1200" dirty="0"/>
                        <a:t>FROM 	Summer;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SELECT 	DISTINCT price "FORTRAN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강좌의 수강료를 다시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원으로 복구 *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SET 	price=20000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만약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UPDATE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문을 다음과 같이 작성하면 데이터 불일치 문제가 발생함 *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WHERE 	class='FORTRAN' AND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=100;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잘못 설계된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636912"/>
            <a:ext cx="1834340" cy="13107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077072"/>
            <a:ext cx="1191958" cy="669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754095"/>
              </p:ext>
            </p:extLst>
          </p:nvPr>
        </p:nvGraphicFramePr>
        <p:xfrm>
          <a:off x="611560" y="1556792"/>
          <a:ext cx="727280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Summer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조회하면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수강료가 한 건만 수정되었음 *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	*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	Summer;</a:t>
                      </a: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FORTRAN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수강료를 조회하면 두 건이 나옴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불일치 문제 발생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*/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	price "FORTRAN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FROM 	Summer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FORTRAN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다시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복구 *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	Summer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	price=20000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실습을 위해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sid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투플 삭제 *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 FROM   Summer</a:t>
                      </a:r>
                    </a:p>
                    <a:p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IS NULL;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잘못 설계된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1772816"/>
            <a:ext cx="1584970" cy="11134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3140968"/>
            <a:ext cx="1265710" cy="8174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256584"/>
          </a:xfrm>
        </p:spPr>
        <p:txBody>
          <a:bodyPr/>
          <a:lstStyle/>
          <a:p>
            <a:r>
              <a:rPr lang="ko-KR" altLang="en-US" dirty="0"/>
              <a:t>테이블의 구조를 수정하여 이상현상이 발생하지 않는 사례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4581" y="2000580"/>
            <a:ext cx="200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Summer(</a:t>
            </a:r>
            <a:r>
              <a:rPr lang="en-US" altLang="ko-KR" sz="1200" b="1" u="sng" dirty="0" err="1">
                <a:latin typeface="+mn-ea"/>
                <a:ea typeface="+mn-ea"/>
              </a:rPr>
              <a:t>sid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en-US" altLang="ko-KR" sz="1200" b="1" u="sng" dirty="0">
                <a:latin typeface="+mn-ea"/>
                <a:ea typeface="+mn-ea"/>
              </a:rPr>
              <a:t>class</a:t>
            </a:r>
            <a:r>
              <a:rPr lang="en-US" altLang="ko-KR" sz="1200" b="1" dirty="0">
                <a:latin typeface="+mn-ea"/>
                <a:ea typeface="+mn-ea"/>
              </a:rPr>
              <a:t>, price)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02031"/>
              </p:ext>
            </p:extLst>
          </p:nvPr>
        </p:nvGraphicFramePr>
        <p:xfrm>
          <a:off x="2616589" y="2295520"/>
          <a:ext cx="2592288" cy="1642110"/>
        </p:xfrm>
        <a:graphic>
          <a:graphicData uri="http://schemas.openxmlformats.org/drawingml/2006/table">
            <a:tbl>
              <a:tblPr/>
              <a:tblGrid>
                <a:gridCol w="840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rot="10800000" flipV="1">
            <a:off x="2976629" y="3924556"/>
            <a:ext cx="936104" cy="3790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12733" y="3924557"/>
            <a:ext cx="864096" cy="3600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80485" y="4299456"/>
            <a:ext cx="2057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+mn-ea"/>
                <a:ea typeface="+mn-ea"/>
              </a:rPr>
              <a:t>SummerPrice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u="sng" dirty="0">
                <a:latin typeface="+mn-ea"/>
                <a:ea typeface="+mn-ea"/>
              </a:rPr>
              <a:t>class</a:t>
            </a:r>
            <a:r>
              <a:rPr lang="en-US" altLang="ko-KR" sz="1200" b="1" dirty="0">
                <a:latin typeface="+mn-ea"/>
                <a:ea typeface="+mn-ea"/>
              </a:rPr>
              <a:t>, price)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69555"/>
              </p:ext>
            </p:extLst>
          </p:nvPr>
        </p:nvGraphicFramePr>
        <p:xfrm>
          <a:off x="1752491" y="4591680"/>
          <a:ext cx="1985992" cy="1313688"/>
        </p:xfrm>
        <a:graphic>
          <a:graphicData uri="http://schemas.openxmlformats.org/drawingml/2006/table">
            <a:tbl>
              <a:tblPr/>
              <a:tblGrid>
                <a:gridCol w="99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45953" y="4299456"/>
            <a:ext cx="1908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+mn-ea"/>
                <a:ea typeface="+mn-ea"/>
              </a:rPr>
              <a:t>SummerEnroll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u="sng" dirty="0" err="1">
                <a:latin typeface="+mn-ea"/>
                <a:ea typeface="+mn-ea"/>
              </a:rPr>
              <a:t>sid,</a:t>
            </a:r>
            <a:r>
              <a:rPr lang="en-US" altLang="ko-KR" sz="1200" b="1" dirty="0" err="1">
                <a:latin typeface="+mn-ea"/>
                <a:ea typeface="+mn-ea"/>
              </a:rPr>
              <a:t>class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74889"/>
              </p:ext>
            </p:extLst>
          </p:nvPr>
        </p:nvGraphicFramePr>
        <p:xfrm>
          <a:off x="4317959" y="4586347"/>
          <a:ext cx="1982232" cy="1642110"/>
        </p:xfrm>
        <a:graphic>
          <a:graphicData uri="http://schemas.openxmlformats.org/drawingml/2006/table">
            <a:tbl>
              <a:tblPr/>
              <a:tblGrid>
                <a:gridCol w="99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PASCAL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FORTRAN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627321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7-5 </a:t>
            </a:r>
            <a:r>
              <a:rPr lang="en-US" altLang="ko-KR" sz="1400" b="1" dirty="0">
                <a:ea typeface="맑은 고딕" panose="020B0503020000020004" pitchFamily="50" charset="-127"/>
              </a:rPr>
              <a:t>Summer </a:t>
            </a:r>
            <a:r>
              <a:rPr lang="ko-KR" altLang="en-US" sz="1400" b="1" dirty="0">
                <a:ea typeface="맑은 고딕" panose="020B0503020000020004" pitchFamily="50" charset="-127"/>
              </a:rPr>
              <a:t>테이블의 분리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수정된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45543"/>
            <a:ext cx="8064896" cy="5295825"/>
          </a:xfrm>
        </p:spPr>
        <p:txBody>
          <a:bodyPr/>
          <a:lstStyle/>
          <a:p>
            <a:r>
              <a:rPr lang="en-US" altLang="ko-KR" dirty="0" err="1"/>
              <a:t>SummerPrice</a:t>
            </a:r>
            <a:r>
              <a:rPr lang="en-US" altLang="ko-KR" dirty="0"/>
              <a:t> </a:t>
            </a:r>
            <a:r>
              <a:rPr lang="ko-KR" altLang="en-US" dirty="0"/>
              <a:t>테이블과 </a:t>
            </a:r>
            <a:r>
              <a:rPr lang="en-US" altLang="ko-KR" dirty="0" err="1"/>
              <a:t>SummerEnroll</a:t>
            </a:r>
            <a:r>
              <a:rPr lang="en-US" altLang="ko-KR" dirty="0"/>
              <a:t> </a:t>
            </a:r>
            <a:r>
              <a:rPr lang="ko-KR" altLang="en-US" dirty="0"/>
              <a:t>테이블을 생성하는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983457"/>
            <a:ext cx="7154164" cy="4608000"/>
          </a:xfrm>
          <a:prstGeom prst="rect">
            <a:avLst/>
          </a:prstGeom>
          <a:solidFill>
            <a:srgbClr val="E7E7E9"/>
          </a:solidFill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/* </a:t>
            </a:r>
            <a:r>
              <a:rPr lang="ko-KR" altLang="en-US" sz="1100" dirty="0">
                <a:latin typeface="+mn-ea"/>
                <a:ea typeface="+mn-ea"/>
              </a:rPr>
              <a:t>기존 테이블이 있으면 삭제하고 새로 생성하기 위한 준비 *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DROP TABLE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r>
              <a:rPr lang="en-US" altLang="ko-KR" sz="1100" dirty="0">
                <a:latin typeface="+mn-ea"/>
                <a:ea typeface="+mn-ea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DROP TABLE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;</a:t>
            </a:r>
          </a:p>
          <a:p>
            <a:pPr>
              <a:lnSpc>
                <a:spcPct val="95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/*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테이블 생성 *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CREATE TABLE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(   class VARCHAR2(20),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    price NUMBER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);</a:t>
            </a:r>
          </a:p>
          <a:p>
            <a:pPr>
              <a:lnSpc>
                <a:spcPct val="95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r>
              <a:rPr lang="en-US" altLang="ko-KR" sz="1100" dirty="0">
                <a:latin typeface="+mn-ea"/>
                <a:ea typeface="+mn-ea"/>
              </a:rPr>
              <a:t> VALUES ('FORTRAN', 20000);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r>
              <a:rPr lang="en-US" altLang="ko-KR" sz="1100" dirty="0">
                <a:latin typeface="+mn-ea"/>
                <a:ea typeface="+mn-ea"/>
              </a:rPr>
              <a:t> VALUES ('PASCAL', 15000);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r>
              <a:rPr lang="en-US" altLang="ko-KR" sz="1100" dirty="0">
                <a:latin typeface="+mn-ea"/>
                <a:ea typeface="+mn-ea"/>
              </a:rPr>
              <a:t> VALUES ('C', 10000);</a:t>
            </a:r>
          </a:p>
          <a:p>
            <a:pPr>
              <a:lnSpc>
                <a:spcPct val="95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SELECT * FROM </a:t>
            </a:r>
            <a:r>
              <a:rPr lang="en-US" altLang="ko-KR" sz="1100" dirty="0" err="1">
                <a:latin typeface="+mn-ea"/>
                <a:ea typeface="+mn-ea"/>
              </a:rPr>
              <a:t>SummerPrice</a:t>
            </a:r>
            <a:r>
              <a:rPr lang="en-US" altLang="ko-KR" sz="1100" dirty="0">
                <a:latin typeface="+mn-ea"/>
                <a:ea typeface="+mn-ea"/>
              </a:rPr>
              <a:t>;</a:t>
            </a:r>
          </a:p>
          <a:p>
            <a:pPr>
              <a:lnSpc>
                <a:spcPct val="95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/*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테이블 생성 *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CREATE TABLE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(   </a:t>
            </a:r>
            <a:r>
              <a:rPr lang="en-US" altLang="ko-KR" sz="1100" dirty="0" err="1">
                <a:latin typeface="+mn-ea"/>
                <a:ea typeface="+mn-ea"/>
              </a:rPr>
              <a:t>sid</a:t>
            </a:r>
            <a:r>
              <a:rPr lang="en-US" altLang="ko-KR" sz="1100" dirty="0">
                <a:latin typeface="+mn-ea"/>
                <a:ea typeface="+mn-ea"/>
              </a:rPr>
              <a:t> NUMBER,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    class VARCHAR2(20)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);</a:t>
            </a:r>
          </a:p>
          <a:p>
            <a:pPr>
              <a:lnSpc>
                <a:spcPct val="95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 VALUES (100, 'FORTRAN');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 VALUES (150, 'PASCAL');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 VALUES (200, 'C');</a:t>
            </a: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INSERT INTO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 VALUES (250, 'FORTRAN');</a:t>
            </a:r>
          </a:p>
          <a:p>
            <a:pPr>
              <a:lnSpc>
                <a:spcPct val="95000"/>
              </a:lnSpc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ct val="95000"/>
              </a:lnSpc>
            </a:pPr>
            <a:r>
              <a:rPr lang="en-US" altLang="ko-KR" sz="1100" dirty="0">
                <a:latin typeface="+mn-ea"/>
                <a:ea typeface="+mn-ea"/>
              </a:rPr>
              <a:t>SELECT * FROM </a:t>
            </a:r>
            <a:r>
              <a:rPr lang="en-US" altLang="ko-KR" sz="1100" dirty="0" err="1">
                <a:latin typeface="+mn-ea"/>
                <a:ea typeface="+mn-ea"/>
              </a:rPr>
              <a:t>SummerEnroll</a:t>
            </a:r>
            <a:r>
              <a:rPr lang="en-US" altLang="ko-KR" sz="1100" dirty="0">
                <a:latin typeface="+mn-ea"/>
                <a:ea typeface="+mn-ea"/>
              </a:rPr>
              <a:t>;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수정된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5445224"/>
            <a:ext cx="1296144" cy="8277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509120"/>
            <a:ext cx="1325315" cy="8584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328592"/>
          </a:xfrm>
        </p:spPr>
        <p:txBody>
          <a:bodyPr/>
          <a:lstStyle/>
          <a:p>
            <a:r>
              <a:rPr lang="ko-KR" altLang="en-US" dirty="0"/>
              <a:t>각 질의에 대한 </a:t>
            </a:r>
            <a:r>
              <a:rPr lang="en-US" altLang="ko-KR" dirty="0"/>
              <a:t>SQL</a:t>
            </a:r>
            <a:r>
              <a:rPr lang="ko-KR" altLang="en-US" dirty="0"/>
              <a:t>문 실습하기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58027"/>
              </p:ext>
            </p:extLst>
          </p:nvPr>
        </p:nvGraphicFramePr>
        <p:xfrm>
          <a:off x="539750" y="2511946"/>
          <a:ext cx="8280921" cy="4104894"/>
        </p:xfrm>
        <a:graphic>
          <a:graphicData uri="http://schemas.openxmlformats.org/drawingml/2006/table">
            <a:tbl>
              <a:tblPr/>
              <a:tblGrid>
                <a:gridCol w="414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97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학생의 학번과 수강하는 과목은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sid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78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강좌의 수강료는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price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class=‘C’;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593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수강료가 가장 비싼 과목은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DISTINCT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price = (SELECT max(price)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FROM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578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 수와 </a:t>
                      </a:r>
                      <a:r>
                        <a:rPr lang="ko-KR" altLang="en-US" sz="14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 총액은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COUNT(*), SUM(price)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 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28650" indent="-628650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SummerPrice.class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SummerEnroll.class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1328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 </a:t>
            </a:r>
            <a:r>
              <a:rPr lang="en-US" altLang="ko-KR" sz="1400" b="1" dirty="0" err="1">
                <a:ea typeface="맑은 고딕" panose="020B0503020000020004" pitchFamily="50" charset="-127"/>
              </a:rPr>
              <a:t>SummerPrice</a:t>
            </a:r>
            <a:r>
              <a:rPr lang="en-US" altLang="ko-KR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ea typeface="맑은 고딕" panose="020B0503020000020004" pitchFamily="50" charset="-127"/>
              </a:rPr>
              <a:t>테이블과 </a:t>
            </a:r>
            <a:r>
              <a:rPr lang="en-US" altLang="ko-KR" sz="1400" b="1" dirty="0" err="1">
                <a:ea typeface="맑은 고딕" panose="020B0503020000020004" pitchFamily="50" charset="-127"/>
              </a:rPr>
              <a:t>SummerEnroll</a:t>
            </a:r>
            <a:r>
              <a:rPr lang="en-US" altLang="ko-KR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ea typeface="맑은 고딕" panose="020B0503020000020004" pitchFamily="50" charset="-127"/>
              </a:rPr>
              <a:t>테이블을 이용하여 처리하는 질의와 </a:t>
            </a:r>
            <a:r>
              <a:rPr lang="en-US" altLang="ko-KR" sz="1400" b="1" dirty="0">
                <a:ea typeface="맑은 고딕" panose="020B0503020000020004" pitchFamily="50" charset="-127"/>
              </a:rPr>
              <a:t>SQL </a:t>
            </a:r>
            <a:r>
              <a:rPr lang="ko-KR" altLang="en-US" sz="1400" b="1" dirty="0">
                <a:ea typeface="맑은 고딕" panose="020B0503020000020004" pitchFamily="50" charset="-127"/>
              </a:rPr>
              <a:t>문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수정된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6852"/>
            <a:ext cx="8064896" cy="5254516"/>
          </a:xfrm>
        </p:spPr>
        <p:txBody>
          <a:bodyPr/>
          <a:lstStyle/>
          <a:p>
            <a:r>
              <a:rPr lang="ko-KR" altLang="en-US" dirty="0"/>
              <a:t>삭제이상 없음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656605"/>
              </p:ext>
            </p:extLst>
          </p:nvPr>
        </p:nvGraphicFramePr>
        <p:xfrm>
          <a:off x="827584" y="2030216"/>
          <a:ext cx="7272808" cy="449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7-4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학생의 계절학기 수강신청을 취소하시오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916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/* C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</a:rPr>
                        <a:t>강좌 수강료 조회 *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 	price "C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</a:rPr>
                        <a:t>수강료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SummerPrice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WHERE 	class='C';</a:t>
                      </a:r>
                    </a:p>
                    <a:p>
                      <a:endParaRPr lang="en-US" altLang="ko-KR" sz="20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/>
                        <a:t>DELETE</a:t>
                      </a:r>
                    </a:p>
                    <a:p>
                      <a:r>
                        <a:rPr lang="en-US" altLang="ko-KR" sz="1400" dirty="0"/>
                        <a:t>FROM	 </a:t>
                      </a:r>
                      <a:r>
                        <a:rPr lang="en-US" altLang="ko-KR" sz="1400" dirty="0" err="1"/>
                        <a:t>SummerEnroll</a:t>
                      </a:r>
                      <a:endParaRPr lang="en-US" altLang="ko-KR" sz="1400" dirty="0"/>
                    </a:p>
                    <a:p>
                      <a:r>
                        <a:rPr lang="en-US" altLang="ko-KR" sz="1400" dirty="0"/>
                        <a:t>WHERE	 </a:t>
                      </a:r>
                      <a:r>
                        <a:rPr lang="en-US" altLang="ko-KR" sz="1400" dirty="0" err="1"/>
                        <a:t>sid</a:t>
                      </a:r>
                      <a:r>
                        <a:rPr lang="en-US" altLang="ko-KR" sz="1400" dirty="0"/>
                        <a:t>=200;</a:t>
                      </a:r>
                    </a:p>
                    <a:p>
                      <a:endParaRPr lang="en-US" altLang="ko-KR" sz="3200" dirty="0"/>
                    </a:p>
                    <a:p>
                      <a:r>
                        <a:rPr lang="en-US" altLang="ko-KR" sz="1400" dirty="0"/>
                        <a:t>SELECT 	*</a:t>
                      </a:r>
                    </a:p>
                    <a:p>
                      <a:r>
                        <a:rPr lang="en-US" altLang="ko-KR" sz="1400" dirty="0"/>
                        <a:t>FROM 	</a:t>
                      </a:r>
                      <a:r>
                        <a:rPr lang="en-US" altLang="ko-KR" sz="1400" dirty="0" err="1"/>
                        <a:t>SummerEnroll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endParaRPr lang="en-US" altLang="ko-KR" sz="3200" dirty="0"/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C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강좌의 수강료가 존재하는지 확인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=&gt;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삭제이상 없음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!!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     price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“C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”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WHERE 	class='C‘;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수정된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564904"/>
            <a:ext cx="784101" cy="6720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949280"/>
            <a:ext cx="761698" cy="6347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4437112"/>
            <a:ext cx="1288166" cy="8923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233137"/>
              </p:ext>
            </p:extLst>
          </p:nvPr>
        </p:nvGraphicFramePr>
        <p:xfrm>
          <a:off x="827584" y="2013198"/>
          <a:ext cx="7272808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7-5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계절학기에 새로운 자바 강좌를 개설하시오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자바 강좌 삽입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NULL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값을 입력할 필요 없음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INSERT INTO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SummerPrice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VALUES ('JAVA', 25000);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/>
                        <a:t>SELECT	 *</a:t>
                      </a:r>
                    </a:p>
                    <a:p>
                      <a:r>
                        <a:rPr lang="en-US" altLang="ko-KR" sz="1400" dirty="0"/>
                        <a:t>FROM	 </a:t>
                      </a:r>
                      <a:r>
                        <a:rPr lang="en-US" altLang="ko-KR" sz="1400" dirty="0" err="1"/>
                        <a:t>SummerPrice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endParaRPr lang="en-US" altLang="ko-KR" sz="1400" dirty="0"/>
                    </a:p>
                    <a:p>
                      <a:endParaRPr lang="en-US" altLang="ko-KR" sz="1400" dirty="0"/>
                    </a:p>
                    <a:p>
                      <a:endParaRPr lang="en-US" altLang="ko-KR" sz="2800" dirty="0"/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수강신청 정보 확인 *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	*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SummerEnroll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;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56978"/>
            <a:ext cx="8064896" cy="5148000"/>
          </a:xfrm>
        </p:spPr>
        <p:txBody>
          <a:bodyPr/>
          <a:lstStyle/>
          <a:p>
            <a:r>
              <a:rPr lang="ko-KR" altLang="en-US" dirty="0"/>
              <a:t>삽입이상 없음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44291" y="320031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수정된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558462"/>
            <a:ext cx="1375975" cy="9587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852936"/>
            <a:ext cx="1440160" cy="11352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112568"/>
          </a:xfrm>
        </p:spPr>
        <p:txBody>
          <a:bodyPr/>
          <a:lstStyle/>
          <a:p>
            <a:r>
              <a:rPr lang="ko-KR" altLang="en-US" dirty="0"/>
              <a:t>수정이상 없음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079947"/>
              </p:ext>
            </p:extLst>
          </p:nvPr>
        </p:nvGraphicFramePr>
        <p:xfrm>
          <a:off x="827584" y="2041004"/>
          <a:ext cx="72728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7-6   FORTRAN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강좌의 수강료를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원에서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15,000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원으로 수정하시오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UPDATE 	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SET 	price=15000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WHERE 	class='FORTRAN';</a:t>
                      </a:r>
                    </a:p>
                    <a:p>
                      <a:endParaRPr lang="en-US" altLang="ko-KR" sz="28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	price "FORTRAN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수강료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"</a:t>
                      </a: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	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SummerPrice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WHERE 	class='FORTRAN';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수정된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653136"/>
            <a:ext cx="1296144" cy="73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43608" y="3731954"/>
            <a:ext cx="6953076" cy="720000"/>
            <a:chOff x="643260" y="3173386"/>
            <a:chExt cx="6953076" cy="720000"/>
          </a:xfrm>
        </p:grpSpPr>
        <p:sp>
          <p:nvSpPr>
            <p:cNvPr id="5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정규화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43608" y="1457382"/>
            <a:ext cx="6953076" cy="720000"/>
            <a:chOff x="643260" y="980728"/>
            <a:chExt cx="6953076" cy="720000"/>
          </a:xfrm>
        </p:grpSpPr>
        <p:sp>
          <p:nvSpPr>
            <p:cNvPr id="10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이상현상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43608" y="2594668"/>
            <a:ext cx="6953076" cy="720000"/>
            <a:chOff x="643260" y="2077057"/>
            <a:chExt cx="6953076" cy="720000"/>
          </a:xfrm>
        </p:grpSpPr>
        <p:sp>
          <p:nvSpPr>
            <p:cNvPr id="15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함수 종속성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43608" y="4869240"/>
            <a:ext cx="6953076" cy="720000"/>
            <a:chOff x="643260" y="3173386"/>
            <a:chExt cx="6953076" cy="720000"/>
          </a:xfrm>
        </p:grpSpPr>
        <p:sp>
          <p:nvSpPr>
            <p:cNvPr id="20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정규화 연습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(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부동산 데이터베이스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sz="1400" dirty="0"/>
              <a:t>정규화의 필요성으로 거리가 먼 것은</a:t>
            </a:r>
            <a:r>
              <a:rPr lang="en-US" altLang="ko-KR" sz="1400" dirty="0"/>
              <a:t>?</a:t>
            </a:r>
          </a:p>
          <a:p>
            <a:pPr>
              <a:buFont typeface="+mj-lt"/>
              <a:buAutoNum type="arabicPeriod"/>
            </a:pPr>
            <a:endParaRPr lang="en-US" altLang="ko-KR" sz="400" dirty="0"/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데이터 구조의 안정성 최대화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중복 데이터의 활성화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데이터 수정</a:t>
            </a:r>
            <a:r>
              <a:rPr lang="en-US" altLang="ko-KR" dirty="0"/>
              <a:t>, </a:t>
            </a:r>
            <a:r>
              <a:rPr lang="ko-KR" altLang="en-US" dirty="0"/>
              <a:t>삭제 시 이상현상의 최소화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테이블 불일치 위험의 최소화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관계 데이터베이스의 정규화에 대한 설명으로 옳지 않은 것은</a:t>
            </a:r>
            <a:r>
              <a:rPr lang="en-US" altLang="ko-KR" sz="1400" dirty="0"/>
              <a:t>?</a:t>
            </a:r>
          </a:p>
          <a:p>
            <a:pPr>
              <a:buFont typeface="+mj-lt"/>
              <a:buAutoNum type="arabicPeriod"/>
            </a:pPr>
            <a:endParaRPr lang="en-US" altLang="ko-KR" sz="400" dirty="0"/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정규화를 거치지 않으면 여러 가지 상이한 종류의 정보가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표현되기 때문에 릴레이션을 </a:t>
            </a:r>
            <a:br>
              <a:rPr lang="en-US" altLang="ko-KR" dirty="0"/>
            </a:br>
            <a:r>
              <a:rPr lang="ko-KR" altLang="en-US" dirty="0"/>
              <a:t>조작할 때 이상현상이 발생할 수 있다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정규화의 목적은 각 </a:t>
            </a:r>
            <a:r>
              <a:rPr lang="ko-KR" altLang="en-US" dirty="0" err="1"/>
              <a:t>릴레이션에</a:t>
            </a:r>
            <a:r>
              <a:rPr lang="ko-KR" altLang="en-US" dirty="0"/>
              <a:t> 분산된 종속성을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통합하는 것이다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이상현상은 속성 간에 존재하는 함수 종속성이 원인이다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정규화가 잘못되면 데이터의 불필요한 중복을 야기하여 릴레이션을 조작할 때 문제가 된다</a:t>
            </a:r>
            <a:r>
              <a:rPr lang="en-US" altLang="ko-KR" dirty="0"/>
              <a:t>.</a:t>
            </a:r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정규화 과정에서 발생하는 이상현상에 관한 설명으로 옳지 않은 것은</a:t>
            </a:r>
            <a:r>
              <a:rPr lang="en-US" altLang="ko-KR" sz="1400" dirty="0"/>
              <a:t>?</a:t>
            </a:r>
          </a:p>
          <a:p>
            <a:pPr>
              <a:buFont typeface="+mj-lt"/>
              <a:buAutoNum type="arabicPeriod"/>
            </a:pPr>
            <a:endParaRPr lang="en-US" altLang="ko-KR" sz="400" dirty="0"/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이상현상은 속성 간에 존재하는 여러 종류의 종속관계가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표현되어 있을 때 발생한다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속성 간의 종속관계를 분석하여 여러 개의 릴레이션을 하나로 결합하여 이상현상을 해결한다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삭제이상</a:t>
            </a:r>
            <a:r>
              <a:rPr lang="en-US" altLang="ko-KR" dirty="0"/>
              <a:t>, </a:t>
            </a:r>
            <a:r>
              <a:rPr lang="ko-KR" altLang="en-US" dirty="0"/>
              <a:t>삽입이상</a:t>
            </a:r>
            <a:r>
              <a:rPr lang="en-US" altLang="ko-KR" dirty="0"/>
              <a:t>, </a:t>
            </a:r>
            <a:r>
              <a:rPr lang="ko-KR" altLang="en-US" dirty="0"/>
              <a:t>수정이상이 있다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정규화는 이상현상을 제거하기 위해서 중복성 및 종속성을 배제시키는 방법을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342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484784"/>
            <a:ext cx="3100529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02.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함수 종속성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393944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종속성의 개념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 다이어그램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 규칙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 </a:t>
            </a: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기본키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이상현상과 결정자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 예제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63597" y="1085503"/>
            <a:ext cx="80648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rgbClr val="50ABCC"/>
              </a:buClr>
            </a:pPr>
            <a:r>
              <a:rPr lang="ko-KR" altLang="en-US" dirty="0"/>
              <a:t>학생수강성적 </a:t>
            </a:r>
            <a:r>
              <a:rPr lang="ko-KR" altLang="en-US" dirty="0" err="1"/>
              <a:t>릴레이션의</a:t>
            </a:r>
            <a:r>
              <a:rPr lang="ko-KR" altLang="en-US" dirty="0"/>
              <a:t> 각 속성 사이에는 의존성이 존재함</a:t>
            </a:r>
            <a:endParaRPr lang="en-US" altLang="ko-KR" dirty="0"/>
          </a:p>
          <a:p>
            <a:pPr latinLnBrk="0">
              <a:buClr>
                <a:srgbClr val="50ABCC"/>
              </a:buClr>
            </a:pPr>
            <a:r>
              <a:rPr lang="ko-KR" altLang="en-US" dirty="0"/>
              <a:t>어떤 속성 </a:t>
            </a:r>
            <a:r>
              <a:rPr lang="en-US" altLang="ko-KR" dirty="0"/>
              <a:t>A</a:t>
            </a:r>
            <a:r>
              <a:rPr lang="ko-KR" altLang="en-US" dirty="0"/>
              <a:t>의 값을 알면 다른 속성 </a:t>
            </a:r>
            <a:r>
              <a:rPr lang="en-US" altLang="ko-KR" dirty="0"/>
              <a:t>B</a:t>
            </a:r>
            <a:r>
              <a:rPr lang="ko-KR" altLang="en-US" dirty="0"/>
              <a:t>의 값이 유일하게 정해지는 의존 관계를 ‘속성 </a:t>
            </a:r>
            <a:r>
              <a:rPr lang="en-US" altLang="ko-KR" dirty="0"/>
              <a:t>B</a:t>
            </a:r>
            <a:r>
              <a:rPr lang="ko-KR" altLang="en-US" dirty="0"/>
              <a:t>는 속성 </a:t>
            </a:r>
            <a:r>
              <a:rPr lang="en-US" altLang="ko-KR" dirty="0"/>
              <a:t>A</a:t>
            </a:r>
            <a:r>
              <a:rPr lang="ko-KR" altLang="en-US" dirty="0"/>
              <a:t>에 종속한다</a:t>
            </a:r>
            <a:r>
              <a:rPr lang="en-US" altLang="ko-KR" dirty="0"/>
              <a:t>(dependent)’ </a:t>
            </a:r>
            <a:r>
              <a:rPr lang="ko-KR" altLang="en-US" dirty="0"/>
              <a:t>혹은 ‘속성 </a:t>
            </a:r>
            <a:r>
              <a:rPr lang="en-US" altLang="ko-KR" dirty="0"/>
              <a:t>A</a:t>
            </a:r>
            <a:r>
              <a:rPr lang="ko-KR" altLang="en-US" dirty="0"/>
              <a:t>는 속성 </a:t>
            </a:r>
            <a:r>
              <a:rPr lang="en-US" altLang="ko-KR" dirty="0"/>
              <a:t>B</a:t>
            </a:r>
            <a:r>
              <a:rPr lang="ko-KR" altLang="en-US" dirty="0"/>
              <a:t>를 결정한다</a:t>
            </a:r>
            <a:r>
              <a:rPr lang="en-US" altLang="ko-KR" dirty="0"/>
              <a:t>(determine)’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atinLnBrk="0">
              <a:buClr>
                <a:srgbClr val="50ABCC"/>
              </a:buClr>
            </a:pPr>
            <a:r>
              <a:rPr lang="ko-KR" altLang="en-US" dirty="0"/>
              <a:t>‘</a:t>
            </a:r>
            <a:r>
              <a:rPr lang="en-US" altLang="ko-KR" dirty="0"/>
              <a:t>A → B’</a:t>
            </a:r>
            <a:r>
              <a:rPr lang="ko-KR" altLang="en-US" dirty="0"/>
              <a:t>로 표기하며</a:t>
            </a:r>
            <a:r>
              <a:rPr lang="en-US" altLang="ko-KR" dirty="0"/>
              <a:t>, 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의 결정자라고 함</a:t>
            </a:r>
            <a:endParaRPr lang="en-US" altLang="ko-KR" dirty="0"/>
          </a:p>
          <a:p>
            <a:pPr latinLnBrk="0">
              <a:buClr>
                <a:srgbClr val="50ABCC"/>
              </a:buClr>
            </a:pPr>
            <a:endParaRPr lang="ko-KR" altLang="en-US" dirty="0"/>
          </a:p>
          <a:p>
            <a:pPr latinLnBrk="0">
              <a:buClr>
                <a:srgbClr val="50ABCC"/>
              </a:buClr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 종속성의 개념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62184"/>
              </p:ext>
            </p:extLst>
          </p:nvPr>
        </p:nvGraphicFramePr>
        <p:xfrm>
          <a:off x="596017" y="3856087"/>
          <a:ext cx="7697845" cy="2304288"/>
        </p:xfrm>
        <a:graphic>
          <a:graphicData uri="http://schemas.openxmlformats.org/drawingml/2006/table">
            <a:tbl>
              <a:tblPr/>
              <a:tblGrid>
                <a:gridCol w="84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9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학과사무실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성적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2263" y="340630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학생수강성적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486" y="625842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7-6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 종속성의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종속관계에 있는 예</a:t>
            </a:r>
            <a:endParaRPr lang="en-US" altLang="ko-KR" dirty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b="0" dirty="0"/>
              <a:t>학생번호 → 학생이름</a:t>
            </a:r>
          </a:p>
          <a:p>
            <a:pPr>
              <a:buNone/>
            </a:pPr>
            <a:r>
              <a:rPr lang="en-US" altLang="ko-KR" sz="1400" b="0" dirty="0"/>
              <a:t>	</a:t>
            </a:r>
            <a:r>
              <a:rPr lang="ko-KR" altLang="en-US" sz="1400" b="0" dirty="0"/>
              <a:t>학생번호 → 주소</a:t>
            </a:r>
          </a:p>
          <a:p>
            <a:pPr>
              <a:buNone/>
            </a:pPr>
            <a:r>
              <a:rPr lang="en-US" altLang="ko-KR" sz="1400" b="0" dirty="0"/>
              <a:t>	</a:t>
            </a:r>
            <a:r>
              <a:rPr lang="ko-KR" altLang="en-US" sz="1400" b="0" dirty="0"/>
              <a:t>강좌이름 → 강의실</a:t>
            </a:r>
          </a:p>
          <a:p>
            <a:pPr>
              <a:buNone/>
            </a:pPr>
            <a:r>
              <a:rPr lang="en-US" altLang="ko-KR" sz="1400" b="0" dirty="0"/>
              <a:t>	</a:t>
            </a:r>
            <a:r>
              <a:rPr lang="ko-KR" altLang="en-US" sz="1400" b="0" dirty="0"/>
              <a:t>학과 → 학과사무실</a:t>
            </a:r>
            <a:endParaRPr lang="en-US" altLang="ko-KR" sz="1400" b="0" dirty="0"/>
          </a:p>
          <a:p>
            <a:endParaRPr lang="en-US" altLang="ko-KR" dirty="0"/>
          </a:p>
          <a:p>
            <a:r>
              <a:rPr lang="ko-KR" altLang="en-US" dirty="0"/>
              <a:t>종속하지 않는 예</a:t>
            </a:r>
            <a:endParaRPr lang="en-US" altLang="ko-KR" dirty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b="0" dirty="0"/>
              <a:t>학생이름 → 강좌이름</a:t>
            </a:r>
          </a:p>
          <a:p>
            <a:pPr>
              <a:buNone/>
            </a:pPr>
            <a:r>
              <a:rPr lang="en-US" altLang="ko-KR" sz="1400" b="0" dirty="0"/>
              <a:t>	</a:t>
            </a:r>
            <a:r>
              <a:rPr lang="ko-KR" altLang="en-US" sz="1400" b="0" dirty="0"/>
              <a:t>학과 → 학생번호</a:t>
            </a:r>
            <a:endParaRPr lang="en-US" altLang="ko-KR" sz="1400" b="0" dirty="0"/>
          </a:p>
          <a:p>
            <a:endParaRPr lang="en-US" altLang="ko-KR" dirty="0"/>
          </a:p>
          <a:p>
            <a:r>
              <a:rPr lang="ko-KR" altLang="en-US" dirty="0"/>
              <a:t>종속하는 것처럼 보이지만 주의 깊게 보면 그렇지 않은 예</a:t>
            </a:r>
            <a:endParaRPr lang="en-US" altLang="ko-KR" dirty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b="0" dirty="0"/>
              <a:t>학생이름 → 학과</a:t>
            </a:r>
            <a:endParaRPr lang="en-US" altLang="ko-KR" sz="1400" b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 종속성의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0" name="TextBox 29"/>
          <p:cNvSpPr txBox="1"/>
          <p:nvPr/>
        </p:nvSpPr>
        <p:spPr>
          <a:xfrm>
            <a:off x="790288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7-7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종속관계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1472" y="4608390"/>
            <a:ext cx="7764288" cy="1296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dirty="0">
                <a:solidFill>
                  <a:srgbClr val="0000CC"/>
                </a:solidFill>
                <a:latin typeface="+mn-ea"/>
                <a:ea typeface="+mn-ea"/>
              </a:rPr>
              <a:t>함수 종속성</a:t>
            </a:r>
            <a:r>
              <a:rPr lang="en-US" altLang="ko-KR" sz="1200" b="1" dirty="0">
                <a:solidFill>
                  <a:srgbClr val="0000CC"/>
                </a:solidFill>
                <a:latin typeface="+mn-ea"/>
                <a:ea typeface="+mn-ea"/>
              </a:rPr>
              <a:t>(FD, Functional Dependency)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  <a:ea typeface="+mn-ea"/>
              </a:rPr>
              <a:t>릴레이션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R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R</a:t>
            </a:r>
            <a:r>
              <a:rPr lang="ko-KR" altLang="en-US" sz="1200" dirty="0">
                <a:latin typeface="+mn-ea"/>
                <a:ea typeface="+mn-ea"/>
              </a:rPr>
              <a:t>에 속하는 속성의 집합 </a:t>
            </a:r>
            <a:r>
              <a:rPr lang="en-US" altLang="ko-KR" sz="1200" dirty="0">
                <a:latin typeface="+mn-ea"/>
                <a:ea typeface="+mn-ea"/>
              </a:rPr>
              <a:t>X, Y</a:t>
            </a:r>
            <a:r>
              <a:rPr lang="ko-KR" altLang="en-US" sz="1200" dirty="0">
                <a:latin typeface="+mn-ea"/>
                <a:ea typeface="+mn-ea"/>
              </a:rPr>
              <a:t>가 있을 때</a:t>
            </a:r>
            <a:r>
              <a:rPr lang="en-US" altLang="ko-KR" sz="1200" dirty="0">
                <a:latin typeface="+mn-ea"/>
                <a:ea typeface="+mn-ea"/>
              </a:rPr>
              <a:t>, X </a:t>
            </a:r>
            <a:r>
              <a:rPr lang="ko-KR" altLang="en-US" sz="1200" dirty="0">
                <a:latin typeface="+mn-ea"/>
                <a:ea typeface="+mn-ea"/>
              </a:rPr>
              <a:t>각각의 값이 </a:t>
            </a:r>
            <a:r>
              <a:rPr lang="en-US" altLang="ko-KR" sz="1200" dirty="0">
                <a:latin typeface="+mn-ea"/>
                <a:ea typeface="+mn-ea"/>
              </a:rPr>
              <a:t>Y</a:t>
            </a:r>
            <a:r>
              <a:rPr lang="ko-KR" altLang="en-US" sz="1200" dirty="0">
                <a:latin typeface="+mn-ea"/>
                <a:ea typeface="+mn-ea"/>
              </a:rPr>
              <a:t>의 값 한 개와 대응이 될 때 ‘</a:t>
            </a:r>
            <a:r>
              <a:rPr lang="en-US" altLang="ko-KR" sz="1200" dirty="0">
                <a:latin typeface="+mn-ea"/>
                <a:ea typeface="+mn-ea"/>
              </a:rPr>
              <a:t>X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>
                <a:latin typeface="+mn-ea"/>
                <a:ea typeface="+mn-ea"/>
              </a:rPr>
              <a:t>Y</a:t>
            </a:r>
            <a:r>
              <a:rPr lang="ko-KR" altLang="en-US" sz="1200" dirty="0">
                <a:latin typeface="+mn-ea"/>
                <a:ea typeface="+mn-ea"/>
              </a:rPr>
              <a:t>를 함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수적으로 결정한다’라고 하고 </a:t>
            </a:r>
            <a:r>
              <a:rPr lang="en-US" altLang="ko-KR" sz="1200" dirty="0">
                <a:latin typeface="+mn-ea"/>
                <a:ea typeface="+mn-ea"/>
              </a:rPr>
              <a:t>X</a:t>
            </a:r>
            <a:r>
              <a:rPr lang="ko-KR" altLang="en-US" sz="1200" dirty="0">
                <a:latin typeface="+mn-ea"/>
                <a:ea typeface="+mn-ea"/>
              </a:rPr>
              <a:t>→</a:t>
            </a:r>
            <a:r>
              <a:rPr lang="en-US" altLang="ko-KR" sz="1200" dirty="0">
                <a:latin typeface="+mn-ea"/>
                <a:ea typeface="+mn-ea"/>
              </a:rPr>
              <a:t>Y</a:t>
            </a:r>
            <a:r>
              <a:rPr lang="ko-KR" altLang="en-US" sz="1200" dirty="0">
                <a:latin typeface="+mn-ea"/>
                <a:ea typeface="+mn-ea"/>
              </a:rPr>
              <a:t>로 표기함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이때 </a:t>
            </a:r>
            <a:r>
              <a:rPr lang="en-US" altLang="ko-KR" sz="1200" dirty="0">
                <a:latin typeface="+mn-ea"/>
                <a:ea typeface="+mn-ea"/>
              </a:rPr>
              <a:t>X</a:t>
            </a:r>
            <a:r>
              <a:rPr lang="ko-KR" altLang="en-US" sz="1200" dirty="0">
                <a:latin typeface="+mn-ea"/>
                <a:ea typeface="+mn-ea"/>
              </a:rPr>
              <a:t>를 결정자</a:t>
            </a:r>
            <a:r>
              <a:rPr lang="en-US" altLang="ko-KR" sz="1200" dirty="0">
                <a:latin typeface="+mn-ea"/>
                <a:ea typeface="+mn-ea"/>
              </a:rPr>
              <a:t>(determinant)</a:t>
            </a:r>
            <a:r>
              <a:rPr lang="ko-KR" altLang="en-US" sz="1200" dirty="0">
                <a:latin typeface="+mn-ea"/>
                <a:ea typeface="+mn-ea"/>
              </a:rPr>
              <a:t>라고 하고</a:t>
            </a:r>
            <a:r>
              <a:rPr lang="en-US" altLang="ko-KR" sz="1200" dirty="0">
                <a:latin typeface="+mn-ea"/>
                <a:ea typeface="+mn-ea"/>
              </a:rPr>
              <a:t>, Y</a:t>
            </a:r>
            <a:r>
              <a:rPr lang="ko-KR" altLang="en-US" sz="1200" dirty="0">
                <a:latin typeface="+mn-ea"/>
                <a:ea typeface="+mn-ea"/>
              </a:rPr>
              <a:t>를 종속 속성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(dependent attribute)</a:t>
            </a:r>
            <a:r>
              <a:rPr lang="ko-KR" altLang="en-US" sz="1200" dirty="0">
                <a:latin typeface="+mn-ea"/>
                <a:ea typeface="+mn-ea"/>
              </a:rPr>
              <a:t>이라고 함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함수 종속성은 보통 </a:t>
            </a:r>
            <a:r>
              <a:rPr lang="ko-KR" altLang="en-US" sz="1200" dirty="0" err="1">
                <a:latin typeface="+mn-ea"/>
                <a:ea typeface="+mn-ea"/>
              </a:rPr>
              <a:t>릴레이션</a:t>
            </a:r>
            <a:r>
              <a:rPr lang="ko-KR" altLang="en-US" sz="1200" dirty="0">
                <a:latin typeface="+mn-ea"/>
                <a:ea typeface="+mn-ea"/>
              </a:rPr>
              <a:t> 설계 때 속성의 의미로부터 정해짐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83547"/>
            <a:ext cx="4278610" cy="274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함수 종속성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1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함수 종속성 다이어그램</a:t>
            </a:r>
            <a:r>
              <a:rPr lang="en-US" altLang="ko-KR" sz="2000" dirty="0">
                <a:solidFill>
                  <a:schemeClr val="tx2"/>
                </a:solidFill>
              </a:rPr>
              <a:t>(functional dependency diagram)</a:t>
            </a:r>
            <a:r>
              <a:rPr lang="ko-KR" altLang="en-US" sz="2000" dirty="0">
                <a:solidFill>
                  <a:schemeClr val="tx2"/>
                </a:solidFill>
              </a:rPr>
              <a:t>은 함수 종속성을 나타내는 표기법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 err="1"/>
              <a:t>릴레이션의</a:t>
            </a:r>
            <a:r>
              <a:rPr lang="ko-KR" altLang="en-US" sz="1400" dirty="0"/>
              <a:t> 속성 </a:t>
            </a:r>
            <a:r>
              <a:rPr lang="en-US" altLang="ko-KR" sz="1400" dirty="0"/>
              <a:t>:</a:t>
            </a:r>
            <a:r>
              <a:rPr lang="ko-KR" altLang="en-US" sz="1400" dirty="0"/>
              <a:t> 직사각형</a:t>
            </a:r>
            <a:endParaRPr lang="en-US" altLang="ko-KR" sz="1400" dirty="0"/>
          </a:p>
          <a:p>
            <a:pPr lvl="1"/>
            <a:r>
              <a:rPr lang="ko-KR" altLang="en-US" sz="1400" dirty="0"/>
              <a:t>속성 간의 함수 종속성 </a:t>
            </a:r>
            <a:r>
              <a:rPr lang="en-US" altLang="ko-KR" sz="1400" dirty="0"/>
              <a:t>:</a:t>
            </a:r>
            <a:r>
              <a:rPr lang="ko-KR" altLang="en-US" sz="1400" dirty="0"/>
              <a:t> 화살표</a:t>
            </a:r>
            <a:endParaRPr lang="en-US" altLang="ko-KR" sz="1400" dirty="0"/>
          </a:p>
          <a:p>
            <a:pPr lvl="1"/>
            <a:r>
              <a:rPr lang="ko-KR" altLang="en-US" sz="1400" dirty="0"/>
              <a:t>복합 속성 </a:t>
            </a:r>
            <a:r>
              <a:rPr lang="en-US" altLang="ko-KR" sz="1400" dirty="0"/>
              <a:t>:</a:t>
            </a:r>
            <a:r>
              <a:rPr lang="ko-KR" altLang="en-US" sz="1400" dirty="0"/>
              <a:t> 직사각형으로 묶어서 그림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7584" y="56006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7-8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함수 종속성 다이어그램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96952"/>
            <a:ext cx="4450631" cy="25102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 종속성 규칙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484784"/>
            <a:ext cx="7560840" cy="4320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함수 종속성 규칙</a:t>
            </a:r>
            <a:r>
              <a:rPr lang="en-US" altLang="ko-KR" sz="1400" b="1" dirty="0">
                <a:latin typeface="+mj-ea"/>
                <a:ea typeface="+mj-ea"/>
              </a:rPr>
              <a:t>(functional dependency rule)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j-ea"/>
                <a:ea typeface="+mj-ea"/>
              </a:rPr>
              <a:t>X, Y, Z</a:t>
            </a:r>
            <a:r>
              <a:rPr lang="ko-KR" altLang="en-US" sz="1400" dirty="0">
                <a:latin typeface="+mj-ea"/>
                <a:ea typeface="+mj-ea"/>
              </a:rPr>
              <a:t>가 릴레이션 </a:t>
            </a:r>
            <a:r>
              <a:rPr lang="en-US" altLang="ko-KR" sz="1400" dirty="0">
                <a:latin typeface="+mj-ea"/>
                <a:ea typeface="+mj-ea"/>
              </a:rPr>
              <a:t>R</a:t>
            </a:r>
            <a:r>
              <a:rPr lang="ko-KR" altLang="en-US" sz="1400" dirty="0">
                <a:latin typeface="+mj-ea"/>
                <a:ea typeface="+mj-ea"/>
              </a:rPr>
              <a:t>에 포함된 속성의 집합이라고 할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함수 종속성에 관한 다음과 같은 규칙이 성립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부분집합</a:t>
            </a:r>
            <a:r>
              <a:rPr lang="en-US" altLang="ko-KR" sz="1400" b="1" dirty="0">
                <a:latin typeface="+mj-ea"/>
                <a:ea typeface="+mj-ea"/>
              </a:rPr>
              <a:t>(Subset) </a:t>
            </a:r>
            <a:r>
              <a:rPr lang="ko-KR" altLang="en-US" sz="1400" b="1" dirty="0">
                <a:latin typeface="+mj-ea"/>
                <a:ea typeface="+mj-ea"/>
              </a:rPr>
              <a:t>규칙 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dirty="0">
                <a:latin typeface="+mj-ea"/>
                <a:ea typeface="+mj-ea"/>
              </a:rPr>
              <a:t>: if Y ⊆ X, then X → Y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증가</a:t>
            </a:r>
            <a:r>
              <a:rPr lang="en-US" altLang="ko-KR" sz="1400" b="1" dirty="0">
                <a:latin typeface="+mj-ea"/>
                <a:ea typeface="+mj-ea"/>
              </a:rPr>
              <a:t>(Augmentation) </a:t>
            </a:r>
            <a:r>
              <a:rPr lang="ko-KR" altLang="en-US" sz="1400" b="1" dirty="0">
                <a:latin typeface="+mj-ea"/>
                <a:ea typeface="+mj-ea"/>
              </a:rPr>
              <a:t>규칙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	: If X → Y, then XZ → YZ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이행</a:t>
            </a:r>
            <a:r>
              <a:rPr lang="en-US" altLang="ko-KR" sz="1400" b="1" dirty="0">
                <a:latin typeface="+mj-ea"/>
                <a:ea typeface="+mj-ea"/>
              </a:rPr>
              <a:t>(Transitivity) </a:t>
            </a:r>
            <a:r>
              <a:rPr lang="ko-KR" altLang="en-US" sz="1400" b="1" dirty="0">
                <a:latin typeface="+mj-ea"/>
                <a:ea typeface="+mj-ea"/>
              </a:rPr>
              <a:t>규칙 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dirty="0">
                <a:latin typeface="+mj-ea"/>
                <a:ea typeface="+mj-ea"/>
              </a:rPr>
              <a:t>: If X → Y and Y → Z, then X → Z</a:t>
            </a:r>
          </a:p>
          <a:p>
            <a:pPr>
              <a:lnSpc>
                <a:spcPct val="14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>
                <a:latin typeface="+mj-ea"/>
                <a:ea typeface="+mj-ea"/>
              </a:rPr>
              <a:t>위 세 가지 규칙으로부터 부가적으로 다음의 규칙을 얻을 수 있음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결합</a:t>
            </a:r>
            <a:r>
              <a:rPr lang="en-US" altLang="ko-KR" sz="1400" b="1" dirty="0">
                <a:latin typeface="+mj-ea"/>
                <a:ea typeface="+mj-ea"/>
              </a:rPr>
              <a:t>(Union) </a:t>
            </a:r>
            <a:r>
              <a:rPr lang="ko-KR" altLang="en-US" sz="1400" b="1" dirty="0">
                <a:latin typeface="+mj-ea"/>
                <a:ea typeface="+mj-ea"/>
              </a:rPr>
              <a:t>규칙 </a:t>
            </a:r>
            <a:r>
              <a:rPr lang="en-US" altLang="ko-KR" sz="1400" b="1" dirty="0">
                <a:latin typeface="+mj-ea"/>
                <a:ea typeface="+mj-ea"/>
              </a:rPr>
              <a:t>		  </a:t>
            </a:r>
            <a:r>
              <a:rPr lang="en-US" altLang="ko-KR" sz="1400" dirty="0">
                <a:latin typeface="+mj-ea"/>
                <a:ea typeface="+mj-ea"/>
              </a:rPr>
              <a:t>: If X → Y and X → Z, then X → YZ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분해</a:t>
            </a:r>
            <a:r>
              <a:rPr lang="en-US" altLang="ko-KR" sz="1400" b="1" dirty="0">
                <a:latin typeface="+mj-ea"/>
                <a:ea typeface="+mj-ea"/>
              </a:rPr>
              <a:t>(Decomposition) </a:t>
            </a:r>
            <a:r>
              <a:rPr lang="ko-KR" altLang="en-US" sz="1400" b="1" dirty="0">
                <a:latin typeface="+mj-ea"/>
                <a:ea typeface="+mj-ea"/>
              </a:rPr>
              <a:t>규칙 </a:t>
            </a:r>
            <a:r>
              <a:rPr lang="en-US" altLang="ko-KR" sz="1400" b="1" dirty="0">
                <a:latin typeface="+mj-ea"/>
                <a:ea typeface="+mj-ea"/>
              </a:rPr>
              <a:t>	  </a:t>
            </a:r>
            <a:r>
              <a:rPr lang="en-US" altLang="ko-KR" sz="1400" dirty="0">
                <a:latin typeface="+mj-ea"/>
                <a:ea typeface="+mj-ea"/>
              </a:rPr>
              <a:t>: If X → YZ, then X → Y and X → Z</a:t>
            </a: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j-ea"/>
                <a:ea typeface="+mj-ea"/>
              </a:rPr>
              <a:t>유사이행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en-US" altLang="ko-KR" sz="1400" b="1" dirty="0" err="1">
                <a:latin typeface="+mj-ea"/>
                <a:ea typeface="+mj-ea"/>
              </a:rPr>
              <a:t>Pseudotransitivity</a:t>
            </a:r>
            <a:r>
              <a:rPr lang="en-US" altLang="ko-KR" sz="1400" b="1" dirty="0">
                <a:latin typeface="+mj-ea"/>
                <a:ea typeface="+mj-ea"/>
              </a:rPr>
              <a:t>) </a:t>
            </a:r>
            <a:r>
              <a:rPr lang="ko-KR" altLang="en-US" sz="1400" b="1" dirty="0">
                <a:latin typeface="+mj-ea"/>
                <a:ea typeface="+mj-ea"/>
              </a:rPr>
              <a:t>규칙 </a:t>
            </a:r>
            <a:r>
              <a:rPr lang="en-US" altLang="ko-KR" sz="1400" dirty="0">
                <a:latin typeface="+mj-ea"/>
                <a:ea typeface="+mj-ea"/>
              </a:rPr>
              <a:t>: If X → Y and WY → Z, then WX → Z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 종속성 규칙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43492"/>
              </p:ext>
            </p:extLst>
          </p:nvPr>
        </p:nvGraphicFramePr>
        <p:xfrm>
          <a:off x="468684" y="1531958"/>
          <a:ext cx="8280921" cy="5097736"/>
        </p:xfrm>
        <a:graphic>
          <a:graphicData uri="http://schemas.openxmlformats.org/drawingml/2006/table">
            <a:tbl>
              <a:tblPr/>
              <a:tblGrid>
                <a:gridCol w="1943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적용 규칙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부분집합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Y ⊆ X, then X → 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학과는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부분집합 속성이므로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증가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Y, then XZ → YZ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학생이름’이므로 강좌이름을 추가하여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이행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If X → Y and Y → Z, then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학과’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 → 학과사무실’이므로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이행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결합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X → 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결합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 and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en-US" altLang="ko-KR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주소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이므로 분해하여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926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유사이행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WY → Z, then WX → Z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‘학생이름 → 학생번호’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학생이름이 같은 경우가 없다고 가정한다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성적’이므로 유사이행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677" y="11967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7-3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릴레이션에</a:t>
            </a:r>
            <a:r>
              <a:rPr lang="ko-KR" altLang="en-US" sz="1400" b="1" dirty="0">
                <a:ea typeface="맑은 고딕" panose="020B0503020000020004" pitchFamily="50" charset="-127"/>
              </a:rPr>
              <a:t> 함수 종속성 규칙을 적용한 예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함수 종속성과 </a:t>
            </a:r>
            <a:r>
              <a:rPr lang="ko-KR" altLang="en-US" dirty="0" err="1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릴레이션의</a:t>
            </a:r>
            <a:r>
              <a:rPr lang="ko-KR" altLang="en-US" dirty="0"/>
              <a:t> 함수 종속성을 파악하기 위해서는 우선 </a:t>
            </a:r>
            <a:r>
              <a:rPr lang="ko-KR" altLang="en-US" dirty="0" err="1"/>
              <a:t>기본키를</a:t>
            </a:r>
            <a:r>
              <a:rPr lang="ko-KR" altLang="en-US" dirty="0"/>
              <a:t> 찾아야 함</a:t>
            </a:r>
            <a:endParaRPr lang="en-US" altLang="ko-KR" dirty="0"/>
          </a:p>
          <a:p>
            <a:r>
              <a:rPr lang="ko-KR" altLang="en-US" dirty="0" err="1"/>
              <a:t>기본키가</a:t>
            </a:r>
            <a:r>
              <a:rPr lang="ko-KR" altLang="en-US" dirty="0"/>
              <a:t> 함수 종속성에서 어떤 역할을 하는지 알면 이상현상을 제거하는 정규화 과정을 쉽게 이해할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  <a:r>
              <a:rPr lang="ko-KR" altLang="en-US" sz="1200" b="0" dirty="0"/>
              <a:t>예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 이름이 같은 학생이 없다고 가정하면</a:t>
            </a:r>
            <a:r>
              <a:rPr lang="en-US" altLang="ko-KR" sz="1200" b="0" dirty="0"/>
              <a:t>, ‘</a:t>
            </a:r>
            <a:r>
              <a:rPr lang="ko-KR" altLang="en-US" sz="1200" b="0" dirty="0"/>
              <a:t>이름 → 학과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이름 → 주소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이름 → 취득학점’이므로 </a:t>
            </a:r>
            <a:br>
              <a:rPr lang="en-US" altLang="ko-KR" sz="1200" b="0" dirty="0"/>
            </a:br>
            <a:r>
              <a:rPr lang="en-US" altLang="ko-KR" sz="1200" b="0" dirty="0"/>
              <a:t>    </a:t>
            </a:r>
            <a:r>
              <a:rPr lang="ko-KR" altLang="en-US" sz="1200" b="0" dirty="0"/>
              <a:t>‘이름 → 이름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학과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취득학점’이 성립한다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즉 이름 속성이 학생 </a:t>
            </a:r>
            <a:r>
              <a:rPr lang="ko-KR" altLang="en-US" sz="1200" b="0" dirty="0" err="1"/>
              <a:t>릴레이션의</a:t>
            </a:r>
            <a:r>
              <a:rPr lang="ko-KR" altLang="en-US" sz="1200" b="0" dirty="0"/>
              <a:t> 전체를 결정함</a:t>
            </a:r>
            <a:r>
              <a:rPr lang="en-US" altLang="ko-KR" sz="1200" b="0" dirty="0"/>
              <a:t>.</a:t>
            </a:r>
            <a:endParaRPr lang="ko-KR" altLang="en-US" sz="12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2367930"/>
            <a:ext cx="7560841" cy="989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latin typeface="+mn-ea"/>
                <a:ea typeface="+mn-ea"/>
              </a:rPr>
              <a:t>함수 종속성과 </a:t>
            </a:r>
            <a:r>
              <a:rPr lang="ko-KR" altLang="en-US" sz="1400" b="1" dirty="0" err="1">
                <a:latin typeface="+mn-ea"/>
                <a:ea typeface="+mn-ea"/>
              </a:rPr>
              <a:t>기본키</a:t>
            </a:r>
            <a:endParaRPr lang="ko-KR" altLang="en-US" sz="1400" b="1" dirty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400" dirty="0" err="1">
                <a:latin typeface="+mn-ea"/>
                <a:ea typeface="+mn-ea"/>
              </a:rPr>
              <a:t>릴레이션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R(K, A1, A2, A3, ..., An)</a:t>
            </a:r>
            <a:r>
              <a:rPr lang="ko-KR" altLang="en-US" sz="1400" dirty="0">
                <a:latin typeface="+mn-ea"/>
                <a:ea typeface="+mn-ea"/>
              </a:rPr>
              <a:t>에서 </a:t>
            </a:r>
            <a:r>
              <a:rPr lang="en-US" altLang="ko-KR" sz="1400" dirty="0">
                <a:latin typeface="+mn-ea"/>
                <a:ea typeface="+mn-ea"/>
              </a:rPr>
              <a:t>K</a:t>
            </a:r>
            <a:r>
              <a:rPr lang="ko-KR" altLang="en-US" sz="1400" dirty="0">
                <a:latin typeface="+mn-ea"/>
                <a:ea typeface="+mn-ea"/>
              </a:rPr>
              <a:t>가 기본키면</a:t>
            </a:r>
            <a:r>
              <a:rPr lang="en-US" altLang="ko-KR" sz="1400" dirty="0">
                <a:latin typeface="+mn-ea"/>
                <a:ea typeface="+mn-ea"/>
              </a:rPr>
              <a:t>, K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R</a:t>
            </a:r>
            <a:r>
              <a:rPr lang="ko-KR" altLang="en-US" sz="1400" dirty="0">
                <a:latin typeface="+mn-ea"/>
                <a:ea typeface="+mn-ea"/>
              </a:rPr>
              <a:t>이 성립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즉 </a:t>
            </a:r>
            <a:r>
              <a:rPr lang="ko-KR" altLang="en-US" sz="1400" dirty="0" err="1">
                <a:latin typeface="+mn-ea"/>
                <a:ea typeface="+mn-ea"/>
              </a:rPr>
              <a:t>기본키는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릴레이션의</a:t>
            </a:r>
            <a:r>
              <a:rPr lang="ko-KR" altLang="en-US" sz="1400" dirty="0">
                <a:latin typeface="+mn-ea"/>
                <a:ea typeface="+mn-ea"/>
              </a:rPr>
              <a:t> 모든 속성에 대해 결정자</a:t>
            </a:r>
            <a:r>
              <a:rPr lang="en-US" altLang="ko-KR" sz="1400" dirty="0">
                <a:latin typeface="+mn-ea"/>
                <a:ea typeface="+mn-ea"/>
              </a:rPr>
              <a:t>(determinant)</a:t>
            </a:r>
            <a:r>
              <a:rPr lang="ko-KR" altLang="en-US" sz="1400" dirty="0">
                <a:latin typeface="+mn-ea"/>
                <a:ea typeface="+mn-ea"/>
              </a:rPr>
              <a:t>임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89457"/>
              </p:ext>
            </p:extLst>
          </p:nvPr>
        </p:nvGraphicFramePr>
        <p:xfrm>
          <a:off x="1043608" y="4509120"/>
          <a:ext cx="4608513" cy="1642110"/>
        </p:xfrm>
        <a:graphic>
          <a:graphicData uri="http://schemas.openxmlformats.org/drawingml/2006/table">
            <a:tbl>
              <a:tblPr/>
              <a:tblGrid>
                <a:gridCol w="93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취득학점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2120" y="58772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7-9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이상현상은 한 개의 </a:t>
            </a:r>
            <a:r>
              <a:rPr lang="ko-KR" altLang="en-US" dirty="0" err="1"/>
              <a:t>릴레이션에</a:t>
            </a:r>
            <a:r>
              <a:rPr lang="ko-KR" altLang="en-US" dirty="0"/>
              <a:t> 두 개 이상의 정보가 포함되어 있을 때 나타남</a:t>
            </a:r>
            <a:r>
              <a:rPr lang="en-US" altLang="ko-KR" dirty="0"/>
              <a:t>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 err="1">
                <a:solidFill>
                  <a:srgbClr val="0000CC"/>
                </a:solidFill>
              </a:rPr>
              <a:t>기본키가</a:t>
            </a:r>
            <a:r>
              <a:rPr lang="ko-KR" altLang="en-US" dirty="0">
                <a:solidFill>
                  <a:srgbClr val="0000CC"/>
                </a:solidFill>
              </a:rPr>
              <a:t> 아니면서 결정자인 속성이 있을 때 발생함</a:t>
            </a:r>
            <a:endParaRPr lang="en-US" altLang="ko-KR" dirty="0">
              <a:solidFill>
                <a:srgbClr val="0000CC"/>
              </a:solidFill>
            </a:endParaRPr>
          </a:p>
          <a:p>
            <a:r>
              <a:rPr lang="ko-KR" altLang="en-US" dirty="0"/>
              <a:t>학생수강성적 </a:t>
            </a:r>
            <a:r>
              <a:rPr lang="ko-KR" altLang="en-US" dirty="0" err="1"/>
              <a:t>릴레이션의</a:t>
            </a:r>
            <a:r>
              <a:rPr lang="ko-KR" altLang="en-US" dirty="0"/>
              <a:t> 경우 학생 정보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)</a:t>
            </a:r>
            <a:r>
              <a:rPr lang="ko-KR" altLang="en-US" dirty="0"/>
              <a:t>와 강좌 정보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  <a:r>
              <a:rPr lang="ko-KR" altLang="en-US" dirty="0"/>
              <a:t>가 한 </a:t>
            </a:r>
            <a:r>
              <a:rPr lang="ko-KR" altLang="en-US" dirty="0" err="1"/>
              <a:t>릴레이션에</a:t>
            </a:r>
            <a:r>
              <a:rPr lang="ko-KR" altLang="en-US" dirty="0"/>
              <a:t> 포함되어서 이상현상이 나타남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강좌이름은 </a:t>
            </a:r>
            <a:r>
              <a:rPr lang="ko-KR" altLang="en-US" dirty="0" err="1"/>
              <a:t>기본키가</a:t>
            </a:r>
            <a:r>
              <a:rPr lang="ko-KR" altLang="en-US" dirty="0"/>
              <a:t> 아니면서 결정자인 예이다</a:t>
            </a:r>
            <a:r>
              <a:rPr lang="en-US" altLang="ko-KR" dirty="0"/>
              <a:t>)</a:t>
            </a:r>
          </a:p>
          <a:p>
            <a:pPr algn="just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032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7-11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함수 종속성 다이어그램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2" y="2996952"/>
            <a:ext cx="5329436" cy="29655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439738" y="1197521"/>
            <a:ext cx="7948686" cy="41036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  <a:latin typeface="+mn-ea"/>
              </a:rPr>
              <a:t>데이터베이스 설계 과정에서 발생할 수 있는 이상현상의 종류와 원인을 알아본다</a:t>
            </a:r>
            <a:r>
              <a:rPr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  <a:latin typeface="+mn-ea"/>
              </a:rPr>
              <a:t>함수 종속성의 개념을 이해하고 관련 규칙을 알아본다</a:t>
            </a:r>
            <a:r>
              <a:rPr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  <a:latin typeface="+mn-ea"/>
              </a:rPr>
              <a:t>함수 종속성을 이용한 정규화 과정을 알아본다</a:t>
            </a:r>
            <a:r>
              <a:rPr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  <a:endParaRPr lang="ko-KR" altLang="en-US" sz="1800" b="1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이상현상을 없애려면 </a:t>
            </a:r>
            <a:r>
              <a:rPr lang="ko-KR" altLang="en-US" dirty="0" err="1"/>
              <a:t>릴레이션을</a:t>
            </a:r>
            <a:r>
              <a:rPr lang="ko-KR" altLang="en-US" dirty="0"/>
              <a:t> 분해한다</a:t>
            </a:r>
            <a:r>
              <a:rPr lang="en-US" altLang="ko-KR" dirty="0"/>
              <a:t>. </a:t>
            </a:r>
          </a:p>
          <a:p>
            <a:pPr algn="just"/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 </a:t>
            </a:r>
            <a:r>
              <a:rPr lang="ko-KR" altLang="en-US" dirty="0"/>
              <a:t>속성을 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분리하는 예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0328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7-11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함수 종속성 다이어그램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2" y="2996952"/>
            <a:ext cx="5329436" cy="29655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20244" y="3501008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3023573"/>
            <a:ext cx="4104456" cy="2938951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99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릴레이션의</a:t>
            </a:r>
            <a:r>
              <a:rPr lang="ko-KR" altLang="en-US" dirty="0"/>
              <a:t> 분해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….)</a:t>
            </a:r>
            <a:r>
              <a:rPr lang="ko-KR" altLang="en-US" dirty="0"/>
              <a:t> </a:t>
            </a:r>
            <a:endParaRPr lang="en-US" altLang="ko-KR" dirty="0"/>
          </a:p>
          <a:p>
            <a:pPr algn="just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3600" y="5409238"/>
            <a:ext cx="5148559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7-11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함수 종속성 다이어그램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89" y="2019772"/>
            <a:ext cx="5329436" cy="29655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04953" y="3558830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09581" y="2523828"/>
            <a:ext cx="4104456" cy="605446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0897" y="2046394"/>
            <a:ext cx="4104456" cy="1456164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59665" y="2826550"/>
            <a:ext cx="1613440" cy="2289565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35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/>
            <a:r>
              <a:rPr lang="ko-KR" altLang="en-US" dirty="0"/>
              <a:t>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부분 </a:t>
            </a:r>
            <a:r>
              <a:rPr lang="ko-KR" altLang="en-US" dirty="0" err="1"/>
              <a:t>릴레이션을</a:t>
            </a:r>
            <a:r>
              <a:rPr lang="ko-KR" altLang="en-US" dirty="0"/>
              <a:t> 분해하기</a:t>
            </a:r>
            <a:endParaRPr lang="en-US" altLang="ko-KR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400" dirty="0"/>
              <a:t>  분해할 때 부분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결정자는 원래 </a:t>
            </a:r>
            <a:r>
              <a:rPr lang="ko-KR" altLang="en-US" sz="1400" dirty="0" err="1"/>
              <a:t>릴레이션에</a:t>
            </a:r>
            <a:r>
              <a:rPr lang="ko-KR" altLang="en-US" sz="1400" dirty="0"/>
              <a:t> 남겨두어야 함</a:t>
            </a:r>
            <a:r>
              <a:rPr lang="en-US" altLang="ko-KR" sz="1400" dirty="0"/>
              <a:t>. </a:t>
            </a:r>
            <a:r>
              <a:rPr lang="ko-KR" altLang="en-US" sz="1400" dirty="0"/>
              <a:t>그래야 분해된 부분 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 err="1"/>
              <a:t>릴레이션이</a:t>
            </a:r>
            <a:r>
              <a:rPr lang="ko-KR" altLang="en-US" sz="1400" dirty="0"/>
              <a:t> 원래 </a:t>
            </a:r>
            <a:r>
              <a:rPr lang="ko-KR" altLang="en-US" sz="1400" dirty="0" err="1"/>
              <a:t>릴레이션과</a:t>
            </a:r>
            <a:r>
              <a:rPr lang="ko-KR" altLang="en-US" sz="1400" dirty="0"/>
              <a:t> 관계를 형성할 수 있음</a:t>
            </a:r>
            <a:endParaRPr lang="en-US" altLang="ko-KR" sz="140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266700" indent="-266700"/>
            <a:r>
              <a:rPr lang="en-US" altLang="ko-KR" dirty="0"/>
              <a:t>[1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  <a:r>
              <a:rPr lang="ko-KR" altLang="en-US" dirty="0"/>
              <a:t>을 분리</a:t>
            </a:r>
            <a:endParaRPr lang="en-US" altLang="ko-KR" dirty="0"/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학생수강성적</a:t>
            </a:r>
            <a:r>
              <a:rPr lang="en-US" altLang="ko-KR" sz="1400" dirty="0"/>
              <a:t>1(</a:t>
            </a:r>
            <a:r>
              <a:rPr lang="ko-KR" altLang="en-US" sz="1400" dirty="0"/>
              <a:t>학생번호</a:t>
            </a:r>
            <a:r>
              <a:rPr lang="en-US" altLang="ko-KR" sz="1400" dirty="0"/>
              <a:t>, </a:t>
            </a:r>
            <a:r>
              <a:rPr lang="ko-KR" altLang="en-US" sz="1400" dirty="0"/>
              <a:t>학생이름</a:t>
            </a:r>
            <a:r>
              <a:rPr lang="en-US" altLang="ko-KR" sz="1400" dirty="0"/>
              <a:t>, </a:t>
            </a:r>
            <a:r>
              <a:rPr lang="ko-KR" altLang="en-US" sz="1400" dirty="0"/>
              <a:t>학과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r>
              <a:rPr lang="en-US" altLang="ko-KR" sz="1400" dirty="0"/>
              <a:t>, 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성적</a:t>
            </a:r>
            <a:r>
              <a:rPr lang="en-US" altLang="ko-KR" sz="1400" dirty="0"/>
              <a:t>, </a:t>
            </a:r>
            <a:r>
              <a:rPr lang="ko-KR" altLang="en-US" sz="1400" dirty="0"/>
              <a:t>학과사무실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강의실</a:t>
            </a:r>
            <a:r>
              <a:rPr lang="en-US" altLang="ko-KR" sz="1400" dirty="0"/>
              <a:t>(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강의실</a:t>
            </a:r>
            <a:r>
              <a:rPr lang="en-US" altLang="ko-KR" sz="1400" dirty="0"/>
              <a:t>)</a:t>
            </a:r>
          </a:p>
          <a:p>
            <a:pPr marL="266700" indent="-266700"/>
            <a:r>
              <a:rPr lang="en-US" altLang="ko-KR" dirty="0"/>
              <a:t>[2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학생수강성적</a:t>
            </a:r>
            <a:r>
              <a:rPr lang="en-US" altLang="ko-KR" dirty="0"/>
              <a:t>1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)</a:t>
            </a:r>
            <a:r>
              <a:rPr lang="ko-KR" altLang="en-US" dirty="0"/>
              <a:t>을 분리</a:t>
            </a:r>
            <a:endParaRPr lang="en-US" altLang="ko-KR" dirty="0"/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학생학과</a:t>
            </a:r>
            <a:r>
              <a:rPr lang="en-US" altLang="ko-KR" sz="1400" dirty="0"/>
              <a:t>(</a:t>
            </a:r>
            <a:r>
              <a:rPr lang="ko-KR" altLang="en-US" sz="1400" dirty="0"/>
              <a:t>학생번호</a:t>
            </a:r>
            <a:r>
              <a:rPr lang="en-US" altLang="ko-KR" sz="1400" dirty="0"/>
              <a:t>, </a:t>
            </a:r>
            <a:r>
              <a:rPr lang="ko-KR" altLang="en-US" sz="1400" dirty="0"/>
              <a:t>학생이름</a:t>
            </a:r>
            <a:r>
              <a:rPr lang="en-US" altLang="ko-KR" sz="1400" dirty="0"/>
              <a:t>, </a:t>
            </a:r>
            <a:r>
              <a:rPr lang="ko-KR" altLang="en-US" sz="1400" dirty="0"/>
              <a:t>학과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r>
              <a:rPr lang="en-US" altLang="ko-KR" sz="1400" dirty="0"/>
              <a:t>, </a:t>
            </a:r>
            <a:r>
              <a:rPr lang="ko-KR" altLang="en-US" sz="1400" dirty="0"/>
              <a:t>학과사무실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학생성적</a:t>
            </a:r>
            <a:r>
              <a:rPr lang="en-US" altLang="ko-KR" sz="1400" dirty="0"/>
              <a:t>(</a:t>
            </a:r>
            <a:r>
              <a:rPr lang="ko-KR" altLang="en-US" sz="1400" dirty="0"/>
              <a:t>학생번호</a:t>
            </a:r>
            <a:r>
              <a:rPr lang="en-US" altLang="ko-KR" sz="1400" dirty="0"/>
              <a:t>, 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성적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강의실</a:t>
            </a:r>
            <a:r>
              <a:rPr lang="en-US" altLang="ko-KR" sz="1400" dirty="0"/>
              <a:t>(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강의실</a:t>
            </a:r>
            <a:r>
              <a:rPr lang="en-US" altLang="ko-KR" sz="1400" dirty="0"/>
              <a:t>)</a:t>
            </a:r>
          </a:p>
          <a:p>
            <a:pPr marL="266700" indent="-266700"/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학생학과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</a:t>
            </a:r>
            <a:r>
              <a:rPr lang="ko-KR" altLang="en-US" dirty="0"/>
              <a:t>을 분리</a:t>
            </a:r>
            <a:endParaRPr lang="en-US" altLang="ko-KR" dirty="0"/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학생</a:t>
            </a:r>
            <a:r>
              <a:rPr lang="en-US" altLang="ko-KR" sz="1400" dirty="0"/>
              <a:t>(</a:t>
            </a:r>
            <a:r>
              <a:rPr lang="ko-KR" altLang="en-US" sz="1400" dirty="0"/>
              <a:t>학생번호</a:t>
            </a:r>
            <a:r>
              <a:rPr lang="en-US" altLang="ko-KR" sz="1400" dirty="0"/>
              <a:t>, </a:t>
            </a:r>
            <a:r>
              <a:rPr lang="ko-KR" altLang="en-US" sz="1400" dirty="0"/>
              <a:t>학생이름</a:t>
            </a:r>
            <a:r>
              <a:rPr lang="en-US" altLang="ko-KR" sz="1400" dirty="0"/>
              <a:t>, </a:t>
            </a:r>
            <a:r>
              <a:rPr lang="ko-KR" altLang="en-US" sz="1400" dirty="0"/>
              <a:t>학과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학과</a:t>
            </a:r>
            <a:r>
              <a:rPr lang="en-US" altLang="ko-KR" sz="1400" dirty="0"/>
              <a:t>(</a:t>
            </a:r>
            <a:r>
              <a:rPr lang="ko-KR" altLang="en-US" sz="1400" dirty="0"/>
              <a:t>학과</a:t>
            </a:r>
            <a:r>
              <a:rPr lang="en-US" altLang="ko-KR" sz="1400" dirty="0"/>
              <a:t>, </a:t>
            </a:r>
            <a:r>
              <a:rPr lang="ko-KR" altLang="en-US" sz="1400" dirty="0"/>
              <a:t>학과사무실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학생성적</a:t>
            </a:r>
            <a:r>
              <a:rPr lang="en-US" altLang="ko-KR" sz="1400" dirty="0"/>
              <a:t>(</a:t>
            </a:r>
            <a:r>
              <a:rPr lang="ko-KR" altLang="en-US" sz="1400" dirty="0"/>
              <a:t>학생번호</a:t>
            </a:r>
            <a:r>
              <a:rPr lang="en-US" altLang="ko-KR" sz="1400" dirty="0"/>
              <a:t>, 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성적</a:t>
            </a:r>
            <a:r>
              <a:rPr lang="en-US" altLang="ko-KR" sz="1400" dirty="0"/>
              <a:t>)	</a:t>
            </a:r>
          </a:p>
          <a:p>
            <a:pPr lvl="1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강의실</a:t>
            </a:r>
            <a:r>
              <a:rPr lang="en-US" altLang="ko-KR" sz="1400" dirty="0"/>
              <a:t>(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강의실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0288" y="596031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7-12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학생수강성적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릴레이션을</a:t>
            </a:r>
            <a:r>
              <a:rPr lang="ko-KR" altLang="en-US" sz="1400" b="1" dirty="0">
                <a:ea typeface="맑은 고딕" panose="020B0503020000020004" pitchFamily="50" charset="-127"/>
              </a:rPr>
              <a:t> 분해한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66" y="1289349"/>
            <a:ext cx="6980852" cy="444390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함수 종속성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종속성은 보통 </a:t>
            </a:r>
            <a:r>
              <a:rPr lang="ko-KR" altLang="en-US" dirty="0" err="1"/>
              <a:t>릴레이션을</a:t>
            </a:r>
            <a:r>
              <a:rPr lang="ko-KR" altLang="en-US" dirty="0"/>
              <a:t> 설계할 때 속성의 의미로부터 정해지지만</a:t>
            </a:r>
            <a:r>
              <a:rPr lang="en-US" altLang="ko-KR" dirty="0"/>
              <a:t>, </a:t>
            </a:r>
            <a:r>
              <a:rPr lang="ko-KR" altLang="en-US" dirty="0"/>
              <a:t>역으로 </a:t>
            </a:r>
            <a:r>
              <a:rPr lang="ko-KR" altLang="en-US" dirty="0" err="1"/>
              <a:t>릴레이션에</a:t>
            </a:r>
            <a:r>
              <a:rPr lang="ko-KR" altLang="en-US" dirty="0"/>
              <a:t> 저장된 속성 값으로부터 추정할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716089"/>
              </p:ext>
            </p:extLst>
          </p:nvPr>
        </p:nvGraphicFramePr>
        <p:xfrm>
          <a:off x="971600" y="1957561"/>
          <a:ext cx="7272808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7-1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아래 함수 종속성이 성립하는지 살펴보시오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962275"/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함수 종속성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① 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→ B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 B → C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 (B, C) → A</a:t>
                      </a:r>
                    </a:p>
                    <a:p>
                      <a:pPr marL="0" indent="2962275">
                        <a:lnSpc>
                          <a:spcPct val="15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 (A, B) → C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39395"/>
              </p:ext>
            </p:extLst>
          </p:nvPr>
        </p:nvGraphicFramePr>
        <p:xfrm>
          <a:off x="1115616" y="2348880"/>
          <a:ext cx="2307844" cy="2019300"/>
        </p:xfrm>
        <a:graphic>
          <a:graphicData uri="http://schemas.openxmlformats.org/drawingml/2006/table">
            <a:tbl>
              <a:tblPr/>
              <a:tblGrid>
                <a:gridCol w="769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293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313391"/>
              </p:ext>
            </p:extLst>
          </p:nvPr>
        </p:nvGraphicFramePr>
        <p:xfrm>
          <a:off x="971600" y="1070779"/>
          <a:ext cx="727280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7-2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성립하는 함수 종속성을 모두 찾아보시오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pPr marL="0" indent="2962275"/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39485"/>
              </p:ext>
            </p:extLst>
          </p:nvPr>
        </p:nvGraphicFramePr>
        <p:xfrm>
          <a:off x="1403648" y="1394838"/>
          <a:ext cx="3096344" cy="2250186"/>
        </p:xfrm>
        <a:graphic>
          <a:graphicData uri="http://schemas.openxmlformats.org/drawingml/2006/table">
            <a:tbl>
              <a:tblPr/>
              <a:tblGrid>
                <a:gridCol w="774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293"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3568" y="3775680"/>
            <a:ext cx="763284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풀이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  <a:p>
            <a:r>
              <a:rPr lang="ko-KR" altLang="en-US" sz="1400" dirty="0">
                <a:latin typeface="+mn-ea"/>
                <a:ea typeface="+mn-ea"/>
              </a:rPr>
              <a:t>결정자가 한 개인 경우 </a:t>
            </a:r>
            <a:r>
              <a:rPr lang="en-US" altLang="ko-KR" sz="1400" dirty="0">
                <a:latin typeface="+mn-ea"/>
                <a:ea typeface="+mn-ea"/>
              </a:rPr>
              <a:t>: 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C, 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A,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</a:t>
            </a:r>
          </a:p>
          <a:p>
            <a:r>
              <a:rPr lang="ko-KR" altLang="en-US" sz="1400" dirty="0">
                <a:latin typeface="+mn-ea"/>
                <a:ea typeface="+mn-ea"/>
              </a:rPr>
              <a:t>결정자가 두 개인 경우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</a:p>
          <a:p>
            <a:r>
              <a:rPr lang="en-US" altLang="ko-KR" sz="1400" dirty="0">
                <a:latin typeface="+mn-ea"/>
                <a:ea typeface="+mn-ea"/>
              </a:rPr>
              <a:t>	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 (B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 </a:t>
            </a:r>
            <a:r>
              <a:rPr lang="ko-KR" altLang="en-US" sz="1400" dirty="0">
                <a:latin typeface="+mn-ea"/>
                <a:ea typeface="+mn-ea"/>
              </a:rPr>
              <a:t>이므로</a:t>
            </a:r>
            <a:r>
              <a:rPr lang="en-US" altLang="ko-KR" sz="1400" dirty="0">
                <a:latin typeface="+mn-ea"/>
                <a:ea typeface="+mn-ea"/>
              </a:rPr>
              <a:t> 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 </a:t>
            </a:r>
            <a:r>
              <a:rPr lang="ko-KR" altLang="en-US" sz="1400" dirty="0">
                <a:latin typeface="+mn-ea"/>
                <a:ea typeface="+mn-ea"/>
              </a:rPr>
              <a:t>는 함수종속성 규칙에서 당연히 성립한다</a:t>
            </a:r>
            <a:r>
              <a:rPr lang="en-US" altLang="ko-KR" sz="1400" dirty="0">
                <a:latin typeface="+mn-ea"/>
                <a:ea typeface="+mn-ea"/>
              </a:rPr>
              <a:t>.)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 	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D </a:t>
            </a:r>
          </a:p>
          <a:p>
            <a:r>
              <a:rPr lang="en-US" altLang="ko-KR" sz="1400" dirty="0">
                <a:latin typeface="+mn-ea"/>
                <a:ea typeface="+mn-ea"/>
              </a:rPr>
              <a:t>	AC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 (</a:t>
            </a:r>
            <a:r>
              <a:rPr lang="ko-KR" altLang="en-US" sz="1400" dirty="0">
                <a:latin typeface="+mn-ea"/>
                <a:ea typeface="+mn-ea"/>
              </a:rPr>
              <a:t>함수종속성 규칙에서 당연히 성립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>
                <a:latin typeface="+mn-ea"/>
                <a:ea typeface="+mn-ea"/>
              </a:rPr>
              <a:t>	AC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D </a:t>
            </a:r>
          </a:p>
          <a:p>
            <a:r>
              <a:rPr lang="en-US" altLang="ko-KR" sz="1400" dirty="0">
                <a:latin typeface="+mn-ea"/>
                <a:ea typeface="+mn-ea"/>
              </a:rPr>
              <a:t>	AD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 (</a:t>
            </a:r>
            <a:r>
              <a:rPr lang="ko-KR" altLang="en-US" sz="1400" dirty="0">
                <a:latin typeface="+mn-ea"/>
                <a:ea typeface="+mn-ea"/>
              </a:rPr>
              <a:t>함수종속성 규칙에서 당연히 성립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>
                <a:latin typeface="+mn-ea"/>
                <a:ea typeface="+mn-ea"/>
              </a:rPr>
              <a:t>	…</a:t>
            </a:r>
          </a:p>
          <a:p>
            <a:r>
              <a:rPr lang="ko-KR" altLang="en-US" sz="1400" dirty="0">
                <a:latin typeface="+mn-ea"/>
                <a:ea typeface="+mn-ea"/>
              </a:rPr>
              <a:t>결정자가 세 개인 경우 </a:t>
            </a:r>
            <a:r>
              <a:rPr lang="en-US" altLang="ko-KR" sz="1400" dirty="0">
                <a:latin typeface="+mn-ea"/>
                <a:ea typeface="+mn-ea"/>
              </a:rPr>
              <a:t>: ABC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D (</a:t>
            </a:r>
            <a:r>
              <a:rPr lang="ko-KR" altLang="en-US" sz="1400" dirty="0">
                <a:latin typeface="+mn-ea"/>
                <a:ea typeface="+mn-ea"/>
              </a:rPr>
              <a:t>함수종속성 규칙에서 당연히 성립</a:t>
            </a:r>
            <a:r>
              <a:rPr lang="en-US" altLang="ko-KR" sz="1400" dirty="0">
                <a:latin typeface="+mn-ea"/>
                <a:ea typeface="+mn-ea"/>
              </a:rPr>
              <a:t>) … </a:t>
            </a:r>
            <a:r>
              <a:rPr lang="ko-KR" altLang="en-US" sz="1400" dirty="0">
                <a:latin typeface="+mn-ea"/>
                <a:ea typeface="+mn-ea"/>
              </a:rPr>
              <a:t>등</a:t>
            </a:r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>
                <a:latin typeface="+mn-ea"/>
                <a:ea typeface="+mn-ea"/>
              </a:rPr>
              <a:t>정답은 당연히 성립하는 것들을 제외한 다음 규칙만 적어주면 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r>
              <a:rPr lang="en-US" altLang="ko-KR" sz="1400" dirty="0">
                <a:latin typeface="+mn-ea"/>
                <a:ea typeface="+mn-ea"/>
              </a:rPr>
              <a:t>	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C, 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A,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B, D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C, AB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D, AC </a:t>
            </a:r>
            <a:r>
              <a:rPr lang="ko-KR" altLang="en-US" sz="1400" dirty="0">
                <a:latin typeface="+mn-ea"/>
                <a:ea typeface="+mn-ea"/>
              </a:rPr>
              <a:t>→ </a:t>
            </a:r>
            <a:r>
              <a:rPr lang="en-US" altLang="ko-KR" sz="1400" dirty="0">
                <a:latin typeface="+mn-ea"/>
                <a:ea typeface="+mn-ea"/>
              </a:rPr>
              <a:t>D 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함수 종속성 예제</a:t>
            </a:r>
          </a:p>
        </p:txBody>
      </p:sp>
    </p:spTree>
    <p:extLst>
      <p:ext uri="{BB962C8B-B14F-4D97-AF65-F5344CB8AC3E}">
        <p14:creationId xmlns:p14="http://schemas.microsoft.com/office/powerpoint/2010/main" val="2732792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104492"/>
            <a:ext cx="6906394" cy="55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50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484784"/>
            <a:ext cx="2132315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03.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정규화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393944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정규화 과정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무손실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분해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정규화 정리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이상현상이 발생하는 </a:t>
            </a:r>
            <a:r>
              <a:rPr lang="ko-KR" altLang="en-US" dirty="0" err="1"/>
              <a:t>릴레이션을</a:t>
            </a:r>
            <a:r>
              <a:rPr lang="ko-KR" altLang="en-US" dirty="0"/>
              <a:t> 분해하여 이상현상을 없애는 과정</a:t>
            </a:r>
            <a:endParaRPr lang="en-US" altLang="ko-KR" dirty="0"/>
          </a:p>
          <a:p>
            <a:pPr latinLnBrk="0"/>
            <a:r>
              <a:rPr lang="ko-KR" altLang="en-US" dirty="0"/>
              <a:t>이상현상이 있는 </a:t>
            </a:r>
            <a:r>
              <a:rPr lang="ko-KR" altLang="en-US" dirty="0" err="1"/>
              <a:t>릴레이션은</a:t>
            </a:r>
            <a:r>
              <a:rPr lang="ko-KR" altLang="en-US" dirty="0"/>
              <a:t> 이상현상을 일으키는 함수 종속성의 유형에 따라 등급을 구분 가능</a:t>
            </a:r>
            <a:endParaRPr lang="en-US" altLang="ko-KR" dirty="0"/>
          </a:p>
          <a:p>
            <a:pPr latinLnBrk="0"/>
            <a:r>
              <a:rPr lang="ko-KR" altLang="en-US" dirty="0" err="1"/>
              <a:t>릴레이션은</a:t>
            </a:r>
            <a:r>
              <a:rPr lang="ko-KR" altLang="en-US" dirty="0"/>
              <a:t> 정규형 개념으로 구분하며</a:t>
            </a:r>
            <a:r>
              <a:rPr lang="en-US" altLang="ko-KR" dirty="0"/>
              <a:t>, </a:t>
            </a:r>
            <a:r>
              <a:rPr lang="ko-KR" altLang="en-US" dirty="0"/>
              <a:t>정규형이 높을수록 이상현상은 줄어듦</a:t>
            </a:r>
          </a:p>
          <a:p>
            <a:pPr latinLnBrk="0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73726"/>
            <a:ext cx="6048672" cy="3779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2296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7-14 </a:t>
            </a:r>
            <a:r>
              <a:rPr lang="ko-KR" altLang="en-US" sz="1400" b="1" dirty="0">
                <a:ea typeface="맑은 고딕" panose="020B0503020000020004" pitchFamily="50" charset="-127"/>
              </a:rPr>
              <a:t>이동수단과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등급 구분</a:t>
            </a:r>
          </a:p>
        </p:txBody>
      </p:sp>
      <p:pic>
        <p:nvPicPr>
          <p:cNvPr id="4" name="그림 3" descr="[오늘의 IT소식] 9/23 니콘, 현금 돌려주는 캐시백 프로모션 진행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735" y="2852936"/>
            <a:ext cx="664459" cy="66445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040560"/>
          </a:xfrm>
        </p:spPr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모든 속성 값이 </a:t>
            </a:r>
            <a:r>
              <a:rPr lang="ko-KR" altLang="en-US" dirty="0" err="1"/>
              <a:t>원자값을</a:t>
            </a:r>
            <a:r>
              <a:rPr lang="ko-KR" altLang="en-US" dirty="0"/>
              <a:t> 가지면 제 </a:t>
            </a:r>
            <a:r>
              <a:rPr lang="en-US" altLang="ko-KR" dirty="0"/>
              <a:t>1</a:t>
            </a:r>
            <a:r>
              <a:rPr lang="ko-KR" altLang="en-US" dirty="0"/>
              <a:t>정규형이라고 함</a:t>
            </a:r>
            <a:endParaRPr lang="en-US" altLang="ko-KR" dirty="0"/>
          </a:p>
          <a:p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 err="1"/>
              <a:t>정규형으로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>
              <a:buNone/>
            </a:pPr>
            <a:r>
              <a:rPr lang="en-US" altLang="ko-KR" sz="1400" b="0" dirty="0"/>
              <a:t>	</a:t>
            </a:r>
            <a:r>
              <a:rPr lang="ko-KR" altLang="en-US" sz="1400" b="0" dirty="0"/>
              <a:t>고객취미들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취미들</a:t>
            </a:r>
            <a:r>
              <a:rPr lang="en-US" altLang="ko-KR" sz="1400" b="0" dirty="0"/>
              <a:t>) </a:t>
            </a:r>
            <a:r>
              <a:rPr lang="ko-KR" altLang="en-US" sz="1400" b="0" dirty="0" err="1"/>
              <a:t>릴레이션을</a:t>
            </a:r>
            <a:r>
              <a:rPr lang="ko-KR" altLang="en-US" sz="1400" b="0" dirty="0"/>
              <a:t> 고객취미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취미</a:t>
            </a:r>
            <a:r>
              <a:rPr lang="en-US" altLang="ko-KR" sz="1400" b="0" dirty="0"/>
              <a:t>) </a:t>
            </a:r>
            <a:r>
              <a:rPr lang="ko-KR" altLang="en-US" sz="1400" b="0" dirty="0" err="1"/>
              <a:t>릴레이션으로</a:t>
            </a:r>
            <a:r>
              <a:rPr lang="ko-KR" altLang="en-US" sz="1400" b="0" dirty="0"/>
              <a:t> 바꾸어 저장하면                 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정규형을 만족함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08626"/>
              </p:ext>
            </p:extLst>
          </p:nvPr>
        </p:nvGraphicFramePr>
        <p:xfrm>
          <a:off x="1560214" y="3429000"/>
          <a:ext cx="2001366" cy="2298954"/>
        </p:xfrm>
        <a:graphic>
          <a:graphicData uri="http://schemas.openxmlformats.org/drawingml/2006/table">
            <a:tbl>
              <a:tblPr/>
              <a:tblGrid>
                <a:gridCol w="791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23">
                <a:tc gridSpan="2">
                  <a:txBody>
                    <a:bodyPr/>
                    <a:lstStyle/>
                    <a:p>
                      <a:pPr marL="4572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고객취미들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쇼핑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13918"/>
              </p:ext>
            </p:extLst>
          </p:nvPr>
        </p:nvGraphicFramePr>
        <p:xfrm>
          <a:off x="5304630" y="3353522"/>
          <a:ext cx="1643634" cy="2955798"/>
        </p:xfrm>
        <a:graphic>
          <a:graphicData uri="http://schemas.openxmlformats.org/drawingml/2006/table">
            <a:tbl>
              <a:tblPr/>
              <a:tblGrid>
                <a:gridCol w="6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823">
                <a:tc gridSpan="2">
                  <a:txBody>
                    <a:bodyPr/>
                    <a:lstStyle/>
                    <a:p>
                      <a:pPr marL="7239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고객취미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쇼핑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4082204" y="458112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44190" y="61653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7-17 </a:t>
            </a:r>
            <a:r>
              <a:rPr lang="ko-KR" altLang="en-US" sz="1400" b="1" dirty="0">
                <a:ea typeface="맑은 고딕" panose="020B0503020000020004" pitchFamily="50" charset="-127"/>
              </a:rPr>
              <a:t>속성 값이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원자값을</a:t>
            </a:r>
            <a:r>
              <a:rPr lang="ko-KR" altLang="en-US" sz="1400" b="1" dirty="0">
                <a:ea typeface="맑은 고딕" panose="020B0503020000020004" pitchFamily="50" charset="-127"/>
              </a:rPr>
              <a:t> 갖도록 분해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제</a:t>
            </a:r>
            <a:r>
              <a:rPr kumimoji="0" lang="en-US" altLang="ko-KR" sz="2000" dirty="0">
                <a:solidFill>
                  <a:schemeClr val="tx2"/>
                </a:solidFill>
              </a:rPr>
              <a:t> 1</a:t>
            </a:r>
            <a:r>
              <a:rPr kumimoji="0" lang="ko-KR" altLang="en-US" sz="2000" dirty="0">
                <a:solidFill>
                  <a:schemeClr val="tx2"/>
                </a:solidFill>
              </a:rPr>
              <a:t>정규형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2549096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01.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이상현상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이상현상의 개념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이상현상의 예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2016224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릴레이션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</a:t>
            </a:r>
            <a:r>
              <a:rPr lang="ko-KR" altLang="en-US" dirty="0">
                <a:latin typeface="+mn-ea"/>
              </a:rPr>
              <a:t>이 제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정규형이고 </a:t>
            </a:r>
            <a:r>
              <a:rPr lang="ko-KR" altLang="en-US" dirty="0" err="1">
                <a:latin typeface="+mn-ea"/>
              </a:rPr>
              <a:t>기본키가</a:t>
            </a:r>
            <a:r>
              <a:rPr lang="ko-KR" altLang="en-US" dirty="0">
                <a:latin typeface="+mn-ea"/>
              </a:rPr>
              <a:t> 아닌 속성이 </a:t>
            </a:r>
            <a:r>
              <a:rPr lang="ko-KR" altLang="en-US" dirty="0" err="1">
                <a:latin typeface="+mn-ea"/>
              </a:rPr>
              <a:t>기본키에</a:t>
            </a:r>
            <a:r>
              <a:rPr lang="ko-KR" altLang="en-US" dirty="0">
                <a:latin typeface="+mn-ea"/>
              </a:rPr>
              <a:t> 완전 함수 종속일 때  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     제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정규형이라고 함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/>
              <a:t>완전 함수 종속</a:t>
            </a:r>
            <a:r>
              <a:rPr lang="en-US" altLang="ko-KR" dirty="0"/>
              <a:t>(full functional dependency)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속성이고             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 </a:t>
            </a:r>
            <a:r>
              <a:rPr lang="ko-KR" altLang="en-US" dirty="0"/>
              <a:t>종속성이 성립할 때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의 속성 전체에 함수 종속하고 부분 집합 속성에 함수 종속하지 않을 경우 완전 함수 </a:t>
            </a:r>
            <a:r>
              <a:rPr lang="ko-KR" altLang="en-US" dirty="0" err="1"/>
              <a:t>종속라고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076056" y="4066040"/>
            <a:ext cx="2933881" cy="1224136"/>
            <a:chOff x="1492066" y="5101889"/>
            <a:chExt cx="2933881" cy="1224136"/>
          </a:xfrm>
        </p:grpSpPr>
        <p:sp>
          <p:nvSpPr>
            <p:cNvPr id="7" name="직사각형 6"/>
            <p:cNvSpPr/>
            <p:nvPr/>
          </p:nvSpPr>
          <p:spPr>
            <a:xfrm>
              <a:off x="1662048" y="5274546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92066" y="5101889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25947" y="5265981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성적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62048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24619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강의실</a:t>
              </a:r>
            </a:p>
          </p:txBody>
        </p:sp>
        <p:cxnSp>
          <p:nvCxnSpPr>
            <p:cNvPr id="12" name="직선 화살표 연결선 11"/>
            <p:cNvCxnSpPr>
              <a:stCxn id="10" idx="3"/>
              <a:endCxn id="11" idx="1"/>
            </p:cNvCxnSpPr>
            <p:nvPr/>
          </p:nvCxnSpPr>
          <p:spPr>
            <a:xfrm>
              <a:off x="2562048" y="5944440"/>
              <a:ext cx="96257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732531" y="5458984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87935"/>
              </p:ext>
            </p:extLst>
          </p:nvPr>
        </p:nvGraphicFramePr>
        <p:xfrm>
          <a:off x="711922" y="4077282"/>
          <a:ext cx="4104456" cy="17015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체육관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3.3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694787" y="3789040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수강강좌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4264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7-18 </a:t>
            </a:r>
            <a:r>
              <a:rPr lang="ko-KR" altLang="en-US" sz="1400" b="1" dirty="0">
                <a:ea typeface="맑은 고딕" panose="020B0503020000020004" pitchFamily="50" charset="-127"/>
              </a:rPr>
              <a:t>수강강좌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</a:t>
            </a:r>
            <a:endParaRPr lang="en-US" altLang="ko-KR" sz="1400" b="1" dirty="0"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* </a:t>
            </a:r>
            <a:r>
              <a:rPr lang="ko-KR" altLang="en-US" sz="12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후보키는</a:t>
            </a:r>
            <a:r>
              <a:rPr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 무엇인가</a:t>
            </a:r>
            <a:r>
              <a:rPr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제 </a:t>
            </a:r>
            <a:r>
              <a:rPr kumimoji="0" lang="en-US" altLang="ko-KR" sz="2000" dirty="0">
                <a:solidFill>
                  <a:schemeClr val="tx2"/>
                </a:solidFill>
              </a:rPr>
              <a:t>2</a:t>
            </a:r>
            <a:r>
              <a:rPr kumimoji="0" lang="ko-KR" altLang="en-US" sz="2000" dirty="0">
                <a:solidFill>
                  <a:schemeClr val="tx2"/>
                </a:solidFill>
              </a:rPr>
              <a:t>정규형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04056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 err="1"/>
              <a:t>정규형으로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>
              <a:buNone/>
            </a:pPr>
            <a:r>
              <a:rPr lang="en-US" altLang="ko-KR" sz="1400" dirty="0"/>
              <a:t> </a:t>
            </a:r>
            <a:r>
              <a:rPr lang="ko-KR" altLang="en-US" sz="1400" dirty="0"/>
              <a:t>수강강좌 </a:t>
            </a:r>
            <a:r>
              <a:rPr lang="ko-KR" altLang="en-US" sz="1400" dirty="0" err="1"/>
              <a:t>릴레이션에서</a:t>
            </a:r>
            <a:r>
              <a:rPr lang="ko-KR" altLang="en-US" sz="1400" dirty="0"/>
              <a:t> 이상현상을 일으키는</a:t>
            </a:r>
            <a:r>
              <a:rPr lang="en-US" altLang="ko-KR" sz="1400" dirty="0"/>
              <a:t>(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강의실</a:t>
            </a:r>
            <a:r>
              <a:rPr lang="en-US" altLang="ko-KR" sz="1400" dirty="0"/>
              <a:t>)</a:t>
            </a:r>
            <a:r>
              <a:rPr lang="ko-KR" altLang="en-US" sz="1400" dirty="0"/>
              <a:t>을 분해함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91520"/>
              </p:ext>
            </p:extLst>
          </p:nvPr>
        </p:nvGraphicFramePr>
        <p:xfrm>
          <a:off x="1048941" y="2732772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3.3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10800000" flipV="1">
            <a:off x="1015033" y="2444740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183385" y="2964185"/>
            <a:ext cx="2933881" cy="1224136"/>
            <a:chOff x="1492066" y="5101889"/>
            <a:chExt cx="2933881" cy="1224136"/>
          </a:xfrm>
        </p:grpSpPr>
        <p:sp>
          <p:nvSpPr>
            <p:cNvPr id="9" name="직사각형 8"/>
            <p:cNvSpPr/>
            <p:nvPr/>
          </p:nvSpPr>
          <p:spPr>
            <a:xfrm>
              <a:off x="1662048" y="5274546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92066" y="5101889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25947" y="5265981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성적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62048" y="576442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32531" y="5458984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326776"/>
              </p:ext>
            </p:extLst>
          </p:nvPr>
        </p:nvGraphicFramePr>
        <p:xfrm>
          <a:off x="1048941" y="4869160"/>
          <a:ext cx="2342356" cy="113436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체육관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103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공학관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111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0800000" flipV="1">
            <a:off x="1015033" y="458112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강의실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183385" y="5244589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7964" y="5244589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강의실</a:t>
            </a:r>
          </a:p>
        </p:txBody>
      </p:sp>
      <p:cxnSp>
        <p:nvCxnSpPr>
          <p:cNvPr id="18" name="직선 화살표 연결선 17"/>
          <p:cNvCxnSpPr>
            <a:stCxn id="16" idx="3"/>
            <a:endCxn id="17" idx="1"/>
          </p:cNvCxnSpPr>
          <p:nvPr/>
        </p:nvCxnSpPr>
        <p:spPr>
          <a:xfrm>
            <a:off x="5083385" y="5424609"/>
            <a:ext cx="1034579" cy="158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1600" y="61475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7-19 </a:t>
            </a:r>
            <a:r>
              <a:rPr lang="ko-KR" altLang="en-US" sz="1400" b="1" dirty="0">
                <a:ea typeface="맑은 고딕" panose="020B0503020000020004" pitchFamily="50" charset="-127"/>
              </a:rPr>
              <a:t>수강강좌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릴레이션을</a:t>
            </a:r>
            <a:r>
              <a:rPr lang="ko-KR" altLang="en-US" sz="1400" b="1" dirty="0">
                <a:ea typeface="맑은 고딕" panose="020B0503020000020004" pitchFamily="50" charset="-127"/>
              </a:rPr>
              <a:t> 수강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강의실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릴레이션으로</a:t>
            </a:r>
            <a:r>
              <a:rPr lang="ko-KR" altLang="en-US" sz="1400" b="1" dirty="0">
                <a:ea typeface="맑은 고딕" panose="020B0503020000020004" pitchFamily="50" charset="-127"/>
              </a:rPr>
              <a:t> 분해</a:t>
            </a: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제 </a:t>
            </a:r>
            <a:r>
              <a:rPr kumimoji="0" lang="en-US" altLang="ko-KR" sz="2000" dirty="0">
                <a:solidFill>
                  <a:schemeClr val="tx2"/>
                </a:solidFill>
              </a:rPr>
              <a:t>2</a:t>
            </a:r>
            <a:r>
              <a:rPr kumimoji="0" lang="ko-KR" altLang="en-US" sz="2000" dirty="0">
                <a:solidFill>
                  <a:schemeClr val="tx2"/>
                </a:solidFill>
              </a:rPr>
              <a:t>정규형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900760"/>
          </a:xfrm>
        </p:spPr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이 제 </a:t>
            </a:r>
            <a:r>
              <a:rPr lang="en-US" altLang="ko-KR" dirty="0"/>
              <a:t>2</a:t>
            </a:r>
            <a:r>
              <a:rPr lang="ko-KR" altLang="en-US" dirty="0"/>
              <a:t>정규형이고 </a:t>
            </a:r>
            <a:r>
              <a:rPr lang="ko-KR" altLang="en-US" dirty="0" err="1"/>
              <a:t>기본키가</a:t>
            </a:r>
            <a:r>
              <a:rPr lang="ko-KR" altLang="en-US" dirty="0"/>
              <a:t> 아닌 속성이 </a:t>
            </a:r>
            <a:r>
              <a:rPr lang="ko-KR" altLang="en-US" dirty="0" err="1"/>
              <a:t>기본키에</a:t>
            </a:r>
            <a:r>
              <a:rPr lang="ko-KR" altLang="en-US" dirty="0"/>
              <a:t> 비이행적</a:t>
            </a:r>
            <a:r>
              <a:rPr lang="en-US" altLang="ko-KR" dirty="0"/>
              <a:t>(non-transitive)</a:t>
            </a:r>
            <a:r>
              <a:rPr lang="ko-KR" altLang="en-US" dirty="0"/>
              <a:t>으로 종속할 때</a:t>
            </a:r>
            <a:r>
              <a:rPr lang="en-US" altLang="ko-KR" dirty="0"/>
              <a:t>(</a:t>
            </a:r>
            <a:r>
              <a:rPr lang="ko-KR" altLang="en-US" dirty="0"/>
              <a:t>직접 종속</a:t>
            </a:r>
            <a:r>
              <a:rPr lang="en-US" altLang="ko-KR" dirty="0"/>
              <a:t>) 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정규형이라고 함</a:t>
            </a:r>
            <a:endParaRPr lang="en-US" altLang="ko-KR" dirty="0"/>
          </a:p>
          <a:p>
            <a:r>
              <a:rPr lang="ko-KR" altLang="en-US" dirty="0"/>
              <a:t>이행적 종속이란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B, B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성립할 때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성립되는 함수 종속성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37239"/>
              </p:ext>
            </p:extLst>
          </p:nvPr>
        </p:nvGraphicFramePr>
        <p:xfrm>
          <a:off x="1110496" y="3331824"/>
          <a:ext cx="2880320" cy="141795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1097920" y="2928174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+mn-ea"/>
                <a:ea typeface="+mn-ea"/>
              </a:rPr>
              <a:t>계절학기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410288" y="3331824"/>
            <a:ext cx="3649936" cy="366390"/>
            <a:chOff x="3995936" y="3789040"/>
            <a:chExt cx="3649936" cy="36639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3995936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45872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수강료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64336" y="3789040"/>
              <a:ext cx="900000" cy="360040"/>
            </a:xfrm>
            <a:prstGeom prst="rect">
              <a:avLst/>
            </a:prstGeom>
            <a:grpFill/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강좌이름</a:t>
              </a:r>
            </a:p>
          </p:txBody>
        </p:sp>
        <p:cxnSp>
          <p:nvCxnSpPr>
            <p:cNvPr id="10" name="직선 화살표 연결선 9"/>
            <p:cNvCxnSpPr>
              <a:stCxn id="9" idx="3"/>
              <a:endCxn id="8" idx="1"/>
            </p:cNvCxnSpPr>
            <p:nvPr/>
          </p:nvCxnSpPr>
          <p:spPr>
            <a:xfrm>
              <a:off x="6264336" y="3969060"/>
              <a:ext cx="481536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3"/>
              <a:endCxn id="9" idx="1"/>
            </p:cNvCxnSpPr>
            <p:nvPr/>
          </p:nvCxnSpPr>
          <p:spPr>
            <a:xfrm>
              <a:off x="4895936" y="3969060"/>
              <a:ext cx="468400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7" idx="2"/>
              <a:endCxn id="8" idx="2"/>
            </p:cNvCxnSpPr>
            <p:nvPr/>
          </p:nvCxnSpPr>
          <p:spPr>
            <a:xfrm rot="16200000" flipH="1">
              <a:off x="5820904" y="2774112"/>
              <a:ext cx="12700" cy="2749936"/>
            </a:xfrm>
            <a:prstGeom prst="bentConnector3">
              <a:avLst>
                <a:gd name="adj1" fmla="val 2957143"/>
              </a:avLst>
            </a:prstGeom>
            <a:grpFill/>
            <a:ln w="63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54486" y="5013176"/>
            <a:ext cx="5372026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7-20 </a:t>
            </a:r>
            <a:r>
              <a:rPr lang="ko-KR" altLang="en-US" sz="1400" b="1" dirty="0">
                <a:ea typeface="맑은 고딕" panose="020B0503020000020004" pitchFamily="50" charset="-127"/>
              </a:rPr>
              <a:t>계절학기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</a:t>
            </a:r>
            <a:endParaRPr lang="en-US" altLang="ko-KR" sz="12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ea typeface="맑은 고딕" panose="020B0503020000020004" pitchFamily="50" charset="-127"/>
              </a:rPr>
              <a:t>* </a:t>
            </a:r>
            <a:r>
              <a:rPr lang="ko-KR" altLang="en-US" sz="1200" dirty="0">
                <a:ea typeface="맑은 고딕" panose="020B0503020000020004" pitchFamily="50" charset="-127"/>
              </a:rPr>
              <a:t>계절학기 강좌는 학생은 한 강좌만 신청할 수 있다고 가정한다</a:t>
            </a:r>
            <a:r>
              <a:rPr lang="en-US" altLang="ko-KR" sz="1200" dirty="0"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ea typeface="맑은 고딕" panose="020B0503020000020004" pitchFamily="50" charset="-127"/>
              </a:rPr>
            </a:br>
            <a:r>
              <a:rPr lang="en-US" altLang="ko-KR" sz="1200" dirty="0">
                <a:ea typeface="맑은 고딕" panose="020B0503020000020004" pitchFamily="50" charset="-127"/>
              </a:rPr>
              <a:t>* </a:t>
            </a:r>
            <a:r>
              <a:rPr lang="ko-KR" altLang="en-US" sz="1200" dirty="0" err="1">
                <a:ea typeface="맑은 고딕" panose="020B0503020000020004" pitchFamily="50" charset="-127"/>
              </a:rPr>
              <a:t>후보키는</a:t>
            </a:r>
            <a:r>
              <a:rPr lang="ko-KR" altLang="en-US" sz="1200" dirty="0">
                <a:ea typeface="맑은 고딕" panose="020B0503020000020004" pitchFamily="50" charset="-127"/>
              </a:rPr>
              <a:t> 무엇인가</a:t>
            </a:r>
            <a:r>
              <a:rPr lang="en-US" altLang="ko-KR" sz="1200" dirty="0">
                <a:ea typeface="맑은 고딕" panose="020B0503020000020004" pitchFamily="50" charset="-127"/>
              </a:rPr>
              <a:t>?</a:t>
            </a:r>
            <a:endParaRPr lang="ko-KR" altLang="en-US" sz="1200" dirty="0">
              <a:ea typeface="맑은 고딕" panose="020B0503020000020004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제 </a:t>
            </a:r>
            <a:r>
              <a:rPr kumimoji="0" lang="en-US" altLang="ko-KR" sz="2000" dirty="0">
                <a:solidFill>
                  <a:schemeClr val="tx2"/>
                </a:solidFill>
              </a:rPr>
              <a:t>3</a:t>
            </a:r>
            <a:r>
              <a:rPr kumimoji="0" lang="ko-KR" altLang="en-US" sz="2000" dirty="0">
                <a:solidFill>
                  <a:schemeClr val="tx2"/>
                </a:solidFill>
              </a:rPr>
              <a:t>정규형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968552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 err="1"/>
              <a:t>정규형으로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>
              <a:buNone/>
            </a:pPr>
            <a:r>
              <a:rPr lang="ko-KR" altLang="en-US" sz="1400" dirty="0"/>
              <a:t>계절학기 </a:t>
            </a:r>
            <a:r>
              <a:rPr lang="ko-KR" altLang="en-US" sz="1400" dirty="0" err="1"/>
              <a:t>릴레이션에서</a:t>
            </a:r>
            <a:r>
              <a:rPr lang="ko-KR" altLang="en-US" sz="1400" dirty="0"/>
              <a:t> 이상현상을 일으키는 </a:t>
            </a:r>
            <a:r>
              <a:rPr lang="en-US" altLang="ko-KR" sz="1400" dirty="0"/>
              <a:t>(</a:t>
            </a:r>
            <a:r>
              <a:rPr lang="ko-KR" altLang="en-US" sz="1400" dirty="0"/>
              <a:t>강좌이름</a:t>
            </a:r>
            <a:r>
              <a:rPr lang="en-US" altLang="ko-KR" sz="1400" dirty="0"/>
              <a:t>, </a:t>
            </a:r>
            <a:r>
              <a:rPr lang="ko-KR" altLang="en-US" sz="1400" dirty="0"/>
              <a:t>수강료</a:t>
            </a:r>
            <a:r>
              <a:rPr lang="en-US" altLang="ko-KR" sz="1400" dirty="0"/>
              <a:t>)</a:t>
            </a:r>
            <a:r>
              <a:rPr lang="ko-KR" altLang="en-US" sz="1400" dirty="0"/>
              <a:t>를 분해함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30814"/>
              </p:ext>
            </p:extLst>
          </p:nvPr>
        </p:nvGraphicFramePr>
        <p:xfrm>
          <a:off x="1134101" y="2847076"/>
          <a:ext cx="2160240" cy="141795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 rot="10800000" flipV="1">
            <a:off x="1100193" y="2559044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계절수강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84321" y="3366521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52721" y="3366521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4484321" y="3546541"/>
            <a:ext cx="4684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93516"/>
              </p:ext>
            </p:extLst>
          </p:nvPr>
        </p:nvGraphicFramePr>
        <p:xfrm>
          <a:off x="1134101" y="4863300"/>
          <a:ext cx="2160240" cy="1134360"/>
        </p:xfrm>
        <a:graphic>
          <a:graphicData uri="http://schemas.openxmlformats.org/drawingml/2006/table">
            <a:tbl>
              <a:tblPr/>
              <a:tblGrid>
                <a:gridCol w="111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강좌이름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데이터베이스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스포츠경영학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자료구조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25000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 rot="10800000" flipV="1">
            <a:off x="1100193" y="457526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수강료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96090" y="5238729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강좌이름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964490" y="5238729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수강료</a:t>
            </a:r>
          </a:p>
        </p:txBody>
      </p:sp>
      <p:cxnSp>
        <p:nvCxnSpPr>
          <p:cNvPr id="15" name="직선 화살표 연결선 14"/>
          <p:cNvCxnSpPr>
            <a:stCxn id="13" idx="3"/>
            <a:endCxn id="14" idx="1"/>
          </p:cNvCxnSpPr>
          <p:nvPr/>
        </p:nvCxnSpPr>
        <p:spPr>
          <a:xfrm>
            <a:off x="4496090" y="5418749"/>
            <a:ext cx="4684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6760" y="610282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7-21 </a:t>
            </a:r>
            <a:r>
              <a:rPr lang="ko-KR" altLang="en-US" sz="1400" b="1" dirty="0">
                <a:ea typeface="맑은 고딕" panose="020B0503020000020004" pitchFamily="50" charset="-127"/>
              </a:rPr>
              <a:t>계절학기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릴레이션을</a:t>
            </a:r>
            <a:r>
              <a:rPr lang="ko-KR" altLang="en-US" sz="1400" b="1" dirty="0">
                <a:ea typeface="맑은 고딕" panose="020B0503020000020004" pitchFamily="50" charset="-127"/>
              </a:rPr>
              <a:t> 계절수강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수강료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릴레이션으로</a:t>
            </a:r>
            <a:r>
              <a:rPr lang="ko-KR" altLang="en-US" sz="1400" b="1" dirty="0">
                <a:ea typeface="맑은 고딕" panose="020B0503020000020004" pitchFamily="50" charset="-127"/>
              </a:rPr>
              <a:t> 분해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제 </a:t>
            </a:r>
            <a:r>
              <a:rPr kumimoji="0" lang="en-US" altLang="ko-KR" sz="2000" dirty="0">
                <a:solidFill>
                  <a:schemeClr val="tx2"/>
                </a:solidFill>
              </a:rPr>
              <a:t>3</a:t>
            </a:r>
            <a:r>
              <a:rPr kumimoji="0" lang="ko-KR" altLang="en-US" sz="2000" dirty="0">
                <a:solidFill>
                  <a:schemeClr val="tx2"/>
                </a:solidFill>
              </a:rPr>
              <a:t>정규형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936104"/>
          </a:xfrm>
        </p:spPr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에서 함수 종속성 </a:t>
            </a:r>
            <a:r>
              <a:rPr lang="en-US" altLang="ko-KR" dirty="0"/>
              <a:t>X → Y</a:t>
            </a:r>
            <a:r>
              <a:rPr lang="ko-KR" altLang="en-US" dirty="0"/>
              <a:t>가 성립할 때 모든 결정자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후보키이면</a:t>
            </a:r>
            <a:r>
              <a:rPr lang="ko-KR" altLang="en-US" dirty="0"/>
              <a:t> </a:t>
            </a:r>
            <a:r>
              <a:rPr lang="en-US" altLang="ko-KR" dirty="0"/>
              <a:t>BCNF </a:t>
            </a:r>
            <a:r>
              <a:rPr lang="ko-KR" altLang="en-US" dirty="0"/>
              <a:t>정규형이라고 함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5190"/>
              </p:ext>
            </p:extLst>
          </p:nvPr>
        </p:nvGraphicFramePr>
        <p:xfrm>
          <a:off x="1231844" y="3123660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1197936" y="283562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특강수강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5852" y="5515313"/>
            <a:ext cx="2995761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7-22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특강수강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</a:t>
            </a:r>
            <a:endParaRPr lang="en-US" altLang="ko-KR" sz="1400" b="1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ea typeface="맑은 고딕" panose="020B0503020000020004" pitchFamily="50" charset="-127"/>
              </a:rPr>
              <a:t>* </a:t>
            </a:r>
            <a:r>
              <a:rPr lang="ko-KR" altLang="en-US" sz="1200" dirty="0">
                <a:ea typeface="맑은 고딕" panose="020B0503020000020004" pitchFamily="50" charset="-127"/>
              </a:rPr>
              <a:t>교수는 </a:t>
            </a:r>
            <a:r>
              <a:rPr lang="en-US" altLang="ko-KR" sz="1200" dirty="0"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ea typeface="맑은 고딕" panose="020B0503020000020004" pitchFamily="50" charset="-127"/>
              </a:rPr>
              <a:t>개의 특강만을 담당한다</a:t>
            </a:r>
            <a:r>
              <a:rPr lang="en-US" altLang="ko-KR" sz="1200" dirty="0">
                <a:ea typeface="맑은 고딕" panose="020B0503020000020004" pitchFamily="50" charset="-127"/>
              </a:rPr>
              <a:t>. </a:t>
            </a:r>
            <a:br>
              <a:rPr lang="en-US" altLang="ko-KR" sz="1200" dirty="0">
                <a:ea typeface="맑은 고딕" panose="020B0503020000020004" pitchFamily="50" charset="-127"/>
              </a:rPr>
            </a:br>
            <a:r>
              <a:rPr lang="en-US" altLang="ko-KR" sz="1200" dirty="0">
                <a:ea typeface="맑은 고딕" panose="020B0503020000020004" pitchFamily="50" charset="-127"/>
              </a:rPr>
              <a:t>* </a:t>
            </a:r>
            <a:r>
              <a:rPr lang="ko-KR" altLang="en-US" sz="1200" dirty="0">
                <a:ea typeface="맑은 고딕" panose="020B0503020000020004" pitchFamily="50" charset="-127"/>
              </a:rPr>
              <a:t>학생은 같은 이름의 특강을 </a:t>
            </a:r>
            <a:r>
              <a:rPr lang="en-US" altLang="ko-KR" sz="1200" dirty="0"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ea typeface="맑은 고딕" panose="020B0503020000020004" pitchFamily="50" charset="-127"/>
              </a:rPr>
              <a:t>개만 신청할 수 있다</a:t>
            </a:r>
            <a:endParaRPr lang="en-US" altLang="ko-KR" sz="12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ea typeface="맑은 고딕" panose="020B0503020000020004" pitchFamily="50" charset="-127"/>
              </a:rPr>
              <a:t>* </a:t>
            </a:r>
            <a:r>
              <a:rPr lang="ko-KR" altLang="en-US" sz="1200" dirty="0" err="1">
                <a:ea typeface="맑은 고딕" panose="020B0503020000020004" pitchFamily="50" charset="-127"/>
              </a:rPr>
              <a:t>후보키는</a:t>
            </a:r>
            <a:r>
              <a:rPr lang="ko-KR" altLang="en-US" sz="1200" dirty="0">
                <a:ea typeface="맑은 고딕" panose="020B0503020000020004" pitchFamily="50" charset="-127"/>
              </a:rPr>
              <a:t> 무엇인가</a:t>
            </a:r>
            <a:r>
              <a:rPr lang="en-US" altLang="ko-KR" sz="1200" dirty="0">
                <a:ea typeface="맑은 고딕" panose="020B0503020000020004" pitchFamily="50" charset="-127"/>
              </a:rPr>
              <a:t>?</a:t>
            </a:r>
            <a:endParaRPr lang="ko-KR" altLang="en-US" sz="12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366288" y="3383648"/>
            <a:ext cx="2933881" cy="1224136"/>
            <a:chOff x="3851920" y="3169543"/>
            <a:chExt cx="2933881" cy="1224136"/>
          </a:xfrm>
        </p:grpSpPr>
        <p:sp>
          <p:nvSpPr>
            <p:cNvPr id="8" name="직사각형 7"/>
            <p:cNvSpPr/>
            <p:nvPr/>
          </p:nvSpPr>
          <p:spPr>
            <a:xfrm>
              <a:off x="4021902" y="3342200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학생번호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51920" y="3169543"/>
              <a:ext cx="1224136" cy="12241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85801" y="3333635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교수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21902" y="3832074"/>
              <a:ext cx="900000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특강이름</a:t>
              </a:r>
            </a:p>
          </p:txBody>
        </p:sp>
        <p:cxnSp>
          <p:nvCxnSpPr>
            <p:cNvPr id="12" name="직선 화살표 연결선 11"/>
            <p:cNvCxnSpPr>
              <a:stCxn id="10" idx="2"/>
              <a:endCxn id="11" idx="3"/>
            </p:cNvCxnSpPr>
            <p:nvPr/>
          </p:nvCxnSpPr>
          <p:spPr>
            <a:xfrm flipH="1">
              <a:off x="4921902" y="3693675"/>
              <a:ext cx="1413899" cy="31841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092385" y="3526638"/>
              <a:ext cx="79208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BCNF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040560"/>
          </a:xfrm>
        </p:spPr>
        <p:txBody>
          <a:bodyPr/>
          <a:lstStyle/>
          <a:p>
            <a:r>
              <a:rPr lang="en-US" altLang="ko-KR" dirty="0"/>
              <a:t>BCNF </a:t>
            </a:r>
            <a:r>
              <a:rPr lang="ko-KR" altLang="en-US" dirty="0" err="1"/>
              <a:t>정규형으로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>
              <a:buNone/>
            </a:pPr>
            <a:r>
              <a:rPr lang="en-US" altLang="ko-KR" sz="1400" dirty="0"/>
              <a:t> </a:t>
            </a:r>
            <a:r>
              <a:rPr lang="ko-KR" altLang="en-US" sz="1400" dirty="0"/>
              <a:t>특강수강 </a:t>
            </a:r>
            <a:r>
              <a:rPr lang="ko-KR" altLang="en-US" sz="1400" dirty="0" err="1"/>
              <a:t>릴레이션에서</a:t>
            </a:r>
            <a:r>
              <a:rPr lang="ko-KR" altLang="en-US" sz="1400" dirty="0"/>
              <a:t> 이상현상을 일으키는 </a:t>
            </a:r>
            <a:r>
              <a:rPr lang="en-US" altLang="ko-KR" sz="1400" dirty="0"/>
              <a:t>(</a:t>
            </a:r>
            <a:r>
              <a:rPr lang="ko-KR" altLang="en-US" sz="1400" dirty="0"/>
              <a:t>교수</a:t>
            </a:r>
            <a:r>
              <a:rPr lang="en-US" altLang="ko-KR" sz="1400" dirty="0"/>
              <a:t>, </a:t>
            </a:r>
            <a:r>
              <a:rPr lang="ko-KR" altLang="en-US" sz="1400" dirty="0"/>
              <a:t>특강이름</a:t>
            </a:r>
            <a:r>
              <a:rPr lang="en-US" altLang="ko-KR" sz="1400" dirty="0"/>
              <a:t>)</a:t>
            </a:r>
            <a:r>
              <a:rPr lang="ko-KR" altLang="en-US" sz="1400" dirty="0"/>
              <a:t>을 분해함</a:t>
            </a:r>
          </a:p>
          <a:p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8305"/>
              </p:ext>
            </p:extLst>
          </p:nvPr>
        </p:nvGraphicFramePr>
        <p:xfrm>
          <a:off x="1234117" y="2720183"/>
          <a:ext cx="1656184" cy="16459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 rot="10800000" flipV="1">
            <a:off x="1200209" y="2432151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특강신청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576472" y="3398271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440371" y="3389706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교수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74493"/>
              </p:ext>
            </p:extLst>
          </p:nvPr>
        </p:nvGraphicFramePr>
        <p:xfrm>
          <a:off x="1234116" y="4751796"/>
          <a:ext cx="2054324" cy="1371600"/>
        </p:xfrm>
        <a:graphic>
          <a:graphicData uri="http://schemas.openxmlformats.org/drawingml/2006/table">
            <a:tbl>
              <a:tblPr/>
              <a:tblGrid>
                <a:gridCol w="133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소셜네트워크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인간과 동물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 rot="10800000" flipV="1">
            <a:off x="1200209" y="4463764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특강교수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440371" y="5304201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교수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6472" y="5301208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특강이름</a:t>
            </a:r>
          </a:p>
        </p:txBody>
      </p:sp>
      <p:cxnSp>
        <p:nvCxnSpPr>
          <p:cNvPr id="25" name="직선 화살표 연결선 24"/>
          <p:cNvCxnSpPr>
            <a:stCxn id="23" idx="1"/>
            <a:endCxn id="24" idx="3"/>
          </p:cNvCxnSpPr>
          <p:nvPr/>
        </p:nvCxnSpPr>
        <p:spPr>
          <a:xfrm rot="10800000">
            <a:off x="4476473" y="5481229"/>
            <a:ext cx="963899" cy="29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8200" y="623731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7-23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특강수강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릴레이션을</a:t>
            </a:r>
            <a:r>
              <a:rPr lang="ko-KR" altLang="en-US" sz="1400" b="1" dirty="0">
                <a:ea typeface="맑은 고딕" panose="020B0503020000020004" pitchFamily="50" charset="-127"/>
              </a:rPr>
              <a:t> 특강신청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특강교수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릴레이션으로</a:t>
            </a:r>
            <a:r>
              <a:rPr lang="ko-KR" altLang="en-US" sz="1400" b="1" dirty="0">
                <a:ea typeface="맑은 고딕" panose="020B0503020000020004" pitchFamily="50" charset="-127"/>
              </a:rPr>
              <a:t> 분해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BCNF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무손실</a:t>
            </a:r>
            <a:r>
              <a:rPr lang="ko-KR" altLang="en-US" dirty="0"/>
              <a:t> 분해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1512168"/>
          </a:xfrm>
        </p:spPr>
        <p:txBody>
          <a:bodyPr/>
          <a:lstStyle/>
          <a:p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을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R1</a:t>
            </a:r>
            <a:r>
              <a:rPr lang="ko-KR" altLang="en-US" dirty="0"/>
              <a:t>과 </a:t>
            </a:r>
            <a:r>
              <a:rPr lang="en-US" altLang="ko-KR" dirty="0"/>
              <a:t>R2</a:t>
            </a:r>
            <a:r>
              <a:rPr lang="ko-KR" altLang="en-US" dirty="0"/>
              <a:t>로 분해할 때</a:t>
            </a:r>
            <a:r>
              <a:rPr lang="en-US" altLang="ko-KR" dirty="0"/>
              <a:t>, R1      R2 = R</a:t>
            </a:r>
            <a:r>
              <a:rPr lang="ko-KR" altLang="en-US" dirty="0"/>
              <a:t>이면 </a:t>
            </a:r>
            <a:r>
              <a:rPr lang="ko-KR" altLang="en-US" dirty="0" err="1"/>
              <a:t>무손실</a:t>
            </a:r>
            <a:r>
              <a:rPr lang="en-US" altLang="ko-KR" dirty="0"/>
              <a:t> </a:t>
            </a:r>
            <a:r>
              <a:rPr lang="ko-KR" altLang="en-US" dirty="0"/>
              <a:t>분해</a:t>
            </a:r>
            <a:r>
              <a:rPr lang="en-US" altLang="ko-KR" dirty="0"/>
              <a:t>(lossless-join decomposition)</a:t>
            </a:r>
            <a:r>
              <a:rPr lang="ko-KR" altLang="en-US" dirty="0"/>
              <a:t>라고 함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R1 </a:t>
            </a:r>
            <a:r>
              <a:rPr lang="ko-KR" altLang="en-US" dirty="0"/>
              <a:t>혹은 </a:t>
            </a:r>
            <a:r>
              <a:rPr lang="en-US" altLang="ko-KR" dirty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R2 </a:t>
            </a:r>
            <a:r>
              <a:rPr lang="ko-KR" altLang="en-US" dirty="0"/>
              <a:t>중 하나를 만족해야 함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78073"/>
              </p:ext>
            </p:extLst>
          </p:nvPr>
        </p:nvGraphicFramePr>
        <p:xfrm>
          <a:off x="1672027" y="3629635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1638119" y="3341603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특강수강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4686" y="53732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7-24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특강수강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76453" y="4062280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학생번호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6471" y="3889623"/>
            <a:ext cx="1224136" cy="12241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40352" y="4053715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교수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76453" y="4552154"/>
            <a:ext cx="900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특강이름</a:t>
            </a:r>
          </a:p>
        </p:txBody>
      </p:sp>
      <p:cxnSp>
        <p:nvCxnSpPr>
          <p:cNvPr id="12" name="직선 화살표 연결선 11"/>
          <p:cNvCxnSpPr>
            <a:stCxn id="10" idx="2"/>
            <a:endCxn id="11" idx="3"/>
          </p:cNvCxnSpPr>
          <p:nvPr/>
        </p:nvCxnSpPr>
        <p:spPr>
          <a:xfrm flipH="1">
            <a:off x="5876453" y="4413755"/>
            <a:ext cx="1413899" cy="31841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046936" y="4246718"/>
            <a:ext cx="792088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142" y="1849819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BCNF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무손실</a:t>
            </a:r>
            <a:r>
              <a:rPr lang="ko-KR" altLang="en-US" dirty="0"/>
              <a:t> 분해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58611"/>
              </p:ext>
            </p:extLst>
          </p:nvPr>
        </p:nvGraphicFramePr>
        <p:xfrm>
          <a:off x="717475" y="2348880"/>
          <a:ext cx="7814966" cy="2010623"/>
        </p:xfrm>
        <a:graphic>
          <a:graphicData uri="http://schemas.openxmlformats.org/drawingml/2006/table">
            <a:tbl>
              <a:tblPr/>
              <a:tblGrid>
                <a:gridCol w="686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무손실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분해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514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특강수강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R1(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R2(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공통 속성은 교수이며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교수는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키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분해 규칙을 만족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5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특강수강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R4(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R4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공통 속성은 특강이름이지만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특강이름은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R3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R4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키가 아님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분해 규칙을 만족하지 않음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5468" y="19168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7-4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특강수강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분해 </a:t>
            </a:r>
            <a:r>
              <a:rPr lang="en-US" altLang="ko-KR" sz="1400" b="1" dirty="0">
                <a:ea typeface="맑은 고딕" panose="020B0503020000020004" pitchFamily="50" charset="-127"/>
              </a:rPr>
              <a:t>– 2</a:t>
            </a:r>
            <a:r>
              <a:rPr lang="ko-KR" altLang="en-US" sz="1400" b="1" dirty="0">
                <a:ea typeface="맑은 고딕" panose="020B0503020000020004" pitchFamily="50" charset="-127"/>
              </a:rPr>
              <a:t>가지 방법 비교</a:t>
            </a: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323528" y="1052736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3960141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무손실</a:t>
            </a:r>
            <a:r>
              <a:rPr lang="ko-KR" altLang="en-US" dirty="0"/>
              <a:t> 분해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분해</a:t>
            </a:r>
            <a:r>
              <a:rPr lang="en-US" altLang="ko-KR" sz="1400" dirty="0"/>
              <a:t>1]</a:t>
            </a:r>
            <a:r>
              <a:rPr lang="ko-KR" altLang="en-US" sz="1400" dirty="0"/>
              <a:t>의 경우 </a:t>
            </a:r>
            <a:r>
              <a:rPr lang="en-US" altLang="ko-KR" sz="1400" dirty="0"/>
              <a:t>R1, R2</a:t>
            </a:r>
            <a:r>
              <a:rPr lang="ko-KR" altLang="en-US" sz="1400" dirty="0"/>
              <a:t>를 다시 조인하면 원래 </a:t>
            </a:r>
            <a:r>
              <a:rPr lang="ko-KR" altLang="en-US" sz="1400" dirty="0" err="1"/>
              <a:t>릴레이션이</a:t>
            </a:r>
            <a:r>
              <a:rPr lang="ko-KR" altLang="en-US" sz="1400" dirty="0"/>
              <a:t> 됨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분해</a:t>
            </a:r>
            <a:r>
              <a:rPr lang="en-US" altLang="ko-KR" sz="1400" dirty="0"/>
              <a:t>2]</a:t>
            </a:r>
            <a:r>
              <a:rPr lang="ko-KR" altLang="en-US" sz="1400" dirty="0"/>
              <a:t>의 경우 </a:t>
            </a:r>
            <a:r>
              <a:rPr lang="en-US" altLang="ko-KR" sz="1400" dirty="0"/>
              <a:t>R3, R4 </a:t>
            </a:r>
            <a:r>
              <a:rPr lang="ko-KR" altLang="en-US" sz="1400" dirty="0" err="1"/>
              <a:t>릴레이션</a:t>
            </a:r>
            <a:endParaRPr lang="en-US" altLang="ko-KR" sz="1400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80766"/>
              </p:ext>
            </p:extLst>
          </p:nvPr>
        </p:nvGraphicFramePr>
        <p:xfrm>
          <a:off x="899592" y="2117467"/>
          <a:ext cx="2160240" cy="17015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 rot="10800000" flipV="1">
            <a:off x="865684" y="182943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R3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251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7-25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특강수강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릴레이션을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ea typeface="맑은 고딕" panose="020B0503020000020004" pitchFamily="50" charset="-127"/>
              </a:rPr>
              <a:t>R3, R4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릴레이션으로</a:t>
            </a:r>
            <a:r>
              <a:rPr lang="ko-KR" altLang="en-US" sz="1400" b="1" dirty="0">
                <a:ea typeface="맑은 고딕" panose="020B0503020000020004" pitchFamily="50" charset="-127"/>
              </a:rPr>
              <a:t> 분해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96086"/>
              </p:ext>
            </p:extLst>
          </p:nvPr>
        </p:nvGraphicFramePr>
        <p:xfrm>
          <a:off x="3597796" y="2117467"/>
          <a:ext cx="2054324" cy="1417950"/>
        </p:xfrm>
        <a:graphic>
          <a:graphicData uri="http://schemas.openxmlformats.org/drawingml/2006/table">
            <a:tbl>
              <a:tblPr/>
              <a:tblGrid>
                <a:gridCol w="133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소셜네트워크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인간과 동물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창업전략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 rot="10800000" flipV="1">
            <a:off x="3563889" y="182943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R4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무손실</a:t>
            </a:r>
            <a:r>
              <a:rPr lang="ko-KR" altLang="en-US" dirty="0"/>
              <a:t> 분해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sz="1400" dirty="0"/>
              <a:t>R3, R4 </a:t>
            </a:r>
            <a:r>
              <a:rPr lang="ko-KR" altLang="en-US" sz="1400" dirty="0" err="1"/>
              <a:t>릴레이션을</a:t>
            </a:r>
            <a:r>
              <a:rPr lang="ko-KR" altLang="en-US" sz="1400" dirty="0"/>
              <a:t> 다시 조인하면 </a:t>
            </a:r>
            <a:r>
              <a:rPr lang="ko-KR" altLang="en-US" sz="1400" dirty="0" err="1"/>
              <a:t>의미없는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투플이</a:t>
            </a:r>
            <a:r>
              <a:rPr lang="ko-KR" altLang="en-US" sz="1400" dirty="0"/>
              <a:t> 생김</a:t>
            </a:r>
            <a:r>
              <a:rPr lang="en-US" altLang="ko-KR" sz="1400" dirty="0"/>
              <a:t> </a:t>
            </a:r>
          </a:p>
          <a:p>
            <a:pPr lvl="1">
              <a:buNone/>
            </a:pP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무손실</a:t>
            </a:r>
            <a:r>
              <a:rPr lang="ko-KR" altLang="en-US" sz="1400" dirty="0"/>
              <a:t> 분해 조건을 만족하지 못하고 손실</a:t>
            </a:r>
            <a:r>
              <a:rPr lang="en-US" altLang="ko-KR" sz="1400" dirty="0"/>
              <a:t>(loss) </a:t>
            </a:r>
            <a:r>
              <a:rPr lang="ko-KR" altLang="en-US" sz="1400" dirty="0"/>
              <a:t>분해되었기 때문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251" y="45811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7-26 </a:t>
            </a:r>
            <a:r>
              <a:rPr lang="ko-KR" altLang="en-US" sz="1400" b="1" dirty="0">
                <a:ea typeface="맑은 고딕" panose="020B0503020000020004" pitchFamily="50" charset="-127"/>
              </a:rPr>
              <a:t>특강수강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릴레이션과</a:t>
            </a:r>
            <a:r>
              <a:rPr lang="ko-KR" altLang="en-US" sz="1400" b="1" dirty="0">
                <a:ea typeface="맑은 고딕" panose="020B0503020000020004" pitchFamily="50" charset="-127"/>
              </a:rPr>
              <a:t>  </a:t>
            </a:r>
            <a:r>
              <a:rPr lang="en-US" altLang="ko-KR" sz="1400" b="1" dirty="0">
                <a:ea typeface="맑은 고딕" panose="020B0503020000020004" pitchFamily="50" charset="-127"/>
              </a:rPr>
              <a:t>R3      R4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비교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71914"/>
              </p:ext>
            </p:extLst>
          </p:nvPr>
        </p:nvGraphicFramePr>
        <p:xfrm>
          <a:off x="899592" y="2159508"/>
          <a:ext cx="2880320" cy="17015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 rot="10800000" flipV="1">
            <a:off x="865684" y="1871476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특강수강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17625" y="2824360"/>
            <a:ext cx="508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ea typeface="맑은 고딕" panose="020B0503020000020004" pitchFamily="50" charset="-127"/>
              </a:rPr>
              <a:t>≠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8029"/>
              </p:ext>
            </p:extLst>
          </p:nvPr>
        </p:nvGraphicFramePr>
        <p:xfrm>
          <a:off x="4749924" y="2160900"/>
          <a:ext cx="2880320" cy="22687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특강이름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소셜네트워크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김교수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인간과 동물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승교수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박교수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창업전략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홍교수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 rot="10800000" flipV="1">
            <a:off x="4716016" y="1872868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R3       R4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7548" y="1948582"/>
            <a:ext cx="235074" cy="13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8648" y="4656004"/>
            <a:ext cx="235074" cy="13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4716016" y="3573016"/>
            <a:ext cx="29523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이상현상의 개념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2" y="1608590"/>
            <a:ext cx="6264548" cy="40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71749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 </a:t>
            </a:r>
            <a:r>
              <a:rPr lang="ko-KR" altLang="en-US" sz="1400" b="1" dirty="0">
                <a:ea typeface="맑은 고딕" panose="020B0503020000020004" pitchFamily="50" charset="-127"/>
              </a:rPr>
              <a:t>건축과 데이터베이스의 설계 이상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정규화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</a:t>
            </a:r>
            <a:r>
              <a:rPr lang="ko-KR" altLang="en-US" dirty="0" err="1"/>
              <a:t>릴레이션은</a:t>
            </a:r>
            <a:r>
              <a:rPr lang="ko-KR" altLang="en-US" dirty="0"/>
              <a:t> </a:t>
            </a:r>
            <a:r>
              <a:rPr lang="en-US" altLang="ko-KR" dirty="0"/>
              <a:t>BCNF</a:t>
            </a:r>
            <a:r>
              <a:rPr lang="ko-KR" altLang="en-US" dirty="0"/>
              <a:t>까지 정규화하면 실제적인 이상현상이 없어지기 때문에 보통 </a:t>
            </a:r>
            <a:r>
              <a:rPr lang="en-US" altLang="ko-KR" dirty="0"/>
              <a:t>BCNF</a:t>
            </a:r>
            <a:r>
              <a:rPr lang="ko-KR" altLang="en-US" dirty="0"/>
              <a:t>까지 정규화를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007368" y="2060848"/>
            <a:ext cx="6804992" cy="2887960"/>
            <a:chOff x="249" y="1026"/>
            <a:chExt cx="5353" cy="2132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295" y="1071"/>
              <a:ext cx="322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정규화 되거나 되지 않은 모든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975" y="1616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1111" y="1851"/>
              <a:ext cx="4309" cy="11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1338" y="2069"/>
              <a:ext cx="4037" cy="9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1791" y="2568"/>
              <a:ext cx="3493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1791" y="2660"/>
              <a:ext cx="1452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5NF (PJ/NF)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1565" y="2296"/>
              <a:ext cx="3764" cy="6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1610" y="2341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4NF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1384" y="2088"/>
              <a:ext cx="139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BCNF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1147" y="1860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Rectangle 42"/>
            <p:cNvSpPr>
              <a:spLocks noChangeArrowheads="1"/>
            </p:cNvSpPr>
            <p:nvPr/>
          </p:nvSpPr>
          <p:spPr bwMode="auto">
            <a:xfrm>
              <a:off x="884" y="1570"/>
              <a:ext cx="4609" cy="14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703" y="1344"/>
              <a:ext cx="104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1NF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릴레이션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657" y="1298"/>
              <a:ext cx="4899" cy="1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249" y="1026"/>
              <a:ext cx="5353" cy="2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34304" y="50131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7-27 </a:t>
            </a:r>
            <a:r>
              <a:rPr lang="ko-KR" altLang="en-US" sz="1400" b="1" dirty="0">
                <a:ea typeface="맑은 고딕" panose="020B0503020000020004" pitchFamily="50" charset="-127"/>
              </a:rPr>
              <a:t>정규형의 포함 관계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정규화 정리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832866"/>
              </p:ext>
            </p:extLst>
          </p:nvPr>
        </p:nvGraphicFramePr>
        <p:xfrm>
          <a:off x="771374" y="1268760"/>
          <a:ext cx="8064896" cy="251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7-3   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R(A, B, C, D)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다음과 같은 함수 종속성이 성립한다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아래의 물음에 답하시오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후보키는 무엇인가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몇 정규형인가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다음과 같이 분해했을 때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분해인가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pt-BR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R1(A, B, C), R2(C, D)</a:t>
                      </a:r>
                      <a:endParaRPr lang="en-US" altLang="ko-KR" sz="140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937579"/>
              </p:ext>
            </p:extLst>
          </p:nvPr>
        </p:nvGraphicFramePr>
        <p:xfrm>
          <a:off x="771374" y="3903401"/>
          <a:ext cx="8064896" cy="272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7-4  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R(A, B, C)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함수 종속성이 성립한다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아래의 물음에 답하시오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후보키는 무엇인가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몇 정규형인가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다음과 같이 분해했을 때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분해인가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R1(B, C), R2(A, C)</a:t>
                      </a:r>
                      <a:endParaRPr lang="en-US" altLang="ko-KR" sz="140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2962275"/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5266"/>
              </p:ext>
            </p:extLst>
          </p:nvPr>
        </p:nvGraphicFramePr>
        <p:xfrm>
          <a:off x="915390" y="1906032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→ B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 </a:t>
                      </a:r>
                      <a:r>
                        <a:rPr lang="en-US" altLang="ko-KR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C, C → D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91252"/>
              </p:ext>
            </p:extLst>
          </p:nvPr>
        </p:nvGraphicFramePr>
        <p:xfrm>
          <a:off x="915390" y="4543879"/>
          <a:ext cx="144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 → C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→ A</a:t>
                      </a:r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정규화 정리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916700"/>
              </p:ext>
            </p:extLst>
          </p:nvPr>
        </p:nvGraphicFramePr>
        <p:xfrm>
          <a:off x="694100" y="1268760"/>
          <a:ext cx="8064896" cy="251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7-5   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R(A, B, C, D)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다음과 같은 함수 종속성이 성립한다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아래의 물음에 답하시오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후보키는 무엇인가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몇 정규형인가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다음과 같이 분해했을 때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무손실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분해인가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pt-BR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R1(A, B, C), R2(C, D)</a:t>
                      </a:r>
                      <a:endParaRPr lang="en-US" altLang="ko-KR" sz="140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35274"/>
              </p:ext>
            </p:extLst>
          </p:nvPr>
        </p:nvGraphicFramePr>
        <p:xfrm>
          <a:off x="838116" y="1906032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 → C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A, C → D</a:t>
                      </a:r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37980"/>
            <a:ext cx="6912768" cy="55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0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484784"/>
            <a:ext cx="7258718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04.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정규화 연습</a:t>
            </a: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부동산 데이터베이스</a:t>
            </a: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)</a:t>
            </a:r>
            <a:endParaRPr lang="ko-KR" altLang="en-US" sz="3400" b="1" spc="-150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7935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v"/>
            </a:pP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부동산 </a:t>
            </a:r>
            <a:r>
              <a:rPr lang="ko-KR" altLang="en-US" sz="2000" b="1" dirty="0" err="1">
                <a:solidFill>
                  <a:schemeClr val="tx2"/>
                </a:solidFill>
                <a:latin typeface="+mn-ea"/>
              </a:rPr>
              <a:t>릴레이션</a:t>
            </a:r>
            <a:endParaRPr lang="en-US" altLang="ko-KR" sz="2000" b="1" dirty="0">
              <a:solidFill>
                <a:schemeClr val="tx2"/>
              </a:solidFill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</a:pPr>
            <a:r>
              <a:rPr lang="ko-KR" altLang="en-US" sz="1600" b="1" dirty="0">
                <a:latin typeface="+mn-ea"/>
              </a:rPr>
              <a:t>부동산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필지번호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주소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공시지가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소유자이름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주민등록번호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전화번호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83127"/>
              </p:ext>
            </p:extLst>
          </p:nvPr>
        </p:nvGraphicFramePr>
        <p:xfrm>
          <a:off x="717475" y="2636912"/>
          <a:ext cx="7814966" cy="1753025"/>
        </p:xfrm>
        <a:graphic>
          <a:graphicData uri="http://schemas.openxmlformats.org/drawingml/2006/table">
            <a:tbl>
              <a:tblPr/>
              <a:tblGrid>
                <a:gridCol w="2486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 종속성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필지번호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공시지가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땅에 대한 고유의 번호이며 필지에 대하여 주소와 공시가격이 주어짐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36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소유자이름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소유자는 하나의 전화번호를 가짐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 이름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소유자에 대하여 전화번호 하나가 주어짐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주민등록번호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소유자이름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사람마다 고유한 주민등록번호가 있음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5468" y="22048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7-5 </a:t>
            </a:r>
            <a:r>
              <a:rPr lang="ko-KR" altLang="en-US" sz="1400" b="1" dirty="0">
                <a:ea typeface="맑은 고딕" panose="020B0503020000020004" pitchFamily="50" charset="-127"/>
              </a:rPr>
              <a:t>부동산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릴레이션의</a:t>
            </a:r>
            <a:r>
              <a:rPr lang="ko-KR" altLang="en-US" sz="1400" b="1" dirty="0">
                <a:ea typeface="맑은 고딕" panose="020B0503020000020004" pitchFamily="50" charset="-127"/>
              </a:rPr>
              <a:t> 함수 종속성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v"/>
            </a:pP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부동산 </a:t>
            </a:r>
            <a:r>
              <a:rPr lang="ko-KR" altLang="en-US" sz="2000" b="1" dirty="0" err="1">
                <a:solidFill>
                  <a:schemeClr val="tx2"/>
                </a:solidFill>
                <a:latin typeface="+mn-ea"/>
              </a:rPr>
              <a:t>릴레이션</a:t>
            </a:r>
            <a:endParaRPr lang="en-US" altLang="ko-KR" sz="2000" b="1" dirty="0">
              <a:solidFill>
                <a:schemeClr val="tx2"/>
              </a:solidFill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</a:pPr>
            <a:r>
              <a:rPr lang="ko-KR" altLang="en-US" sz="1600" b="1" dirty="0">
                <a:latin typeface="+mn-ea"/>
              </a:rPr>
              <a:t>부동산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필지번호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주소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공시지가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소유자이름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주민등록번호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전화번호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627784" y="2708920"/>
            <a:ext cx="3502146" cy="2664296"/>
            <a:chOff x="1483127" y="4293096"/>
            <a:chExt cx="3502146" cy="2664296"/>
          </a:xfrm>
        </p:grpSpPr>
        <p:sp>
          <p:nvSpPr>
            <p:cNvPr id="6" name="직사각형 5"/>
            <p:cNvSpPr/>
            <p:nvPr/>
          </p:nvSpPr>
          <p:spPr>
            <a:xfrm>
              <a:off x="3842265" y="4858121"/>
              <a:ext cx="1143008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공시지가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70576" y="4293096"/>
              <a:ext cx="1213477" cy="3507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필지번호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46623" y="4293096"/>
              <a:ext cx="1138649" cy="3507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주소</a:t>
              </a:r>
            </a:p>
          </p:txBody>
        </p:sp>
        <p:cxnSp>
          <p:nvCxnSpPr>
            <p:cNvPr id="9" name="직선 화살표 연결선 8"/>
            <p:cNvCxnSpPr>
              <a:stCxn id="7" idx="3"/>
              <a:endCxn id="8" idx="1"/>
            </p:cNvCxnSpPr>
            <p:nvPr/>
          </p:nvCxnSpPr>
          <p:spPr>
            <a:xfrm>
              <a:off x="2884053" y="4468452"/>
              <a:ext cx="96257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>
              <a:stCxn id="7" idx="3"/>
              <a:endCxn id="6" idx="1"/>
            </p:cNvCxnSpPr>
            <p:nvPr/>
          </p:nvCxnSpPr>
          <p:spPr>
            <a:xfrm>
              <a:off x="2884053" y="4468452"/>
              <a:ext cx="958212" cy="56826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842265" y="6114570"/>
              <a:ext cx="1143008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전화번호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70576" y="5429625"/>
              <a:ext cx="1213477" cy="3507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주민등록번호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46623" y="5429625"/>
              <a:ext cx="1138649" cy="3507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ea typeface="맑은 고딕" pitchFamily="50" charset="-127"/>
                </a:rPr>
                <a:t>소유자이름</a:t>
              </a:r>
            </a:p>
          </p:txBody>
        </p:sp>
        <p:cxnSp>
          <p:nvCxnSpPr>
            <p:cNvPr id="14" name="직선 화살표 연결선 13"/>
            <p:cNvCxnSpPr>
              <a:stCxn id="12" idx="3"/>
              <a:endCxn id="13" idx="1"/>
            </p:cNvCxnSpPr>
            <p:nvPr/>
          </p:nvCxnSpPr>
          <p:spPr>
            <a:xfrm>
              <a:off x="2884053" y="5604981"/>
              <a:ext cx="96257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483127" y="6669360"/>
              <a:ext cx="1909504" cy="2880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그림 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7-28 </a:t>
              </a:r>
              <a:r>
                <a:rPr lang="ko-KR" altLang="en-US" sz="1400" b="1" dirty="0">
                  <a:ea typeface="맑은 고딕" panose="020B0503020000020004" pitchFamily="50" charset="-127"/>
                </a:rPr>
                <a:t>부동산 </a:t>
              </a:r>
              <a:r>
                <a:rPr lang="ko-KR" altLang="en-US" sz="1400" b="1" dirty="0" err="1">
                  <a:ea typeface="맑은 고딕" panose="020B0503020000020004" pitchFamily="50" charset="-127"/>
                </a:rPr>
                <a:t>릴레이션의</a:t>
              </a:r>
              <a:r>
                <a:rPr lang="ko-KR" altLang="en-US" sz="1400" b="1" dirty="0">
                  <a:ea typeface="맑은 고딕" panose="020B0503020000020004" pitchFamily="50" charset="-127"/>
                </a:rPr>
                <a:t> 함수 종속성 다이어그램</a:t>
              </a:r>
            </a:p>
          </p:txBody>
        </p:sp>
        <p:cxnSp>
          <p:nvCxnSpPr>
            <p:cNvPr id="17" name="직선 화살표 연결선 16"/>
            <p:cNvCxnSpPr>
              <a:stCxn id="13" idx="2"/>
              <a:endCxn id="11" idx="0"/>
            </p:cNvCxnSpPr>
            <p:nvPr/>
          </p:nvCxnSpPr>
          <p:spPr>
            <a:xfrm flipH="1">
              <a:off x="4413769" y="5780336"/>
              <a:ext cx="2179" cy="3342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78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사례</a:t>
            </a:r>
            <a:r>
              <a:rPr lang="en-US" altLang="ko-KR" sz="1400" b="1" dirty="0"/>
              <a:t>1]</a:t>
            </a:r>
            <a:r>
              <a:rPr lang="ko-KR" altLang="en-US" sz="1400" b="1" dirty="0"/>
              <a:t> 공동 소유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한 필지를 두 사람 이상이 공동으로 소유하는 경우</a:t>
            </a:r>
            <a:endParaRPr lang="en-US" altLang="ko-KR" sz="1400" b="1" dirty="0"/>
          </a:p>
          <a:p>
            <a:pPr lvl="1">
              <a:buNone/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사례</a:t>
            </a:r>
            <a:r>
              <a:rPr lang="en-US" altLang="ko-KR" sz="1400" b="1" dirty="0"/>
              <a:t>2] </a:t>
            </a:r>
            <a:r>
              <a:rPr lang="ko-KR" altLang="en-US" sz="1400" b="1" dirty="0"/>
              <a:t>단독 소유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한 필지를 한 사람만 소유하는 경우</a:t>
            </a:r>
            <a:endParaRPr lang="en-US" altLang="ko-KR" sz="1400" b="1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2060848"/>
            <a:ext cx="1500198" cy="18573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43118" y="2814186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공시지가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429" y="2249161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필지번호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47476" y="2249161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주소</a:t>
            </a:r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>
            <a:off x="2184906" y="2424517"/>
            <a:ext cx="962570" cy="0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3"/>
            <a:endCxn id="6" idx="1"/>
          </p:cNvCxnSpPr>
          <p:nvPr/>
        </p:nvCxnSpPr>
        <p:spPr>
          <a:xfrm>
            <a:off x="2184906" y="2424517"/>
            <a:ext cx="958212" cy="568264"/>
          </a:xfrm>
          <a:prstGeom prst="bentConnector3">
            <a:avLst>
              <a:gd name="adj1" fmla="val 50000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43118" y="4070635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전화번호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71429" y="3385690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주민등록번호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147476" y="3385690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소유자이름</a:t>
            </a:r>
          </a:p>
        </p:txBody>
      </p:sp>
      <p:cxnSp>
        <p:nvCxnSpPr>
          <p:cNvPr id="14" name="직선 화살표 연결선 13"/>
          <p:cNvCxnSpPr>
            <a:stCxn id="12" idx="3"/>
            <a:endCxn id="13" idx="1"/>
          </p:cNvCxnSpPr>
          <p:nvPr/>
        </p:nvCxnSpPr>
        <p:spPr>
          <a:xfrm>
            <a:off x="2184906" y="3561046"/>
            <a:ext cx="962570" cy="0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85376" y="2625873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공시지가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13687" y="2060848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필지번호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889734" y="2060848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주소</a:t>
            </a: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>
          <a:xfrm>
            <a:off x="5927164" y="2236204"/>
            <a:ext cx="962570" cy="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20" idx="3"/>
            <a:endCxn id="19" idx="1"/>
          </p:cNvCxnSpPr>
          <p:nvPr/>
        </p:nvCxnSpPr>
        <p:spPr>
          <a:xfrm>
            <a:off x="5927164" y="2236204"/>
            <a:ext cx="958212" cy="568264"/>
          </a:xfrm>
          <a:prstGeom prst="bentConnector3">
            <a:avLst>
              <a:gd name="adj1" fmla="val 5000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885376" y="4176784"/>
            <a:ext cx="1143008" cy="357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전화번호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713687" y="3491839"/>
            <a:ext cx="1213477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주민등록번호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889734" y="3491839"/>
            <a:ext cx="1138649" cy="350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 pitchFamily="50" charset="-127"/>
              </a:rPr>
              <a:t>소유자이름</a:t>
            </a: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5927164" y="3667195"/>
            <a:ext cx="962570" cy="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0" idx="2"/>
            <a:endCxn id="25" idx="0"/>
          </p:cNvCxnSpPr>
          <p:nvPr/>
        </p:nvCxnSpPr>
        <p:spPr>
          <a:xfrm>
            <a:off x="5320426" y="2411559"/>
            <a:ext cx="0" cy="1080280"/>
          </a:xfrm>
          <a:prstGeom prst="straightConnector1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83568" y="4725144"/>
            <a:ext cx="3602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사례</a:t>
            </a:r>
            <a:r>
              <a:rPr lang="en-US" altLang="ko-KR" sz="1400" dirty="0">
                <a:latin typeface="+mn-ea"/>
                <a:ea typeface="+mn-ea"/>
              </a:rPr>
              <a:t>1] </a:t>
            </a:r>
            <a:r>
              <a:rPr lang="ko-KR" altLang="en-US" sz="1400" dirty="0">
                <a:latin typeface="+mn-ea"/>
                <a:ea typeface="+mn-ea"/>
              </a:rPr>
              <a:t>부동산</a:t>
            </a:r>
            <a:r>
              <a:rPr lang="en-US" altLang="ko-KR" sz="1400" dirty="0">
                <a:latin typeface="+mn-ea"/>
                <a:ea typeface="+mn-ea"/>
              </a:rPr>
              <a:t>1 </a:t>
            </a:r>
            <a:r>
              <a:rPr lang="ko-KR" altLang="en-US" sz="1400" dirty="0" err="1">
                <a:latin typeface="+mn-ea"/>
                <a:ea typeface="+mn-ea"/>
              </a:rPr>
              <a:t>릴레이션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* </a:t>
            </a:r>
            <a:r>
              <a:rPr lang="ko-KR" altLang="en-US" sz="1400" dirty="0">
                <a:latin typeface="+mn-ea"/>
                <a:ea typeface="+mn-ea"/>
              </a:rPr>
              <a:t>키 </a:t>
            </a:r>
            <a:r>
              <a:rPr lang="en-US" altLang="ko-KR" sz="1400" dirty="0">
                <a:latin typeface="+mn-ea"/>
                <a:ea typeface="+mn-ea"/>
              </a:rPr>
              <a:t>= (</a:t>
            </a:r>
            <a:r>
              <a:rPr lang="ko-KR" altLang="en-US" sz="1400" dirty="0">
                <a:latin typeface="+mn-ea"/>
                <a:ea typeface="+mn-ea"/>
              </a:rPr>
              <a:t>필지번호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주민등록번호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60032" y="4725144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사례</a:t>
            </a:r>
            <a:r>
              <a:rPr lang="en-US" altLang="ko-KR" sz="1400" dirty="0">
                <a:latin typeface="+mn-ea"/>
                <a:ea typeface="+mn-ea"/>
              </a:rPr>
              <a:t>2] </a:t>
            </a:r>
            <a:r>
              <a:rPr lang="ko-KR" altLang="en-US" sz="1400" dirty="0">
                <a:latin typeface="+mn-ea"/>
                <a:ea typeface="+mn-ea"/>
              </a:rPr>
              <a:t>부동산</a:t>
            </a:r>
            <a:r>
              <a:rPr lang="en-US" altLang="ko-KR" sz="1400" dirty="0">
                <a:latin typeface="+mn-ea"/>
                <a:ea typeface="+mn-ea"/>
              </a:rPr>
              <a:t>2 </a:t>
            </a:r>
            <a:r>
              <a:rPr lang="ko-KR" altLang="en-US" sz="1400" dirty="0" err="1">
                <a:latin typeface="+mn-ea"/>
                <a:ea typeface="+mn-ea"/>
              </a:rPr>
              <a:t>릴레이션</a:t>
            </a:r>
            <a:endParaRPr lang="en-US" altLang="ko-KR" sz="1400" dirty="0">
              <a:latin typeface="+mn-ea"/>
              <a:ea typeface="+mn-ea"/>
            </a:endParaRPr>
          </a:p>
          <a:p>
            <a:pPr lvl="1" algn="ctr">
              <a:buNone/>
            </a:pPr>
            <a:r>
              <a:rPr lang="en-US" altLang="ko-KR" sz="1400" dirty="0">
                <a:latin typeface="+mn-ea"/>
                <a:ea typeface="+mn-ea"/>
              </a:rPr>
              <a:t>* </a:t>
            </a:r>
            <a:r>
              <a:rPr lang="ko-KR" altLang="en-US" sz="1400" dirty="0">
                <a:latin typeface="+mn-ea"/>
                <a:ea typeface="+mn-ea"/>
              </a:rPr>
              <a:t>키 </a:t>
            </a:r>
            <a:r>
              <a:rPr lang="en-US" altLang="ko-KR" sz="1400" dirty="0">
                <a:latin typeface="+mn-ea"/>
                <a:ea typeface="+mn-ea"/>
              </a:rPr>
              <a:t>= </a:t>
            </a:r>
            <a:r>
              <a:rPr lang="ko-KR" altLang="en-US" sz="1400" dirty="0">
                <a:latin typeface="+mn-ea"/>
                <a:ea typeface="+mn-ea"/>
              </a:rPr>
              <a:t>필지번호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288" y="55172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7-29 </a:t>
            </a:r>
            <a:r>
              <a:rPr lang="en-US" altLang="ko-KR" sz="1400" b="1" dirty="0"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ea typeface="맑은 고딕" panose="020B0503020000020004" pitchFamily="50" charset="-127"/>
              </a:rPr>
              <a:t>사례</a:t>
            </a:r>
            <a:r>
              <a:rPr lang="en-US" altLang="ko-KR" sz="1400" b="1" dirty="0">
                <a:ea typeface="맑은 고딕" panose="020B0503020000020004" pitchFamily="50" charset="-127"/>
              </a:rPr>
              <a:t>1]</a:t>
            </a:r>
            <a:r>
              <a:rPr lang="ko-KR" altLang="en-US" sz="1400" b="1" dirty="0">
                <a:ea typeface="맑은 고딕" panose="020B0503020000020004" pitchFamily="50" charset="-127"/>
              </a:rPr>
              <a:t>과 </a:t>
            </a:r>
            <a:r>
              <a:rPr lang="en-US" altLang="ko-KR" sz="1400" b="1" dirty="0"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ea typeface="맑은 고딕" panose="020B0503020000020004" pitchFamily="50" charset="-127"/>
              </a:rPr>
              <a:t>사례</a:t>
            </a:r>
            <a:r>
              <a:rPr lang="en-US" altLang="ko-KR" sz="1400" b="1" dirty="0">
                <a:ea typeface="맑은 고딕" panose="020B0503020000020004" pitchFamily="50" charset="-127"/>
              </a:rPr>
              <a:t>2]</a:t>
            </a:r>
            <a:r>
              <a:rPr lang="ko-KR" altLang="en-US" sz="1400" b="1" dirty="0">
                <a:ea typeface="맑은 고딕" panose="020B0503020000020004" pitchFamily="50" charset="-127"/>
              </a:rPr>
              <a:t>에 대한 함수 종속성 다이어그램</a:t>
            </a:r>
          </a:p>
        </p:txBody>
      </p:sp>
      <p:cxnSp>
        <p:nvCxnSpPr>
          <p:cNvPr id="33" name="직선 화살표 연결선 32"/>
          <p:cNvCxnSpPr>
            <a:stCxn id="13" idx="2"/>
            <a:endCxn id="11" idx="0"/>
          </p:cNvCxnSpPr>
          <p:nvPr/>
        </p:nvCxnSpPr>
        <p:spPr>
          <a:xfrm flipH="1">
            <a:off x="3714622" y="3736401"/>
            <a:ext cx="2179" cy="3342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6" idx="2"/>
            <a:endCxn id="24" idx="0"/>
          </p:cNvCxnSpPr>
          <p:nvPr/>
        </p:nvCxnSpPr>
        <p:spPr>
          <a:xfrm flipH="1">
            <a:off x="7456880" y="3842550"/>
            <a:ext cx="2179" cy="3342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1] - </a:t>
            </a:r>
            <a:r>
              <a:rPr lang="ko-KR" altLang="en-US" dirty="0"/>
              <a:t>공동 소유</a:t>
            </a:r>
            <a:endParaRPr lang="en-US" altLang="ko-KR" dirty="0"/>
          </a:p>
          <a:p>
            <a:pPr lvl="1"/>
            <a:r>
              <a:rPr lang="ko-KR" altLang="en-US" sz="1400" dirty="0"/>
              <a:t>부동산</a:t>
            </a:r>
            <a:r>
              <a:rPr lang="en-US" altLang="ko-KR" sz="1400" dirty="0"/>
              <a:t>1 </a:t>
            </a:r>
            <a:r>
              <a:rPr lang="ko-KR" altLang="en-US" sz="1400" dirty="0" err="1"/>
              <a:t>릴레이션은</a:t>
            </a:r>
            <a:r>
              <a:rPr lang="ko-KR" altLang="en-US" sz="1400" dirty="0"/>
              <a:t> 다음과 같이 분해된다</a:t>
            </a:r>
            <a:r>
              <a:rPr lang="en-US" altLang="ko-KR" sz="1400" dirty="0"/>
              <a:t>.</a:t>
            </a:r>
          </a:p>
          <a:p>
            <a:pPr lvl="1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부동산소유</a:t>
            </a:r>
            <a:r>
              <a:rPr lang="en-US" altLang="ko-KR" sz="1400" dirty="0"/>
              <a:t>(</a:t>
            </a:r>
            <a:r>
              <a:rPr lang="ko-KR" altLang="en-US" sz="1400" dirty="0"/>
              <a:t>필지번호</a:t>
            </a:r>
            <a:r>
              <a:rPr lang="en-US" altLang="ko-KR" sz="1400" dirty="0"/>
              <a:t>, </a:t>
            </a:r>
            <a:r>
              <a:rPr lang="ko-KR" altLang="en-US" sz="1400" dirty="0"/>
              <a:t>주민등록번호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부동산필지</a:t>
            </a:r>
            <a:r>
              <a:rPr lang="en-US" altLang="ko-KR" sz="1400" dirty="0"/>
              <a:t>(</a:t>
            </a:r>
            <a:r>
              <a:rPr lang="ko-KR" altLang="en-US" sz="1400" dirty="0"/>
              <a:t>필지번호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r>
              <a:rPr lang="en-US" altLang="ko-KR" sz="1400" dirty="0"/>
              <a:t>, </a:t>
            </a:r>
            <a:r>
              <a:rPr lang="ko-KR" altLang="en-US" sz="1400" dirty="0"/>
              <a:t>공시지가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소유자</a:t>
            </a:r>
            <a:r>
              <a:rPr lang="en-US" altLang="ko-KR" sz="1400" dirty="0"/>
              <a:t>(</a:t>
            </a:r>
            <a:r>
              <a:rPr lang="ko-KR" altLang="en-US" sz="1400" dirty="0"/>
              <a:t>주민등록번호</a:t>
            </a:r>
            <a:r>
              <a:rPr lang="en-US" altLang="ko-KR" sz="1400" dirty="0"/>
              <a:t>, </a:t>
            </a:r>
            <a:r>
              <a:rPr lang="ko-KR" altLang="en-US" sz="1400" dirty="0"/>
              <a:t>소유자이름</a:t>
            </a:r>
            <a:r>
              <a:rPr lang="en-US" altLang="ko-KR" sz="1400" dirty="0"/>
              <a:t>, </a:t>
            </a:r>
            <a:r>
              <a:rPr lang="ko-KR" altLang="en-US" sz="1400" dirty="0"/>
              <a:t>전화번호</a:t>
            </a:r>
            <a:r>
              <a:rPr lang="en-US" altLang="ko-KR" sz="1400" dirty="0"/>
              <a:t>)</a:t>
            </a:r>
          </a:p>
          <a:p>
            <a:pPr>
              <a:buNone/>
            </a:pP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2] – </a:t>
            </a:r>
            <a:r>
              <a:rPr lang="ko-KR" altLang="en-US" dirty="0"/>
              <a:t>단독 소유</a:t>
            </a:r>
            <a:endParaRPr lang="en-US" altLang="ko-KR" dirty="0"/>
          </a:p>
          <a:p>
            <a:pPr lvl="1"/>
            <a:r>
              <a:rPr lang="ko-KR" altLang="en-US" sz="1400" dirty="0"/>
              <a:t>부동산</a:t>
            </a:r>
            <a:r>
              <a:rPr lang="en-US" altLang="ko-KR" sz="1400" dirty="0"/>
              <a:t>2 </a:t>
            </a:r>
            <a:r>
              <a:rPr lang="ko-KR" altLang="en-US" sz="1400" dirty="0" err="1"/>
              <a:t>릴레이션은</a:t>
            </a:r>
            <a:r>
              <a:rPr lang="ko-KR" altLang="en-US" sz="1400" dirty="0"/>
              <a:t> 다음과 같이 분해된다</a:t>
            </a:r>
            <a:r>
              <a:rPr lang="en-US" altLang="ko-KR" sz="1400" dirty="0"/>
              <a:t>.</a:t>
            </a:r>
          </a:p>
          <a:p>
            <a:pPr lvl="1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부동산소유</a:t>
            </a:r>
            <a:r>
              <a:rPr lang="en-US" altLang="ko-KR" sz="1400" dirty="0"/>
              <a:t>(</a:t>
            </a:r>
            <a:r>
              <a:rPr lang="ko-KR" altLang="en-US" sz="1400" dirty="0"/>
              <a:t>필지번호</a:t>
            </a:r>
            <a:r>
              <a:rPr lang="en-US" altLang="ko-KR" sz="1400" dirty="0"/>
              <a:t>, </a:t>
            </a:r>
            <a:r>
              <a:rPr lang="ko-KR" altLang="en-US" sz="1400" dirty="0"/>
              <a:t>주소</a:t>
            </a:r>
            <a:r>
              <a:rPr lang="en-US" altLang="ko-KR" sz="1400" dirty="0"/>
              <a:t>, </a:t>
            </a:r>
            <a:r>
              <a:rPr lang="ko-KR" altLang="en-US" sz="1400" dirty="0"/>
              <a:t>공시지가</a:t>
            </a:r>
            <a:r>
              <a:rPr lang="en-US" altLang="ko-KR" sz="1400" dirty="0"/>
              <a:t>, </a:t>
            </a:r>
            <a:r>
              <a:rPr lang="ko-KR" altLang="en-US" sz="1400" dirty="0"/>
              <a:t>주민등록번호</a:t>
            </a:r>
            <a:r>
              <a:rPr lang="en-US" altLang="ko-KR" sz="1400" dirty="0"/>
              <a:t>)</a:t>
            </a:r>
          </a:p>
          <a:p>
            <a:pPr lvl="1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소유자</a:t>
            </a:r>
            <a:r>
              <a:rPr lang="en-US" altLang="ko-KR" sz="1400" dirty="0"/>
              <a:t>(</a:t>
            </a:r>
            <a:r>
              <a:rPr lang="ko-KR" altLang="en-US" sz="1400" dirty="0"/>
              <a:t>주민등록번호</a:t>
            </a:r>
            <a:r>
              <a:rPr lang="en-US" altLang="ko-KR" sz="1400" dirty="0"/>
              <a:t>, </a:t>
            </a:r>
            <a:r>
              <a:rPr lang="ko-KR" altLang="en-US" sz="1400" dirty="0"/>
              <a:t>소유자이름</a:t>
            </a:r>
            <a:r>
              <a:rPr lang="en-US" altLang="ko-KR" sz="1400" dirty="0"/>
              <a:t>, </a:t>
            </a:r>
            <a:r>
              <a:rPr lang="ko-KR" altLang="en-US" sz="1400" dirty="0"/>
              <a:t>전화번호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640D-5801-4470-991A-832242C318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DD98C4-AD35-4759-9571-E1AA62A00DA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9" y="1134269"/>
            <a:ext cx="7604274" cy="25347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9" y="3517316"/>
            <a:ext cx="7604273" cy="306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이상현상의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r>
              <a:rPr lang="ko-KR" altLang="en-US" dirty="0"/>
              <a:t>잘못 설계된 데이터베이스가 어떤 이상현상</a:t>
            </a:r>
            <a:r>
              <a:rPr lang="en-US" altLang="ko-KR" dirty="0"/>
              <a:t>(anomaly)</a:t>
            </a:r>
            <a:r>
              <a:rPr lang="ko-KR" altLang="en-US" dirty="0"/>
              <a:t>을 일으키는지 알아보기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삭제이상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(deletion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투플 삭제 시 같이 저장된 다른 정보까지 연쇄적으로 삭제되는 현상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→ 연쇄삭제</a:t>
            </a:r>
            <a:r>
              <a:rPr lang="en-US" altLang="ko-KR" sz="1400" dirty="0">
                <a:latin typeface="+mn-ea"/>
              </a:rPr>
              <a:t>(triggered deletion) </a:t>
            </a:r>
            <a:r>
              <a:rPr lang="ko-KR" altLang="en-US" sz="1400" dirty="0">
                <a:latin typeface="+mn-ea"/>
              </a:rPr>
              <a:t>문제 발생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삽입이상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(insertion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투플</a:t>
            </a:r>
            <a:r>
              <a:rPr lang="ko-KR" altLang="en-US" sz="1400" dirty="0">
                <a:latin typeface="+mn-ea"/>
              </a:rPr>
              <a:t> 삽입 시 특정 속성에 해당하는 값이 없어 </a:t>
            </a:r>
            <a:r>
              <a:rPr lang="en-US" altLang="ko-KR" sz="1400" dirty="0">
                <a:latin typeface="+mn-ea"/>
              </a:rPr>
              <a:t>NULL </a:t>
            </a:r>
            <a:r>
              <a:rPr lang="ko-KR" altLang="en-US" sz="1400" dirty="0">
                <a:latin typeface="+mn-ea"/>
              </a:rPr>
              <a:t>값을 입력해야 하는 현상  </a:t>
            </a:r>
            <a:r>
              <a:rPr lang="en-US" altLang="ko-KR" sz="1400" dirty="0">
                <a:latin typeface="+mn-ea"/>
              </a:rPr>
              <a:t>→ NULL </a:t>
            </a:r>
            <a:r>
              <a:rPr lang="ko-KR" altLang="en-US" sz="1400" dirty="0">
                <a:latin typeface="+mn-ea"/>
              </a:rPr>
              <a:t>값 문제 발생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수정이상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(update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투플 수정 시 중복된 데이터의 일부만 수정되어 데이터의 불일치  문제가 일어나는 현상</a:t>
            </a:r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→ 불일치</a:t>
            </a:r>
            <a:r>
              <a:rPr lang="en-US" altLang="ko-KR" sz="1400" dirty="0">
                <a:latin typeface="+mn-ea"/>
              </a:rPr>
              <a:t>(inconsistency) </a:t>
            </a:r>
            <a:r>
              <a:rPr lang="ko-KR" altLang="en-US" sz="1400" dirty="0">
                <a:latin typeface="+mn-ea"/>
              </a:rPr>
              <a:t>문제 발생</a:t>
            </a:r>
            <a:endParaRPr lang="en-US" altLang="ko-KR" sz="1400" dirty="0">
              <a:latin typeface="+mn-ea"/>
            </a:endParaRPr>
          </a:p>
          <a:p>
            <a:endParaRPr lang="en-US" altLang="ko-KR" dirty="0"/>
          </a:p>
          <a:p>
            <a:pPr lvl="1">
              <a:buNone/>
            </a:pPr>
            <a:r>
              <a:rPr lang="en-US" altLang="ko-KR" sz="1600" b="1" dirty="0">
                <a:latin typeface="+mn-ea"/>
              </a:rPr>
              <a:t>	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42521"/>
              </p:ext>
            </p:extLst>
          </p:nvPr>
        </p:nvGraphicFramePr>
        <p:xfrm>
          <a:off x="971600" y="1628800"/>
          <a:ext cx="6564191" cy="2304288"/>
        </p:xfrm>
        <a:graphic>
          <a:graphicData uri="http://schemas.openxmlformats.org/drawingml/2006/table">
            <a:tbl>
              <a:tblPr/>
              <a:tblGrid>
                <a:gridCol w="893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2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맨체스타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40251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7-2 </a:t>
            </a:r>
            <a:r>
              <a:rPr lang="ko-KR" altLang="en-US" sz="1400" b="1" dirty="0">
                <a:ea typeface="맑은 고딕" panose="020B0503020000020004" pitchFamily="50" charset="-127"/>
              </a:rPr>
              <a:t>학생수강 테이블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3400" y="1085850"/>
            <a:ext cx="7531100" cy="5472113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이상현상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함수종속성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정규화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종속성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무손실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분해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None/>
            </a:pPr>
            <a:r>
              <a:rPr lang="en-US" altLang="ko-KR" sz="1600" b="1" dirty="0">
                <a:latin typeface="+mn-ea"/>
              </a:rPr>
              <a:t>	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8622"/>
              </p:ext>
            </p:extLst>
          </p:nvPr>
        </p:nvGraphicFramePr>
        <p:xfrm>
          <a:off x="971600" y="1628800"/>
          <a:ext cx="6564191" cy="2304288"/>
        </p:xfrm>
        <a:graphic>
          <a:graphicData uri="http://schemas.openxmlformats.org/drawingml/2006/table">
            <a:tbl>
              <a:tblPr/>
              <a:tblGrid>
                <a:gridCol w="893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강좌이름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스포츠경영학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체육관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클리블랜드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공학관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52292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7-3 </a:t>
            </a:r>
            <a:r>
              <a:rPr lang="ko-KR" altLang="en-US" sz="1400" b="1" dirty="0">
                <a:ea typeface="맑은 고딕" panose="020B0503020000020004" pitchFamily="50" charset="-127"/>
              </a:rPr>
              <a:t>데이터 조작과 이상현상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0615"/>
              </p:ext>
            </p:extLst>
          </p:nvPr>
        </p:nvGraphicFramePr>
        <p:xfrm>
          <a:off x="971600" y="3933056"/>
          <a:ext cx="6564191" cy="384048"/>
        </p:xfrm>
        <a:graphic>
          <a:graphicData uri="http://schemas.openxmlformats.org/drawingml/2006/table">
            <a:tbl>
              <a:tblPr/>
              <a:tblGrid>
                <a:gridCol w="893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체육학과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827584" y="2909520"/>
            <a:ext cx="144016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-72516" y="3809620"/>
            <a:ext cx="18002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27584" y="4709720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4437112"/>
            <a:ext cx="1479892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DELETE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장미란 학생 삭제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연쇄삭제 문제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4537187" y="4127761"/>
            <a:ext cx="935310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4736" y="4437112"/>
            <a:ext cx="1842171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UPDATE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박지성 학생 주소 변경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불일치 문제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4499992" y="4606082"/>
            <a:ext cx="49986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524328" y="4077072"/>
            <a:ext cx="216024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7478799" y="4329100"/>
            <a:ext cx="50405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10149" y="4437112"/>
            <a:ext cx="1479892" cy="6463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INSERT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박세리 학생 삽입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값 문제</a:t>
            </a:r>
          </a:p>
        </p:txBody>
      </p:sp>
      <p:cxnSp>
        <p:nvCxnSpPr>
          <p:cNvPr id="32" name="직선 연결선 31"/>
          <p:cNvCxnSpPr/>
          <p:nvPr/>
        </p:nvCxnSpPr>
        <p:spPr>
          <a:xfrm rot="10800000">
            <a:off x="6300192" y="4581128"/>
            <a:ext cx="144016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184576"/>
          </a:xfrm>
        </p:spPr>
        <p:txBody>
          <a:bodyPr/>
          <a:lstStyle/>
          <a:p>
            <a:r>
              <a:rPr lang="en-US" altLang="ko-KR" dirty="0"/>
              <a:t>Summer </a:t>
            </a:r>
            <a:r>
              <a:rPr lang="ko-KR" altLang="en-US" dirty="0"/>
              <a:t>테이블을 생성하고 데이터를 삽입하는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028081"/>
            <a:ext cx="806489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DROP TABLE IF EXISTS Summer; /* </a:t>
            </a:r>
            <a:r>
              <a:rPr lang="ko-KR" altLang="en-US" sz="1200" dirty="0">
                <a:latin typeface="+mn-ea"/>
                <a:ea typeface="+mn-ea"/>
              </a:rPr>
              <a:t>기존 테이블이 있으면 삭제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pPr>
              <a:lnSpc>
                <a:spcPct val="14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CREATE TABLE Summer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( </a:t>
            </a:r>
            <a:r>
              <a:rPr lang="en-US" altLang="ko-KR" sz="1200" dirty="0" err="1">
                <a:latin typeface="+mn-ea"/>
                <a:ea typeface="+mn-ea"/>
              </a:rPr>
              <a:t>sid</a:t>
            </a:r>
            <a:r>
              <a:rPr lang="en-US" altLang="ko-KR" sz="1200" dirty="0">
                <a:latin typeface="+mn-ea"/>
                <a:ea typeface="+mn-ea"/>
              </a:rPr>
              <a:t>   INTEGER,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  class VARCHAR(20),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  price INTEGER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);</a:t>
            </a:r>
          </a:p>
          <a:p>
            <a:pPr>
              <a:lnSpc>
                <a:spcPct val="14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INSERT INTO Summer VALUES (100, 'FORTRAN', 20000);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INSERT INTO Summer VALUES (150, 'PASCAL', 15000);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INSERT INTO Summer VALUES (200, 'C', 10000);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INSERT INTO Summer VALUES (250, 'FORTRAN', 20000);</a:t>
            </a:r>
          </a:p>
          <a:p>
            <a:pPr>
              <a:lnSpc>
                <a:spcPct val="14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생성된 </a:t>
            </a:r>
            <a:r>
              <a:rPr lang="en-US" altLang="ko-KR" sz="1200" dirty="0">
                <a:latin typeface="+mn-ea"/>
                <a:ea typeface="+mn-ea"/>
              </a:rPr>
              <a:t>Summer </a:t>
            </a:r>
            <a:r>
              <a:rPr lang="ko-KR" altLang="en-US" sz="1200" dirty="0">
                <a:latin typeface="+mn-ea"/>
                <a:ea typeface="+mn-ea"/>
              </a:rPr>
              <a:t>테이블 확인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SELECT *</a:t>
            </a:r>
          </a:p>
          <a:p>
            <a:pPr>
              <a:lnSpc>
                <a:spcPct val="140000"/>
              </a:lnSpc>
            </a:pPr>
            <a:r>
              <a:rPr lang="en-US" altLang="ko-KR" sz="1200" dirty="0">
                <a:latin typeface="+mn-ea"/>
                <a:ea typeface="+mn-ea"/>
              </a:rPr>
              <a:t>FROM   Summer;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잘못 설계된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5301208"/>
            <a:ext cx="1969393" cy="1155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이상현상의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184576"/>
          </a:xfrm>
        </p:spPr>
        <p:txBody>
          <a:bodyPr/>
          <a:lstStyle/>
          <a:p>
            <a:r>
              <a:rPr lang="ko-KR" altLang="en-US" dirty="0"/>
              <a:t>각 질의에 대한 </a:t>
            </a:r>
            <a:r>
              <a:rPr lang="en-US" altLang="ko-KR" dirty="0"/>
              <a:t>SQL</a:t>
            </a:r>
            <a:r>
              <a:rPr lang="ko-KR" altLang="en-US" dirty="0"/>
              <a:t>문을 직접 실습해보기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0453"/>
              </p:ext>
            </p:extLst>
          </p:nvPr>
        </p:nvGraphicFramePr>
        <p:xfrm>
          <a:off x="611559" y="2449012"/>
          <a:ext cx="8208913" cy="3833924"/>
        </p:xfrm>
        <a:graphic>
          <a:graphicData uri="http://schemas.openxmlformats.org/drawingml/2006/table">
            <a:tbl>
              <a:tblPr/>
              <a:tblGrid>
                <a:gridCol w="4104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04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학생의 학번과 수강하는 과목은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sid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441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강좌의 수강료는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price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class=‘C’;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837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수강료가 가장 비싼 과목은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DISTINCT class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price = (SELECT max(price)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FROM Summer);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045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계절학기를 듣는 학생 수와 </a:t>
                      </a:r>
                      <a:r>
                        <a:rPr lang="ko-KR" altLang="en-US" sz="14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수강료 총액은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COUNT(*), SUM(price)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 Summer;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06992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7-1 </a:t>
            </a:r>
            <a:r>
              <a:rPr lang="en-US" altLang="ko-KR" sz="1400" b="1" dirty="0">
                <a:ea typeface="맑은 고딕" panose="020B0503020000020004" pitchFamily="50" charset="-127"/>
              </a:rPr>
              <a:t>Summer </a:t>
            </a:r>
            <a:r>
              <a:rPr lang="ko-KR" altLang="en-US" sz="1400" b="1" dirty="0">
                <a:ea typeface="맑은 고딕" panose="020B0503020000020004" pitchFamily="50" charset="-127"/>
              </a:rPr>
              <a:t>테이블을 이용하여 처리하는 질의와 </a:t>
            </a:r>
            <a:r>
              <a:rPr lang="en-US" altLang="ko-KR" sz="1400" b="1" dirty="0">
                <a:ea typeface="맑은 고딕" panose="020B0503020000020004" pitchFamily="50" charset="-127"/>
              </a:rPr>
              <a:t>SQL </a:t>
            </a:r>
            <a:r>
              <a:rPr lang="ko-KR" altLang="en-US" sz="1400" b="1" dirty="0">
                <a:ea typeface="맑은 고딕" panose="020B0503020000020004" pitchFamily="50" charset="-127"/>
              </a:rPr>
              <a:t>문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6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잘못 설계된 계절학기 수강 테이블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5636</TotalTime>
  <Words>4580</Words>
  <Application>Microsoft Office PowerPoint</Application>
  <PresentationFormat>화면 슬라이드 쇼(4:3)</PresentationFormat>
  <Paragraphs>1179</Paragraphs>
  <Slides>60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HY견고딕</vt:lpstr>
      <vt:lpstr>맑은 고딕</vt:lpstr>
      <vt:lpstr>Arial</vt:lpstr>
      <vt:lpstr>Wingdings</vt:lpstr>
      <vt:lpstr>Office 테마</vt:lpstr>
      <vt:lpstr>1_Office 테마</vt:lpstr>
      <vt:lpstr>2_Office 테마</vt:lpstr>
      <vt:lpstr>4_Office 테마</vt:lpstr>
      <vt:lpstr>3_Office 테마</vt:lpstr>
      <vt:lpstr>Chapter 07 정규화</vt:lpstr>
      <vt:lpstr>목차</vt:lpstr>
      <vt:lpstr>학습목표</vt:lpstr>
      <vt:lpstr>PowerPoint 프레젠테이션</vt:lpstr>
      <vt:lpstr>1. 이상현상의 개념</vt:lpstr>
      <vt:lpstr>1. 이상현상의 개념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연습문제 </vt:lpstr>
      <vt:lpstr>PowerPoint 프레젠테이션</vt:lpstr>
      <vt:lpstr>1. 함수 종속성의 개념</vt:lpstr>
      <vt:lpstr>1. 함수 종속성의 개념</vt:lpstr>
      <vt:lpstr>1. 함수 종속성의 개념</vt:lpstr>
      <vt:lpstr>2. 함수 종속성 다이어그램</vt:lpstr>
      <vt:lpstr>3. 함수 종속성 규칙</vt:lpstr>
      <vt:lpstr>3. 함수 종속성 규칙</vt:lpstr>
      <vt:lpstr>4. 함수 종속성과 기본키</vt:lpstr>
      <vt:lpstr>5. 이상현상과 결정자</vt:lpstr>
      <vt:lpstr>5. 이상현상과 결정자</vt:lpstr>
      <vt:lpstr>5. 이상현상과 결정자</vt:lpstr>
      <vt:lpstr>5. 이상현상과 결정자</vt:lpstr>
      <vt:lpstr>5. 이상현상과 결정자</vt:lpstr>
      <vt:lpstr>6. 함수 종속성 예제</vt:lpstr>
      <vt:lpstr>6. 함수 종속성 예제</vt:lpstr>
      <vt:lpstr>연습문제 </vt:lpstr>
      <vt:lpstr>PowerPoint 프레젠테이션</vt:lpstr>
      <vt:lpstr>정규화</vt:lpstr>
      <vt:lpstr>1. 정규화 과정</vt:lpstr>
      <vt:lpstr>1. 정규화 과정</vt:lpstr>
      <vt:lpstr>1. 정규화 과정</vt:lpstr>
      <vt:lpstr>1. 정규화 과정</vt:lpstr>
      <vt:lpstr>1. 정규화 과정</vt:lpstr>
      <vt:lpstr>1. 정규화 과정</vt:lpstr>
      <vt:lpstr>1. 정규화 과정</vt:lpstr>
      <vt:lpstr>2. 무손실 분해</vt:lpstr>
      <vt:lpstr>2. 무손실 분해</vt:lpstr>
      <vt:lpstr>2. 무손실 분해</vt:lpstr>
      <vt:lpstr>2. 무손실 분해</vt:lpstr>
      <vt:lpstr>3. 정규화 정리</vt:lpstr>
      <vt:lpstr>3. 정규화 정리</vt:lpstr>
      <vt:lpstr>3. 정규화 정리</vt:lpstr>
      <vt:lpstr>연습문제 </vt:lpstr>
      <vt:lpstr>PowerPoint 프레젠테이션</vt:lpstr>
      <vt:lpstr>정규화 연습(부동산 데이터베이스)</vt:lpstr>
      <vt:lpstr>정규화 연습(부동산 데이터베이스)</vt:lpstr>
      <vt:lpstr>정규화 연습(부동산 데이터베이스)</vt:lpstr>
      <vt:lpstr>정규화 연습(부동산 데이터베이스)</vt:lpstr>
      <vt:lpstr>연습문제 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마케팅팀</cp:lastModifiedBy>
  <cp:revision>665</cp:revision>
  <dcterms:created xsi:type="dcterms:W3CDTF">2012-07-11T10:23:22Z</dcterms:created>
  <dcterms:modified xsi:type="dcterms:W3CDTF">2022-02-09T03:04:08Z</dcterms:modified>
</cp:coreProperties>
</file>