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37" r:id="rId2"/>
    <p:sldId id="266" r:id="rId3"/>
    <p:sldId id="383" r:id="rId4"/>
    <p:sldId id="382" r:id="rId5"/>
    <p:sldId id="393" r:id="rId6"/>
    <p:sldId id="394" r:id="rId7"/>
    <p:sldId id="441" r:id="rId8"/>
    <p:sldId id="389" r:id="rId9"/>
    <p:sldId id="396" r:id="rId10"/>
    <p:sldId id="397" r:id="rId11"/>
    <p:sldId id="399" r:id="rId12"/>
    <p:sldId id="404" r:id="rId13"/>
    <p:sldId id="438" r:id="rId14"/>
    <p:sldId id="405" r:id="rId15"/>
    <p:sldId id="407" r:id="rId16"/>
    <p:sldId id="408" r:id="rId17"/>
    <p:sldId id="409" r:id="rId18"/>
    <p:sldId id="390" r:id="rId19"/>
    <p:sldId id="416" r:id="rId20"/>
    <p:sldId id="419" r:id="rId21"/>
    <p:sldId id="420" r:id="rId22"/>
    <p:sldId id="422" r:id="rId23"/>
    <p:sldId id="436" r:id="rId24"/>
    <p:sldId id="439" r:id="rId25"/>
    <p:sldId id="440" r:id="rId26"/>
    <p:sldId id="392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00" d="100"/>
          <a:sy n="100" d="100"/>
        </p:scale>
        <p:origin x="246" y="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76521" y="5990292"/>
            <a:ext cx="3791423" cy="586615"/>
            <a:chOff x="130805" y="5990292"/>
            <a:chExt cx="3791423" cy="586615"/>
          </a:xfrm>
        </p:grpSpPr>
        <p:sp>
          <p:nvSpPr>
            <p:cNvPr id="7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2508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085503"/>
            <a:ext cx="3924944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 smtClean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08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9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3563888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보안과 관리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09</a:t>
              </a:r>
              <a:endParaRPr lang="ko-KR" altLang="en-US" sz="2800" b="1" dirty="0" smtClean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93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 smtClean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 smtClean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611560" y="1414517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MySQL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로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6" r:id="rId10"/>
    <p:sldLayoutId id="2147483683" r:id="rId11"/>
    <p:sldLayoutId id="2147483685" r:id="rId12"/>
    <p:sldLayoutId id="2147483687" r:id="rId13"/>
    <p:sldLayoutId id="2147483688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98264" y="3687415"/>
            <a:ext cx="8522208" cy="1901825"/>
          </a:xfrm>
        </p:spPr>
        <p:txBody>
          <a:bodyPr/>
          <a:lstStyle/>
          <a:p>
            <a:pPr algn="l"/>
            <a:r>
              <a:rPr lang="en-US" altLang="ko-KR" sz="2800" dirty="0">
                <a:solidFill>
                  <a:srgbClr val="344F6B"/>
                </a:solidFill>
              </a:rPr>
              <a:t>Chapter </a:t>
            </a:r>
            <a:r>
              <a:rPr lang="en-US" altLang="ko-KR" sz="4000" b="1" dirty="0">
                <a:solidFill>
                  <a:srgbClr val="344F6B"/>
                </a:solidFill>
              </a:rPr>
              <a:t>09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데이터베이스 보안과 관리</a:t>
            </a:r>
          </a:p>
        </p:txBody>
      </p:sp>
    </p:spTree>
    <p:extLst>
      <p:ext uri="{BB962C8B-B14F-4D97-AF65-F5344CB8AC3E}">
        <p14:creationId xmlns:p14="http://schemas.microsoft.com/office/powerpoint/2010/main" val="38536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472608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사용자 </a:t>
            </a:r>
            <a:r>
              <a:rPr lang="ko-KR" altLang="en-US" sz="2000" dirty="0" smtClean="0">
                <a:solidFill>
                  <a:schemeClr val="tx2"/>
                </a:solidFill>
              </a:rPr>
              <a:t>계정 생성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ko-KR" altLang="en-US" sz="400" dirty="0">
              <a:solidFill>
                <a:schemeClr val="tx2"/>
              </a:solidFill>
            </a:endParaRPr>
          </a:p>
          <a:p>
            <a:pPr marL="533400" indent="-17145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400" dirty="0"/>
              <a:t>CREATE USER [</a:t>
            </a:r>
            <a:r>
              <a:rPr lang="ko-KR" altLang="en-US" sz="1400" dirty="0"/>
              <a:t>사용자이름</a:t>
            </a:r>
            <a:r>
              <a:rPr lang="en-US" altLang="ko-KR" sz="1400" dirty="0"/>
              <a:t>] IDENTIFIED BY [</a:t>
            </a:r>
            <a:r>
              <a:rPr lang="ko-KR" altLang="en-US" sz="1400" dirty="0"/>
              <a:t>비밀번호</a:t>
            </a:r>
            <a:r>
              <a:rPr lang="en-US" altLang="ko-KR" sz="1400" dirty="0" smtClean="0"/>
              <a:t>];</a:t>
            </a:r>
            <a:endParaRPr lang="en-US" altLang="ko-KR" sz="1200" b="0" dirty="0" smtClean="0"/>
          </a:p>
          <a:p>
            <a:pPr marL="361950" indent="0" algn="just">
              <a:buNone/>
            </a:pPr>
            <a:endParaRPr lang="en-US" altLang="ko-KR" sz="500" b="0" dirty="0" smtClean="0"/>
          </a:p>
          <a:p>
            <a:pPr marL="361950" indent="0" algn="just">
              <a:lnSpc>
                <a:spcPct val="100000"/>
              </a:lnSpc>
              <a:buNone/>
            </a:pPr>
            <a:endParaRPr lang="en-US" altLang="ko-KR" sz="1400" b="0" dirty="0" smtClean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214636"/>
              </p:ext>
            </p:extLst>
          </p:nvPr>
        </p:nvGraphicFramePr>
        <p:xfrm>
          <a:off x="971600" y="2204864"/>
          <a:ext cx="7704856" cy="285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628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 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localhost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에서 접속하는 </a:t>
                      </a:r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</a:rPr>
                        <a:t>madang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사용자 생성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4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localhost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에서 접속하는 </a:t>
                      </a:r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</a:rPr>
                        <a:t>madang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사용자는 다음과 같이 생성한다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비밀번호는 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IDENTIFIED BY 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다음에 있는 ‘</a:t>
                      </a:r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</a:rPr>
                        <a:t>madang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이다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	CREATE USER </a:t>
                      </a:r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</a:rPr>
                        <a:t>madang@localhost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 IDENTIFIED BY '</a:t>
                      </a:r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</a:rPr>
                        <a:t>madang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';</a:t>
                      </a:r>
                    </a:p>
                    <a:p>
                      <a:pPr latinLnBrk="1"/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외부에서 접속 가능한 </a:t>
                      </a:r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</a:rPr>
                        <a:t>madang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사용자는 다음과 같이 생성한다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	CREATE USER </a:t>
                      </a:r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</a:rPr>
                        <a:t>madang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@'%' IDENTIFIED BY '</a:t>
                      </a:r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</a:rPr>
                        <a:t>madang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';</a:t>
                      </a:r>
                    </a:p>
                    <a:p>
                      <a:pPr latinLnBrk="1"/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특정 사이트 ‘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happy.md.kr’ 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사이트에서 접속 가능한 </a:t>
                      </a:r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</a:rPr>
                        <a:t>madang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사용자 계정은 다음과 같이 생성한다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	CREATE USER </a:t>
                      </a:r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</a:rPr>
                        <a:t>madang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@'%.happy.md.kr' IDENTIFIED by '</a:t>
                      </a:r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</a:rPr>
                        <a:t>madang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';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사용자 관리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1224136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ko-KR" altLang="en-US" sz="2000" dirty="0" smtClean="0">
                <a:solidFill>
                  <a:schemeClr val="tx2"/>
                </a:solidFill>
              </a:rPr>
              <a:t>사용자 </a:t>
            </a:r>
            <a:r>
              <a:rPr lang="ko-KR" altLang="en-US" sz="2000" dirty="0">
                <a:solidFill>
                  <a:schemeClr val="tx2"/>
                </a:solidFill>
              </a:rPr>
              <a:t>계정 </a:t>
            </a:r>
            <a:r>
              <a:rPr lang="ko-KR" altLang="en-US" sz="2000" dirty="0" smtClean="0">
                <a:solidFill>
                  <a:schemeClr val="tx2"/>
                </a:solidFill>
              </a:rPr>
              <a:t>삭제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en-US" altLang="ko-KR" sz="400" dirty="0">
              <a:solidFill>
                <a:schemeClr val="tx2"/>
              </a:solidFill>
            </a:endParaRPr>
          </a:p>
          <a:p>
            <a:pPr marL="647700" indent="-285750" algn="just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400" dirty="0"/>
              <a:t>DROP USER [</a:t>
            </a:r>
            <a:r>
              <a:rPr lang="ko-KR" altLang="en-US" sz="1400" dirty="0"/>
              <a:t>사용자이름</a:t>
            </a:r>
            <a:r>
              <a:rPr lang="en-US" altLang="ko-KR" sz="1400" dirty="0"/>
              <a:t>] CASCADE;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/>
          <a:p>
            <a:r>
              <a:rPr lang="ko-KR" altLang="en-US" dirty="0" smtClean="0"/>
              <a:t>소유한 개체에 대한 사용 권한을 관리하기 위한 명령을 </a:t>
            </a:r>
            <a:r>
              <a:rPr lang="en-US" altLang="ko-KR" dirty="0" smtClean="0"/>
              <a:t>DCL(Data Control Language)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r>
              <a:rPr lang="ko-KR" altLang="en-US" dirty="0" smtClean="0"/>
              <a:t>대표적 </a:t>
            </a:r>
            <a:r>
              <a:rPr lang="en-US" altLang="ko-KR" dirty="0" smtClean="0"/>
              <a:t>DCL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권한 허가 </a:t>
            </a:r>
            <a:r>
              <a:rPr lang="en-US" altLang="ko-KR" dirty="0" smtClean="0"/>
              <a:t>GRANT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 취소 </a:t>
            </a:r>
            <a:r>
              <a:rPr lang="en-US" altLang="ko-KR" dirty="0" smtClean="0"/>
              <a:t>REVOKE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0304" y="2780928"/>
            <a:ext cx="158417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mduser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42332" y="3338990"/>
            <a:ext cx="108012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GRANT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With grant option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0304" y="4041068"/>
            <a:ext cx="158417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mdguest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42332" y="4599130"/>
            <a:ext cx="10801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GRANT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0304" y="5157192"/>
            <a:ext cx="158417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mdguest2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4" idx="2"/>
            <a:endCxn id="5" idx="0"/>
          </p:cNvCxnSpPr>
          <p:nvPr/>
        </p:nvCxnSpPr>
        <p:spPr>
          <a:xfrm rot="5400000">
            <a:off x="2447377" y="3203975"/>
            <a:ext cx="270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2"/>
            <a:endCxn id="6" idx="0"/>
          </p:cNvCxnSpPr>
          <p:nvPr/>
        </p:nvCxnSpPr>
        <p:spPr>
          <a:xfrm rot="5400000">
            <a:off x="2447377" y="3906053"/>
            <a:ext cx="27003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2"/>
            <a:endCxn id="7" idx="0"/>
          </p:cNvCxnSpPr>
          <p:nvPr/>
        </p:nvCxnSpPr>
        <p:spPr>
          <a:xfrm rot="5400000">
            <a:off x="2447377" y="4464115"/>
            <a:ext cx="270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8" idx="0"/>
          </p:cNvCxnSpPr>
          <p:nvPr/>
        </p:nvCxnSpPr>
        <p:spPr>
          <a:xfrm rot="5400000">
            <a:off x="2447377" y="5022177"/>
            <a:ext cx="27003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/>
          <p:cNvSpPr/>
          <p:nvPr/>
        </p:nvSpPr>
        <p:spPr>
          <a:xfrm>
            <a:off x="2743362" y="2888639"/>
            <a:ext cx="1243186" cy="1247378"/>
          </a:xfrm>
          <a:prstGeom prst="arc">
            <a:avLst>
              <a:gd name="adj1" fmla="val 16101387"/>
              <a:gd name="adj2" fmla="val 544880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>
            <a:off x="2743362" y="4198147"/>
            <a:ext cx="1243186" cy="1211374"/>
          </a:xfrm>
          <a:prstGeom prst="arc">
            <a:avLst>
              <a:gd name="adj1" fmla="val 15985441"/>
              <a:gd name="adj2" fmla="val 543449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38476" y="3447014"/>
            <a:ext cx="108012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REVOKE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38476" y="4635146"/>
            <a:ext cx="108012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REVOKE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25725" y="2511946"/>
            <a:ext cx="647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OWNER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6308" y="3789040"/>
            <a:ext cx="74090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권한 허가</a:t>
            </a:r>
            <a:endParaRPr lang="ko-KR" altLang="en-US" sz="10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08624" y="5085184"/>
            <a:ext cx="74090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권한 취소</a:t>
            </a:r>
            <a:endParaRPr lang="ko-KR" altLang="en-US" sz="10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4976" y="573159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GRANT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REVOKE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문의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권한 </a:t>
            </a:r>
            <a:r>
              <a:rPr lang="ko-KR" altLang="en-US" dirty="0" smtClean="0"/>
              <a:t>관리 실습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694616" y="1556792"/>
            <a:ext cx="5787340" cy="4526382"/>
            <a:chOff x="1464976" y="1201688"/>
            <a:chExt cx="6160116" cy="4817937"/>
          </a:xfrm>
        </p:grpSpPr>
        <p:sp>
          <p:nvSpPr>
            <p:cNvPr id="4" name="직사각형 3"/>
            <p:cNvSpPr/>
            <p:nvPr/>
          </p:nvSpPr>
          <p:spPr>
            <a:xfrm>
              <a:off x="2195736" y="2780927"/>
              <a:ext cx="3384376" cy="293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mduser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사용자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90303" y="3338990"/>
              <a:ext cx="4407965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GRANT SELECT ON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madang.Book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GRANT SELECT ON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madang.Customer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with GRANT OPTION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95736" y="4041068"/>
              <a:ext cx="3384376" cy="3066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mdguest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사용자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0304" y="4599130"/>
              <a:ext cx="4407964" cy="297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GRANT SELECT ON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madang.Customer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95736" y="5157191"/>
              <a:ext cx="3384376" cy="3134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mdguest2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사용자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rot="5400000">
              <a:off x="3776305" y="3203975"/>
              <a:ext cx="270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3776305" y="3906053"/>
              <a:ext cx="270030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5400000">
              <a:off x="3776305" y="4464115"/>
              <a:ext cx="270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3776305" y="5022177"/>
              <a:ext cx="270030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원호 19"/>
            <p:cNvSpPr/>
            <p:nvPr/>
          </p:nvSpPr>
          <p:spPr>
            <a:xfrm>
              <a:off x="4211960" y="2888639"/>
              <a:ext cx="2859164" cy="1247378"/>
            </a:xfrm>
            <a:prstGeom prst="arc">
              <a:avLst>
                <a:gd name="adj1" fmla="val 16101387"/>
                <a:gd name="adj2" fmla="val 5448805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" name="원호 21"/>
            <p:cNvSpPr/>
            <p:nvPr/>
          </p:nvSpPr>
          <p:spPr>
            <a:xfrm>
              <a:off x="4355976" y="4198147"/>
              <a:ext cx="2715148" cy="1211374"/>
            </a:xfrm>
            <a:prstGeom prst="arc">
              <a:avLst>
                <a:gd name="adj1" fmla="val 15985441"/>
                <a:gd name="adj2" fmla="val 5434492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44972" y="3447014"/>
              <a:ext cx="108012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REVOKE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44972" y="4635146"/>
              <a:ext cx="108012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REVOKE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6308" y="3789040"/>
              <a:ext cx="740908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70C0"/>
                  </a:solidFill>
                  <a:latin typeface="+mn-ea"/>
                </a:rPr>
                <a:t>권한 허가</a:t>
              </a:r>
              <a:endParaRPr lang="ko-KR" altLang="en-US" sz="1000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22988" y="3926920"/>
              <a:ext cx="740908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70C0"/>
                  </a:solidFill>
                  <a:latin typeface="+mn-ea"/>
                </a:rPr>
                <a:t>권한 취소</a:t>
              </a:r>
              <a:endParaRPr lang="ko-KR" altLang="en-US" sz="1000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64976" y="5731593"/>
              <a:ext cx="1909504" cy="2880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그림 </a:t>
              </a:r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9-5 </a:t>
              </a:r>
              <a:r>
                <a:rPr lang="en-US" altLang="ko-KR" sz="1400" b="1" dirty="0" smtClean="0">
                  <a:latin typeface="+mn-ea"/>
                  <a:ea typeface="+mn-ea"/>
                </a:rPr>
                <a:t>GRANT </a:t>
              </a:r>
              <a:r>
                <a:rPr lang="ko-KR" altLang="en-US" sz="1400" b="1" dirty="0" smtClean="0">
                  <a:latin typeface="+mn-ea"/>
                  <a:ea typeface="+mn-ea"/>
                </a:rPr>
                <a:t>문과 </a:t>
              </a:r>
              <a:r>
                <a:rPr lang="en-US" altLang="ko-KR" sz="1400" b="1" dirty="0" smtClean="0">
                  <a:latin typeface="+mn-ea"/>
                  <a:ea typeface="+mn-ea"/>
                </a:rPr>
                <a:t>REVOKE </a:t>
              </a:r>
              <a:r>
                <a:rPr lang="ko-KR" altLang="en-US" sz="1400" b="1" dirty="0" smtClean="0">
                  <a:latin typeface="+mn-ea"/>
                  <a:ea typeface="+mn-ea"/>
                </a:rPr>
                <a:t>문 실습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95736" y="1470669"/>
              <a:ext cx="3384376" cy="293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root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계정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790304" y="2028732"/>
              <a:ext cx="4407964" cy="427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GRANT ALL</a:t>
              </a: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With grant option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rot="5400000">
              <a:off x="3776305" y="1893717"/>
              <a:ext cx="270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>
              <a:off x="3776305" y="2595795"/>
              <a:ext cx="270030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1725725" y="1201688"/>
              <a:ext cx="6479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OWNER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41484" y="2540673"/>
              <a:ext cx="740908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70C0"/>
                  </a:solidFill>
                  <a:latin typeface="+mn-ea"/>
                </a:rPr>
                <a:t>권한 허가</a:t>
              </a:r>
              <a:endParaRPr lang="ko-KR" altLang="en-US" sz="1000" dirty="0">
                <a:solidFill>
                  <a:srgbClr val="0070C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70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968552"/>
          </a:xfrm>
        </p:spPr>
        <p:txBody>
          <a:bodyPr/>
          <a:lstStyle/>
          <a:p>
            <a:pPr marL="0" indent="0" algn="just">
              <a:buNone/>
            </a:pPr>
            <a:r>
              <a:rPr lang="ko-KR" altLang="en-US" dirty="0" smtClean="0"/>
              <a:t>     객체를 생성한 소유자가 대상 객체에 대한 권한을 다른 사용자에게 허가하는 명령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7134" y="2204864"/>
            <a:ext cx="749530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GRANT </a:t>
            </a:r>
            <a:r>
              <a:rPr lang="ko-KR" altLang="en-US" sz="1200" dirty="0" smtClean="0">
                <a:latin typeface="+mn-ea"/>
                <a:ea typeface="+mn-ea"/>
              </a:rPr>
              <a:t>권한 </a:t>
            </a:r>
            <a:r>
              <a:rPr lang="en-US" altLang="ko-KR" sz="1200" dirty="0" smtClean="0">
                <a:latin typeface="+mn-ea"/>
                <a:ea typeface="+mn-ea"/>
              </a:rPr>
              <a:t>[(</a:t>
            </a:r>
            <a:r>
              <a:rPr lang="ko-KR" altLang="en-US" sz="1200" dirty="0" err="1" smtClean="0">
                <a:latin typeface="+mn-ea"/>
                <a:ea typeface="+mn-ea"/>
              </a:rPr>
              <a:t>컬럼</a:t>
            </a:r>
            <a:r>
              <a:rPr lang="en-US" altLang="ko-KR" sz="1200" dirty="0" smtClean="0">
                <a:latin typeface="+mn-ea"/>
                <a:ea typeface="+mn-ea"/>
              </a:rPr>
              <a:t>[ ,...n ])] [ ,...n ]</a:t>
            </a:r>
          </a:p>
          <a:p>
            <a:pPr indent="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[ON </a:t>
            </a:r>
            <a:r>
              <a:rPr lang="ko-KR" altLang="en-US" sz="1200" dirty="0" smtClean="0">
                <a:latin typeface="+mn-ea"/>
                <a:ea typeface="+mn-ea"/>
              </a:rPr>
              <a:t>객체</a:t>
            </a:r>
            <a:r>
              <a:rPr lang="en-US" altLang="ko-KR" sz="1200" dirty="0" smtClean="0">
                <a:latin typeface="+mn-ea"/>
                <a:ea typeface="+mn-ea"/>
              </a:rPr>
              <a:t>] TO {</a:t>
            </a:r>
            <a:r>
              <a:rPr lang="ko-KR" altLang="en-US" sz="1200" dirty="0" smtClean="0">
                <a:latin typeface="+mn-ea"/>
                <a:ea typeface="+mn-ea"/>
              </a:rPr>
              <a:t>사용자</a:t>
            </a:r>
            <a:r>
              <a:rPr lang="el-GR" altLang="ko-KR" sz="1200" dirty="0" smtClean="0">
                <a:latin typeface="+mn-ea"/>
                <a:ea typeface="+mn-ea"/>
              </a:rPr>
              <a:t>Ι</a:t>
            </a:r>
            <a:r>
              <a:rPr lang="ko-KR" altLang="en-US" sz="1200" dirty="0" err="1" smtClean="0">
                <a:latin typeface="+mn-ea"/>
                <a:ea typeface="+mn-ea"/>
              </a:rPr>
              <a:t>롤</a:t>
            </a:r>
            <a:r>
              <a:rPr lang="el-GR" altLang="ko-KR" sz="1200" dirty="0" smtClean="0">
                <a:latin typeface="+mn-ea"/>
                <a:ea typeface="+mn-ea"/>
              </a:rPr>
              <a:t>Ι</a:t>
            </a:r>
            <a:r>
              <a:rPr lang="en-US" altLang="ko-KR" sz="1200" dirty="0" smtClean="0">
                <a:latin typeface="+mn-ea"/>
                <a:ea typeface="+mn-ea"/>
              </a:rPr>
              <a:t>PUBLIC [ ,...n ]}</a:t>
            </a:r>
          </a:p>
          <a:p>
            <a:pPr indent="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[WITH GRANT OPTION]                     			        </a:t>
            </a:r>
            <a:r>
              <a:rPr lang="ko-KR" altLang="en-US" sz="900" dirty="0" smtClean="0">
                <a:latin typeface="+mn-ea"/>
                <a:ea typeface="+mn-ea"/>
              </a:rPr>
              <a:t>* </a:t>
            </a:r>
            <a:r>
              <a:rPr lang="en-US" altLang="ko-KR" sz="900" dirty="0" smtClean="0">
                <a:latin typeface="+mn-ea"/>
                <a:ea typeface="+mn-ea"/>
              </a:rPr>
              <a:t>[ , ... n ] : </a:t>
            </a:r>
            <a:r>
              <a:rPr lang="ko-KR" altLang="en-US" sz="900" dirty="0" smtClean="0">
                <a:latin typeface="+mn-ea"/>
                <a:ea typeface="+mn-ea"/>
              </a:rPr>
              <a:t>반복가능을 의미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750095"/>
              </p:ext>
            </p:extLst>
          </p:nvPr>
        </p:nvGraphicFramePr>
        <p:xfrm>
          <a:off x="645468" y="3429000"/>
          <a:ext cx="7958980" cy="76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9-5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 SELECT ON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madang.Book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mdguest@localhost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76558"/>
              </p:ext>
            </p:extLst>
          </p:nvPr>
        </p:nvGraphicFramePr>
        <p:xfrm>
          <a:off x="667755" y="4725144"/>
          <a:ext cx="7958980" cy="120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9-6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SELECT, UPDATE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WITH GRANT OPTION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함께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 SELECT, UPDATE ON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madang.Customer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mdguest@localhost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WITH GRANT OPTION;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58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권한 허가 </a:t>
            </a:r>
            <a:r>
              <a:rPr kumimoji="0" lang="en-US" altLang="ko-KR" sz="2000" dirty="0">
                <a:solidFill>
                  <a:schemeClr val="tx2"/>
                </a:solidFill>
              </a:rPr>
              <a:t>- GRANT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149080"/>
            <a:ext cx="1727076" cy="342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6021288"/>
            <a:ext cx="4144938" cy="275383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권한 </a:t>
            </a:r>
            <a:r>
              <a:rPr lang="ko-KR" altLang="en-US" dirty="0" smtClean="0"/>
              <a:t>관리 실습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762562"/>
              </p:ext>
            </p:extLst>
          </p:nvPr>
        </p:nvGraphicFramePr>
        <p:xfrm>
          <a:off x="755576" y="1916832"/>
          <a:ext cx="7704856" cy="206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9-7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madang.Book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테이블과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madang.Customer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mdguest2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madang.Book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mdguest2;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madang.Customer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mdguest2;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58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권한 허가 </a:t>
            </a:r>
            <a:r>
              <a:rPr kumimoji="0" lang="en-US" altLang="ko-KR" sz="2000" dirty="0">
                <a:solidFill>
                  <a:schemeClr val="tx2"/>
                </a:solidFill>
              </a:rPr>
              <a:t>- GRANT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24944"/>
            <a:ext cx="6840760" cy="4037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933056"/>
            <a:ext cx="3024336" cy="362097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권한 </a:t>
            </a:r>
            <a:r>
              <a:rPr lang="ko-KR" altLang="en-US" dirty="0" smtClean="0"/>
              <a:t>관리 실습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4395192"/>
          </a:xfrm>
        </p:spPr>
        <p:txBody>
          <a:bodyPr/>
          <a:lstStyle/>
          <a:p>
            <a:r>
              <a:rPr lang="en-US" altLang="ko-KR" dirty="0" smtClean="0"/>
              <a:t>GRANT </a:t>
            </a:r>
            <a:r>
              <a:rPr lang="ko-KR" altLang="en-US" dirty="0" smtClean="0"/>
              <a:t>문으로 허가한 권한을 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회수하는 명령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GRANT </a:t>
            </a:r>
            <a:r>
              <a:rPr lang="ko-KR" altLang="en-US" dirty="0" smtClean="0"/>
              <a:t>문이 권한 부여를 위해 ‘</a:t>
            </a:r>
            <a:r>
              <a:rPr lang="en-US" altLang="ko-KR" dirty="0" smtClean="0"/>
              <a:t>TO </a:t>
            </a:r>
            <a:r>
              <a:rPr lang="ko-KR" altLang="en-US" dirty="0" smtClean="0"/>
              <a:t>사용자’를 표기했다면</a:t>
            </a:r>
            <a:r>
              <a:rPr lang="en-US" altLang="ko-KR" dirty="0" smtClean="0"/>
              <a:t>, REVOKE </a:t>
            </a:r>
            <a:r>
              <a:rPr lang="ko-KR" altLang="en-US" dirty="0" smtClean="0"/>
              <a:t>문은 권한 취소를 위해 ‘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사용자’를 표기함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권한을 재부여하는 </a:t>
            </a:r>
            <a:r>
              <a:rPr lang="en-US" altLang="ko-KR" dirty="0" smtClean="0"/>
              <a:t>WITH GRANT OPTION</a:t>
            </a:r>
            <a:r>
              <a:rPr lang="ko-KR" altLang="en-US" dirty="0" smtClean="0"/>
              <a:t>의 회수를 위해 ‘</a:t>
            </a:r>
            <a:r>
              <a:rPr lang="en-US" altLang="ko-KR" dirty="0" smtClean="0"/>
              <a:t>CASCADE</a:t>
            </a:r>
            <a:r>
              <a:rPr lang="ko-KR" altLang="en-US" dirty="0" smtClean="0"/>
              <a:t>’ 옵션을 사용함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CASCADE</a:t>
            </a:r>
            <a:r>
              <a:rPr lang="ko-KR" altLang="en-US" dirty="0" smtClean="0"/>
              <a:t>는 사용자가 다른 사용자에게 부여한 권한까지 연쇄적으로 취소하라는 의미로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사전에 주의 깊게 확인하고 사용해야 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44105"/>
            <a:ext cx="749530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REVOKE </a:t>
            </a:r>
            <a:r>
              <a:rPr lang="ko-KR" altLang="en-US" sz="1400" dirty="0" smtClean="0"/>
              <a:t>권한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컬럼</a:t>
            </a:r>
            <a:r>
              <a:rPr lang="en-US" altLang="ko-KR" sz="1400" dirty="0" smtClean="0"/>
              <a:t>[ ,...n ])] [ ,...n ]</a:t>
            </a:r>
          </a:p>
          <a:p>
            <a:pPr indent="361950">
              <a:lnSpc>
                <a:spcPct val="140000"/>
              </a:lnSpc>
            </a:pPr>
            <a:r>
              <a:rPr lang="en-US" altLang="ko-KR" sz="1400" dirty="0" smtClean="0"/>
              <a:t>[ON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] FROM { </a:t>
            </a:r>
            <a:r>
              <a:rPr lang="ko-KR" altLang="en-US" sz="1400" dirty="0" smtClean="0"/>
              <a:t>사용자</a:t>
            </a:r>
            <a:r>
              <a:rPr lang="el-GR" altLang="ko-KR" sz="1400" dirty="0" smtClean="0"/>
              <a:t>Ι</a:t>
            </a:r>
            <a:r>
              <a:rPr lang="ko-KR" altLang="en-US" sz="1400" dirty="0" err="1" smtClean="0"/>
              <a:t>롤</a:t>
            </a:r>
            <a:r>
              <a:rPr lang="el-GR" altLang="ko-KR" sz="1400" dirty="0" smtClean="0"/>
              <a:t>Ι</a:t>
            </a:r>
            <a:r>
              <a:rPr lang="en-US" altLang="ko-KR" sz="1400" dirty="0" smtClean="0"/>
              <a:t>PUBLIC [ ,...n ]}</a:t>
            </a:r>
          </a:p>
          <a:p>
            <a:pPr indent="361950">
              <a:lnSpc>
                <a:spcPct val="140000"/>
              </a:lnSpc>
            </a:pPr>
            <a:r>
              <a:rPr lang="en-US" altLang="ko-KR" sz="1400" dirty="0" smtClean="0"/>
              <a:t>[CASCADE]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58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권한 취소 </a:t>
            </a:r>
            <a:r>
              <a:rPr kumimoji="0" lang="en-US" altLang="ko-KR" sz="2000" dirty="0">
                <a:solidFill>
                  <a:schemeClr val="tx2"/>
                </a:solidFill>
              </a:rPr>
              <a:t>- REVOKE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권한 </a:t>
            </a:r>
            <a:r>
              <a:rPr lang="ko-KR" altLang="en-US" dirty="0" smtClean="0"/>
              <a:t>관리 실습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87620"/>
              </p:ext>
            </p:extLst>
          </p:nvPr>
        </p:nvGraphicFramePr>
        <p:xfrm>
          <a:off x="755576" y="1845048"/>
          <a:ext cx="7704856" cy="112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9-8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부여된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REVOKE SELECT ON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madang.Book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mdguest@localhost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933788"/>
              </p:ext>
            </p:extLst>
          </p:nvPr>
        </p:nvGraphicFramePr>
        <p:xfrm>
          <a:off x="755576" y="3573017"/>
          <a:ext cx="7704856" cy="163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9-9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부여된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 SELECT ON Customer FROM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58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권한 취소 </a:t>
            </a:r>
            <a:r>
              <a:rPr kumimoji="0" lang="en-US" altLang="ko-KR" sz="2000" dirty="0">
                <a:solidFill>
                  <a:schemeClr val="tx2"/>
                </a:solidFill>
              </a:rPr>
              <a:t>- REVOKE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36912"/>
            <a:ext cx="6768752" cy="382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52" y="4653136"/>
            <a:ext cx="6932100" cy="33803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권한 </a:t>
            </a:r>
            <a:r>
              <a:rPr lang="ko-KR" altLang="en-US" dirty="0" smtClean="0"/>
              <a:t>관리 실습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3100529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03.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백업과 복원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백업의 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백업 방법 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MySQL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백업 및 복원 실습 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백업과 복원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백업</a:t>
            </a:r>
            <a:r>
              <a:rPr lang="en-US" altLang="ko-KR" dirty="0"/>
              <a:t>(backup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데이터베이스에서도 역시 예상하지 못한 장애에 대비하여 데이터베이스를 복제하여 보관하는 작업</a:t>
            </a:r>
            <a:endParaRPr lang="en-US" altLang="ko-KR" dirty="0" smtClean="0"/>
          </a:p>
          <a:p>
            <a:pPr algn="just"/>
            <a:endParaRPr lang="en-US" altLang="ko-KR" sz="600" dirty="0" smtClean="0"/>
          </a:p>
          <a:p>
            <a:pPr algn="just"/>
            <a:r>
              <a:rPr lang="ko-KR" altLang="en-US" dirty="0" smtClean="0"/>
              <a:t>복원</a:t>
            </a:r>
            <a:r>
              <a:rPr lang="en-US" altLang="ko-KR" dirty="0" smtClean="0"/>
              <a:t>(recovery) :</a:t>
            </a:r>
            <a:r>
              <a:rPr lang="ko-KR" altLang="en-US" dirty="0" smtClean="0"/>
              <a:t>장애가 발생하여 운영 중인 데이터에 손상이 발생했을 때 기존에 복사해 둔 백업 파일을 사용하여 원래대로 되돌려 놓는 작업</a:t>
            </a:r>
            <a:endParaRPr lang="en-US" altLang="ko-KR" dirty="0" smtClean="0"/>
          </a:p>
          <a:p>
            <a:pPr algn="just"/>
            <a:endParaRPr lang="en-US" altLang="ko-KR" sz="500" dirty="0" smtClean="0"/>
          </a:p>
          <a:p>
            <a:pPr algn="just"/>
            <a:r>
              <a:rPr lang="ko-KR" altLang="en-US" dirty="0" smtClean="0"/>
              <a:t>미디어 오류</a:t>
            </a:r>
            <a:endParaRPr lang="en-US" altLang="ko-KR" dirty="0" smtClean="0"/>
          </a:p>
          <a:p>
            <a:pPr marL="361950" lvl="1" indent="-95250" algn="just">
              <a:buNone/>
            </a:pPr>
            <a:r>
              <a:rPr lang="en-US" altLang="ko-KR" sz="600" dirty="0" smtClean="0"/>
              <a:t>	</a:t>
            </a:r>
          </a:p>
          <a:p>
            <a:pPr algn="just"/>
            <a:r>
              <a:rPr lang="ko-KR" altLang="en-US" dirty="0" smtClean="0"/>
              <a:t>사용자 오류</a:t>
            </a:r>
            <a:endParaRPr lang="en-US" altLang="ko-KR" dirty="0" smtClean="0"/>
          </a:p>
          <a:p>
            <a:pPr marL="361950" lvl="1" indent="-95250" algn="just">
              <a:buNone/>
            </a:pPr>
            <a:endParaRPr lang="en-US" altLang="ko-KR" sz="600" dirty="0" smtClean="0"/>
          </a:p>
          <a:p>
            <a:pPr algn="just"/>
            <a:r>
              <a:rPr lang="ko-KR" altLang="en-US" dirty="0" smtClean="0"/>
              <a:t>하드웨어 장애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43608" y="3731954"/>
            <a:ext cx="6953076" cy="720000"/>
            <a:chOff x="643260" y="3173386"/>
            <a:chExt cx="6953076" cy="720000"/>
          </a:xfrm>
        </p:grpSpPr>
        <p:sp>
          <p:nvSpPr>
            <p:cNvPr id="5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백업과 복원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43608" y="1457382"/>
            <a:ext cx="6953076" cy="720000"/>
            <a:chOff x="643260" y="980728"/>
            <a:chExt cx="6953076" cy="720000"/>
          </a:xfrm>
        </p:grpSpPr>
        <p:sp>
          <p:nvSpPr>
            <p:cNvPr id="10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데이터베이스 관리의 개요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43608" y="2594668"/>
            <a:ext cx="6953076" cy="720000"/>
            <a:chOff x="643260" y="2077057"/>
            <a:chExt cx="6953076" cy="720000"/>
          </a:xfrm>
        </p:grpSpPr>
        <p:sp>
          <p:nvSpPr>
            <p:cNvPr id="15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보안과 권한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55576" y="2733260"/>
            <a:ext cx="6984776" cy="23095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백업의 종류</a:t>
            </a:r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2071553" y="2836937"/>
            <a:ext cx="1224136" cy="52205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Insert … 10..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2094404" y="3493393"/>
            <a:ext cx="1224136" cy="144854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7857" y="4545781"/>
            <a:ext cx="742931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3750588" y="2836937"/>
            <a:ext cx="1224136" cy="52205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Insert … 20..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원통 7"/>
          <p:cNvSpPr/>
          <p:nvPr/>
        </p:nvSpPr>
        <p:spPr>
          <a:xfrm>
            <a:off x="3773439" y="3493393"/>
            <a:ext cx="1224136" cy="144854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36892" y="4545781"/>
            <a:ext cx="742931" cy="25202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36892" y="4240970"/>
            <a:ext cx="742931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2</a:t>
            </a:r>
            <a:r>
              <a:rPr lang="en-US" altLang="ko-KR" sz="1200" dirty="0" smtClean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5383921" y="2836937"/>
            <a:ext cx="1224136" cy="52205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Insert … </a:t>
            </a:r>
            <a:r>
              <a:rPr lang="en-US" altLang="ko-KR" sz="1200" dirty="0" smtClean="0">
                <a:latin typeface="+mn-ea"/>
              </a:rPr>
              <a:t>30..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5406772" y="3493393"/>
            <a:ext cx="1224136" cy="144854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70225" y="4545781"/>
            <a:ext cx="742931" cy="2520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70225" y="4240970"/>
            <a:ext cx="742931" cy="25202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2</a:t>
            </a:r>
            <a:r>
              <a:rPr lang="en-US" altLang="ko-KR" sz="1200" dirty="0" smtClean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1953" y="3921906"/>
            <a:ext cx="742931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3</a:t>
            </a:r>
            <a:r>
              <a:rPr lang="en-US" altLang="ko-KR" sz="1200" dirty="0" smtClean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2605036" y="3422293"/>
            <a:ext cx="202871" cy="27035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284071" y="3402143"/>
            <a:ext cx="202871" cy="27035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940254" y="3404617"/>
            <a:ext cx="202871" cy="27035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7783" y="29725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트랜잭션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588" y="40637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 파일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790166" y="3440621"/>
            <a:ext cx="3528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3455876" y="3440621"/>
            <a:ext cx="3528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5040052" y="3440621"/>
            <a:ext cx="3528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/>
          </p:cNvSpPr>
          <p:nvPr/>
        </p:nvSpPr>
        <p:spPr>
          <a:xfrm>
            <a:off x="2316421" y="2252489"/>
            <a:ext cx="734400" cy="32400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10 </a:t>
            </a:r>
            <a:r>
              <a:rPr lang="ko-KR" altLang="en-US" sz="1200" b="1" dirty="0" smtClean="0">
                <a:latin typeface="+mn-ea"/>
              </a:rPr>
              <a:t>입력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3995456" y="2252489"/>
            <a:ext cx="734400" cy="32400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20 </a:t>
            </a:r>
            <a:r>
              <a:rPr lang="ko-KR" altLang="en-US" sz="1200" b="1" dirty="0" smtClean="0">
                <a:latin typeface="+mn-ea"/>
              </a:rPr>
              <a:t>입력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5628789" y="2252489"/>
            <a:ext cx="734400" cy="32400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30 </a:t>
            </a:r>
            <a:r>
              <a:rPr lang="ko-KR" altLang="en-US" sz="1200" b="1" dirty="0" smtClean="0">
                <a:latin typeface="+mn-ea"/>
              </a:rPr>
              <a:t>입력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0532" y="225248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자료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입력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1671" y="16764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시간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1760" y="16764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시작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9952" y="167642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5</a:t>
            </a:r>
            <a:r>
              <a:rPr lang="ko-KR" altLang="en-US" sz="1200" dirty="0" smtClean="0">
                <a:latin typeface="+mn-ea"/>
                <a:ea typeface="+mn-ea"/>
              </a:rPr>
              <a:t>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6136" y="167642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10</a:t>
            </a:r>
            <a:r>
              <a:rPr lang="ko-KR" altLang="en-US" sz="1200" dirty="0" smtClean="0">
                <a:latin typeface="+mn-ea"/>
                <a:ea typeface="+mn-ea"/>
              </a:rPr>
              <a:t>분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290714" y="1820441"/>
            <a:ext cx="57606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946898" y="1820441"/>
            <a:ext cx="57606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540599" y="1820441"/>
            <a:ext cx="57606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21671" y="5240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백업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15461" y="5240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첫 번째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9279" y="5240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두 번째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63258" y="5240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 번째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43608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9-6 </a:t>
            </a:r>
            <a:r>
              <a:rPr lang="ko-KR" altLang="en-US" sz="1400" b="1" dirty="0" smtClean="0">
                <a:latin typeface="+mn-ea"/>
                <a:ea typeface="+mn-ea"/>
              </a:rPr>
              <a:t>데이터 파일의 입력 순서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err="1" smtClean="0">
                <a:latin typeface="+mn-ea"/>
                <a:ea typeface="+mn-ea"/>
              </a:rPr>
              <a:t>시간순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백업의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백업</a:t>
            </a:r>
            <a:r>
              <a:rPr lang="en-US" altLang="ko-KR" dirty="0" smtClean="0"/>
              <a:t>	</a:t>
            </a:r>
          </a:p>
          <a:p>
            <a:pPr algn="just"/>
            <a:r>
              <a:rPr lang="ko-KR" altLang="en-US" dirty="0" smtClean="0"/>
              <a:t>차등 백업</a:t>
            </a:r>
            <a:r>
              <a:rPr lang="en-US" altLang="ko-KR" dirty="0" smtClean="0"/>
              <a:t>	</a:t>
            </a:r>
          </a:p>
          <a:p>
            <a:pPr algn="just"/>
            <a:r>
              <a:rPr lang="ko-KR" altLang="en-US" dirty="0" smtClean="0"/>
              <a:t>트랜잭션 로그 백업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데이터베이스 백업 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물리적 백업 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ko-KR" altLang="en-US" b="0" dirty="0" smtClean="0"/>
              <a:t>     데이터베이스를 </a:t>
            </a:r>
            <a:r>
              <a:rPr lang="ko-KR" altLang="en-US" b="0" dirty="0"/>
              <a:t>구동하기 위해 필요한 모든 </a:t>
            </a:r>
            <a:r>
              <a:rPr lang="ko-KR" altLang="en-US" b="0" dirty="0" smtClean="0"/>
              <a:t>파일을 </a:t>
            </a:r>
            <a:r>
              <a:rPr lang="ko-KR" altLang="en-US" b="0" dirty="0"/>
              <a:t>물리적으로 ‘복사’하는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lvl="1"/>
            <a:r>
              <a:rPr lang="ko-KR" altLang="en-US" sz="1400" dirty="0" smtClean="0"/>
              <a:t>콜드 백업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데이터베이스를 </a:t>
            </a:r>
            <a:r>
              <a:rPr lang="ko-KR" altLang="en-US" sz="1400" dirty="0" err="1" smtClean="0"/>
              <a:t>셧다운</a:t>
            </a:r>
            <a:r>
              <a:rPr lang="en-US" altLang="ko-KR" sz="1400" dirty="0" smtClean="0"/>
              <a:t>(shutdown)</a:t>
            </a:r>
            <a:r>
              <a:rPr lang="ko-KR" altLang="en-US" sz="1400" dirty="0" smtClean="0"/>
              <a:t>한 </a:t>
            </a:r>
            <a:r>
              <a:rPr lang="ko-KR" altLang="en-US" sz="1400" dirty="0"/>
              <a:t>후에 백업을 </a:t>
            </a:r>
            <a:r>
              <a:rPr lang="ko-KR" altLang="en-US" sz="1400" dirty="0" smtClean="0"/>
              <a:t>진행하는 방법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핫</a:t>
            </a:r>
            <a:r>
              <a:rPr lang="ko-KR" altLang="en-US" sz="1400" dirty="0" smtClean="0"/>
              <a:t> 백업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운영 중인 데이터베이스의 파일을 복사하는 </a:t>
            </a:r>
            <a:r>
              <a:rPr lang="ko-KR" altLang="en-US" sz="1400" dirty="0" smtClean="0"/>
              <a:t>방법</a:t>
            </a:r>
            <a:endParaRPr lang="en-US" altLang="ko-KR" sz="1400" dirty="0" smtClean="0"/>
          </a:p>
          <a:p>
            <a:pPr lvl="1"/>
            <a:endParaRPr lang="en-US" altLang="ko-KR" dirty="0" smtClean="0"/>
          </a:p>
          <a:p>
            <a:pPr algn="just"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논리적 백업 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b="0" dirty="0" smtClean="0"/>
              <a:t>실제 데이터베이스를 </a:t>
            </a:r>
            <a:r>
              <a:rPr lang="ko-KR" altLang="en-US" b="0" dirty="0"/>
              <a:t>구성하는 물리적 파일을 직접 </a:t>
            </a:r>
            <a:r>
              <a:rPr lang="ko-KR" altLang="en-US" b="0" dirty="0" smtClean="0"/>
              <a:t>복사하는 방법이 아닌</a:t>
            </a:r>
            <a:r>
              <a:rPr lang="en-US" altLang="ko-KR" b="0" dirty="0" smtClean="0"/>
              <a:t>,   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dirty="0" smtClean="0"/>
              <a:t> 데이터베이스의 콘텐츠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내용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를 별도의 파일로 옮기는 백업 방법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MySQL</a:t>
            </a:r>
            <a:r>
              <a:rPr lang="ko-KR" altLang="en-US" dirty="0" smtClean="0">
                <a:solidFill>
                  <a:schemeClr val="tx1"/>
                </a:solidFill>
              </a:rPr>
              <a:t> 백업 및 복원 실습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기본 </a:t>
            </a:r>
            <a:r>
              <a:rPr lang="ko-KR" altLang="en-US" sz="2000" dirty="0" smtClean="0">
                <a:solidFill>
                  <a:schemeClr val="tx2"/>
                </a:solidFill>
              </a:rPr>
              <a:t>준비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3568" y="1695103"/>
            <a:ext cx="7726624" cy="235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"/>
            </a:pPr>
            <a:r>
              <a:rPr lang="ko-KR" altLang="en-US" dirty="0"/>
              <a:t>실제 백업된 파일이 저장될 폴더 </a:t>
            </a:r>
            <a:r>
              <a:rPr lang="ko-KR" altLang="en-US" dirty="0" smtClean="0"/>
              <a:t>준비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/>
              <a:t>C:\madang\mdbackup </a:t>
            </a:r>
            <a:r>
              <a:rPr lang="ko-KR" altLang="en-US" dirty="0"/>
              <a:t>폴더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ClrTx/>
              <a:buNone/>
            </a:pPr>
            <a:endParaRPr lang="en-US" altLang="ko-KR" sz="400" dirty="0"/>
          </a:p>
          <a:p>
            <a:pPr>
              <a:buClrTx/>
              <a:buFont typeface="Wingdings" pitchFamily="2" charset="2"/>
              <a:buChar char=""/>
            </a:pPr>
            <a:r>
              <a:rPr lang="en-US" altLang="ko-KR" dirty="0" smtClean="0"/>
              <a:t>Workbench</a:t>
            </a:r>
            <a:r>
              <a:rPr lang="ko-KR" altLang="en-US" dirty="0"/>
              <a:t>에서 </a:t>
            </a:r>
            <a:r>
              <a:rPr lang="en-US" altLang="ko-KR" dirty="0"/>
              <a:t>root </a:t>
            </a:r>
            <a:r>
              <a:rPr lang="ko-KR" altLang="en-US" dirty="0"/>
              <a:t>계정으로 쿼리 창을 </a:t>
            </a:r>
            <a:r>
              <a:rPr lang="ko-KR" altLang="en-US" dirty="0" smtClean="0"/>
              <a:t>만듦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</a:t>
            </a:r>
            <a:r>
              <a:rPr lang="en-US" altLang="ko-KR" dirty="0" err="1"/>
              <a:t>madang</a:t>
            </a:r>
            <a:r>
              <a:rPr lang="en-US" altLang="ko-KR" dirty="0"/>
              <a:t> </a:t>
            </a:r>
            <a:r>
              <a:rPr lang="ko-KR" altLang="en-US" dirty="0"/>
              <a:t>데이터베이스 전체를 백업하고 </a:t>
            </a:r>
            <a:r>
              <a:rPr lang="ko-KR" altLang="en-US" dirty="0" smtClean="0"/>
              <a:t>복원해보기로 함</a:t>
            </a:r>
            <a:endParaRPr lang="en-US" altLang="ko-KR" dirty="0" smtClean="0"/>
          </a:p>
          <a:p>
            <a:pPr>
              <a:buClrTx/>
              <a:buFont typeface="Wingdings" pitchFamily="2" charset="2"/>
              <a:buChar char=""/>
            </a:pPr>
            <a:endParaRPr lang="en-US" altLang="ko-KR" sz="400" dirty="0" smtClean="0"/>
          </a:p>
          <a:p>
            <a:pPr>
              <a:buClrTx/>
              <a:buFont typeface="Wingdings" pitchFamily="2" charset="2"/>
              <a:buChar char=""/>
            </a:pPr>
            <a:r>
              <a:rPr lang="ko-KR" altLang="en-US" dirty="0" smtClean="0"/>
              <a:t>백업이 </a:t>
            </a:r>
            <a:r>
              <a:rPr lang="ko-KR" altLang="en-US" dirty="0"/>
              <a:t>끝나면 백업 화면을 닫고 백업된 파일을 살펴본다</a:t>
            </a:r>
            <a:r>
              <a:rPr lang="en-US" altLang="ko-KR" dirty="0"/>
              <a:t>. </a:t>
            </a:r>
            <a:r>
              <a:rPr lang="en-US" altLang="ko-KR" dirty="0" smtClean="0"/>
              <a:t>C</a:t>
            </a:r>
            <a:r>
              <a:rPr lang="en-US" altLang="ko-KR" dirty="0"/>
              <a:t>:</a:t>
            </a:r>
            <a:r>
              <a:rPr lang="ko-KR" altLang="en-US" dirty="0"/>
              <a:t>∖</a:t>
            </a:r>
            <a:r>
              <a:rPr lang="en-US" altLang="ko-KR" dirty="0" err="1"/>
              <a:t>madang</a:t>
            </a:r>
            <a:r>
              <a:rPr lang="ko-KR" altLang="en-US" dirty="0"/>
              <a:t>∖</a:t>
            </a:r>
            <a:r>
              <a:rPr lang="en-US" altLang="ko-KR" dirty="0"/>
              <a:t>backup</a:t>
            </a:r>
            <a:r>
              <a:rPr lang="ko-KR" altLang="en-US" dirty="0"/>
              <a:t>∖</a:t>
            </a:r>
            <a:r>
              <a:rPr lang="en-US" altLang="ko-KR" dirty="0" err="1"/>
              <a:t>madang_backup.sql</a:t>
            </a:r>
            <a:r>
              <a:rPr lang="en-US" altLang="ko-KR" dirty="0"/>
              <a:t> </a:t>
            </a:r>
            <a:r>
              <a:rPr lang="ko-KR" altLang="en-US" dirty="0" smtClean="0"/>
              <a:t>경로에서 파일 확인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>
              <a:buClrTx/>
              <a:buFont typeface="Wingdings" pitchFamily="2" charset="2"/>
              <a:buChar char=""/>
            </a:pPr>
            <a:endParaRPr lang="en-US" altLang="ko-KR" dirty="0"/>
          </a:p>
          <a:p>
            <a:pPr>
              <a:buClrTx/>
              <a:buFont typeface="Wingdings" pitchFamily="2" charset="2"/>
              <a:buChar char=""/>
            </a:pPr>
            <a:endParaRPr lang="en-US" altLang="ko-KR" dirty="0"/>
          </a:p>
          <a:p>
            <a:pPr>
              <a:buClrTx/>
              <a:buFont typeface="Wingdings" pitchFamily="2" charset="2"/>
              <a:buChar char="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7971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6982405" cy="47514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MySQL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백업 및 복원 실습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9-7 </a:t>
            </a:r>
            <a:r>
              <a:rPr lang="ko-KR" altLang="en-US" sz="1400" b="1" dirty="0">
                <a:latin typeface="+mn-ea"/>
                <a:ea typeface="+mn-ea"/>
              </a:rPr>
              <a:t>데이터베이스 백업 </a:t>
            </a:r>
            <a:r>
              <a:rPr lang="en-US" altLang="ko-KR" sz="1400" b="1" dirty="0">
                <a:latin typeface="+mn-ea"/>
                <a:ea typeface="+mn-ea"/>
              </a:rPr>
              <a:t>– Export </a:t>
            </a:r>
            <a:r>
              <a:rPr lang="ko-KR" altLang="en-US" sz="1400" b="1" dirty="0">
                <a:latin typeface="+mn-ea"/>
                <a:ea typeface="+mn-ea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42114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백업 및 복원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9-8 </a:t>
            </a:r>
            <a:r>
              <a:rPr lang="ko-KR" altLang="en-US" sz="1400" b="1" dirty="0" smtClean="0">
                <a:latin typeface="+mn-ea"/>
                <a:ea typeface="+mn-ea"/>
              </a:rPr>
              <a:t>데이터베이스 </a:t>
            </a:r>
            <a:r>
              <a:rPr lang="ko-KR" altLang="en-US" sz="1400" b="1" dirty="0">
                <a:latin typeface="+mn-ea"/>
                <a:ea typeface="+mn-ea"/>
              </a:rPr>
              <a:t>복원 </a:t>
            </a:r>
            <a:r>
              <a:rPr lang="en-US" altLang="ko-KR" sz="1400" b="1" dirty="0">
                <a:latin typeface="+mn-ea"/>
                <a:ea typeface="+mn-ea"/>
              </a:rPr>
              <a:t>– Import </a:t>
            </a:r>
            <a:r>
              <a:rPr lang="ko-KR" altLang="en-US" sz="1400" b="1" dirty="0">
                <a:latin typeface="+mn-ea"/>
                <a:ea typeface="+mn-ea"/>
              </a:rPr>
              <a:t>화면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858817" cy="474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90144" y="1085850"/>
            <a:ext cx="7674356" cy="5472113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DCL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 관리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WITH GRANT OPTION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REVOKE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ROLE)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백업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복원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백업의 종류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29824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데이터베이스 관리의 중요성과 관리 업무에는 무엇이 있는지 알아본다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데이터베이스 사용자에게 권한을 부여하여 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DBMS </a:t>
            </a: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또는 특정 데이터에 </a:t>
            </a:r>
            <a:r>
              <a:rPr kumimoji="0" lang="en-US" altLang="ko-KR" sz="1800" b="1" dirty="0" smtClean="0">
                <a:solidFill>
                  <a:srgbClr val="393939"/>
                </a:solidFill>
                <a:latin typeface="+mn-ea"/>
              </a:rPr>
              <a:t/>
            </a:r>
            <a:br>
              <a:rPr kumimoji="0" lang="en-US" altLang="ko-KR" sz="1800" b="1" dirty="0" smtClean="0">
                <a:solidFill>
                  <a:srgbClr val="393939"/>
                </a:solidFill>
                <a:latin typeface="+mn-ea"/>
              </a:rPr>
            </a:br>
            <a:r>
              <a:rPr kumimoji="0" lang="ko-KR" altLang="en-US" sz="1800" b="1" dirty="0" smtClean="0">
                <a:solidFill>
                  <a:srgbClr val="393939"/>
                </a:solidFill>
                <a:latin typeface="+mn-ea"/>
              </a:rPr>
              <a:t>접근을 </a:t>
            </a: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차단하는 방법을 알아본다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장애 시 백업 데이터를 토대로 데이터베이스를 복원하는 방법을 알아본다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5735866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01.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데이터베이스 관리의 개요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관리의 중요성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관리 업무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관리의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0695" y="106702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488261" y="1580721"/>
            <a:ext cx="107915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운영자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4113564" y="1586828"/>
            <a:ext cx="107915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판매원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5769748" y="1586828"/>
            <a:ext cx="107915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고객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" name="직선 연결선 9"/>
          <p:cNvCxnSpPr>
            <a:stCxn id="5" idx="2"/>
          </p:cNvCxnSpPr>
          <p:nvPr/>
        </p:nvCxnSpPr>
        <p:spPr>
          <a:xfrm rot="16200000" flipH="1">
            <a:off x="4332213" y="2195758"/>
            <a:ext cx="649135" cy="72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</p:cNvCxnSpPr>
          <p:nvPr/>
        </p:nvCxnSpPr>
        <p:spPr>
          <a:xfrm rot="16200000" flipH="1">
            <a:off x="3204715" y="1691846"/>
            <a:ext cx="453387" cy="8071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</p:cNvCxnSpPr>
          <p:nvPr/>
        </p:nvCxnSpPr>
        <p:spPr>
          <a:xfrm rot="5400000">
            <a:off x="5406467" y="1590037"/>
            <a:ext cx="618070" cy="11876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화살표 16"/>
          <p:cNvSpPr/>
          <p:nvPr/>
        </p:nvSpPr>
        <p:spPr>
          <a:xfrm>
            <a:off x="4185571" y="3717032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905651" y="3717032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953323" y="4149080"/>
            <a:ext cx="5472608" cy="144016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데이터베이스 서버</a:t>
            </a:r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50685" y="4669753"/>
            <a:ext cx="2267010" cy="8474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운영체제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윈도우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DBMS(MySQL)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81737" y="4531015"/>
            <a:ext cx="1614386" cy="299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소프트웨어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8997" y="4669753"/>
            <a:ext cx="2267010" cy="8474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CPU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RAM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HDD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99057" y="4491826"/>
            <a:ext cx="1236551" cy="299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하드웨어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473603" y="5013176"/>
            <a:ext cx="43204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>
            <a:off x="4473603" y="5157192"/>
            <a:ext cx="43204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1315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운영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구름 모양 설명선 10"/>
          <p:cNvSpPr/>
          <p:nvPr/>
        </p:nvSpPr>
        <p:spPr>
          <a:xfrm>
            <a:off x="3171562" y="2430729"/>
            <a:ext cx="2977709" cy="1103629"/>
          </a:xfrm>
          <a:prstGeom prst="cloudCallout">
            <a:avLst>
              <a:gd name="adj1" fmla="val -10708"/>
              <a:gd name="adj2" fmla="val 723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백본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라우터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, 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스위치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허브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16700" y="2322108"/>
            <a:ext cx="1236551" cy="299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네트워</a:t>
            </a:r>
            <a:r>
              <a:rPr lang="ko-KR" altLang="en-US" sz="1200" dirty="0">
                <a:latin typeface="+mn-ea"/>
              </a:rPr>
              <a:t>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 관리 업무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 algn="just"/>
            <a:r>
              <a:rPr lang="ko-KR" altLang="en-US" dirty="0" smtClean="0"/>
              <a:t> 서비스 관리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 점검 및 모니터링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 장애 대처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 백업과 복원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 사용자 관리 및 권한 관리</a:t>
            </a:r>
            <a:endParaRPr lang="en-US" altLang="ko-KR" dirty="0"/>
          </a:p>
          <a:p>
            <a:pPr marL="180975" indent="-180975" algn="just"/>
            <a:r>
              <a:rPr lang="ko-KR" altLang="en-US" dirty="0" smtClean="0"/>
              <a:t> 시스템 </a:t>
            </a:r>
            <a:r>
              <a:rPr lang="ko-KR" altLang="en-US" dirty="0"/>
              <a:t>데이터베이스 관리</a:t>
            </a:r>
            <a:endParaRPr lang="en-US" altLang="ko-KR" dirty="0"/>
          </a:p>
          <a:p>
            <a:pPr marL="180975" indent="-180975" algn="just">
              <a:tabLst>
                <a:tab pos="180975" algn="l"/>
              </a:tabLst>
            </a:pPr>
            <a:r>
              <a:rPr lang="ko-KR" altLang="en-US" dirty="0" smtClean="0"/>
              <a:t> 사용자 </a:t>
            </a:r>
            <a:r>
              <a:rPr lang="ko-KR" altLang="en-US" dirty="0"/>
              <a:t>데이터베이스 관리</a:t>
            </a:r>
            <a:endParaRPr lang="en-US" altLang="ko-KR" dirty="0"/>
          </a:p>
          <a:p>
            <a:pPr marL="180975" indent="-180975" algn="just"/>
            <a:r>
              <a:rPr lang="ko-KR" altLang="en-US" dirty="0" smtClean="0"/>
              <a:t> 데이터베이스 </a:t>
            </a:r>
            <a:r>
              <a:rPr lang="ko-KR" altLang="en-US" dirty="0"/>
              <a:t>저장 공간 관리</a:t>
            </a:r>
            <a:endParaRPr lang="en-US" altLang="ko-KR" dirty="0"/>
          </a:p>
          <a:p>
            <a:pPr marL="180975" indent="-180975" algn="just"/>
            <a:r>
              <a:rPr lang="ko-KR" altLang="en-US" dirty="0" smtClean="0"/>
              <a:t> 인덱스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ko-KR" altLang="en-US" dirty="0"/>
          </a:p>
          <a:p>
            <a:pPr marL="180975" indent="-180975" algn="just"/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관리 업무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64896" cy="2952328"/>
          </a:xfrm>
        </p:spPr>
        <p:txBody>
          <a:bodyPr/>
          <a:lstStyle/>
          <a:p>
            <a:endParaRPr lang="ko-KR" altLang="en-US" b="0" dirty="0"/>
          </a:p>
          <a:p>
            <a:pPr marL="0" indent="0">
              <a:buNone/>
            </a:pPr>
            <a:r>
              <a:rPr lang="en-US" altLang="ko-KR" b="0" dirty="0"/>
              <a:t>	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5536" y="1052736"/>
            <a:ext cx="80648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기본 명령어 실습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14757"/>
              </p:ext>
            </p:extLst>
          </p:nvPr>
        </p:nvGraphicFramePr>
        <p:xfrm>
          <a:off x="827584" y="1988840"/>
          <a:ext cx="7704856" cy="288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5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 (root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계정으로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시스템에 있는 데이터베이스 현황을 살펴보시오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446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400" b="0" dirty="0" smtClean="0"/>
                        <a:t>SHOW DATABASES; </a:t>
                      </a:r>
                      <a:br>
                        <a:rPr lang="en-US" altLang="ko-KR" sz="1400" b="0" dirty="0" smtClean="0"/>
                      </a:br>
                      <a:r>
                        <a:rPr lang="en-US" altLang="ko-KR" sz="1400" b="0" dirty="0" smtClean="0"/>
                        <a:t>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b="0" dirty="0" smtClean="0"/>
                        <a:t>USE </a:t>
                      </a:r>
                      <a:r>
                        <a:rPr lang="en-US" altLang="ko-KR" sz="1400" b="0" dirty="0" err="1" smtClean="0"/>
                        <a:t>mysql</a:t>
                      </a:r>
                      <a:r>
                        <a:rPr lang="en-US" altLang="ko-KR" sz="1400" b="0" dirty="0" smtClean="0"/>
                        <a:t>; </a:t>
                      </a:r>
                      <a:br>
                        <a:rPr lang="en-US" altLang="ko-KR" sz="1400" b="0" dirty="0" smtClean="0"/>
                      </a:br>
                      <a:r>
                        <a:rPr lang="en-US" altLang="ko-KR" sz="1400" b="0" dirty="0" smtClean="0"/>
                        <a:t>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b="0" dirty="0" smtClean="0"/>
                        <a:t>SHOW TABLES;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b="0" dirty="0" smtClean="0"/>
                        <a:t>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b="0" dirty="0" smtClean="0"/>
                        <a:t>DESC User;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b="0" dirty="0" smtClean="0"/>
                        <a:t>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b="0" dirty="0" smtClean="0"/>
                        <a:t>SELECT * FROM User;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1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3100529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02.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보안과 권한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사용자 관리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 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 관리 실습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보안과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는 ① 로그인 단계에서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접근을 제한하는 로그인 사용자 관리                       ② 로그인한 </a:t>
            </a:r>
            <a:r>
              <a:rPr lang="ko-KR" altLang="en-US" dirty="0" err="1" smtClean="0"/>
              <a:t>사용자별로</a:t>
            </a:r>
            <a:r>
              <a:rPr lang="ko-KR" altLang="en-US" dirty="0" smtClean="0"/>
              <a:t> 특정 데이터로의 접근을 제한하는 권한 관리의 기능 제공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8687" y="59492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접근 권한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4864"/>
            <a:ext cx="5832648" cy="35708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926</Words>
  <Application>Microsoft Office PowerPoint</Application>
  <PresentationFormat>화면 슬라이드 쇼(4:3)</PresentationFormat>
  <Paragraphs>246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HY견고딕</vt:lpstr>
      <vt:lpstr>HY엽서L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Chapter 09 데이터베이스 보안과 관리</vt:lpstr>
      <vt:lpstr>목차</vt:lpstr>
      <vt:lpstr>학습목표</vt:lpstr>
      <vt:lpstr>PowerPoint 프레젠테이션</vt:lpstr>
      <vt:lpstr>1. 데이터베이스 관리의 중요성</vt:lpstr>
      <vt:lpstr>2. 데이터베이스 관리 업무</vt:lpstr>
      <vt:lpstr>2. 데이터베이스 관리 업무</vt:lpstr>
      <vt:lpstr>PowerPoint 프레젠테이션</vt:lpstr>
      <vt:lpstr>보안과 권한</vt:lpstr>
      <vt:lpstr>1. 로그인 사용자 관리</vt:lpstr>
      <vt:lpstr>1. 로그인 사용자 관리</vt:lpstr>
      <vt:lpstr>2. 권한 관리</vt:lpstr>
      <vt:lpstr>3. 권한 관리 실습</vt:lpstr>
      <vt:lpstr>3. 권한 관리 실습</vt:lpstr>
      <vt:lpstr>3. 권한 관리 실습</vt:lpstr>
      <vt:lpstr>3. 권한 관리 실습</vt:lpstr>
      <vt:lpstr>3. 권한 관리 실습</vt:lpstr>
      <vt:lpstr>PowerPoint 프레젠테이션</vt:lpstr>
      <vt:lpstr>백업과 복원</vt:lpstr>
      <vt:lpstr>1. 백업의 종류</vt:lpstr>
      <vt:lpstr>1. 백업의 종류</vt:lpstr>
      <vt:lpstr>2. 데이터베이스 백업 방법</vt:lpstr>
      <vt:lpstr>3. MySQL 백업 및 복원 실습</vt:lpstr>
      <vt:lpstr>3. MySQL 백업 및 복원 실습</vt:lpstr>
      <vt:lpstr>3. MySQL 백업 및 복원 실습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Park</cp:lastModifiedBy>
  <cp:revision>562</cp:revision>
  <dcterms:created xsi:type="dcterms:W3CDTF">2012-07-11T10:23:22Z</dcterms:created>
  <dcterms:modified xsi:type="dcterms:W3CDTF">2021-07-07T12:33:44Z</dcterms:modified>
</cp:coreProperties>
</file>