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Noto Sans CJK HK"/>
                <a:cs typeface="Noto Sans CJK HK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623D-6411-4C2A-91AE-58316563DBB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fld id="{62469733-B1E1-43BD-8508-4B0A79B83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38" y="372236"/>
            <a:ext cx="3734647" cy="1046440"/>
          </a:xfrm>
        </p:spPr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Noto Sans CJK HK"/>
                <a:cs typeface="Noto Sans CJK HK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623D-6411-4C2A-91AE-58316563DBB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fld id="{62469733-B1E1-43BD-8508-4B0A79B83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5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38" y="372236"/>
            <a:ext cx="3734647" cy="1046440"/>
          </a:xfrm>
        </p:spPr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623D-6411-4C2A-91AE-58316563DBB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fld id="{62469733-B1E1-43BD-8508-4B0A79B83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9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572275"/>
            <a:ext cx="12192000" cy="285750"/>
          </a:xfrm>
          <a:custGeom>
            <a:avLst/>
            <a:gdLst/>
            <a:ahLst/>
            <a:cxnLst/>
            <a:rect l="l" t="t" r="r" b="b"/>
            <a:pathLst>
              <a:path w="9144000" h="285750">
                <a:moveTo>
                  <a:pt x="9144000" y="0"/>
                </a:moveTo>
                <a:lnTo>
                  <a:pt x="0" y="0"/>
                </a:lnTo>
                <a:lnTo>
                  <a:pt x="0" y="285724"/>
                </a:lnTo>
                <a:lnTo>
                  <a:pt x="9144000" y="285724"/>
                </a:lnTo>
                <a:lnTo>
                  <a:pt x="9144000" y="0"/>
                </a:lnTo>
                <a:close/>
              </a:path>
            </a:pathLst>
          </a:custGeom>
          <a:solidFill>
            <a:srgbClr val="E3935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2401"/>
            <a:ext cx="12192000" cy="283845"/>
          </a:xfrm>
          <a:custGeom>
            <a:avLst/>
            <a:gdLst/>
            <a:ahLst/>
            <a:cxnLst/>
            <a:rect l="l" t="t" r="r" b="b"/>
            <a:pathLst>
              <a:path w="9144000" h="283845">
                <a:moveTo>
                  <a:pt x="9144000" y="0"/>
                </a:moveTo>
                <a:lnTo>
                  <a:pt x="0" y="0"/>
                </a:lnTo>
                <a:lnTo>
                  <a:pt x="0" y="283349"/>
                </a:lnTo>
                <a:lnTo>
                  <a:pt x="9144000" y="283349"/>
                </a:lnTo>
                <a:lnTo>
                  <a:pt x="9144000" y="0"/>
                </a:lnTo>
                <a:close/>
              </a:path>
            </a:pathLst>
          </a:custGeom>
          <a:solidFill>
            <a:srgbClr val="7AA4B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571465" y="2"/>
            <a:ext cx="11049000" cy="6858000"/>
          </a:xfrm>
          <a:custGeom>
            <a:avLst/>
            <a:gdLst/>
            <a:ahLst/>
            <a:cxnLst/>
            <a:rect l="l" t="t" r="r" b="b"/>
            <a:pathLst>
              <a:path w="8286750" h="6858000">
                <a:moveTo>
                  <a:pt x="8286750" y="0"/>
                </a:moveTo>
                <a:lnTo>
                  <a:pt x="0" y="0"/>
                </a:lnTo>
                <a:lnTo>
                  <a:pt x="0" y="6858000"/>
                </a:lnTo>
                <a:lnTo>
                  <a:pt x="8286750" y="6858000"/>
                </a:lnTo>
                <a:lnTo>
                  <a:pt x="8286750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1072" y="2215895"/>
            <a:ext cx="4837176" cy="150190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5935" y="2215895"/>
            <a:ext cx="2093975" cy="150190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7600" y="2215895"/>
            <a:ext cx="4837176" cy="1501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38" y="372236"/>
            <a:ext cx="3734647" cy="1046440"/>
          </a:xfrm>
        </p:spPr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623D-6411-4C2A-91AE-58316563DBB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fld id="{62469733-B1E1-43BD-8508-4B0A79B83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0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623D-6411-4C2A-91AE-58316563DBB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fld id="{62469733-B1E1-43BD-8508-4B0A79B83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1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572275"/>
            <a:ext cx="12192000" cy="285750"/>
          </a:xfrm>
          <a:custGeom>
            <a:avLst/>
            <a:gdLst/>
            <a:ahLst/>
            <a:cxnLst/>
            <a:rect l="l" t="t" r="r" b="b"/>
            <a:pathLst>
              <a:path w="9144000" h="285750">
                <a:moveTo>
                  <a:pt x="9144000" y="0"/>
                </a:moveTo>
                <a:lnTo>
                  <a:pt x="0" y="0"/>
                </a:lnTo>
                <a:lnTo>
                  <a:pt x="0" y="285724"/>
                </a:lnTo>
                <a:lnTo>
                  <a:pt x="9144000" y="285724"/>
                </a:lnTo>
                <a:lnTo>
                  <a:pt x="9144000" y="0"/>
                </a:lnTo>
                <a:close/>
              </a:path>
            </a:pathLst>
          </a:custGeom>
          <a:solidFill>
            <a:srgbClr val="E3935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2401"/>
            <a:ext cx="12192000" cy="283845"/>
          </a:xfrm>
          <a:custGeom>
            <a:avLst/>
            <a:gdLst/>
            <a:ahLst/>
            <a:cxnLst/>
            <a:rect l="l" t="t" r="r" b="b"/>
            <a:pathLst>
              <a:path w="9144000" h="283845">
                <a:moveTo>
                  <a:pt x="9144000" y="0"/>
                </a:moveTo>
                <a:lnTo>
                  <a:pt x="0" y="0"/>
                </a:lnTo>
                <a:lnTo>
                  <a:pt x="0" y="283349"/>
                </a:lnTo>
                <a:lnTo>
                  <a:pt x="9144000" y="283349"/>
                </a:lnTo>
                <a:lnTo>
                  <a:pt x="9144000" y="0"/>
                </a:lnTo>
                <a:close/>
              </a:path>
            </a:pathLst>
          </a:custGeom>
          <a:solidFill>
            <a:srgbClr val="7AA4B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381000" cy="6858000"/>
          </a:xfrm>
          <a:custGeom>
            <a:avLst/>
            <a:gdLst/>
            <a:ahLst/>
            <a:cxnLst/>
            <a:rect l="l" t="t" r="r" b="b"/>
            <a:pathLst>
              <a:path w="285750" h="6858000">
                <a:moveTo>
                  <a:pt x="285724" y="0"/>
                </a:moveTo>
                <a:lnTo>
                  <a:pt x="0" y="0"/>
                </a:lnTo>
                <a:lnTo>
                  <a:pt x="0" y="6858000"/>
                </a:lnTo>
                <a:lnTo>
                  <a:pt x="285724" y="6858000"/>
                </a:lnTo>
                <a:lnTo>
                  <a:pt x="285724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331860" y="993266"/>
            <a:ext cx="11520593" cy="0"/>
          </a:xfrm>
          <a:custGeom>
            <a:avLst/>
            <a:gdLst/>
            <a:ahLst/>
            <a:cxnLst/>
            <a:rect l="l" t="t" r="r" b="b"/>
            <a:pathLst>
              <a:path w="8640445">
                <a:moveTo>
                  <a:pt x="0" y="0"/>
                </a:moveTo>
                <a:lnTo>
                  <a:pt x="8639962" y="0"/>
                </a:lnTo>
              </a:path>
            </a:pathLst>
          </a:custGeom>
          <a:ln w="38100">
            <a:solidFill>
              <a:srgbClr val="85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38" y="372236"/>
            <a:ext cx="3734647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988" y="1032764"/>
            <a:ext cx="115129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623D-6411-4C2A-91AE-58316563DBB7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842" y="6610241"/>
            <a:ext cx="35475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Noto Sans CJK HK"/>
                <a:cs typeface="Noto Sans CJK HK"/>
              </a:defRPr>
            </a:lvl1pPr>
          </a:lstStyle>
          <a:p>
            <a:fld id="{62469733-B1E1-43BD-8508-4B0A79B83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latinLnBrk="1" hangingPunct="1">
        <a:defRPr>
          <a:latin typeface="+mj-lt"/>
          <a:ea typeface="+mj-ea"/>
          <a:cs typeface="+mj-cs"/>
        </a:defRPr>
      </a:lvl1pPr>
    </p:titleStyle>
    <p:body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bodyStyle>
    <p:otherStyle>
      <a:lvl1pPr marL="0" eaLnBrk="1" latinLnBrk="1" hangingPunct="1">
        <a:defRPr>
          <a:latin typeface="+mn-lt"/>
          <a:ea typeface="+mn-ea"/>
          <a:cs typeface="+mn-cs"/>
        </a:defRPr>
      </a:lvl1pPr>
      <a:lvl2pPr marL="457200" eaLnBrk="1" latinLnBrk="1" hangingPunct="1">
        <a:defRPr>
          <a:latin typeface="+mn-lt"/>
          <a:ea typeface="+mn-ea"/>
          <a:cs typeface="+mn-cs"/>
        </a:defRPr>
      </a:lvl2pPr>
      <a:lvl3pPr marL="914400" eaLnBrk="1" latinLnBrk="1" hangingPunct="1">
        <a:defRPr>
          <a:latin typeface="+mn-lt"/>
          <a:ea typeface="+mn-ea"/>
          <a:cs typeface="+mn-cs"/>
        </a:defRPr>
      </a:lvl3pPr>
      <a:lvl4pPr marL="1371600" eaLnBrk="1" latinLnBrk="1" hangingPunct="1">
        <a:defRPr>
          <a:latin typeface="+mn-lt"/>
          <a:ea typeface="+mn-ea"/>
          <a:cs typeface="+mn-cs"/>
        </a:defRPr>
      </a:lvl4pPr>
      <a:lvl5pPr marL="1828800" eaLnBrk="1" latinLnBrk="1" hangingPunct="1">
        <a:defRPr>
          <a:latin typeface="+mn-lt"/>
          <a:ea typeface="+mn-ea"/>
          <a:cs typeface="+mn-cs"/>
        </a:defRPr>
      </a:lvl5pPr>
      <a:lvl6pPr marL="2286000" eaLnBrk="1" latinLnBrk="1" hangingPunct="1">
        <a:defRPr>
          <a:latin typeface="+mn-lt"/>
          <a:ea typeface="+mn-ea"/>
          <a:cs typeface="+mn-cs"/>
        </a:defRPr>
      </a:lvl6pPr>
      <a:lvl7pPr marL="2743200" eaLnBrk="1" latinLnBrk="1" hangingPunct="1">
        <a:defRPr>
          <a:latin typeface="+mn-lt"/>
          <a:ea typeface="+mn-ea"/>
          <a:cs typeface="+mn-cs"/>
        </a:defRPr>
      </a:lvl7pPr>
      <a:lvl8pPr marL="3200400" eaLnBrk="1" latinLnBrk="1" hangingPunct="1">
        <a:defRPr>
          <a:latin typeface="+mn-lt"/>
          <a:ea typeface="+mn-ea"/>
          <a:cs typeface="+mn-cs"/>
        </a:defRPr>
      </a:lvl8pPr>
      <a:lvl9pPr marL="3657600" eaLnBrk="1" latin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Visual Studio Code </a:t>
            </a:r>
            <a:r>
              <a:rPr lang="ko-KR" altLang="en-US" dirty="0" smtClean="0">
                <a:latin typeface="+mj-ea"/>
                <a:ea typeface="+mj-ea"/>
              </a:rPr>
              <a:t>실행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Visual Studio Code </a:t>
            </a:r>
            <a:r>
              <a:rPr lang="ko-KR" altLang="en-US" sz="2000" b="1" dirty="0" smtClean="0">
                <a:latin typeface="+mj-ea"/>
                <a:ea typeface="+mj-ea"/>
              </a:rPr>
              <a:t>실행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90" y="2150522"/>
            <a:ext cx="7539644" cy="40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en-US" altLang="ko-KR" dirty="0" err="1" smtClean="0">
                <a:latin typeface="+mj-ea"/>
                <a:ea typeface="+mj-ea"/>
              </a:rPr>
              <a:t>etc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114085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그 외의 기능은 강의 교재에서 확인 가능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코드 </a:t>
            </a:r>
            <a:r>
              <a:rPr lang="ko-KR" altLang="en-US" sz="2000" b="1" dirty="0" err="1" smtClean="0">
                <a:latin typeface="+mj-ea"/>
                <a:ea typeface="+mj-ea"/>
              </a:rPr>
              <a:t>체커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atin typeface="+mj-ea"/>
                <a:ea typeface="+mj-ea"/>
              </a:rPr>
              <a:t>코드 품질 관리</a:t>
            </a:r>
            <a:r>
              <a:rPr lang="en-US" altLang="ko-KR" sz="2000" b="1" dirty="0" smtClean="0">
                <a:latin typeface="+mj-ea"/>
                <a:ea typeface="+mj-ea"/>
              </a:rPr>
              <a:t>) &amp; </a:t>
            </a:r>
            <a:r>
              <a:rPr lang="ko-KR" altLang="en-US" sz="2000" b="1" dirty="0" err="1" smtClean="0">
                <a:latin typeface="+mj-ea"/>
                <a:ea typeface="+mj-ea"/>
              </a:rPr>
              <a:t>포매터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atin typeface="+mj-ea"/>
                <a:ea typeface="+mj-ea"/>
              </a:rPr>
              <a:t>스타일 일관성 유지</a:t>
            </a:r>
            <a:r>
              <a:rPr lang="en-US" altLang="ko-KR" sz="2000" b="1" dirty="0" smtClean="0">
                <a:latin typeface="+mj-ea"/>
                <a:ea typeface="+mj-ea"/>
              </a:rPr>
              <a:t>) </a:t>
            </a:r>
            <a:r>
              <a:rPr lang="ko-KR" altLang="en-US" sz="2000" b="1" dirty="0" smtClean="0">
                <a:latin typeface="+mj-ea"/>
                <a:ea typeface="+mj-ea"/>
              </a:rPr>
              <a:t>등의 기능 수록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작업 중에도 추가 가능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6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Python </a:t>
            </a:r>
            <a:r>
              <a:rPr lang="ko-KR" altLang="en-US" dirty="0" smtClean="0">
                <a:latin typeface="+mj-ea"/>
                <a:ea typeface="+mj-ea"/>
              </a:rPr>
              <a:t>확장 추가하기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Visual Studio Code </a:t>
            </a:r>
            <a:r>
              <a:rPr lang="ko-KR" altLang="en-US" sz="2000" b="1" dirty="0" smtClean="0">
                <a:latin typeface="+mj-ea"/>
                <a:ea typeface="+mj-ea"/>
              </a:rPr>
              <a:t>실행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좌측 사이드바에서 확장 선택 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latin typeface="+mj-ea"/>
                <a:ea typeface="+mj-ea"/>
              </a:rPr>
              <a:t>단축키 </a:t>
            </a:r>
            <a:r>
              <a:rPr lang="en-US" altLang="ko-KR" sz="2000" b="1" dirty="0" smtClean="0">
                <a:latin typeface="+mj-ea"/>
                <a:ea typeface="+mj-ea"/>
              </a:rPr>
              <a:t>Ctrl + Shift + X)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‘Python’ </a:t>
            </a:r>
            <a:r>
              <a:rPr lang="ko-KR" altLang="en-US" sz="2000" b="1" dirty="0" smtClean="0">
                <a:latin typeface="+mj-ea"/>
                <a:ea typeface="+mj-ea"/>
              </a:rPr>
              <a:t>검색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Python </a:t>
            </a:r>
            <a:r>
              <a:rPr lang="ko-KR" altLang="en-US" sz="2000" b="1" dirty="0" smtClean="0">
                <a:latin typeface="+mj-ea"/>
                <a:ea typeface="+mj-ea"/>
              </a:rPr>
              <a:t>선택 후 설치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90" y="2152484"/>
            <a:ext cx="7539644" cy="4081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76775" y="2443163"/>
            <a:ext cx="88106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05338" y="2905125"/>
            <a:ext cx="1004887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96100" y="2867025"/>
            <a:ext cx="214313" cy="109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16590" y="3048000"/>
            <a:ext cx="188748" cy="18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77095" y="2853452"/>
            <a:ext cx="307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8842" y="2244814"/>
            <a:ext cx="307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66035" y="2699908"/>
            <a:ext cx="307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③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231" y="2791540"/>
            <a:ext cx="307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④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작업 폴더 열기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파일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폴더 열기 선택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작업 할 루트 폴더 선택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    (</a:t>
            </a:r>
            <a:r>
              <a:rPr lang="ko-KR" altLang="en-US" sz="2000" b="1" dirty="0" smtClean="0">
                <a:latin typeface="+mj-ea"/>
                <a:ea typeface="+mj-ea"/>
              </a:rPr>
              <a:t>예</a:t>
            </a:r>
            <a:r>
              <a:rPr lang="en-US" altLang="ko-KR" sz="2000" b="1" dirty="0" smtClean="0">
                <a:latin typeface="+mj-ea"/>
                <a:ea typeface="+mj-ea"/>
              </a:rPr>
              <a:t>: </a:t>
            </a:r>
            <a:r>
              <a:rPr lang="en-US" altLang="ko-KR" sz="2000" b="1" dirty="0" err="1" smtClean="0">
                <a:latin typeface="+mj-ea"/>
                <a:ea typeface="+mj-ea"/>
              </a:rPr>
              <a:t>flaskbook</a:t>
            </a:r>
            <a:r>
              <a:rPr lang="en-US" altLang="ko-KR" sz="2000" b="1" dirty="0" smtClean="0">
                <a:latin typeface="+mj-ea"/>
                <a:ea typeface="+mj-ea"/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90" y="2153545"/>
            <a:ext cx="7539644" cy="40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Python </a:t>
            </a:r>
            <a:r>
              <a:rPr lang="ko-KR" altLang="en-US" dirty="0" smtClean="0">
                <a:latin typeface="+mj-ea"/>
                <a:ea typeface="+mj-ea"/>
              </a:rPr>
              <a:t>인터프리터 선택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보기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명령 팔레트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    (</a:t>
            </a:r>
            <a:r>
              <a:rPr lang="ko-KR" altLang="en-US" sz="2000" b="1" dirty="0" smtClean="0">
                <a:latin typeface="+mj-ea"/>
                <a:ea typeface="+mj-ea"/>
              </a:rPr>
              <a:t>단축키 </a:t>
            </a:r>
            <a:r>
              <a:rPr lang="en-US" altLang="ko-KR" sz="2000" b="1" dirty="0" smtClean="0">
                <a:latin typeface="+mj-ea"/>
                <a:ea typeface="+mj-ea"/>
              </a:rPr>
              <a:t>Ctrl + Shift + P)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‘Python’ </a:t>
            </a:r>
            <a:r>
              <a:rPr lang="ko-KR" altLang="en-US" sz="2000" b="1" dirty="0" smtClean="0">
                <a:latin typeface="+mj-ea"/>
                <a:ea typeface="+mj-ea"/>
              </a:rPr>
              <a:t>검색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Python: </a:t>
            </a:r>
            <a:r>
              <a:rPr lang="ko-KR" altLang="en-US" sz="2000" b="1" dirty="0" smtClean="0">
                <a:latin typeface="+mj-ea"/>
                <a:ea typeface="+mj-ea"/>
              </a:rPr>
              <a:t>인터프리터 선택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12" y="2152484"/>
            <a:ext cx="7532399" cy="40818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23627" y="2205038"/>
            <a:ext cx="2296586" cy="115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23627" y="2325775"/>
            <a:ext cx="2296586" cy="17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45476" y="2139913"/>
            <a:ext cx="307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476" y="2287676"/>
            <a:ext cx="307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②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Python </a:t>
            </a:r>
            <a:r>
              <a:rPr lang="ko-KR" altLang="en-US" dirty="0" smtClean="0">
                <a:latin typeface="+mj-ea"/>
                <a:ea typeface="+mj-ea"/>
              </a:rPr>
              <a:t>인터프리터 선택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본인 환경에 맞는 인터프리터 선택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아나콘다를 설치했다면 </a:t>
            </a:r>
            <a:r>
              <a:rPr lang="en-US" altLang="ko-KR" sz="2000" b="1" dirty="0" err="1" smtClean="0">
                <a:latin typeface="+mj-ea"/>
                <a:ea typeface="+mj-ea"/>
              </a:rPr>
              <a:t>Conda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인터프리터 추천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latin typeface="+mj-ea"/>
                <a:ea typeface="+mj-ea"/>
              </a:rPr>
              <a:t>파이썬을</a:t>
            </a:r>
            <a:r>
              <a:rPr lang="ko-KR" altLang="en-US" sz="2000" b="1" dirty="0" smtClean="0">
                <a:latin typeface="+mj-ea"/>
                <a:ea typeface="+mj-ea"/>
              </a:rPr>
              <a:t> 직접 설치한 경우라면 경로를 확인하여 선택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212" y="2156405"/>
            <a:ext cx="7532399" cy="40740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38118" y="2611772"/>
            <a:ext cx="2296586" cy="255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작업 파일 생성하기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새 파일을 작성하려면 좌측의 탐색기에서 우 클릭 후 새 파일 선택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2156405"/>
            <a:ext cx="7525155" cy="40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명령어 입력을 위한 터미널 열기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파일 작성 후 플라스크 서버를 실행하기 위해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    </a:t>
            </a:r>
            <a:r>
              <a:rPr lang="ko-KR" altLang="en-US" sz="2000" b="1" dirty="0" smtClean="0">
                <a:latin typeface="+mj-ea"/>
                <a:ea typeface="+mj-ea"/>
              </a:rPr>
              <a:t>터미널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새 터미널 선택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   (</a:t>
            </a:r>
            <a:r>
              <a:rPr lang="ko-KR" altLang="en-US" sz="2000" b="1" dirty="0" smtClean="0">
                <a:latin typeface="+mj-ea"/>
                <a:ea typeface="+mj-ea"/>
              </a:rPr>
              <a:t>단축키 </a:t>
            </a:r>
            <a:r>
              <a:rPr lang="en-US" altLang="ko-KR" sz="2000" b="1" dirty="0" smtClean="0">
                <a:latin typeface="+mj-ea"/>
                <a:ea typeface="+mj-ea"/>
              </a:rPr>
              <a:t>Ctrl + Shift + `)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34" y="2156405"/>
            <a:ext cx="7525155" cy="40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터미널 종류 및 추천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+mj-ea"/>
                <a:ea typeface="+mj-ea"/>
              </a:rPr>
              <a:t>터미널 추천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latin typeface="+mj-ea"/>
                <a:ea typeface="+mj-ea"/>
              </a:rPr>
              <a:t>Git</a:t>
            </a:r>
            <a:r>
              <a:rPr lang="en-US" altLang="ko-KR" sz="2000" b="1" dirty="0" smtClean="0">
                <a:latin typeface="+mj-ea"/>
                <a:ea typeface="+mj-ea"/>
              </a:rPr>
              <a:t> Bash(</a:t>
            </a:r>
            <a:r>
              <a:rPr lang="ko-KR" altLang="en-US" sz="2000" b="1" dirty="0" smtClean="0">
                <a:latin typeface="+mj-ea"/>
                <a:ea typeface="+mj-ea"/>
              </a:rPr>
              <a:t>설치 필요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WSL(</a:t>
            </a:r>
            <a:r>
              <a:rPr lang="ko-KR" altLang="en-US" sz="2000" b="1" dirty="0" smtClean="0">
                <a:latin typeface="+mj-ea"/>
                <a:ea typeface="+mj-ea"/>
              </a:rPr>
              <a:t>설치 필요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PowerShell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Command Prompt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01" y="2156405"/>
            <a:ext cx="7514621" cy="40740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582275" y="3040397"/>
            <a:ext cx="795542" cy="1741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9" y="371994"/>
            <a:ext cx="10363200" cy="523220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플라스크 </a:t>
            </a:r>
            <a:r>
              <a:rPr lang="en-US" altLang="ko-KR" dirty="0" smtClean="0">
                <a:latin typeface="+mj-ea"/>
              </a:rPr>
              <a:t>with Visual Studio Code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"/>
          </p:nvPr>
        </p:nvSpPr>
        <p:spPr>
          <a:xfrm>
            <a:off x="440574" y="1055718"/>
            <a:ext cx="8534400" cy="369332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명령어 입력으로 서버 실행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4" y="1587731"/>
            <a:ext cx="3855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+mj-ea"/>
                <a:ea typeface="+mj-ea"/>
              </a:rPr>
              <a:t>‘flask run’ </a:t>
            </a:r>
            <a:r>
              <a:rPr lang="ko-KR" altLang="en-US" sz="2000" b="1" dirty="0" smtClean="0">
                <a:latin typeface="+mj-ea"/>
                <a:ea typeface="+mj-ea"/>
              </a:rPr>
              <a:t>명령어 입력으로 서버 실행 후 웹 브라우저에서 확인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01" y="2159257"/>
            <a:ext cx="7514621" cy="4068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14988" y="4933950"/>
            <a:ext cx="404812" cy="8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AC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AC_THEME" id="{D3FEEBE7-5A5B-45D1-AB3C-4886AC223D42}" vid="{C6E32A12-D62B-4117-AE02-A739B63910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SESAC_THEME</Template>
  <TotalTime>62</TotalTime>
  <Words>259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CJK HK</vt:lpstr>
      <vt:lpstr>맑은 고딕</vt:lpstr>
      <vt:lpstr>Calibri</vt:lpstr>
      <vt:lpstr>Wingdings</vt:lpstr>
      <vt:lpstr>SESAC_THEME</vt:lpstr>
      <vt:lpstr>플라스크 with Visual Studio Code</vt:lpstr>
      <vt:lpstr>플라스크 with Visual Studio Code</vt:lpstr>
      <vt:lpstr>플라스크 with Visual Studio Code</vt:lpstr>
      <vt:lpstr>플라스크 with Visual Studio Code</vt:lpstr>
      <vt:lpstr>플라스크 with Visual Studio Code</vt:lpstr>
      <vt:lpstr>플라스크 with Visual Studio Code</vt:lpstr>
      <vt:lpstr>플라스크 with Visual Studio Code</vt:lpstr>
      <vt:lpstr>플라스크 with Visual Studio Code</vt:lpstr>
      <vt:lpstr>플라스크 with Visual Studio Code</vt:lpstr>
      <vt:lpstr>플라스크 with 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플라스크 with Visual Studio Code</dc:title>
  <dc:creator>TaeHwan Lim</dc:creator>
  <cp:lastModifiedBy>TaeHwan Lim</cp:lastModifiedBy>
  <cp:revision>7</cp:revision>
  <dcterms:created xsi:type="dcterms:W3CDTF">2025-02-01T13:54:29Z</dcterms:created>
  <dcterms:modified xsi:type="dcterms:W3CDTF">2025-02-01T14:56:33Z</dcterms:modified>
</cp:coreProperties>
</file>