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0"/>
  </p:notesMasterIdLst>
  <p:sldIdLst>
    <p:sldId id="2357" r:id="rId3"/>
    <p:sldId id="2435" r:id="rId4"/>
    <p:sldId id="2436" r:id="rId5"/>
    <p:sldId id="2437" r:id="rId6"/>
    <p:sldId id="2438" r:id="rId7"/>
    <p:sldId id="2439" r:id="rId8"/>
    <p:sldId id="2440" r:id="rId9"/>
    <p:sldId id="2441" r:id="rId10"/>
    <p:sldId id="2442" r:id="rId11"/>
    <p:sldId id="2443" r:id="rId12"/>
    <p:sldId id="2444" r:id="rId13"/>
    <p:sldId id="2445" r:id="rId14"/>
    <p:sldId id="2446" r:id="rId15"/>
    <p:sldId id="2447" r:id="rId16"/>
    <p:sldId id="2448" r:id="rId17"/>
    <p:sldId id="2451" r:id="rId18"/>
    <p:sldId id="2449" r:id="rId19"/>
    <p:sldId id="2450" r:id="rId20"/>
    <p:sldId id="2452" r:id="rId21"/>
    <p:sldId id="2453" r:id="rId22"/>
    <p:sldId id="2454" r:id="rId23"/>
    <p:sldId id="2455" r:id="rId24"/>
    <p:sldId id="2456" r:id="rId25"/>
    <p:sldId id="2457" r:id="rId26"/>
    <p:sldId id="2458" r:id="rId27"/>
    <p:sldId id="2459" r:id="rId28"/>
    <p:sldId id="2460" r:id="rId29"/>
    <p:sldId id="2461" r:id="rId30"/>
    <p:sldId id="2462" r:id="rId31"/>
    <p:sldId id="2463" r:id="rId32"/>
    <p:sldId id="2464" r:id="rId33"/>
    <p:sldId id="2465" r:id="rId34"/>
    <p:sldId id="2466" r:id="rId35"/>
    <p:sldId id="2467" r:id="rId36"/>
    <p:sldId id="2468" r:id="rId37"/>
    <p:sldId id="2469" r:id="rId38"/>
    <p:sldId id="2401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6F000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83" autoAdjust="0"/>
  </p:normalViewPr>
  <p:slideViewPr>
    <p:cSldViewPr>
      <p:cViewPr varScale="1">
        <p:scale>
          <a:sx n="96" d="100"/>
          <a:sy n="96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6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316B-9588-4A2A-A7AF-990E4F722B73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9456-46BA-4817-A06A-45D49D86F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722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5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9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3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3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3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5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>
          <a:xfrm>
            <a:off x="-163436" y="6619939"/>
            <a:ext cx="530226" cy="21907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E380D-FBFC-4858-B7B5-67A3E781274D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11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F59B1F3-F19E-4C10-8D8E-D6E832A9FBAD}" type="datetimeFigureOut">
              <a:rPr lang="ko-KR" altLang="en-US" smtClean="0"/>
              <a:pPr/>
              <a:t>2025-02-04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67856" y="6555354"/>
            <a:ext cx="865711" cy="289950"/>
          </a:xfrm>
          <a:prstGeom prst="rect">
            <a:avLst/>
          </a:prstGeom>
        </p:spPr>
        <p:txBody>
          <a:bodyPr lIns="122135" tIns="61067" rIns="122135" bIns="61067"/>
          <a:lstStyle>
            <a:lvl1pPr>
              <a:defRPr sz="1200"/>
            </a:lvl1pPr>
          </a:lstStyle>
          <a:p>
            <a:fld id="{ACC95E6A-E9F7-4698-991D-565B3430AB04}" type="slidenum"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/>
              <a:t>‹#›</a:t>
            </a:fld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48208" y="6685055"/>
            <a:ext cx="0" cy="8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A858957B-B801-46B9-BA1D-5266B745BBC3}"/>
              </a:ext>
            </a:extLst>
          </p:cNvPr>
          <p:cNvSpPr/>
          <p:nvPr userDrawn="1"/>
        </p:nvSpPr>
        <p:spPr>
          <a:xfrm>
            <a:off x="86298" y="6478919"/>
            <a:ext cx="9000649" cy="45708"/>
          </a:xfrm>
          <a:prstGeom prst="roundRect">
            <a:avLst>
              <a:gd name="adj" fmla="val 493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846" tIns="40424" rIns="80846" bIns="40424" rtlCol="0" anchor="ctr"/>
          <a:lstStyle/>
          <a:p>
            <a:pPr algn="ctr"/>
            <a:endParaRPr lang="ko-KR" altLang="en-US" sz="19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E27B74-528A-4881-A10C-40F7CF76DF14}"/>
              </a:ext>
            </a:extLst>
          </p:cNvPr>
          <p:cNvSpPr/>
          <p:nvPr userDrawn="1"/>
        </p:nvSpPr>
        <p:spPr>
          <a:xfrm>
            <a:off x="1216716" y="245506"/>
            <a:ext cx="7927284" cy="576065"/>
          </a:xfrm>
          <a:prstGeom prst="rect">
            <a:avLst/>
          </a:prstGeom>
          <a:gradFill>
            <a:gsLst>
              <a:gs pos="0">
                <a:schemeClr val="bg1"/>
              </a:gs>
              <a:gs pos="72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8DBD813-07C3-4541-937C-A4977468F466}"/>
              </a:ext>
            </a:extLst>
          </p:cNvPr>
          <p:cNvSpPr/>
          <p:nvPr userDrawn="1"/>
        </p:nvSpPr>
        <p:spPr>
          <a:xfrm rot="5400000">
            <a:off x="-55591" y="41272"/>
            <a:ext cx="1067074" cy="984536"/>
          </a:xfrm>
          <a:prstGeom prst="triangle">
            <a:avLst/>
          </a:prstGeom>
          <a:solidFill>
            <a:srgbClr val="BD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4387E113-9070-4750-BB1C-4A1C48B4DD80}"/>
              </a:ext>
            </a:extLst>
          </p:cNvPr>
          <p:cNvSpPr/>
          <p:nvPr userDrawn="1"/>
        </p:nvSpPr>
        <p:spPr>
          <a:xfrm rot="5400000">
            <a:off x="534838" y="41272"/>
            <a:ext cx="788707" cy="984537"/>
          </a:xfrm>
          <a:prstGeom prst="hexagon">
            <a:avLst>
              <a:gd name="adj" fmla="val 13910"/>
              <a:gd name="vf" fmla="val 115470"/>
            </a:avLst>
          </a:prstGeom>
          <a:solidFill>
            <a:srgbClr val="298E7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18FDB3-3594-4836-BA20-39AE3BBFD11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9512" y="6631858"/>
            <a:ext cx="635308" cy="1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contact/complete" TargetMode="External"/><Relationship Id="rId2" Type="http://schemas.openxmlformats.org/officeDocument/2006/relationships/hyperlink" Target="http://127.0.0.1:5000/contac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myaccount.google.com/signinoptions/two-step-verification/enroll-welc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https/security.google.com/settings/security/apppasswor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://127.0.0.1:5000/contac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2132856"/>
            <a:ext cx="83529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  <a:cs typeface="+mj-cs"/>
              </a:rPr>
              <a:t>플라스크 웹 프로그램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80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61E11-3E8D-51DD-5B6A-21D4AA864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33DBE8B8-5359-ADBF-DCCD-5245B12DFCD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7A26504-BA12-2C07-F2C8-56A6B37C10F6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CC7BBDA0-A413-7E99-E88D-40EBED85E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C:\flaskbook\apps\minimalapp\templates\contact_complete.html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에도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04DB10-D72A-499B-552B-2333C034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335C703-2404-C66B-CC1A-BDB58F316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73230"/>
            <a:ext cx="4576496" cy="3906277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2628E6F-22B0-ACAB-ADD8-E3F9B145F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98" y="4365104"/>
            <a:ext cx="4406217" cy="18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E7FAA-AA05-2FA4-575B-C41D066DE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EB76FA3-3944-34EB-8809-553ED0FF471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76697F7-8ADF-7BA7-D245-5382494F70C2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Flask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실행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및 확인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BC752261-6E9D-B86E-406E-B85AA498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(base) C:\flaskbook\apps\minimalapp&gt;flask run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브라우저에서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hlinkClick r:id="rId2"/>
              </a:rPr>
              <a:t>http://127.0.0.1:5000/contact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URL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접근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브라우저에서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hlinkClick r:id="rId3"/>
              </a:rPr>
              <a:t>http://127.0.0.1:5000/contact/complete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 URL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접근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615624-ECDA-D720-F1C7-D69921F9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183DBD1-02F5-BB3F-6346-01FFC1516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84984"/>
            <a:ext cx="3339756" cy="3220194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BDE962B-88CD-A9A4-22FE-07F11CD686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493" y="4055572"/>
            <a:ext cx="4406217" cy="18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8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86F97-0320-57BD-4A5E-403D21E04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59E6CC4-66CD-D232-29F5-2A7944B6817C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B1014D2-AA4C-C044-1BCE-7A4A39091B65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Flask-mail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 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4BE06DAB-AA3B-DBB1-0BA9-FCF02247B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이메일을 보내기 위해서 플라스크의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flask-mail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확장을 설치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pip install flask-mail</a:t>
            </a: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165645-BBB4-3F6F-866B-C7DFDB60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9F82E4-5ED5-E16C-257D-6BCD6B3FB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09" y="2680070"/>
            <a:ext cx="7249378" cy="389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4F63C-4FC5-088C-7172-3801C455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C47D17C8-02D5-5C9B-E191-2C445A792AF8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77534F9-18E1-D448-D069-37943C083BE7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config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설정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0AFD0342-D507-990F-F9B9-88141562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config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B15E351-2A05-7E15-F086-94B057C5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F9F052D-E4DB-5C68-DA31-8C8F8D59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1" y="2204864"/>
            <a:ext cx="762207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0A5D-36C0-3DCF-93A1-C3D3E71D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A9D937B-DE59-BA91-7D6D-0D7B54F25872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EFC145D-009C-597E-A485-A3DDEEC8F7E3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애플리케이션에서 </a:t>
            </a: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Gmail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로 이메일 보내기 준비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0A119360-ADFC-A29B-D25B-2C547C9E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Gmail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을 사용하여 앱에서 이메일을 보내려면 먼저 다음의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Gmail 2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단계 인증 프로세스 페이지에서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단계 인증을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hlinkClick r:id="rId2"/>
              </a:rPr>
              <a:t>https://myaccount.google.com/signinoptions/two-step-verification/enroll-welcome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CA2FFB-8450-23B7-AFFD-5E1C8858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940B2FB6-3BCD-C150-ACB1-A39DCB9F3E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9" y="3274341"/>
            <a:ext cx="4339829" cy="303498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BD0CAE1-881E-0243-E88A-2FB5D0F7E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77" y="3261157"/>
            <a:ext cx="4288055" cy="2335604"/>
          </a:xfrm>
          <a:prstGeom prst="rect">
            <a:avLst/>
          </a:prstGeom>
        </p:spPr>
      </p:pic>
      <p:pic>
        <p:nvPicPr>
          <p:cNvPr id="12" name="그림 11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9CA2D7C8-BED2-39B0-F5AF-2750BDDC8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23" y="5297312"/>
            <a:ext cx="1866528" cy="113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4A417-007E-E9A8-CC30-35B748C7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54B637C-8744-F1F1-BF96-B4F99BEEFEEE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527EB33-766A-5BB1-D756-3511433B38C2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애플리케이션에서 </a:t>
            </a: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Gmail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로 이메일 보내기 준비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568BE9F9-FA22-EEF4-AE73-41234139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앱용 비밀번호 만들기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hlinkClick r:id="rId2"/>
              </a:rPr>
              <a:t>https://https://security.google.com/settings/security/apppasswords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86EE7C-75E6-C84C-1624-89F24ED2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0B9EC1E-3150-1376-82FA-B32B47C7A7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4" y="3026133"/>
            <a:ext cx="2016224" cy="2074535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6CFDF23-1342-91B3-E9B5-65BD075F4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22" y="2708920"/>
            <a:ext cx="4032410" cy="367454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7478F19-1EAF-17AB-A464-4795DFCE2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06" y="3349723"/>
            <a:ext cx="2633663" cy="20955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98ED40-870B-9540-F738-2664DFF93C5F}"/>
              </a:ext>
            </a:extLst>
          </p:cNvPr>
          <p:cNvSpPr/>
          <p:nvPr/>
        </p:nvSpPr>
        <p:spPr>
          <a:xfrm>
            <a:off x="2372322" y="4956651"/>
            <a:ext cx="3672408" cy="48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EA3448-A660-B88B-9972-BF701784835D}"/>
              </a:ext>
            </a:extLst>
          </p:cNvPr>
          <p:cNvSpPr/>
          <p:nvPr/>
        </p:nvSpPr>
        <p:spPr>
          <a:xfrm>
            <a:off x="5292080" y="5748627"/>
            <a:ext cx="1039166" cy="48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5D236B-F3B3-FAAF-66E4-E7AEEF9A4DD9}"/>
              </a:ext>
            </a:extLst>
          </p:cNvPr>
          <p:cNvSpPr/>
          <p:nvPr/>
        </p:nvSpPr>
        <p:spPr>
          <a:xfrm>
            <a:off x="6657424" y="3819114"/>
            <a:ext cx="2343732" cy="488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36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C3DD5-707F-D692-230A-415A75C8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0CDD8EAA-A8D3-D2F4-6FB8-625CBDF84AD3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44824AB-54D2-77AD-9C2D-5BAD48C51CDC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송신 기능 구현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2007A15A-4C9F-4866-D2D8-EA219EFB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환경 변수를 취득하기 위해서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os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클래스를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클래스의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config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환경 변수로부터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flask-mail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확장을 앱에 등록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69DA3D9-45E2-D9F1-AB07-5196FB6D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25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31DE-1AC5-B456-47EA-06033467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3FBAE523-5FF1-DC0A-C350-C37F2A306414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5CA2D92-4AA2-10C0-D492-73D5C60C29DF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송신 기능 구현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20DE217B-8FB0-7A1E-52BF-49A5BE01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flask-mail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처리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9D9607-2F50-F6BE-A576-DD2BA9F6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68E7D1F-4BBB-1D62-43A3-7D5BCF1C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55" y="2254646"/>
            <a:ext cx="7223689" cy="23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43AC4-46AF-2A93-3BD7-FA23EAFF5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8CFF37B-97AB-7802-0369-C7B2BB55CDCC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1C2D915-75CB-731A-98D8-A2CB8E25339A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송신 기능 구현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7082D3D2-E9DD-3AB5-BB85-859BDE97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flask-mail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처리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81EB3B-BAC6-6292-7097-7511B99E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2FC47D3-CAD8-3AB4-A3F3-4BCC49F7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77316"/>
            <a:ext cx="7768912" cy="41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3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3E168-0A4A-1B13-153B-79CF0269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276E81B-A1C4-2F15-05E7-744907405F1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8EE065B9-0C70-3446-8300-766528C30DD1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송신 기능 구현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70D5E96A-4847-F0D1-556A-908E657EE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.env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F263397-2FCD-DC0F-7A3B-BC19BDF1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CDA0640-8D17-3FC8-1537-906DFEE7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90445"/>
            <a:ext cx="8208912" cy="39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8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2F9D-C863-3332-9C55-0ECB75D5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C9B99EE9-FD2B-F2B3-C30F-339962F0CF0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34BB474-D25A-4D76-B3B1-DE6190C32A41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유효성 검증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밸리데이션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)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추가하기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FC941B84-5358-91BA-B0E1-ABC027F6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메시지는 동작 실행 후에 간단한 메시지를 표시하는 기능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완료 시나 오류 발생 시 등 일시적으로 메시지를 표시할 때 이용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문의 폼 화면에 유효성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검증（입력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체크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처리）을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입력 체크 시 오류가 있으면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메시지를 사용하여 한 번만 오류 정보를 표시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함수를 사용하여 설정하고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템플릿에서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get_flashedjnessages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함수를 사용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메시지를 이용하려면 세션이 필요하므로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config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SECRET_KEY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를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6FF983-3936-9102-B86B-60BE1BE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085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0E64E-40B8-6376-618E-587BB0E4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EF25312-6DEA-0D5C-3515-1D21CB531C8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6F760B6-E415-5A30-62FC-20C05270648D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송신 기능 구현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F193B21-78E7-B82D-B2E7-AFA4E83C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MAIL_SERVER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Gmail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송신 이메일 서버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smtp.gmail.com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을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MAIL_PORT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TLS(STARTLS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： 이메일 암호화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사용하기 위해 포트  번호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587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을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MAIL_USE_TLS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TLS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유효로 하기 위해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True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MAILJJSERNAME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은 이용하는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Gmail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의 이메일 주소를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 PASSWORD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 새로 생성한 앱용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비밀번호를 설정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MAIL_DEFAULT_SENDER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 이메일의 송신자명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</a:rPr>
              <a:t>Flaskbook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 &lt;Gmail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의 이메일 주소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&gt;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DD66B4-5ACA-B545-0CC9-B5A09CEB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492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3129-A5FA-9496-3E36-D5BED1B66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C32701B1-C7E8-51ED-3030-438B5B811836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23C8D75-DA8B-709B-5C26-5DDF6C09FA19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3C1B45CD-6DC9-DE2D-3599-A3D3EA44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문의 완료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엔드포인트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contact_complete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이메일을 보내는 처리를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2D6F49E-51A4-3138-EC3B-B0D7B1A7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308545-89E5-9B3E-AA6F-A678214A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8920"/>
            <a:ext cx="6918305" cy="36465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2A3FC0-69B1-F254-BB2C-04524E991248}"/>
              </a:ext>
            </a:extLst>
          </p:cNvPr>
          <p:cNvSpPr/>
          <p:nvPr/>
        </p:nvSpPr>
        <p:spPr>
          <a:xfrm>
            <a:off x="992270" y="3609920"/>
            <a:ext cx="5739970" cy="2555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3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B77B1-2496-149B-3C5A-DB499D1A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3A540E44-5A91-81A5-012C-4F6CAD86744E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B8CC1C6-DFA5-2274-715B-7A6F57CE9977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F5FB3637-DB74-3467-8DA0-C17C1D09D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문의 완료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엔드포인트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contact_complete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이메일을 보내는 처리를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BE74D4-4C87-295E-54EE-3453F881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1E13D5BE-69FC-469F-95A4-16931CA2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594" y="2636912"/>
            <a:ext cx="5472608" cy="37951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66D1CD-FDFD-5300-F7D1-278FFE8BC3CB}"/>
              </a:ext>
            </a:extLst>
          </p:cNvPr>
          <p:cNvSpPr/>
          <p:nvPr/>
        </p:nvSpPr>
        <p:spPr>
          <a:xfrm>
            <a:off x="1547664" y="4653135"/>
            <a:ext cx="6048672" cy="1926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12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ED81-250E-EB81-380F-74DEBBF5F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936FDA09-8B1B-F5C1-55C9-14FAEC35EB7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F57176A-338F-61D4-A759-0E0D82BAA13D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템플릿 만들기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BD912B33-9E8E-E7AA-F70D-323F4F56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C:\flaskbook\apps\minimalapp\templates\contact_mail.txt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텍스트 이메일의 템플릿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contact_mail.txt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작성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변수로 치환하는 부분은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{{ }}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로 지정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6205E2-0AE4-C1E2-71A7-687549C2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E264BF7-0DD3-E1D5-5636-0F61BD888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82244"/>
            <a:ext cx="6095405" cy="31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1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724F-2970-DD8F-B450-650FAD5A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86223D5B-8BE2-291E-0570-690913748B3F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BC5D2B9-20AD-6150-F1B7-B16AA2E39D91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템플릿 만들기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97C16C19-F830-129F-77FB-CAE97A50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C:\flaskbook\apps\minimalapp\templates\contact_mail.html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7EA08E-EBA9-B1DA-0C28-C8E95BFA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이메일 보내기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636FD91-BADF-7742-018F-DB669C311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8999"/>
            <a:ext cx="5607628" cy="450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416C2-1916-EF44-C205-EDB03AEB6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D431ACED-2099-D125-1A53-1AEA7861FA32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A4CDAF-0DC9-4976-0898-4195EDD39E29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Flask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실행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및 확인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0025D452-B5D1-E2A4-25C4-70560ACD5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(base) C:\flaskbook\apps\minimalapp&gt;flask run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브라우저에서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hlinkClick r:id="rId2"/>
              </a:rPr>
              <a:t>http://127.0.0.1:5000/contact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 URL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접근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0A0E76-0654-92C8-0EC6-A0646F84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A37C69A5-C77B-1B27-4E26-F621116F1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68960"/>
            <a:ext cx="5429250" cy="3124200"/>
          </a:xfrm>
          <a:prstGeom prst="rect">
            <a:avLst/>
          </a:prstGeom>
        </p:spPr>
      </p:pic>
      <p:pic>
        <p:nvPicPr>
          <p:cNvPr id="10" name="그림 9" descr="텍스트, 스크린샷, 폰트, 노랑이(가) 표시된 사진&#10;&#10;자동 생성된 설명">
            <a:extLst>
              <a:ext uri="{FF2B5EF4-FFF2-40B4-BE49-F238E27FC236}">
                <a16:creationId xmlns:a16="http://schemas.microsoft.com/office/drawing/2014/main" id="{0937E9A2-6E86-78EE-62A9-C3CE0A750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01" y="2701477"/>
            <a:ext cx="4320480" cy="22371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7E8BD2-2275-2779-D957-A27C3C3179E9}"/>
              </a:ext>
            </a:extLst>
          </p:cNvPr>
          <p:cNvSpPr/>
          <p:nvPr/>
        </p:nvSpPr>
        <p:spPr>
          <a:xfrm>
            <a:off x="519064" y="5591718"/>
            <a:ext cx="596551" cy="429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22F406D-5C0D-A963-27ED-E12BEFC23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77" y="3996142"/>
            <a:ext cx="3150326" cy="2818981"/>
          </a:xfrm>
          <a:prstGeom prst="rect">
            <a:avLst/>
          </a:prstGeom>
        </p:spPr>
      </p:pic>
      <p:pic>
        <p:nvPicPr>
          <p:cNvPr id="16" name="그림 15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A52D9626-35AC-E6EE-0D8E-5D04A408F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81" y="1066329"/>
            <a:ext cx="4117028" cy="6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0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09778-4720-FAD0-16B4-E94C56AE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58821CA7-B4A6-4400-7289-2C13BCC89CB4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9D86B33-FB62-7CB8-66EB-28694C4A8D29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앱 구조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1E3921BE-1D88-6146-C968-95EAB332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플라스크 앱은 다음 과정을 통해 호출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특정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URL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호출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뷰 함수 호출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논리 실행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논리 결과 응답 전송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응답 값 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HTML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표현</a:t>
            </a:r>
          </a:p>
          <a:p>
            <a:pPr lvl="1">
              <a:lnSpc>
                <a:spcPct val="20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클라이언트 전달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416F98-4775-42F7-9A95-6A9BC22E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앱 구조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BDC345F0-A785-09F9-C51F-25DFEE8D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41" y="2348880"/>
            <a:ext cx="5908015" cy="272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30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13B1-016E-BCC4-242C-DBFBDA4F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EADC088B-BF43-F4B3-2015-DA3AE306F702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94743B6-27FF-A7F5-5B98-4ABC5D871470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정적 라우팅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933A48D5-9211-C290-D82F-C9A2D384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플라스크는 복잡한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URI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쉽게 함수로 연결하는 방법 제공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route()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사용 앱 객체 제어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51EA78-2577-B5C8-58E6-07EDE919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앱 구조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877AC87-FB38-F809-D796-C0D87C3FA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" y="2879409"/>
            <a:ext cx="8741935" cy="256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25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99E42-C1F2-FD36-396C-C5DBCF66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F8B33770-CC49-54FC-576F-8F0A84BDF400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943F5E2-DABD-4298-166F-ECEEA54BB348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동적 라우팅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DA769863-D15F-F205-49CA-FA4B578C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동적 라우팅 상황에 따라 변화하는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URI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적용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URL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을 변수 형태로 사용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D73B9A-6B4E-6597-E962-A21F80B9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앱 구조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1DC4716-4D50-7F38-5B44-DDC0CA97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4" y="2852936"/>
            <a:ext cx="7884368" cy="32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0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889AE-EE09-E482-4C76-4621DFB2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A2AE504F-B6C9-16D9-AC11-CDD00D807EA1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9752888-6E08-8177-8DD4-E4DC4C5F535D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</a:t>
            </a: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HTML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렌더링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5112E8AA-BA22-FFDD-3079-C6A18822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플라스크는 기본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HTML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코드를 반환하면 페이지로 렌더링함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E9FA1C-9C60-FBE6-ADD1-C1364C6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플라스크 앱 구조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52DC128-AFAD-D21A-EB74-22E68DC56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0" y="2492999"/>
            <a:ext cx="8241696" cy="291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2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5DA6-465F-B870-A327-4D41C8D8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B6ECDB08-14C0-6CD5-C405-7734ABC74BEB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6000D3B-88C8-6518-D1A4-C521DACD727A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유효성 검증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(</a:t>
            </a:r>
            <a:r>
              <a:rPr kumimoji="1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밸리데이션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)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추가하기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C54BD86C-E475-8199-AEE6-EF556D932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config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는 앱을 이용하는 데 필요한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config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값을 설정하려면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2C4A59-4A8B-A4EA-7C81-801B698F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3D302-5A0B-3A32-92CD-F7D39F8F1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32304"/>
            <a:ext cx="5715863" cy="5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7B40F-9FA2-A327-2847-DDCECFEC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F4A7171F-8DFD-60C2-19DA-586A692C71A8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ADC0C83-4650-B5D9-4010-C6581C55F85A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6488E5FA-7DD6-BDC2-F463-0C9AFF75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전체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37E8B3-5901-4B0A-1A5C-F7D60E17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3C252692-7BBB-6D4A-F0E4-093704014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" y="2348880"/>
            <a:ext cx="8586312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B259-B82A-99ED-0FC4-A55B55E7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688AC9D0-DA6C-E1B8-420F-FC6115020889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26C79E-AF07-DC3A-9A4C-8279A87EFCC5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0C39AF5B-DE24-0295-3B81-8EEABCAB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업로드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9472C8-40D4-DAD3-A25F-CDB8F2C7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6B753FF5-DCF8-864F-BD9F-2E0DA532D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25" y="2058654"/>
            <a:ext cx="8586312" cy="25922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D23E6BA-BA4E-1511-DC00-AD76FF31CF96}"/>
              </a:ext>
            </a:extLst>
          </p:cNvPr>
          <p:cNvSpPr/>
          <p:nvPr/>
        </p:nvSpPr>
        <p:spPr>
          <a:xfrm>
            <a:off x="3707904" y="3233169"/>
            <a:ext cx="2088232" cy="4118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소프트웨어, 컴퓨터 아이콘, 디스플레이이(가) 표시된 사진&#10;&#10;자동 생성된 설명">
            <a:extLst>
              <a:ext uri="{FF2B5EF4-FFF2-40B4-BE49-F238E27FC236}">
                <a16:creationId xmlns:a16="http://schemas.microsoft.com/office/drawing/2014/main" id="{EC04B6B1-4100-DDE4-F239-8101617F0E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679310"/>
            <a:ext cx="3430506" cy="19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82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92A83-97F5-8F5B-48F4-A3F30E1F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5A74CB3C-6888-9D85-9425-4BD7DB0007CA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5F3269F4-BF7B-247A-E7D3-196EB3D88B67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8E4910C4-5409-E81B-B044-C4DDEBA1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업로드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42DADD-0FA2-6365-1111-CCBE2EE4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 descr="텍스트, 라인, 스크린샷, 번호이(가) 표시된 사진&#10;&#10;자동 생성된 설명">
            <a:extLst>
              <a:ext uri="{FF2B5EF4-FFF2-40B4-BE49-F238E27FC236}">
                <a16:creationId xmlns:a16="http://schemas.microsoft.com/office/drawing/2014/main" id="{DD91A1C5-2FB4-F2F3-C9A5-ED6BBDF8E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16" y="2058654"/>
            <a:ext cx="7886680" cy="23064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CD95093-F7B4-34E1-5279-90B249141CA0}"/>
              </a:ext>
            </a:extLst>
          </p:cNvPr>
          <p:cNvSpPr/>
          <p:nvPr/>
        </p:nvSpPr>
        <p:spPr>
          <a:xfrm>
            <a:off x="5292080" y="3077064"/>
            <a:ext cx="936104" cy="351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900CFED-1CF7-6297-09AE-5A6C7AAF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399520"/>
            <a:ext cx="6826506" cy="21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7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99CB-B68F-B131-5203-3E1105808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13E56B92-C46F-FDD1-6706-08DD1CB02294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DAAC9B4D-612E-D804-31A3-8F5E759C52D9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95045276-5403-B965-AB47-B56B6742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업로드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8DEF64-F3DF-EC2B-343A-65C2535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그림 13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764ED38E-C77D-CAA2-121D-758C8DAA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32488"/>
            <a:ext cx="8136904" cy="22071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0A236D-CE21-5C2E-0C22-6A78FAC16A92}"/>
              </a:ext>
            </a:extLst>
          </p:cNvPr>
          <p:cNvSpPr/>
          <p:nvPr/>
        </p:nvSpPr>
        <p:spPr>
          <a:xfrm>
            <a:off x="827584" y="3253032"/>
            <a:ext cx="7560840" cy="351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173E-5F01-48FD-FC26-D97A26DB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C588FB79-1115-15F0-B61E-A2B78F926BB2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631E88F8-D8F7-267C-563D-0A0C8FEB66B8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AB2DC106-C2B1-BAB5-EC64-0ADD2762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업로드 검증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3C1BCD-DA1A-F3E4-C66C-12BA688B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8A90E241-843D-5199-70D1-3C8F9DEED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8" y="2221786"/>
            <a:ext cx="8388419" cy="246165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E4F13BB-6291-6DAF-7A19-9BD79B4FC942}"/>
              </a:ext>
            </a:extLst>
          </p:cNvPr>
          <p:cNvSpPr/>
          <p:nvPr/>
        </p:nvSpPr>
        <p:spPr>
          <a:xfrm>
            <a:off x="2915816" y="2780928"/>
            <a:ext cx="3384376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3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DA965-815C-D866-6F79-AB476BBF9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BD618CA9-9AB4-5520-AEE4-C4636C9A2451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2E51E48-4767-C3D2-C292-2FCB2CF3A55B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E0E281D6-AC62-E0AA-E6A7-971A884D8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정보 확인 및 나열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32EFE8-D2B0-E6B2-2279-D10F80B0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801C2EF0-EF20-71A8-7DC0-8BD615F7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9" y="2204864"/>
            <a:ext cx="8136904" cy="24785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D098050-291C-0CA9-B34A-343152E364C6}"/>
              </a:ext>
            </a:extLst>
          </p:cNvPr>
          <p:cNvSpPr/>
          <p:nvPr/>
        </p:nvSpPr>
        <p:spPr>
          <a:xfrm>
            <a:off x="5004047" y="3306404"/>
            <a:ext cx="3693585" cy="1130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43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7D70-5917-B0B6-42FD-04533065A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06FCEAFA-5803-111F-E6EB-2807B174B053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557D56E-6B7C-36F5-2A1D-F7DBCDDAFFA4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File Server </a:t>
            </a:r>
            <a:r>
              <a:rPr kumimoji="1" lang="ko-KR" altLang="en-US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사이트 설계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3E83F781-9611-0AB0-196F-F4DFBB57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파일 삭제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790410-1137-1C14-314F-AB5765F6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파일 서버</a:t>
            </a:r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(File Server)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구현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 descr="텍스트, 폰트, 라인, 번호이(가) 표시된 사진&#10;&#10;자동 생성된 설명">
            <a:extLst>
              <a:ext uri="{FF2B5EF4-FFF2-40B4-BE49-F238E27FC236}">
                <a16:creationId xmlns:a16="http://schemas.microsoft.com/office/drawing/2014/main" id="{B2053D10-9FAB-98AD-DB4C-4D8B1DFCA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9" y="2232798"/>
            <a:ext cx="8136904" cy="24785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FE521D7-D0BC-E713-DAD8-0BFC6BAD83EA}"/>
              </a:ext>
            </a:extLst>
          </p:cNvPr>
          <p:cNvSpPr/>
          <p:nvPr/>
        </p:nvSpPr>
        <p:spPr>
          <a:xfrm>
            <a:off x="3800679" y="3404254"/>
            <a:ext cx="1347385" cy="1130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13D12-14E0-701B-5478-126942A2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788648"/>
            <a:ext cx="7549865" cy="18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7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43015" y="99330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정리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318728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이메일 보내기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File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Server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만들기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정리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8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6C70-7860-EB8D-1549-69844992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341462E9-9DB1-FADC-04C0-8B79D675E945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13B8FCB-1AD2-68FD-6C50-60D7D89D2318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SECRET_KEY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설정하기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5EA4FBEC-952E-6DB5-CEF8-3E896F12A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세션을 사용하려면 세션 정보 보안을 위해 비밀 키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(SECRET_KEY)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비밀 키는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랜덤한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값으로 해야 함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C:\flaskbook\apps\minimalapp\app.py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수정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152000-ED82-AFBA-2957-CD1A857B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026B5019-B7CF-C8C3-A2D7-1A1E74DA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32" y="3717032"/>
            <a:ext cx="7996332" cy="240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3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361EE-0827-3388-E9F5-69B70FA6A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3C67F661-4419-E89D-5AF6-B6BD8321FDDB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9C1FE01-9AA2-DAB8-D464-2512F82893B6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AC23919B-3227-5F22-116C-49360594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이메일 주소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(email)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가 올바른 형식인지 여부를 체크하기 위해서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email-validator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패키지를 설치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pip install email-validator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441B21-2054-C543-284F-B4FBBD91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FC72EF9-12FD-F08B-1E1B-432D9D28E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8038080" cy="20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53C2C-3783-3DC3-A9D5-06EB6FDE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AD8D04CD-F71C-A1D1-D52A-AE8792DC9D42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CB6C8629-4617-AE7C-1538-5108584C57EB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37CDBCBC-0825-E470-27B1-AF0AC676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추가 및 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contact_complete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갱신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5FAA99-BD02-639A-F257-396C2A61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94E0BD1-6D9D-0029-E6DD-D617DC4A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08920"/>
            <a:ext cx="5340563" cy="36831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A948BE-4447-B471-3EB7-412754B1198E}"/>
              </a:ext>
            </a:extLst>
          </p:cNvPr>
          <p:cNvSpPr/>
          <p:nvPr/>
        </p:nvSpPr>
        <p:spPr>
          <a:xfrm>
            <a:off x="1403648" y="3212976"/>
            <a:ext cx="541257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B66-7EB5-CFED-51ED-EF2AFF252325}"/>
              </a:ext>
            </a:extLst>
          </p:cNvPr>
          <p:cNvSpPr/>
          <p:nvPr/>
        </p:nvSpPr>
        <p:spPr>
          <a:xfrm>
            <a:off x="1573899" y="5864694"/>
            <a:ext cx="90987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3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CE39-D8B2-8698-9658-A0AB3CC78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B66FD89E-88BC-0C9F-AEC3-A913534FE95E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8CDC6B9-07AB-7F05-0B5A-5379AE161188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C9391A46-2C94-8070-BE6E-41948510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C:\flaskbook\apps\minimalapp\app.py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추가 및 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contact_complete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갱신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69FC9FB-A42F-DAED-1633-7866AED6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F1951EFA-139F-26FF-6F29-A7A23F6E8A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4" y="2714397"/>
            <a:ext cx="3960965" cy="3573016"/>
          </a:xfrm>
          <a:prstGeom prst="rect">
            <a:avLst/>
          </a:prstGeom>
        </p:spPr>
      </p:pic>
      <p:pic>
        <p:nvPicPr>
          <p:cNvPr id="16" name="그림 15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32BA805B-E656-0BB6-1290-2F66A3D0F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33" y="2924944"/>
            <a:ext cx="4535430" cy="323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8A470-78F0-9662-FE8F-EFF140D3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2274C4A7-6097-28D9-AF31-98A5B05F93CB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953CCCD-8D4D-CE59-D887-466A1EBCDB48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CACEBA43-55C3-6B7D-0A41-99F5202FC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이메일 주소 형식 체크용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validate_email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EmailNotValidError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추가로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import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사용자명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이메일 주소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문의 내용 입력란이 비어 있으면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에 오류 메시지를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email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이 이메일 주소의 형식인지 여부를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validate_email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함수로 확인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형식이 정확하지 않은 경우는 예외가 발생하므로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try-except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로 사용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POST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값에 문제가 없는 경우는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Flash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메시지에 “문의해 주셔서 감사합니다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.”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를 설정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문의 완료 화면으로 </a:t>
            </a:r>
            <a:r>
              <a:rPr lang="ko-KR" altLang="en-US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리다이렉트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2060F5-CC44-F9DE-CC63-B987A3C5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477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9825E-A243-B2D2-8B58-F8444E97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>
            <a:extLst>
              <a:ext uri="{FF2B5EF4-FFF2-40B4-BE49-F238E27FC236}">
                <a16:creationId xmlns:a16="http://schemas.microsoft.com/office/drawing/2014/main" id="{AFB96F99-E2F7-9512-DD37-372CA2D4FECB}"/>
              </a:ext>
            </a:extLst>
          </p:cNvPr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A93BC29-DFCC-9AAB-3D42-CC5910CCF34E}"/>
              </a:ext>
            </a:extLst>
          </p:cNvPr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POST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값의 입력 체크를 추가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>
            <a:extLst>
              <a:ext uri="{FF2B5EF4-FFF2-40B4-BE49-F238E27FC236}">
                <a16:creationId xmlns:a16="http://schemas.microsoft.com/office/drawing/2014/main" id="{F7B9057D-3BC8-104B-58D2-DE42266A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C:\flaskbook\apps\minimalapp\templates\contact.html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get_flashed_messages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함수 추가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1EDA2D-856A-8204-7CA4-58DD2119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Flash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메시지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0E4E54DD-93BA-2CD7-9A76-58432A13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4" y="2708920"/>
            <a:ext cx="5949409" cy="3672408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02BD6E1-4DDF-2482-5CED-5438403A7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05" y="3068960"/>
            <a:ext cx="261385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1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46041</TotalTime>
  <Words>966</Words>
  <Application>Microsoft Office PowerPoint</Application>
  <PresentationFormat>화면 슬라이드 쇼(4:3)</PresentationFormat>
  <Paragraphs>151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나눔고딕 ExtraBold</vt:lpstr>
      <vt:lpstr>맑은 고딕</vt:lpstr>
      <vt:lpstr>Arial</vt:lpstr>
      <vt:lpstr>Calibri</vt:lpstr>
      <vt:lpstr>Wingdings</vt:lpstr>
      <vt:lpstr>고구려 벽화</vt:lpstr>
      <vt:lpstr>디자인 사용자 지정</vt:lpstr>
      <vt:lpstr>PowerPoint 프레젠테이션</vt:lpstr>
      <vt:lpstr>Flash 메시지</vt:lpstr>
      <vt:lpstr>Flash 메시지</vt:lpstr>
      <vt:lpstr>Flash 메시지</vt:lpstr>
      <vt:lpstr>Flash 메시지</vt:lpstr>
      <vt:lpstr>Flash 메시지</vt:lpstr>
      <vt:lpstr>Flash 메시지</vt:lpstr>
      <vt:lpstr>Flash 메시지</vt:lpstr>
      <vt:lpstr>Flash 메시지</vt:lpstr>
      <vt:lpstr>Flash 메시지</vt:lpstr>
      <vt:lpstr>Flash 메시지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이메일 보내기</vt:lpstr>
      <vt:lpstr>Flash 메시지</vt:lpstr>
      <vt:lpstr>플라스크 앱 구조</vt:lpstr>
      <vt:lpstr>플라스크 앱 구조</vt:lpstr>
      <vt:lpstr>플라스크 앱 구조</vt:lpstr>
      <vt:lpstr>플라스크 앱 구조</vt:lpstr>
      <vt:lpstr>파일 서버(File Server) 구현</vt:lpstr>
      <vt:lpstr>파일 서버(File Server) 구현</vt:lpstr>
      <vt:lpstr>파일 서버(File Server) 구현</vt:lpstr>
      <vt:lpstr>파일 서버(File Server) 구현</vt:lpstr>
      <vt:lpstr>파일 서버(File Server) 구현</vt:lpstr>
      <vt:lpstr>파일 서버(File Server) 구현</vt:lpstr>
      <vt:lpstr>파일 서버(File Server) 구현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qoo</dc:creator>
  <cp:lastModifiedBy>junhwa lee</cp:lastModifiedBy>
  <cp:revision>4232</cp:revision>
  <dcterms:created xsi:type="dcterms:W3CDTF">2015-01-25T23:32:57Z</dcterms:created>
  <dcterms:modified xsi:type="dcterms:W3CDTF">2025-02-03T22:02:29Z</dcterms:modified>
</cp:coreProperties>
</file>