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9" r:id="rId2"/>
    <p:sldId id="260" r:id="rId3"/>
    <p:sldId id="273" r:id="rId4"/>
    <p:sldId id="274" r:id="rId5"/>
    <p:sldId id="302" r:id="rId6"/>
    <p:sldId id="303" r:id="rId7"/>
    <p:sldId id="304" r:id="rId8"/>
    <p:sldId id="312" r:id="rId9"/>
    <p:sldId id="280" r:id="rId10"/>
    <p:sldId id="297" r:id="rId11"/>
    <p:sldId id="298" r:id="rId12"/>
    <p:sldId id="299" r:id="rId13"/>
    <p:sldId id="310" r:id="rId14"/>
    <p:sldId id="291" r:id="rId15"/>
    <p:sldId id="311" r:id="rId16"/>
    <p:sldId id="294" r:id="rId17"/>
    <p:sldId id="293" r:id="rId18"/>
    <p:sldId id="279" r:id="rId19"/>
    <p:sldId id="284" r:id="rId20"/>
    <p:sldId id="290" r:id="rId21"/>
    <p:sldId id="313" r:id="rId22"/>
    <p:sldId id="289" r:id="rId23"/>
    <p:sldId id="283" r:id="rId24"/>
    <p:sldId id="300" r:id="rId25"/>
    <p:sldId id="306" r:id="rId26"/>
    <p:sldId id="307" r:id="rId27"/>
    <p:sldId id="26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8A8D86"/>
    <a:srgbClr val="354D73"/>
    <a:srgbClr val="5779B1"/>
    <a:srgbClr val="829BC4"/>
    <a:srgbClr val="D2DBEA"/>
    <a:srgbClr val="708DBC"/>
    <a:srgbClr val="DCE9F6"/>
    <a:srgbClr val="457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889" autoAdjust="0"/>
  </p:normalViewPr>
  <p:slideViewPr>
    <p:cSldViewPr snapToGrid="0">
      <p:cViewPr varScale="1">
        <p:scale>
          <a:sx n="70" d="100"/>
          <a:sy n="70" d="100"/>
        </p:scale>
        <p:origin x="1094" y="38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6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31750"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0C-4712-A774-EBDCFD7D5C4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0C-4712-A774-EBDCFD7D5C40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0C-4712-A774-EBDCFD7D5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C8358-4D52-4178-B736-9ADA1D4BB8B7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069A8-2626-4B7E-A99D-1BC292047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6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69A8-2626-4B7E-A99D-1BC2920478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9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폐기물 에너지라는 신재생</a:t>
            </a:r>
            <a:r>
              <a:rPr lang="ko-KR" altLang="en-US" baseline="0" dirty="0" smtClean="0"/>
              <a:t> 에너지가 존재한다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69A8-2626-4B7E-A99D-1BC2920478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7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우리의 목표는 분리수거를 통해 버려지는 생활폐기물의 양을 줄이는 것</a:t>
            </a:r>
            <a:r>
              <a:rPr lang="en-US" altLang="ko-KR" dirty="0" smtClean="0"/>
              <a:t>! </a:t>
            </a:r>
            <a:r>
              <a:rPr lang="ko-KR" altLang="en-US" dirty="0" smtClean="0"/>
              <a:t>분리수거를 통해 선별 기준에 맞지 않아 버려지는 양을 줄이는 것이 가장 중요한 과제입니다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69A8-2626-4B7E-A99D-1BC2920478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생활 폐기물을 수거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선별하는 과정에서 재활용이 가능한 것도 일반 쓰레기로 버려지기도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문제를 해결하기 위해 우리가 실천할 수 있는 방법은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바로 올바른 분리배출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69A8-2626-4B7E-A99D-1BC2920478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7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mariaDB</a:t>
            </a:r>
            <a:r>
              <a:rPr lang="en-US" altLang="ko-KR" dirty="0" smtClean="0"/>
              <a:t>, MySQL :</a:t>
            </a:r>
            <a:r>
              <a:rPr lang="en-US" altLang="ko-KR" baseline="0" dirty="0" smtClean="0"/>
              <a:t> RDBMS</a:t>
            </a:r>
            <a:r>
              <a:rPr lang="ko-KR" altLang="en-US" baseline="0" dirty="0" smtClean="0"/>
              <a:t>의 종류</a:t>
            </a:r>
            <a:r>
              <a:rPr lang="en-US" altLang="ko-KR" baseline="0" dirty="0" smtClean="0"/>
              <a:t>, MySQL(SQL</a:t>
            </a:r>
            <a:r>
              <a:rPr lang="ko-KR" altLang="en-US" baseline="0" dirty="0" err="1" smtClean="0"/>
              <a:t>쿼리언어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공통으로 사용함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HeidiSQL</a:t>
            </a:r>
            <a:r>
              <a:rPr lang="en-US" altLang="ko-KR" baseline="0" dirty="0" smtClean="0"/>
              <a:t> : </a:t>
            </a:r>
            <a:r>
              <a:rPr lang="en-US" altLang="ko-KR" baseline="0" dirty="0" err="1" smtClean="0"/>
              <a:t>mariaDB</a:t>
            </a:r>
            <a:r>
              <a:rPr lang="ko-KR" altLang="en-US" baseline="0" dirty="0" smtClean="0"/>
              <a:t>를 사용하기 위한 소프트웨어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69A8-2626-4B7E-A99D-1BC2920478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4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69A8-2626-4B7E-A99D-1BC29204784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5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1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4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0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5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9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1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3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1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4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3F9FCD-76BB-4C09-4FC7-39918B493E2C}"/>
              </a:ext>
            </a:extLst>
          </p:cNvPr>
          <p:cNvGrpSpPr/>
          <p:nvPr/>
        </p:nvGrpSpPr>
        <p:grpSpPr>
          <a:xfrm>
            <a:off x="376826" y="436336"/>
            <a:ext cx="11438348" cy="6421664"/>
            <a:chOff x="1583507" y="302986"/>
            <a:chExt cx="9026438" cy="506758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BDF9E9C-2163-B923-11B3-AB965C349204}"/>
                </a:ext>
              </a:extLst>
            </p:cNvPr>
            <p:cNvSpPr/>
            <p:nvPr/>
          </p:nvSpPr>
          <p:spPr>
            <a:xfrm>
              <a:off x="1584960" y="2138587"/>
              <a:ext cx="9024985" cy="2647044"/>
            </a:xfrm>
            <a:custGeom>
              <a:avLst/>
              <a:gdLst>
                <a:gd name="connsiteX0" fmla="*/ 2948042 w 9024984"/>
                <a:gd name="connsiteY0" fmla="*/ 0 h 2647044"/>
                <a:gd name="connsiteX1" fmla="*/ 6074036 w 9024984"/>
                <a:gd name="connsiteY1" fmla="*/ 0 h 2647044"/>
                <a:gd name="connsiteX2" fmla="*/ 8843758 w 9024984"/>
                <a:gd name="connsiteY2" fmla="*/ 1967803 h 2647044"/>
                <a:gd name="connsiteX3" fmla="*/ 8863904 w 9024984"/>
                <a:gd name="connsiteY3" fmla="*/ 1978738 h 2647044"/>
                <a:gd name="connsiteX4" fmla="*/ 8893380 w 9024984"/>
                <a:gd name="connsiteY4" fmla="*/ 2003058 h 2647044"/>
                <a:gd name="connsiteX5" fmla="*/ 8909208 w 9024984"/>
                <a:gd name="connsiteY5" fmla="*/ 2014303 h 2647044"/>
                <a:gd name="connsiteX6" fmla="*/ 8907009 w 9024984"/>
                <a:gd name="connsiteY6" fmla="*/ 2014303 h 2647044"/>
                <a:gd name="connsiteX7" fmla="*/ 8917975 w 9024984"/>
                <a:gd name="connsiteY7" fmla="*/ 2023350 h 2647044"/>
                <a:gd name="connsiteX8" fmla="*/ 9024984 w 9024984"/>
                <a:gd name="connsiteY8" fmla="*/ 2281693 h 2647044"/>
                <a:gd name="connsiteX9" fmla="*/ 9024983 w 9024984"/>
                <a:gd name="connsiteY9" fmla="*/ 2647044 h 2647044"/>
                <a:gd name="connsiteX10" fmla="*/ 0 w 9024984"/>
                <a:gd name="connsiteY10" fmla="*/ 2647044 h 2647044"/>
                <a:gd name="connsiteX11" fmla="*/ 0 w 9024984"/>
                <a:gd name="connsiteY11" fmla="*/ 2281693 h 2647044"/>
                <a:gd name="connsiteX12" fmla="*/ 107009 w 9024984"/>
                <a:gd name="connsiteY12" fmla="*/ 2023350 h 2647044"/>
                <a:gd name="connsiteX13" fmla="*/ 117975 w 9024984"/>
                <a:gd name="connsiteY13" fmla="*/ 2014303 h 2647044"/>
                <a:gd name="connsiteX14" fmla="*/ 112870 w 9024984"/>
                <a:gd name="connsiteY14" fmla="*/ 2014303 h 2647044"/>
                <a:gd name="connsiteX15" fmla="*/ 149620 w 9024984"/>
                <a:gd name="connsiteY15" fmla="*/ 1988194 h 2647044"/>
                <a:gd name="connsiteX16" fmla="*/ 161081 w 9024984"/>
                <a:gd name="connsiteY16" fmla="*/ 1978738 h 2647044"/>
                <a:gd name="connsiteX17" fmla="*/ 168914 w 9024984"/>
                <a:gd name="connsiteY17" fmla="*/ 1974486 h 264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24984" h="2647044">
                  <a:moveTo>
                    <a:pt x="2948042" y="0"/>
                  </a:moveTo>
                  <a:lnTo>
                    <a:pt x="6074036" y="0"/>
                  </a:lnTo>
                  <a:lnTo>
                    <a:pt x="8843758" y="1967803"/>
                  </a:lnTo>
                  <a:lnTo>
                    <a:pt x="8863904" y="1978738"/>
                  </a:lnTo>
                  <a:lnTo>
                    <a:pt x="8893380" y="2003058"/>
                  </a:lnTo>
                  <a:lnTo>
                    <a:pt x="8909208" y="2014303"/>
                  </a:lnTo>
                  <a:lnTo>
                    <a:pt x="8907009" y="2014303"/>
                  </a:lnTo>
                  <a:lnTo>
                    <a:pt x="8917975" y="2023350"/>
                  </a:lnTo>
                  <a:cubicBezTo>
                    <a:pt x="8984091" y="2089466"/>
                    <a:pt x="9024984" y="2180804"/>
                    <a:pt x="9024984" y="2281693"/>
                  </a:cubicBezTo>
                  <a:cubicBezTo>
                    <a:pt x="9024984" y="2403477"/>
                    <a:pt x="9024983" y="2525260"/>
                    <a:pt x="9024983" y="2647044"/>
                  </a:cubicBezTo>
                  <a:lnTo>
                    <a:pt x="0" y="2647044"/>
                  </a:lnTo>
                  <a:lnTo>
                    <a:pt x="0" y="2281693"/>
                  </a:lnTo>
                  <a:cubicBezTo>
                    <a:pt x="0" y="2180804"/>
                    <a:pt x="40894" y="2089466"/>
                    <a:pt x="107009" y="2023350"/>
                  </a:cubicBezTo>
                  <a:lnTo>
                    <a:pt x="117975" y="2014303"/>
                  </a:lnTo>
                  <a:lnTo>
                    <a:pt x="112870" y="2014303"/>
                  </a:lnTo>
                  <a:lnTo>
                    <a:pt x="149620" y="1988194"/>
                  </a:lnTo>
                  <a:lnTo>
                    <a:pt x="161081" y="1978738"/>
                  </a:lnTo>
                  <a:lnTo>
                    <a:pt x="168914" y="1974486"/>
                  </a:lnTo>
                  <a:close/>
                </a:path>
              </a:pathLst>
            </a:cu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096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sz="6000" i="1" kern="0" dirty="0" smtClean="0">
                  <a:ln w="0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REUSE</a:t>
              </a:r>
              <a:endParaRPr lang="en-US" altLang="ko-KR" sz="6000" i="1" kern="0" dirty="0">
                <a:ln w="0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FC18AA-CE5B-1637-EC76-BF3651474CFF}"/>
                </a:ext>
              </a:extLst>
            </p:cNvPr>
            <p:cNvSpPr/>
            <p:nvPr/>
          </p:nvSpPr>
          <p:spPr>
            <a:xfrm>
              <a:off x="4511442" y="1407886"/>
              <a:ext cx="3169115" cy="730703"/>
            </a:xfrm>
            <a:prstGeom prst="rect">
              <a:avLst/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15666B9-DEC0-B78A-DEC1-26F4DDB8900C}"/>
                </a:ext>
              </a:extLst>
            </p:cNvPr>
            <p:cNvSpPr/>
            <p:nvPr/>
          </p:nvSpPr>
          <p:spPr>
            <a:xfrm>
              <a:off x="4345314" y="1033689"/>
              <a:ext cx="3501370" cy="3741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62D8BB8-923B-C345-D2E9-5E4F4976C128}"/>
                </a:ext>
              </a:extLst>
            </p:cNvPr>
            <p:cNvSpPr/>
            <p:nvPr/>
          </p:nvSpPr>
          <p:spPr>
            <a:xfrm>
              <a:off x="4511442" y="302986"/>
              <a:ext cx="3169115" cy="730703"/>
            </a:xfrm>
            <a:prstGeom prst="round2SameRect">
              <a:avLst>
                <a:gd name="adj1" fmla="val 50000"/>
                <a:gd name="adj2" fmla="val 0"/>
              </a:avLst>
            </a:prstGeom>
            <a:pattFill prst="dkVert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4445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26414B9-05E4-BEC1-37B3-02E8F15CCA53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57" y="1681842"/>
              <a:ext cx="2088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AA59B3-E82F-374B-E692-C99A849DABED}"/>
                </a:ext>
              </a:extLst>
            </p:cNvPr>
            <p:cNvCxnSpPr>
              <a:cxnSpLocks/>
            </p:cNvCxnSpPr>
            <p:nvPr/>
          </p:nvCxnSpPr>
          <p:spPr>
            <a:xfrm>
              <a:off x="6374271" y="1852386"/>
              <a:ext cx="1296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6E7CC8B7-805F-EC79-5C24-081FC3A036DE}"/>
                </a:ext>
              </a:extLst>
            </p:cNvPr>
            <p:cNvSpPr/>
            <p:nvPr/>
          </p:nvSpPr>
          <p:spPr>
            <a:xfrm>
              <a:off x="1583507" y="4719412"/>
              <a:ext cx="9024984" cy="651155"/>
            </a:xfrm>
            <a:prstGeom prst="round2SameRect">
              <a:avLst>
                <a:gd name="adj1" fmla="val 0"/>
                <a:gd name="adj2" fmla="val 8908"/>
              </a:avLst>
            </a:prstGeom>
            <a:solidFill>
              <a:schemeClr val="accent1">
                <a:lumMod val="50000"/>
              </a:schemeClr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223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A3F9FCD-76BB-4C09-4FC7-39918B493E2C}"/>
              </a:ext>
            </a:extLst>
          </p:cNvPr>
          <p:cNvGrpSpPr/>
          <p:nvPr/>
        </p:nvGrpSpPr>
        <p:grpSpPr>
          <a:xfrm>
            <a:off x="413339" y="436336"/>
            <a:ext cx="11438348" cy="6421664"/>
            <a:chOff x="1583507" y="302986"/>
            <a:chExt cx="9026438" cy="5067581"/>
          </a:xfrm>
        </p:grpSpPr>
        <p:sp>
          <p:nvSpPr>
            <p:cNvPr id="11" name="자유형: 도형 2">
              <a:extLst>
                <a:ext uri="{FF2B5EF4-FFF2-40B4-BE49-F238E27FC236}">
                  <a16:creationId xmlns:a16="http://schemas.microsoft.com/office/drawing/2014/main" id="{9BDF9E9C-2163-B923-11B3-AB965C349204}"/>
                </a:ext>
              </a:extLst>
            </p:cNvPr>
            <p:cNvSpPr/>
            <p:nvPr/>
          </p:nvSpPr>
          <p:spPr>
            <a:xfrm>
              <a:off x="1584960" y="2138587"/>
              <a:ext cx="9024985" cy="2647044"/>
            </a:xfrm>
            <a:custGeom>
              <a:avLst/>
              <a:gdLst>
                <a:gd name="connsiteX0" fmla="*/ 2948042 w 9024984"/>
                <a:gd name="connsiteY0" fmla="*/ 0 h 2647044"/>
                <a:gd name="connsiteX1" fmla="*/ 6074036 w 9024984"/>
                <a:gd name="connsiteY1" fmla="*/ 0 h 2647044"/>
                <a:gd name="connsiteX2" fmla="*/ 8843758 w 9024984"/>
                <a:gd name="connsiteY2" fmla="*/ 1967803 h 2647044"/>
                <a:gd name="connsiteX3" fmla="*/ 8863904 w 9024984"/>
                <a:gd name="connsiteY3" fmla="*/ 1978738 h 2647044"/>
                <a:gd name="connsiteX4" fmla="*/ 8893380 w 9024984"/>
                <a:gd name="connsiteY4" fmla="*/ 2003058 h 2647044"/>
                <a:gd name="connsiteX5" fmla="*/ 8909208 w 9024984"/>
                <a:gd name="connsiteY5" fmla="*/ 2014303 h 2647044"/>
                <a:gd name="connsiteX6" fmla="*/ 8907009 w 9024984"/>
                <a:gd name="connsiteY6" fmla="*/ 2014303 h 2647044"/>
                <a:gd name="connsiteX7" fmla="*/ 8917975 w 9024984"/>
                <a:gd name="connsiteY7" fmla="*/ 2023350 h 2647044"/>
                <a:gd name="connsiteX8" fmla="*/ 9024984 w 9024984"/>
                <a:gd name="connsiteY8" fmla="*/ 2281693 h 2647044"/>
                <a:gd name="connsiteX9" fmla="*/ 9024983 w 9024984"/>
                <a:gd name="connsiteY9" fmla="*/ 2647044 h 2647044"/>
                <a:gd name="connsiteX10" fmla="*/ 0 w 9024984"/>
                <a:gd name="connsiteY10" fmla="*/ 2647044 h 2647044"/>
                <a:gd name="connsiteX11" fmla="*/ 0 w 9024984"/>
                <a:gd name="connsiteY11" fmla="*/ 2281693 h 2647044"/>
                <a:gd name="connsiteX12" fmla="*/ 107009 w 9024984"/>
                <a:gd name="connsiteY12" fmla="*/ 2023350 h 2647044"/>
                <a:gd name="connsiteX13" fmla="*/ 117975 w 9024984"/>
                <a:gd name="connsiteY13" fmla="*/ 2014303 h 2647044"/>
                <a:gd name="connsiteX14" fmla="*/ 112870 w 9024984"/>
                <a:gd name="connsiteY14" fmla="*/ 2014303 h 2647044"/>
                <a:gd name="connsiteX15" fmla="*/ 149620 w 9024984"/>
                <a:gd name="connsiteY15" fmla="*/ 1988194 h 2647044"/>
                <a:gd name="connsiteX16" fmla="*/ 161081 w 9024984"/>
                <a:gd name="connsiteY16" fmla="*/ 1978738 h 2647044"/>
                <a:gd name="connsiteX17" fmla="*/ 168914 w 9024984"/>
                <a:gd name="connsiteY17" fmla="*/ 1974486 h 264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24984" h="2647044">
                  <a:moveTo>
                    <a:pt x="2948042" y="0"/>
                  </a:moveTo>
                  <a:lnTo>
                    <a:pt x="6074036" y="0"/>
                  </a:lnTo>
                  <a:lnTo>
                    <a:pt x="8843758" y="1967803"/>
                  </a:lnTo>
                  <a:lnTo>
                    <a:pt x="8863904" y="1978738"/>
                  </a:lnTo>
                  <a:lnTo>
                    <a:pt x="8893380" y="2003058"/>
                  </a:lnTo>
                  <a:lnTo>
                    <a:pt x="8909208" y="2014303"/>
                  </a:lnTo>
                  <a:lnTo>
                    <a:pt x="8907009" y="2014303"/>
                  </a:lnTo>
                  <a:lnTo>
                    <a:pt x="8917975" y="2023350"/>
                  </a:lnTo>
                  <a:cubicBezTo>
                    <a:pt x="8984091" y="2089466"/>
                    <a:pt x="9024984" y="2180804"/>
                    <a:pt x="9024984" y="2281693"/>
                  </a:cubicBezTo>
                  <a:cubicBezTo>
                    <a:pt x="9024984" y="2403477"/>
                    <a:pt x="9024983" y="2525260"/>
                    <a:pt x="9024983" y="2647044"/>
                  </a:cubicBezTo>
                  <a:lnTo>
                    <a:pt x="0" y="2647044"/>
                  </a:lnTo>
                  <a:lnTo>
                    <a:pt x="0" y="2281693"/>
                  </a:lnTo>
                  <a:cubicBezTo>
                    <a:pt x="0" y="2180804"/>
                    <a:pt x="40894" y="2089466"/>
                    <a:pt x="107009" y="2023350"/>
                  </a:cubicBezTo>
                  <a:lnTo>
                    <a:pt x="117975" y="2014303"/>
                  </a:lnTo>
                  <a:lnTo>
                    <a:pt x="112870" y="2014303"/>
                  </a:lnTo>
                  <a:lnTo>
                    <a:pt x="149620" y="1988194"/>
                  </a:lnTo>
                  <a:lnTo>
                    <a:pt x="161081" y="1978738"/>
                  </a:lnTo>
                  <a:lnTo>
                    <a:pt x="168914" y="1974486"/>
                  </a:lnTo>
                  <a:close/>
                </a:path>
              </a:pathLst>
            </a:cu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096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sz="6000" i="1" kern="0" dirty="0" smtClean="0">
                  <a:ln w="0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REUSE</a:t>
              </a:r>
              <a:endParaRPr lang="en-US" altLang="ko-KR" sz="6000" i="1" kern="0" dirty="0">
                <a:ln w="0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AFC18AA-CE5B-1637-EC76-BF3651474CFF}"/>
                </a:ext>
              </a:extLst>
            </p:cNvPr>
            <p:cNvSpPr/>
            <p:nvPr/>
          </p:nvSpPr>
          <p:spPr>
            <a:xfrm>
              <a:off x="4511442" y="1407886"/>
              <a:ext cx="3169115" cy="730703"/>
            </a:xfrm>
            <a:prstGeom prst="rect">
              <a:avLst/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5">
              <a:extLst>
                <a:ext uri="{FF2B5EF4-FFF2-40B4-BE49-F238E27FC236}">
                  <a16:creationId xmlns:a16="http://schemas.microsoft.com/office/drawing/2014/main" id="{315666B9-DEC0-B78A-DEC1-26F4DDB8900C}"/>
                </a:ext>
              </a:extLst>
            </p:cNvPr>
            <p:cNvSpPr/>
            <p:nvPr/>
          </p:nvSpPr>
          <p:spPr>
            <a:xfrm>
              <a:off x="4345314" y="1033689"/>
              <a:ext cx="3501370" cy="3741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7">
              <a:extLst>
                <a:ext uri="{FF2B5EF4-FFF2-40B4-BE49-F238E27FC236}">
                  <a16:creationId xmlns:a16="http://schemas.microsoft.com/office/drawing/2014/main" id="{062D8BB8-923B-C345-D2E9-5E4F4976C128}"/>
                </a:ext>
              </a:extLst>
            </p:cNvPr>
            <p:cNvSpPr/>
            <p:nvPr/>
          </p:nvSpPr>
          <p:spPr>
            <a:xfrm>
              <a:off x="4511442" y="302986"/>
              <a:ext cx="3169115" cy="730703"/>
            </a:xfrm>
            <a:prstGeom prst="round2SameRect">
              <a:avLst>
                <a:gd name="adj1" fmla="val 50000"/>
                <a:gd name="adj2" fmla="val 0"/>
              </a:avLst>
            </a:prstGeom>
            <a:pattFill prst="dkVert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4445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26414B9-05E4-BEC1-37B3-02E8F15CCA53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57" y="1681842"/>
              <a:ext cx="2088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CAA59B3-E82F-374B-E692-C99A849DABED}"/>
                </a:ext>
              </a:extLst>
            </p:cNvPr>
            <p:cNvCxnSpPr>
              <a:cxnSpLocks/>
            </p:cNvCxnSpPr>
            <p:nvPr/>
          </p:nvCxnSpPr>
          <p:spPr>
            <a:xfrm>
              <a:off x="6374271" y="1852386"/>
              <a:ext cx="1296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위쪽 모서리 3">
              <a:extLst>
                <a:ext uri="{FF2B5EF4-FFF2-40B4-BE49-F238E27FC236}">
                  <a16:creationId xmlns:a16="http://schemas.microsoft.com/office/drawing/2014/main" id="{6E7CC8B7-805F-EC79-5C24-081FC3A036DE}"/>
                </a:ext>
              </a:extLst>
            </p:cNvPr>
            <p:cNvSpPr/>
            <p:nvPr/>
          </p:nvSpPr>
          <p:spPr>
            <a:xfrm>
              <a:off x="1583507" y="4719412"/>
              <a:ext cx="9024984" cy="651155"/>
            </a:xfrm>
            <a:prstGeom prst="round2SameRect">
              <a:avLst>
                <a:gd name="adj1" fmla="val 0"/>
                <a:gd name="adj2" fmla="val 8908"/>
              </a:avLst>
            </a:prstGeom>
            <a:solidFill>
              <a:schemeClr val="accent1">
                <a:lumMod val="50000"/>
              </a:schemeClr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223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7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10886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endParaRPr lang="ko-KR" altLang="en-US" sz="105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388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1.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기획 배경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53" y="1587332"/>
            <a:ext cx="3481888" cy="48507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2992209" y="3788229"/>
            <a:ext cx="3504312" cy="2049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018062" y="4717119"/>
            <a:ext cx="4950281" cy="130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96521" y="3701456"/>
            <a:ext cx="4225908" cy="101566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sz="60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폐기물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endParaRPr lang="ko-KR" altLang="en-US" sz="105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4315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2.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프로젝트 목표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7890" y="2528916"/>
            <a:ext cx="60580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3200" dirty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폐기물 </a:t>
            </a:r>
            <a:r>
              <a:rPr lang="ko-KR" altLang="ko-KR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에너지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로 사용되지 못하고 </a:t>
            </a:r>
            <a:endParaRPr lang="en-US" altLang="ko-KR" sz="3200" dirty="0" smtClean="0">
              <a:solidFill>
                <a:schemeClr val="accent1">
                  <a:lumMod val="50000"/>
                </a:schemeClr>
              </a:solidFill>
              <a:ea typeface="세종병원체 Bold"/>
            </a:endParaRPr>
          </a:p>
          <a:p>
            <a:pPr algn="ctr"/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일반쓰레기로 버려지는</a:t>
            </a:r>
            <a:r>
              <a:rPr lang="ko-KR" altLang="ko-KR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 비율</a:t>
            </a:r>
            <a:endParaRPr lang="ko-KR" altLang="ko-KR" sz="3200" dirty="0">
              <a:ea typeface="세종병원체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7941" y="3712376"/>
            <a:ext cx="34291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41.4%</a:t>
            </a:r>
            <a:endParaRPr lang="ko-KR" altLang="en-US" sz="8800" b="1" dirty="0">
              <a:solidFill>
                <a:schemeClr val="accent1">
                  <a:lumMod val="50000"/>
                </a:schemeClr>
              </a:solidFill>
              <a:ea typeface="세종병원체 Bold"/>
            </a:endParaRPr>
          </a:p>
        </p:txBody>
      </p:sp>
    </p:spTree>
    <p:extLst>
      <p:ext uri="{BB962C8B-B14F-4D97-AF65-F5344CB8AC3E}">
        <p14:creationId xmlns:p14="http://schemas.microsoft.com/office/powerpoint/2010/main" val="2255870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endParaRPr lang="ko-KR" altLang="en-US" sz="105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4315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2.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프로젝트 목표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7687" y="3024387"/>
            <a:ext cx="79784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버려지는 </a:t>
            </a:r>
            <a:r>
              <a:rPr lang="ko-KR" altLang="en-US" sz="4000" dirty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생활폐기물의 양을 </a:t>
            </a:r>
            <a:r>
              <a:rPr lang="ko-KR" altLang="en-US" sz="40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줄여</a:t>
            </a:r>
            <a:endParaRPr lang="en-US" altLang="ko-KR" sz="4000" dirty="0" smtClean="0">
              <a:solidFill>
                <a:schemeClr val="accent1">
                  <a:lumMod val="50000"/>
                </a:schemeClr>
              </a:solidFill>
              <a:ea typeface="세종병원체 Bold"/>
            </a:endParaRPr>
          </a:p>
          <a:p>
            <a:pPr algn="ctr"/>
            <a:r>
              <a:rPr lang="ko-KR" altLang="en-US" sz="40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폐기물 에너지를 제대로 활용하는 것</a:t>
            </a:r>
            <a:endParaRPr lang="en-US" altLang="ko-KR" sz="4000" dirty="0">
              <a:solidFill>
                <a:schemeClr val="accent1">
                  <a:lumMod val="50000"/>
                </a:schemeClr>
              </a:solidFill>
              <a:ea typeface="세종병원체 Bold"/>
            </a:endParaRPr>
          </a:p>
        </p:txBody>
      </p:sp>
      <p:sp>
        <p:nvSpPr>
          <p:cNvPr id="9" name="TextBox 8"/>
          <p:cNvSpPr txBox="1"/>
          <p:nvPr/>
        </p:nvSpPr>
        <p:spPr>
          <a:xfrm rot="21147983">
            <a:off x="1384758" y="2362666"/>
            <a:ext cx="9816212" cy="264687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분리수거</a:t>
            </a:r>
            <a:endParaRPr lang="en-US" altLang="ko-KR" sz="16600" dirty="0">
              <a:solidFill>
                <a:schemeClr val="accent1">
                  <a:lumMod val="50000"/>
                </a:schemeClr>
              </a:solidFill>
              <a:ea typeface="세종병원체 Bold"/>
            </a:endParaRPr>
          </a:p>
        </p:txBody>
      </p:sp>
    </p:spTree>
    <p:extLst>
      <p:ext uri="{BB962C8B-B14F-4D97-AF65-F5344CB8AC3E}">
        <p14:creationId xmlns:p14="http://schemas.microsoft.com/office/powerpoint/2010/main" val="3282512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93645" y="2597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364641" y="1000890"/>
            <a:ext cx="2578583" cy="12192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92604" y="3084125"/>
            <a:ext cx="4301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20386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웹 서비스 소개</a:t>
            </a:r>
            <a:endParaRPr lang="ko-KR" altLang="en-US" sz="5400" dirty="0">
              <a:solidFill>
                <a:srgbClr val="203864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1937" y="4069184"/>
            <a:ext cx="352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1.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서비스 소개</a:t>
            </a:r>
            <a:endParaRPr lang="en-US" altLang="ko-KR" sz="2400" dirty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  <a:p>
            <a:pPr algn="r"/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2.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프로세스</a:t>
            </a:r>
            <a:endParaRPr lang="en-US" altLang="ko-KR" sz="24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  <a:p>
            <a:pPr algn="r"/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3.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개발 환경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1273" y="1211035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  <a:endParaRPr lang="ko-KR" altLang="en-US" sz="5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195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endParaRPr lang="ko-KR" altLang="en-US" sz="105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4722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388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1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.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서비스 개요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웹 서비스 소개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88" y="4111519"/>
            <a:ext cx="1368147" cy="13681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08" y="2420632"/>
            <a:ext cx="1368147" cy="13733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19" y="2429775"/>
            <a:ext cx="1368147" cy="1368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31" y="3307622"/>
            <a:ext cx="1644369" cy="16443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836" y="2043495"/>
            <a:ext cx="3454459" cy="34544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80" y="2377578"/>
            <a:ext cx="1133717" cy="11337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40" y="1173953"/>
            <a:ext cx="960002" cy="9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22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endParaRPr lang="ko-KR" altLang="en-US" sz="105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40302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4265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2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.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프로세스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웹 서비스 소개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88536" y="1946387"/>
            <a:ext cx="2410691" cy="1757099"/>
            <a:chOff x="1796243" y="2238179"/>
            <a:chExt cx="2402958" cy="175709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796243" y="2453557"/>
              <a:ext cx="2402958" cy="154172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331020" y="2238179"/>
              <a:ext cx="1333404" cy="338555"/>
              <a:chOff x="1066895" y="2425435"/>
              <a:chExt cx="1625971" cy="468767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066895" y="2441196"/>
                <a:ext cx="1625971" cy="453006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29117" y="2425435"/>
                <a:ext cx="1501527" cy="468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  <a:latin typeface="세종병원체 Bold" pitchFamily="2" charset="-127"/>
                    <a:ea typeface="세종병원체 Bold" pitchFamily="2" charset="-127"/>
                  </a:rPr>
                  <a:t>사진</a:t>
                </a:r>
                <a:r>
                  <a:rPr lang="ko-KR" altLang="en-US" sz="400" dirty="0" smtClean="0">
                    <a:solidFill>
                      <a:schemeClr val="bg1"/>
                    </a:solidFill>
                    <a:latin typeface="세종병원체 Bold" pitchFamily="2" charset="-127"/>
                    <a:ea typeface="세종병원체 Bold" pitchFamily="2" charset="-127"/>
                  </a:rPr>
                  <a:t>　</a:t>
                </a:r>
                <a:r>
                  <a:rPr lang="ko-KR" altLang="en-US" sz="1600" dirty="0" smtClean="0">
                    <a:solidFill>
                      <a:schemeClr val="bg1"/>
                    </a:solidFill>
                    <a:latin typeface="세종병원체 Bold" pitchFamily="2" charset="-127"/>
                    <a:ea typeface="세종병원체 Bold" pitchFamily="2" charset="-127"/>
                  </a:rPr>
                  <a:t>업로드</a:t>
                </a:r>
                <a:endParaRPr lang="en-US" altLang="ko-KR" sz="1600" dirty="0" smtClean="0">
                  <a:solidFill>
                    <a:schemeClr val="bg1"/>
                  </a:solidFill>
                  <a:latin typeface="세종병원체 Bold" pitchFamily="2" charset="-127"/>
                  <a:ea typeface="세종병원체 Bold" pitchFamily="2" charset="-127"/>
                </a:endParaRPr>
              </a:p>
            </p:txBody>
          </p:sp>
        </p:grpSp>
      </p:grpSp>
      <p:sp>
        <p:nvSpPr>
          <p:cNvPr id="21" name="U자형 화살표 20"/>
          <p:cNvSpPr/>
          <p:nvPr/>
        </p:nvSpPr>
        <p:spPr>
          <a:xfrm rot="10800000">
            <a:off x="1743740" y="3848995"/>
            <a:ext cx="8739962" cy="616688"/>
          </a:xfrm>
          <a:prstGeom prst="uturnArrow">
            <a:avLst>
              <a:gd name="adj1" fmla="val 25000"/>
              <a:gd name="adj2" fmla="val 25000"/>
              <a:gd name="adj3" fmla="val 44276"/>
              <a:gd name="adj4" fmla="val 43750"/>
              <a:gd name="adj5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490432" y="1946387"/>
            <a:ext cx="2410691" cy="1757099"/>
            <a:chOff x="1796243" y="2238179"/>
            <a:chExt cx="2402958" cy="1757099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796243" y="2453557"/>
              <a:ext cx="2402958" cy="154172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2331020" y="2238179"/>
              <a:ext cx="1333404" cy="338555"/>
              <a:chOff x="1066895" y="2425435"/>
              <a:chExt cx="1625971" cy="46876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066895" y="2441196"/>
                <a:ext cx="1625971" cy="453006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129116" y="2425435"/>
                <a:ext cx="1501527" cy="468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  <a:latin typeface="세종병원체 Bold" pitchFamily="2" charset="-127"/>
                    <a:ea typeface="세종병원체 Bold" pitchFamily="2" charset="-127"/>
                  </a:rPr>
                  <a:t>사진</a:t>
                </a:r>
                <a:r>
                  <a:rPr lang="ko-KR" altLang="en-US" sz="400" dirty="0" smtClean="0">
                    <a:solidFill>
                      <a:schemeClr val="bg1"/>
                    </a:solidFill>
                    <a:latin typeface="세종병원체 Bold" pitchFamily="2" charset="-127"/>
                    <a:ea typeface="세종병원체 Bold" pitchFamily="2" charset="-127"/>
                  </a:rPr>
                  <a:t>　</a:t>
                </a:r>
                <a:r>
                  <a:rPr lang="ko-KR" altLang="en-US" sz="1600" dirty="0" smtClean="0">
                    <a:solidFill>
                      <a:schemeClr val="bg1"/>
                    </a:solidFill>
                    <a:latin typeface="세종병원체 Bold" pitchFamily="2" charset="-127"/>
                    <a:ea typeface="세종병원체 Bold" pitchFamily="2" charset="-127"/>
                  </a:rPr>
                  <a:t>저장</a:t>
                </a:r>
                <a:endParaRPr lang="en-US" altLang="ko-KR" sz="1600" dirty="0" smtClean="0">
                  <a:solidFill>
                    <a:schemeClr val="bg1"/>
                  </a:solidFill>
                  <a:latin typeface="세종병원체 Bold" pitchFamily="2" charset="-127"/>
                  <a:ea typeface="세종병원체 Bold" pitchFamily="2" charset="-127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6286315" y="1957770"/>
            <a:ext cx="2410691" cy="1757099"/>
            <a:chOff x="1796243" y="2238179"/>
            <a:chExt cx="2402958" cy="1757099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1796243" y="2453557"/>
              <a:ext cx="2402958" cy="154172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2331020" y="2238179"/>
              <a:ext cx="1333404" cy="338555"/>
              <a:chOff x="1066895" y="2425435"/>
              <a:chExt cx="1625971" cy="468767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066895" y="2441196"/>
                <a:ext cx="1625971" cy="453006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29116" y="2425435"/>
                <a:ext cx="1501527" cy="468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  <a:latin typeface="세종병원체 Bold" pitchFamily="2" charset="-127"/>
                    <a:ea typeface="세종병원체 Bold" pitchFamily="2" charset="-127"/>
                  </a:rPr>
                  <a:t>분류</a:t>
                </a:r>
                <a:endParaRPr lang="en-US" altLang="ko-KR" sz="1600" dirty="0" smtClean="0">
                  <a:solidFill>
                    <a:schemeClr val="bg1"/>
                  </a:solidFill>
                  <a:latin typeface="세종병원체 Bold" pitchFamily="2" charset="-127"/>
                  <a:ea typeface="세종병원체 Bold" pitchFamily="2" charset="-127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4877340" y="4225299"/>
            <a:ext cx="2410691" cy="1757099"/>
            <a:chOff x="1796243" y="2238179"/>
            <a:chExt cx="2402958" cy="1757099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1796243" y="2453557"/>
              <a:ext cx="2402958" cy="154172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2331020" y="2238179"/>
              <a:ext cx="1333404" cy="338555"/>
              <a:chOff x="1066895" y="2425435"/>
              <a:chExt cx="1625971" cy="468767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066895" y="2441196"/>
                <a:ext cx="1625971" cy="453006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29116" y="2425435"/>
                <a:ext cx="1501527" cy="468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err="1" smtClean="0">
                    <a:solidFill>
                      <a:schemeClr val="bg1"/>
                    </a:solidFill>
                    <a:latin typeface="세종병원체 Bold" pitchFamily="2" charset="-127"/>
                    <a:ea typeface="세종병원체 Bold" pitchFamily="2" charset="-127"/>
                  </a:rPr>
                  <a:t>재학습</a:t>
                </a:r>
                <a:endParaRPr lang="en-US" altLang="ko-KR" sz="1600" dirty="0" smtClean="0">
                  <a:solidFill>
                    <a:schemeClr val="bg1"/>
                  </a:solidFill>
                  <a:latin typeface="세종병원체 Bold" pitchFamily="2" charset="-127"/>
                  <a:ea typeface="세종병원체 Bold" pitchFamily="2" charset="-127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9082198" y="1946387"/>
            <a:ext cx="2410691" cy="1757099"/>
            <a:chOff x="1796243" y="2238179"/>
            <a:chExt cx="2402958" cy="1757099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796243" y="2453557"/>
              <a:ext cx="2402958" cy="154172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331020" y="2238179"/>
              <a:ext cx="1333404" cy="338555"/>
              <a:chOff x="1066895" y="2425435"/>
              <a:chExt cx="1625971" cy="46876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066895" y="2441196"/>
                <a:ext cx="1625971" cy="453006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29117" y="2425435"/>
                <a:ext cx="1501527" cy="468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err="1" smtClean="0">
                    <a:solidFill>
                      <a:schemeClr val="bg1"/>
                    </a:solidFill>
                    <a:latin typeface="세종병원체 Bold" pitchFamily="2" charset="-127"/>
                    <a:ea typeface="세종병원체 Bold" pitchFamily="2" charset="-127"/>
                  </a:rPr>
                  <a:t>Ｄ</a:t>
                </a:r>
                <a:r>
                  <a:rPr lang="en-US" altLang="ko-KR" sz="1600" dirty="0" smtClean="0">
                    <a:solidFill>
                      <a:schemeClr val="bg1"/>
                    </a:solidFill>
                    <a:latin typeface="세종병원체 Bold" pitchFamily="2" charset="-127"/>
                    <a:ea typeface="세종병원체 Bold" pitchFamily="2" charset="-127"/>
                  </a:rPr>
                  <a:t>B</a:t>
                </a:r>
                <a:r>
                  <a:rPr lang="ko-KR" altLang="en-US" sz="1600" dirty="0" smtClean="0">
                    <a:solidFill>
                      <a:schemeClr val="bg1"/>
                    </a:solidFill>
                    <a:latin typeface="세종병원체 Bold" pitchFamily="2" charset="-127"/>
                    <a:ea typeface="세종병원체 Bold" pitchFamily="2" charset="-127"/>
                  </a:rPr>
                  <a:t>에 저장</a:t>
                </a:r>
                <a:endParaRPr lang="en-US" altLang="ko-KR" sz="1600" dirty="0" smtClean="0">
                  <a:solidFill>
                    <a:schemeClr val="bg1"/>
                  </a:solidFill>
                  <a:latin typeface="세종병원체 Bold" pitchFamily="2" charset="-127"/>
                  <a:ea typeface="세종병원체 Bold" pitchFamily="2" charset="-127"/>
                </a:endParaRPr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729232" y="2597773"/>
            <a:ext cx="2350272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사진을 첨부하면 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en-US" altLang="ko-KR" sz="1400" dirty="0" err="1" smtClean="0">
                <a:latin typeface="세종병원체 Light" pitchFamily="2" charset="-127"/>
                <a:ea typeface="세종병원체 Light" pitchFamily="2" charset="-127"/>
              </a:rPr>
              <a:t>FormData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에 담아 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en-US" altLang="ko-KR" sz="1400" dirty="0" err="1" smtClean="0">
                <a:latin typeface="세종병원체 Light" pitchFamily="2" charset="-127"/>
                <a:ea typeface="세종병원체 Light" pitchFamily="2" charset="-127"/>
              </a:rPr>
              <a:t>axios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로 전송</a:t>
            </a:r>
            <a:endParaRPr lang="ko-KR" altLang="en-US" sz="1400" dirty="0">
              <a:latin typeface="세종병원체 Light" pitchFamily="2" charset="-127"/>
              <a:ea typeface="세종병원체 Light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06735" y="2520265"/>
            <a:ext cx="2585299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>Django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에서 </a:t>
            </a:r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/>
            </a:r>
            <a:b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</a:b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이 파일을 받아</a:t>
            </a:r>
            <a:r>
              <a:rPr lang="en-US" altLang="ko-KR" sz="1400" dirty="0">
                <a:latin typeface="세종병원체 Light" pitchFamily="2" charset="-127"/>
                <a:ea typeface="세종병원체 Light" pitchFamily="2" charset="-127"/>
              </a:rPr>
              <a:t> </a:t>
            </a:r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>UUID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로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파일명 지정하여 저장</a:t>
            </a:r>
            <a:endParaRPr lang="ko-KR" altLang="en-US" sz="1400" dirty="0">
              <a:latin typeface="세종병원체 Light" pitchFamily="2" charset="-127"/>
              <a:ea typeface="세종병원체 Light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07877" y="2589444"/>
            <a:ext cx="2350272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이미지 파일 분류 후</a:t>
            </a:r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/>
            </a:r>
            <a:b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</a:br>
            <a:r>
              <a:rPr lang="ko-KR" altLang="en-US" sz="1400" dirty="0" err="1" smtClean="0">
                <a:latin typeface="세종병원체 Light" pitchFamily="2" charset="-127"/>
                <a:ea typeface="세종병원체 Light" pitchFamily="2" charset="-127"/>
              </a:rPr>
              <a:t>사다리타기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 모션으로</a:t>
            </a:r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/>
            </a:r>
            <a:b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</a:b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시각적으로 출력 </a:t>
            </a:r>
            <a:endParaRPr lang="ko-KR" altLang="en-US" sz="1400" dirty="0">
              <a:latin typeface="세종병원체 Light" pitchFamily="2" charset="-127"/>
              <a:ea typeface="세종병원체 Light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856115" y="2416144"/>
            <a:ext cx="2843829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분류 예측이 실제 분류와 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일치한다면 </a:t>
            </a:r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>DB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에 저장</a:t>
            </a:r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>,</a:t>
            </a:r>
            <a:b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</a:b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일치하지 않는다면 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사용자에게 피드백을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받아 저장</a:t>
            </a:r>
            <a:endParaRPr lang="ko-KR" altLang="en-US" sz="1400" dirty="0">
              <a:latin typeface="세종병원체 Light" pitchFamily="2" charset="-127"/>
              <a:ea typeface="세종병원체 Light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21037" y="4620718"/>
            <a:ext cx="2350272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dirty="0" err="1" smtClean="0">
                <a:latin typeface="세종병원체 Light" pitchFamily="2" charset="-127"/>
                <a:ea typeface="세종병원체 Light" pitchFamily="2" charset="-127"/>
              </a:rPr>
              <a:t>레이블당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 일정 개수의 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데이터가 수집되면 </a:t>
            </a:r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/>
            </a:r>
            <a:b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</a:br>
            <a:r>
              <a:rPr lang="ko-KR" altLang="en-US" sz="1400" dirty="0" err="1" smtClean="0">
                <a:latin typeface="세종병원체 Light" pitchFamily="2" charset="-127"/>
                <a:ea typeface="세종병원체 Light" pitchFamily="2" charset="-127"/>
              </a:rPr>
              <a:t>재학습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 수행</a:t>
            </a:r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>,</a:t>
            </a:r>
            <a:b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</a:br>
            <a:r>
              <a:rPr lang="ko-KR" altLang="en-US" sz="1400" dirty="0" err="1" smtClean="0">
                <a:latin typeface="세종병원체 Light" pitchFamily="2" charset="-127"/>
                <a:ea typeface="세종병원체 Light" pitchFamily="2" charset="-127"/>
              </a:rPr>
              <a:t>재학습시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 사용자는 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점검화면으로 이동</a:t>
            </a:r>
            <a:endParaRPr lang="ko-KR" altLang="en-US" sz="1400" dirty="0">
              <a:latin typeface="세종병원체 Light" pitchFamily="2" charset="-127"/>
              <a:ea typeface="세종병원체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930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endParaRPr lang="ko-KR" altLang="en-US" sz="105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4722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7469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2.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프로세스 </a:t>
            </a:r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–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웹 아키텍처</a:t>
            </a:r>
            <a:endParaRPr lang="en-US" altLang="ko-KR" sz="24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웹 서비스 소개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53228" y="1950681"/>
            <a:ext cx="3310174" cy="42645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24084" y="1560147"/>
            <a:ext cx="89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15" y="3693154"/>
            <a:ext cx="1342301" cy="73310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6477249" y="1950681"/>
            <a:ext cx="4401895" cy="42645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96162" y="3215132"/>
            <a:ext cx="2660879" cy="22312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78256" y="2610020"/>
            <a:ext cx="1660113" cy="44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Browser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16" y="3422903"/>
            <a:ext cx="831685" cy="7290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54" y="3315729"/>
            <a:ext cx="1092383" cy="96141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8630953" y="2359939"/>
            <a:ext cx="2018823" cy="13424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11926" y="2126321"/>
            <a:ext cx="1660113" cy="4421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349" y="2727676"/>
            <a:ext cx="778023" cy="841918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6669931" y="3688362"/>
            <a:ext cx="1835294" cy="12599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758665" y="3390694"/>
            <a:ext cx="1660113" cy="4421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Server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96" y="4084639"/>
            <a:ext cx="1211712" cy="547125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8638186" y="4084930"/>
            <a:ext cx="2018823" cy="19587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38215" y="3963034"/>
            <a:ext cx="1660113" cy="4421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BE/FE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258" y="4532504"/>
            <a:ext cx="1255398" cy="56079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16" y="5093302"/>
            <a:ext cx="1164132" cy="83885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20813" y="1560979"/>
            <a:ext cx="89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  <a:endParaRPr lang="ko-KR" altLang="en-US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28" y="4284378"/>
            <a:ext cx="674368" cy="831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440" y="2804961"/>
            <a:ext cx="782457" cy="63790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25" y="5224525"/>
            <a:ext cx="676149" cy="67614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86" y="4520885"/>
            <a:ext cx="691426" cy="65467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35" y="4220702"/>
            <a:ext cx="968680" cy="10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07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81602" y="1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endParaRPr lang="ko-KR" altLang="en-US" sz="105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4722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388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3.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개발 환경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웹 서비스 소개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자유형: 도형 6">
            <a:extLst>
              <a:ext uri="{FF2B5EF4-FFF2-40B4-BE49-F238E27FC236}">
                <a16:creationId xmlns:a16="http://schemas.microsoft.com/office/drawing/2014/main" id="{2E8B5EE0-1ED9-6473-B399-9F37D536CBDE}"/>
              </a:ext>
            </a:extLst>
          </p:cNvPr>
          <p:cNvSpPr/>
          <p:nvPr/>
        </p:nvSpPr>
        <p:spPr>
          <a:xfrm>
            <a:off x="916988" y="1544007"/>
            <a:ext cx="3053794" cy="4794950"/>
          </a:xfrm>
          <a:custGeom>
            <a:avLst/>
            <a:gdLst>
              <a:gd name="connsiteX0" fmla="*/ 0 w 11436505"/>
              <a:gd name="connsiteY0" fmla="*/ 0 h 6857999"/>
              <a:gd name="connsiteX1" fmla="*/ 11436505 w 11436505"/>
              <a:gd name="connsiteY1" fmla="*/ 0 h 6857999"/>
              <a:gd name="connsiteX2" fmla="*/ 11436505 w 11436505"/>
              <a:gd name="connsiteY2" fmla="*/ 1190078 h 6857999"/>
              <a:gd name="connsiteX3" fmla="*/ 11423426 w 11436505"/>
              <a:gd name="connsiteY3" fmla="*/ 1223015 h 6857999"/>
              <a:gd name="connsiteX4" fmla="*/ 11343611 w 11436505"/>
              <a:gd name="connsiteY4" fmla="*/ 1321152 h 6857999"/>
              <a:gd name="connsiteX5" fmla="*/ 11280454 w 11436505"/>
              <a:gd name="connsiteY5" fmla="*/ 1369030 h 6857999"/>
              <a:gd name="connsiteX6" fmla="*/ 11310697 w 11436505"/>
              <a:gd name="connsiteY6" fmla="*/ 1385889 h 6857999"/>
              <a:gd name="connsiteX7" fmla="*/ 11433662 w 11436505"/>
              <a:gd name="connsiteY7" fmla="*/ 1529875 h 6857999"/>
              <a:gd name="connsiteX8" fmla="*/ 11436505 w 11436505"/>
              <a:gd name="connsiteY8" fmla="*/ 1537307 h 6857999"/>
              <a:gd name="connsiteX9" fmla="*/ 11436505 w 11436505"/>
              <a:gd name="connsiteY9" fmla="*/ 4071605 h 6857999"/>
              <a:gd name="connsiteX10" fmla="*/ 11408551 w 11436505"/>
              <a:gd name="connsiteY10" fmla="*/ 4142000 h 6857999"/>
              <a:gd name="connsiteX11" fmla="*/ 11328736 w 11436505"/>
              <a:gd name="connsiteY11" fmla="*/ 4240138 h 6857999"/>
              <a:gd name="connsiteX12" fmla="*/ 11265578 w 11436505"/>
              <a:gd name="connsiteY12" fmla="*/ 4288016 h 6857999"/>
              <a:gd name="connsiteX13" fmla="*/ 11295822 w 11436505"/>
              <a:gd name="connsiteY13" fmla="*/ 4304875 h 6857999"/>
              <a:gd name="connsiteX14" fmla="*/ 11418787 w 11436505"/>
              <a:gd name="connsiteY14" fmla="*/ 4448861 h 6857999"/>
              <a:gd name="connsiteX15" fmla="*/ 11436505 w 11436505"/>
              <a:gd name="connsiteY15" fmla="*/ 4495175 h 6857999"/>
              <a:gd name="connsiteX16" fmla="*/ 11436505 w 11436505"/>
              <a:gd name="connsiteY16" fmla="*/ 6567700 h 6857999"/>
              <a:gd name="connsiteX17" fmla="*/ 11146206 w 11436505"/>
              <a:gd name="connsiteY17" fmla="*/ 6857999 h 6857999"/>
              <a:gd name="connsiteX18" fmla="*/ 290299 w 11436505"/>
              <a:gd name="connsiteY18" fmla="*/ 6857999 h 6857999"/>
              <a:gd name="connsiteX19" fmla="*/ 0 w 11436505"/>
              <a:gd name="connsiteY19" fmla="*/ 6567700 h 6857999"/>
              <a:gd name="connsiteX20" fmla="*/ 0 w 11436505"/>
              <a:gd name="connsiteY20" fmla="*/ 4435442 h 6857999"/>
              <a:gd name="connsiteX21" fmla="*/ 44042 w 11436505"/>
              <a:gd name="connsiteY21" fmla="*/ 4370568 h 6857999"/>
              <a:gd name="connsiteX22" fmla="*/ 113855 w 11436505"/>
              <a:gd name="connsiteY22" fmla="*/ 4304874 h 6857999"/>
              <a:gd name="connsiteX23" fmla="*/ 144098 w 11436505"/>
              <a:gd name="connsiteY23" fmla="*/ 4288016 h 6857999"/>
              <a:gd name="connsiteX24" fmla="*/ 80940 w 11436505"/>
              <a:gd name="connsiteY24" fmla="*/ 4240138 h 6857999"/>
              <a:gd name="connsiteX25" fmla="*/ 1126 w 11436505"/>
              <a:gd name="connsiteY25" fmla="*/ 4142000 h 6857999"/>
              <a:gd name="connsiteX26" fmla="*/ 0 w 11436505"/>
              <a:gd name="connsiteY26" fmla="*/ 4139163 h 6857999"/>
              <a:gd name="connsiteX27" fmla="*/ 0 w 11436505"/>
              <a:gd name="connsiteY27" fmla="*/ 1544946 h 6857999"/>
              <a:gd name="connsiteX28" fmla="*/ 5765 w 11436505"/>
              <a:gd name="connsiteY28" fmla="*/ 1529874 h 6857999"/>
              <a:gd name="connsiteX29" fmla="*/ 128731 w 11436505"/>
              <a:gd name="connsiteY29" fmla="*/ 1385889 h 6857999"/>
              <a:gd name="connsiteX30" fmla="*/ 158973 w 11436505"/>
              <a:gd name="connsiteY30" fmla="*/ 1369030 h 6857999"/>
              <a:gd name="connsiteX31" fmla="*/ 95816 w 11436505"/>
              <a:gd name="connsiteY31" fmla="*/ 1321152 h 6857999"/>
              <a:gd name="connsiteX32" fmla="*/ 16001 w 11436505"/>
              <a:gd name="connsiteY32" fmla="*/ 1223015 h 6857999"/>
              <a:gd name="connsiteX33" fmla="*/ 0 w 11436505"/>
              <a:gd name="connsiteY33" fmla="*/ 118271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436505" h="6857999">
                <a:moveTo>
                  <a:pt x="0" y="0"/>
                </a:moveTo>
                <a:lnTo>
                  <a:pt x="11436505" y="0"/>
                </a:lnTo>
                <a:lnTo>
                  <a:pt x="11436505" y="1190078"/>
                </a:lnTo>
                <a:lnTo>
                  <a:pt x="11423426" y="1223015"/>
                </a:lnTo>
                <a:cubicBezTo>
                  <a:pt x="11402019" y="1259219"/>
                  <a:pt x="11375065" y="1292253"/>
                  <a:pt x="11343611" y="1321152"/>
                </a:cubicBezTo>
                <a:lnTo>
                  <a:pt x="11280454" y="1369030"/>
                </a:lnTo>
                <a:lnTo>
                  <a:pt x="11310697" y="1385889"/>
                </a:lnTo>
                <a:cubicBezTo>
                  <a:pt x="11362203" y="1424943"/>
                  <a:pt x="11404371" y="1474023"/>
                  <a:pt x="11433662" y="1529875"/>
                </a:cubicBezTo>
                <a:lnTo>
                  <a:pt x="11436505" y="1537307"/>
                </a:lnTo>
                <a:lnTo>
                  <a:pt x="11436505" y="4071605"/>
                </a:lnTo>
                <a:lnTo>
                  <a:pt x="11408551" y="4142000"/>
                </a:lnTo>
                <a:cubicBezTo>
                  <a:pt x="11387144" y="4178205"/>
                  <a:pt x="11360190" y="4211239"/>
                  <a:pt x="11328736" y="4240138"/>
                </a:cubicBezTo>
                <a:lnTo>
                  <a:pt x="11265578" y="4288016"/>
                </a:lnTo>
                <a:lnTo>
                  <a:pt x="11295822" y="4304875"/>
                </a:lnTo>
                <a:cubicBezTo>
                  <a:pt x="11347328" y="4343929"/>
                  <a:pt x="11389496" y="4393008"/>
                  <a:pt x="11418787" y="4448861"/>
                </a:cubicBezTo>
                <a:lnTo>
                  <a:pt x="11436505" y="4495175"/>
                </a:lnTo>
                <a:lnTo>
                  <a:pt x="11436505" y="6567700"/>
                </a:lnTo>
                <a:cubicBezTo>
                  <a:pt x="11436505" y="6728028"/>
                  <a:pt x="11306534" y="6857999"/>
                  <a:pt x="11146206" y="6857999"/>
                </a:cubicBezTo>
                <a:lnTo>
                  <a:pt x="290299" y="6857999"/>
                </a:lnTo>
                <a:cubicBezTo>
                  <a:pt x="129971" y="6857999"/>
                  <a:pt x="0" y="6728028"/>
                  <a:pt x="0" y="6567700"/>
                </a:cubicBezTo>
                <a:lnTo>
                  <a:pt x="0" y="4435442"/>
                </a:lnTo>
                <a:lnTo>
                  <a:pt x="44042" y="4370568"/>
                </a:lnTo>
                <a:cubicBezTo>
                  <a:pt x="64684" y="4346435"/>
                  <a:pt x="88102" y="4324401"/>
                  <a:pt x="113855" y="4304874"/>
                </a:cubicBezTo>
                <a:lnTo>
                  <a:pt x="144098" y="4288016"/>
                </a:lnTo>
                <a:lnTo>
                  <a:pt x="80940" y="4240138"/>
                </a:lnTo>
                <a:cubicBezTo>
                  <a:pt x="49486" y="4211238"/>
                  <a:pt x="22532" y="4178205"/>
                  <a:pt x="1126" y="4142000"/>
                </a:cubicBezTo>
                <a:lnTo>
                  <a:pt x="0" y="4139163"/>
                </a:lnTo>
                <a:lnTo>
                  <a:pt x="0" y="1544946"/>
                </a:lnTo>
                <a:lnTo>
                  <a:pt x="5765" y="1529874"/>
                </a:lnTo>
                <a:cubicBezTo>
                  <a:pt x="35057" y="1474022"/>
                  <a:pt x="77224" y="1424943"/>
                  <a:pt x="128731" y="1385889"/>
                </a:cubicBezTo>
                <a:lnTo>
                  <a:pt x="158973" y="1369030"/>
                </a:lnTo>
                <a:lnTo>
                  <a:pt x="95816" y="1321152"/>
                </a:lnTo>
                <a:cubicBezTo>
                  <a:pt x="64362" y="1292253"/>
                  <a:pt x="37408" y="1259219"/>
                  <a:pt x="16001" y="1223015"/>
                </a:cubicBezTo>
                <a:lnTo>
                  <a:pt x="0" y="1182718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50000"/>
                </a:schemeClr>
              </a:gs>
              <a:gs pos="11000">
                <a:schemeClr val="bg1"/>
              </a:gs>
            </a:gsLst>
            <a:lin ang="5400000" scaled="1"/>
          </a:gra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ko-KR" altLang="en-US" sz="2000" dirty="0" smtClea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 환경</a:t>
            </a:r>
            <a:endParaRPr lang="ko-KR" altLang="en-US" sz="200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90" y="2433142"/>
            <a:ext cx="2030507" cy="7129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93" y="3200915"/>
            <a:ext cx="2233558" cy="11030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43" y="4517899"/>
            <a:ext cx="1573224" cy="1297505"/>
          </a:xfrm>
          <a:prstGeom prst="rect">
            <a:avLst/>
          </a:prstGeom>
        </p:spPr>
      </p:pic>
      <p:sp>
        <p:nvSpPr>
          <p:cNvPr id="14" name="자유형: 도형 6">
            <a:extLst>
              <a:ext uri="{FF2B5EF4-FFF2-40B4-BE49-F238E27FC236}">
                <a16:creationId xmlns:a16="http://schemas.microsoft.com/office/drawing/2014/main" id="{2E8B5EE0-1ED9-6473-B399-9F37D536CBDE}"/>
              </a:ext>
            </a:extLst>
          </p:cNvPr>
          <p:cNvSpPr/>
          <p:nvPr/>
        </p:nvSpPr>
        <p:spPr>
          <a:xfrm>
            <a:off x="4469874" y="1543703"/>
            <a:ext cx="3143309" cy="4813542"/>
          </a:xfrm>
          <a:custGeom>
            <a:avLst/>
            <a:gdLst>
              <a:gd name="connsiteX0" fmla="*/ 0 w 11436505"/>
              <a:gd name="connsiteY0" fmla="*/ 0 h 6857999"/>
              <a:gd name="connsiteX1" fmla="*/ 11436505 w 11436505"/>
              <a:gd name="connsiteY1" fmla="*/ 0 h 6857999"/>
              <a:gd name="connsiteX2" fmla="*/ 11436505 w 11436505"/>
              <a:gd name="connsiteY2" fmla="*/ 1190078 h 6857999"/>
              <a:gd name="connsiteX3" fmla="*/ 11423426 w 11436505"/>
              <a:gd name="connsiteY3" fmla="*/ 1223015 h 6857999"/>
              <a:gd name="connsiteX4" fmla="*/ 11343611 w 11436505"/>
              <a:gd name="connsiteY4" fmla="*/ 1321152 h 6857999"/>
              <a:gd name="connsiteX5" fmla="*/ 11280454 w 11436505"/>
              <a:gd name="connsiteY5" fmla="*/ 1369030 h 6857999"/>
              <a:gd name="connsiteX6" fmla="*/ 11310697 w 11436505"/>
              <a:gd name="connsiteY6" fmla="*/ 1385889 h 6857999"/>
              <a:gd name="connsiteX7" fmla="*/ 11433662 w 11436505"/>
              <a:gd name="connsiteY7" fmla="*/ 1529875 h 6857999"/>
              <a:gd name="connsiteX8" fmla="*/ 11436505 w 11436505"/>
              <a:gd name="connsiteY8" fmla="*/ 1537307 h 6857999"/>
              <a:gd name="connsiteX9" fmla="*/ 11436505 w 11436505"/>
              <a:gd name="connsiteY9" fmla="*/ 4071605 h 6857999"/>
              <a:gd name="connsiteX10" fmla="*/ 11408551 w 11436505"/>
              <a:gd name="connsiteY10" fmla="*/ 4142000 h 6857999"/>
              <a:gd name="connsiteX11" fmla="*/ 11328736 w 11436505"/>
              <a:gd name="connsiteY11" fmla="*/ 4240138 h 6857999"/>
              <a:gd name="connsiteX12" fmla="*/ 11265578 w 11436505"/>
              <a:gd name="connsiteY12" fmla="*/ 4288016 h 6857999"/>
              <a:gd name="connsiteX13" fmla="*/ 11295822 w 11436505"/>
              <a:gd name="connsiteY13" fmla="*/ 4304875 h 6857999"/>
              <a:gd name="connsiteX14" fmla="*/ 11418787 w 11436505"/>
              <a:gd name="connsiteY14" fmla="*/ 4448861 h 6857999"/>
              <a:gd name="connsiteX15" fmla="*/ 11436505 w 11436505"/>
              <a:gd name="connsiteY15" fmla="*/ 4495175 h 6857999"/>
              <a:gd name="connsiteX16" fmla="*/ 11436505 w 11436505"/>
              <a:gd name="connsiteY16" fmla="*/ 6567700 h 6857999"/>
              <a:gd name="connsiteX17" fmla="*/ 11146206 w 11436505"/>
              <a:gd name="connsiteY17" fmla="*/ 6857999 h 6857999"/>
              <a:gd name="connsiteX18" fmla="*/ 290299 w 11436505"/>
              <a:gd name="connsiteY18" fmla="*/ 6857999 h 6857999"/>
              <a:gd name="connsiteX19" fmla="*/ 0 w 11436505"/>
              <a:gd name="connsiteY19" fmla="*/ 6567700 h 6857999"/>
              <a:gd name="connsiteX20" fmla="*/ 0 w 11436505"/>
              <a:gd name="connsiteY20" fmla="*/ 4435442 h 6857999"/>
              <a:gd name="connsiteX21" fmla="*/ 44042 w 11436505"/>
              <a:gd name="connsiteY21" fmla="*/ 4370568 h 6857999"/>
              <a:gd name="connsiteX22" fmla="*/ 113855 w 11436505"/>
              <a:gd name="connsiteY22" fmla="*/ 4304874 h 6857999"/>
              <a:gd name="connsiteX23" fmla="*/ 144098 w 11436505"/>
              <a:gd name="connsiteY23" fmla="*/ 4288016 h 6857999"/>
              <a:gd name="connsiteX24" fmla="*/ 80940 w 11436505"/>
              <a:gd name="connsiteY24" fmla="*/ 4240138 h 6857999"/>
              <a:gd name="connsiteX25" fmla="*/ 1126 w 11436505"/>
              <a:gd name="connsiteY25" fmla="*/ 4142000 h 6857999"/>
              <a:gd name="connsiteX26" fmla="*/ 0 w 11436505"/>
              <a:gd name="connsiteY26" fmla="*/ 4139163 h 6857999"/>
              <a:gd name="connsiteX27" fmla="*/ 0 w 11436505"/>
              <a:gd name="connsiteY27" fmla="*/ 1544946 h 6857999"/>
              <a:gd name="connsiteX28" fmla="*/ 5765 w 11436505"/>
              <a:gd name="connsiteY28" fmla="*/ 1529874 h 6857999"/>
              <a:gd name="connsiteX29" fmla="*/ 128731 w 11436505"/>
              <a:gd name="connsiteY29" fmla="*/ 1385889 h 6857999"/>
              <a:gd name="connsiteX30" fmla="*/ 158973 w 11436505"/>
              <a:gd name="connsiteY30" fmla="*/ 1369030 h 6857999"/>
              <a:gd name="connsiteX31" fmla="*/ 95816 w 11436505"/>
              <a:gd name="connsiteY31" fmla="*/ 1321152 h 6857999"/>
              <a:gd name="connsiteX32" fmla="*/ 16001 w 11436505"/>
              <a:gd name="connsiteY32" fmla="*/ 1223015 h 6857999"/>
              <a:gd name="connsiteX33" fmla="*/ 0 w 11436505"/>
              <a:gd name="connsiteY33" fmla="*/ 118271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436505" h="6857999">
                <a:moveTo>
                  <a:pt x="0" y="0"/>
                </a:moveTo>
                <a:lnTo>
                  <a:pt x="11436505" y="0"/>
                </a:lnTo>
                <a:lnTo>
                  <a:pt x="11436505" y="1190078"/>
                </a:lnTo>
                <a:lnTo>
                  <a:pt x="11423426" y="1223015"/>
                </a:lnTo>
                <a:cubicBezTo>
                  <a:pt x="11402019" y="1259219"/>
                  <a:pt x="11375065" y="1292253"/>
                  <a:pt x="11343611" y="1321152"/>
                </a:cubicBezTo>
                <a:lnTo>
                  <a:pt x="11280454" y="1369030"/>
                </a:lnTo>
                <a:lnTo>
                  <a:pt x="11310697" y="1385889"/>
                </a:lnTo>
                <a:cubicBezTo>
                  <a:pt x="11362203" y="1424943"/>
                  <a:pt x="11404371" y="1474023"/>
                  <a:pt x="11433662" y="1529875"/>
                </a:cubicBezTo>
                <a:lnTo>
                  <a:pt x="11436505" y="1537307"/>
                </a:lnTo>
                <a:lnTo>
                  <a:pt x="11436505" y="4071605"/>
                </a:lnTo>
                <a:lnTo>
                  <a:pt x="11408551" y="4142000"/>
                </a:lnTo>
                <a:cubicBezTo>
                  <a:pt x="11387144" y="4178205"/>
                  <a:pt x="11360190" y="4211239"/>
                  <a:pt x="11328736" y="4240138"/>
                </a:cubicBezTo>
                <a:lnTo>
                  <a:pt x="11265578" y="4288016"/>
                </a:lnTo>
                <a:lnTo>
                  <a:pt x="11295822" y="4304875"/>
                </a:lnTo>
                <a:cubicBezTo>
                  <a:pt x="11347328" y="4343929"/>
                  <a:pt x="11389496" y="4393008"/>
                  <a:pt x="11418787" y="4448861"/>
                </a:cubicBezTo>
                <a:lnTo>
                  <a:pt x="11436505" y="4495175"/>
                </a:lnTo>
                <a:lnTo>
                  <a:pt x="11436505" y="6567700"/>
                </a:lnTo>
                <a:cubicBezTo>
                  <a:pt x="11436505" y="6728028"/>
                  <a:pt x="11306534" y="6857999"/>
                  <a:pt x="11146206" y="6857999"/>
                </a:cubicBezTo>
                <a:lnTo>
                  <a:pt x="290299" y="6857999"/>
                </a:lnTo>
                <a:cubicBezTo>
                  <a:pt x="129971" y="6857999"/>
                  <a:pt x="0" y="6728028"/>
                  <a:pt x="0" y="6567700"/>
                </a:cubicBezTo>
                <a:lnTo>
                  <a:pt x="0" y="4435442"/>
                </a:lnTo>
                <a:lnTo>
                  <a:pt x="44042" y="4370568"/>
                </a:lnTo>
                <a:cubicBezTo>
                  <a:pt x="64684" y="4346435"/>
                  <a:pt x="88102" y="4324401"/>
                  <a:pt x="113855" y="4304874"/>
                </a:cubicBezTo>
                <a:lnTo>
                  <a:pt x="144098" y="4288016"/>
                </a:lnTo>
                <a:lnTo>
                  <a:pt x="80940" y="4240138"/>
                </a:lnTo>
                <a:cubicBezTo>
                  <a:pt x="49486" y="4211238"/>
                  <a:pt x="22532" y="4178205"/>
                  <a:pt x="1126" y="4142000"/>
                </a:cubicBezTo>
                <a:lnTo>
                  <a:pt x="0" y="4139163"/>
                </a:lnTo>
                <a:lnTo>
                  <a:pt x="0" y="1544946"/>
                </a:lnTo>
                <a:lnTo>
                  <a:pt x="5765" y="1529874"/>
                </a:lnTo>
                <a:cubicBezTo>
                  <a:pt x="35057" y="1474022"/>
                  <a:pt x="77224" y="1424943"/>
                  <a:pt x="128731" y="1385889"/>
                </a:cubicBezTo>
                <a:lnTo>
                  <a:pt x="158973" y="1369030"/>
                </a:lnTo>
                <a:lnTo>
                  <a:pt x="95816" y="1321152"/>
                </a:lnTo>
                <a:cubicBezTo>
                  <a:pt x="64362" y="1292253"/>
                  <a:pt x="37408" y="1259219"/>
                  <a:pt x="16001" y="1223015"/>
                </a:cubicBezTo>
                <a:lnTo>
                  <a:pt x="0" y="1182718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50000"/>
                </a:schemeClr>
              </a:gs>
              <a:gs pos="11000">
                <a:schemeClr val="bg1"/>
              </a:gs>
            </a:gsLst>
            <a:lin ang="5400000" scaled="1"/>
          </a:gra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WEB</a:t>
            </a:r>
            <a:endParaRPr lang="ko-KR" altLang="en-US" sz="200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635" y="2595205"/>
            <a:ext cx="1605789" cy="11774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47" y="4958851"/>
            <a:ext cx="1619859" cy="72360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86" y="3749327"/>
            <a:ext cx="2141896" cy="1242628"/>
          </a:xfrm>
          <a:prstGeom prst="rect">
            <a:avLst/>
          </a:prstGeom>
        </p:spPr>
      </p:pic>
      <p:sp>
        <p:nvSpPr>
          <p:cNvPr id="20" name="자유형: 도형 6">
            <a:extLst>
              <a:ext uri="{FF2B5EF4-FFF2-40B4-BE49-F238E27FC236}">
                <a16:creationId xmlns:a16="http://schemas.microsoft.com/office/drawing/2014/main" id="{2E8B5EE0-1ED9-6473-B399-9F37D536CBDE}"/>
              </a:ext>
            </a:extLst>
          </p:cNvPr>
          <p:cNvSpPr/>
          <p:nvPr/>
        </p:nvSpPr>
        <p:spPr>
          <a:xfrm>
            <a:off x="8053565" y="1540882"/>
            <a:ext cx="3252141" cy="4794950"/>
          </a:xfrm>
          <a:custGeom>
            <a:avLst/>
            <a:gdLst>
              <a:gd name="connsiteX0" fmla="*/ 0 w 11436505"/>
              <a:gd name="connsiteY0" fmla="*/ 0 h 6857999"/>
              <a:gd name="connsiteX1" fmla="*/ 11436505 w 11436505"/>
              <a:gd name="connsiteY1" fmla="*/ 0 h 6857999"/>
              <a:gd name="connsiteX2" fmla="*/ 11436505 w 11436505"/>
              <a:gd name="connsiteY2" fmla="*/ 1190078 h 6857999"/>
              <a:gd name="connsiteX3" fmla="*/ 11423426 w 11436505"/>
              <a:gd name="connsiteY3" fmla="*/ 1223015 h 6857999"/>
              <a:gd name="connsiteX4" fmla="*/ 11343611 w 11436505"/>
              <a:gd name="connsiteY4" fmla="*/ 1321152 h 6857999"/>
              <a:gd name="connsiteX5" fmla="*/ 11280454 w 11436505"/>
              <a:gd name="connsiteY5" fmla="*/ 1369030 h 6857999"/>
              <a:gd name="connsiteX6" fmla="*/ 11310697 w 11436505"/>
              <a:gd name="connsiteY6" fmla="*/ 1385889 h 6857999"/>
              <a:gd name="connsiteX7" fmla="*/ 11433662 w 11436505"/>
              <a:gd name="connsiteY7" fmla="*/ 1529875 h 6857999"/>
              <a:gd name="connsiteX8" fmla="*/ 11436505 w 11436505"/>
              <a:gd name="connsiteY8" fmla="*/ 1537307 h 6857999"/>
              <a:gd name="connsiteX9" fmla="*/ 11436505 w 11436505"/>
              <a:gd name="connsiteY9" fmla="*/ 4071605 h 6857999"/>
              <a:gd name="connsiteX10" fmla="*/ 11408551 w 11436505"/>
              <a:gd name="connsiteY10" fmla="*/ 4142000 h 6857999"/>
              <a:gd name="connsiteX11" fmla="*/ 11328736 w 11436505"/>
              <a:gd name="connsiteY11" fmla="*/ 4240138 h 6857999"/>
              <a:gd name="connsiteX12" fmla="*/ 11265578 w 11436505"/>
              <a:gd name="connsiteY12" fmla="*/ 4288016 h 6857999"/>
              <a:gd name="connsiteX13" fmla="*/ 11295822 w 11436505"/>
              <a:gd name="connsiteY13" fmla="*/ 4304875 h 6857999"/>
              <a:gd name="connsiteX14" fmla="*/ 11418787 w 11436505"/>
              <a:gd name="connsiteY14" fmla="*/ 4448861 h 6857999"/>
              <a:gd name="connsiteX15" fmla="*/ 11436505 w 11436505"/>
              <a:gd name="connsiteY15" fmla="*/ 4495175 h 6857999"/>
              <a:gd name="connsiteX16" fmla="*/ 11436505 w 11436505"/>
              <a:gd name="connsiteY16" fmla="*/ 6567700 h 6857999"/>
              <a:gd name="connsiteX17" fmla="*/ 11146206 w 11436505"/>
              <a:gd name="connsiteY17" fmla="*/ 6857999 h 6857999"/>
              <a:gd name="connsiteX18" fmla="*/ 290299 w 11436505"/>
              <a:gd name="connsiteY18" fmla="*/ 6857999 h 6857999"/>
              <a:gd name="connsiteX19" fmla="*/ 0 w 11436505"/>
              <a:gd name="connsiteY19" fmla="*/ 6567700 h 6857999"/>
              <a:gd name="connsiteX20" fmla="*/ 0 w 11436505"/>
              <a:gd name="connsiteY20" fmla="*/ 4435442 h 6857999"/>
              <a:gd name="connsiteX21" fmla="*/ 44042 w 11436505"/>
              <a:gd name="connsiteY21" fmla="*/ 4370568 h 6857999"/>
              <a:gd name="connsiteX22" fmla="*/ 113855 w 11436505"/>
              <a:gd name="connsiteY22" fmla="*/ 4304874 h 6857999"/>
              <a:gd name="connsiteX23" fmla="*/ 144098 w 11436505"/>
              <a:gd name="connsiteY23" fmla="*/ 4288016 h 6857999"/>
              <a:gd name="connsiteX24" fmla="*/ 80940 w 11436505"/>
              <a:gd name="connsiteY24" fmla="*/ 4240138 h 6857999"/>
              <a:gd name="connsiteX25" fmla="*/ 1126 w 11436505"/>
              <a:gd name="connsiteY25" fmla="*/ 4142000 h 6857999"/>
              <a:gd name="connsiteX26" fmla="*/ 0 w 11436505"/>
              <a:gd name="connsiteY26" fmla="*/ 4139163 h 6857999"/>
              <a:gd name="connsiteX27" fmla="*/ 0 w 11436505"/>
              <a:gd name="connsiteY27" fmla="*/ 1544946 h 6857999"/>
              <a:gd name="connsiteX28" fmla="*/ 5765 w 11436505"/>
              <a:gd name="connsiteY28" fmla="*/ 1529874 h 6857999"/>
              <a:gd name="connsiteX29" fmla="*/ 128731 w 11436505"/>
              <a:gd name="connsiteY29" fmla="*/ 1385889 h 6857999"/>
              <a:gd name="connsiteX30" fmla="*/ 158973 w 11436505"/>
              <a:gd name="connsiteY30" fmla="*/ 1369030 h 6857999"/>
              <a:gd name="connsiteX31" fmla="*/ 95816 w 11436505"/>
              <a:gd name="connsiteY31" fmla="*/ 1321152 h 6857999"/>
              <a:gd name="connsiteX32" fmla="*/ 16001 w 11436505"/>
              <a:gd name="connsiteY32" fmla="*/ 1223015 h 6857999"/>
              <a:gd name="connsiteX33" fmla="*/ 0 w 11436505"/>
              <a:gd name="connsiteY33" fmla="*/ 118271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436505" h="6857999">
                <a:moveTo>
                  <a:pt x="0" y="0"/>
                </a:moveTo>
                <a:lnTo>
                  <a:pt x="11436505" y="0"/>
                </a:lnTo>
                <a:lnTo>
                  <a:pt x="11436505" y="1190078"/>
                </a:lnTo>
                <a:lnTo>
                  <a:pt x="11423426" y="1223015"/>
                </a:lnTo>
                <a:cubicBezTo>
                  <a:pt x="11402019" y="1259219"/>
                  <a:pt x="11375065" y="1292253"/>
                  <a:pt x="11343611" y="1321152"/>
                </a:cubicBezTo>
                <a:lnTo>
                  <a:pt x="11280454" y="1369030"/>
                </a:lnTo>
                <a:lnTo>
                  <a:pt x="11310697" y="1385889"/>
                </a:lnTo>
                <a:cubicBezTo>
                  <a:pt x="11362203" y="1424943"/>
                  <a:pt x="11404371" y="1474023"/>
                  <a:pt x="11433662" y="1529875"/>
                </a:cubicBezTo>
                <a:lnTo>
                  <a:pt x="11436505" y="1537307"/>
                </a:lnTo>
                <a:lnTo>
                  <a:pt x="11436505" y="4071605"/>
                </a:lnTo>
                <a:lnTo>
                  <a:pt x="11408551" y="4142000"/>
                </a:lnTo>
                <a:cubicBezTo>
                  <a:pt x="11387144" y="4178205"/>
                  <a:pt x="11360190" y="4211239"/>
                  <a:pt x="11328736" y="4240138"/>
                </a:cubicBezTo>
                <a:lnTo>
                  <a:pt x="11265578" y="4288016"/>
                </a:lnTo>
                <a:lnTo>
                  <a:pt x="11295822" y="4304875"/>
                </a:lnTo>
                <a:cubicBezTo>
                  <a:pt x="11347328" y="4343929"/>
                  <a:pt x="11389496" y="4393008"/>
                  <a:pt x="11418787" y="4448861"/>
                </a:cubicBezTo>
                <a:lnTo>
                  <a:pt x="11436505" y="4495175"/>
                </a:lnTo>
                <a:lnTo>
                  <a:pt x="11436505" y="6567700"/>
                </a:lnTo>
                <a:cubicBezTo>
                  <a:pt x="11436505" y="6728028"/>
                  <a:pt x="11306534" y="6857999"/>
                  <a:pt x="11146206" y="6857999"/>
                </a:cubicBezTo>
                <a:lnTo>
                  <a:pt x="290299" y="6857999"/>
                </a:lnTo>
                <a:cubicBezTo>
                  <a:pt x="129971" y="6857999"/>
                  <a:pt x="0" y="6728028"/>
                  <a:pt x="0" y="6567700"/>
                </a:cubicBezTo>
                <a:lnTo>
                  <a:pt x="0" y="4435442"/>
                </a:lnTo>
                <a:lnTo>
                  <a:pt x="44042" y="4370568"/>
                </a:lnTo>
                <a:cubicBezTo>
                  <a:pt x="64684" y="4346435"/>
                  <a:pt x="88102" y="4324401"/>
                  <a:pt x="113855" y="4304874"/>
                </a:cubicBezTo>
                <a:lnTo>
                  <a:pt x="144098" y="4288016"/>
                </a:lnTo>
                <a:lnTo>
                  <a:pt x="80940" y="4240138"/>
                </a:lnTo>
                <a:cubicBezTo>
                  <a:pt x="49486" y="4211238"/>
                  <a:pt x="22532" y="4178205"/>
                  <a:pt x="1126" y="4142000"/>
                </a:cubicBezTo>
                <a:lnTo>
                  <a:pt x="0" y="4139163"/>
                </a:lnTo>
                <a:lnTo>
                  <a:pt x="0" y="1544946"/>
                </a:lnTo>
                <a:lnTo>
                  <a:pt x="5765" y="1529874"/>
                </a:lnTo>
                <a:cubicBezTo>
                  <a:pt x="35057" y="1474022"/>
                  <a:pt x="77224" y="1424943"/>
                  <a:pt x="128731" y="1385889"/>
                </a:cubicBezTo>
                <a:lnTo>
                  <a:pt x="158973" y="1369030"/>
                </a:lnTo>
                <a:lnTo>
                  <a:pt x="95816" y="1321152"/>
                </a:lnTo>
                <a:cubicBezTo>
                  <a:pt x="64362" y="1292253"/>
                  <a:pt x="37408" y="1259219"/>
                  <a:pt x="16001" y="1223015"/>
                </a:cubicBezTo>
                <a:lnTo>
                  <a:pt x="0" y="1182718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50000"/>
                </a:schemeClr>
              </a:gs>
              <a:gs pos="11000">
                <a:schemeClr val="bg1"/>
              </a:gs>
            </a:gsLst>
            <a:lin ang="5400000" scaled="1"/>
          </a:gra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ko-KR" altLang="en-US" sz="2000" dirty="0" smtClean="0">
                <a:solidFill>
                  <a:prstClr val="white"/>
                </a:solidFill>
                <a:ea typeface="Tmon몬소리 Black" panose="02000A03000000000000"/>
              </a:rPr>
              <a:t>라이브러리</a:t>
            </a:r>
            <a:endParaRPr lang="en-US" altLang="ko-KR" sz="2000" dirty="0" smtClean="0">
              <a:solidFill>
                <a:prstClr val="white"/>
              </a:solidFill>
              <a:ea typeface="Tmon몬소리 Black" panose="02000A0300000000000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338" y="2190205"/>
            <a:ext cx="2160589" cy="91018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780" y="3277833"/>
            <a:ext cx="1987101" cy="61471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760" y="4044306"/>
            <a:ext cx="2389763" cy="65644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621" y="4702974"/>
            <a:ext cx="2454729" cy="1204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15" y="4835691"/>
            <a:ext cx="1012318" cy="9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93645" y="2597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364641" y="1000890"/>
            <a:ext cx="2578583" cy="12192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97838" y="2983541"/>
            <a:ext cx="2869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20386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 소개</a:t>
            </a:r>
            <a:endParaRPr lang="ko-KR" altLang="en-US" sz="5400" dirty="0">
              <a:solidFill>
                <a:srgbClr val="203864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6881" y="4084320"/>
            <a:ext cx="352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1.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데이터 전처리</a:t>
            </a:r>
            <a:endParaRPr lang="en-US" altLang="ko-KR" sz="24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  <a:p>
            <a:pPr algn="r"/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2.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데이터 모델링</a:t>
            </a:r>
            <a:endParaRPr lang="en-US" altLang="ko-KR" sz="24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  <a:p>
            <a:pPr algn="r"/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3.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모델 결과</a:t>
            </a:r>
            <a:endParaRPr lang="en-US" altLang="ko-KR" sz="24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1273" y="1211035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  <a:endParaRPr lang="ko-KR" altLang="en-US" sz="5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99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endParaRPr lang="ko-KR" altLang="en-US" sz="105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207" y="743264"/>
            <a:ext cx="5682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1</a:t>
            </a:r>
            <a:r>
              <a:rPr lang="en-US" altLang="ko-KR" sz="40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. </a:t>
            </a:r>
            <a:r>
              <a:rPr lang="ko-KR" altLang="en-US" sz="40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데이터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전처리</a:t>
            </a:r>
            <a:endParaRPr lang="en-US" altLang="ko-KR" sz="4000" dirty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 소개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1441" y="4421532"/>
            <a:ext cx="3675535" cy="1569427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20555" y="4077644"/>
            <a:ext cx="3663021" cy="1569427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7322640" y="3009240"/>
            <a:ext cx="4099048" cy="2996210"/>
          </a:xfrm>
          <a:prstGeom prst="rightArrow">
            <a:avLst>
              <a:gd name="adj1" fmla="val 50000"/>
              <a:gd name="adj2" fmla="val 32299"/>
            </a:avLst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4107981" y="5629687"/>
            <a:ext cx="473370" cy="381898"/>
          </a:xfrm>
          <a:prstGeom prst="triangle">
            <a:avLst>
              <a:gd name="adj" fmla="val 0"/>
            </a:avLst>
          </a:prstGeom>
          <a:solidFill>
            <a:srgbClr val="CBD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834070" y="2854673"/>
            <a:ext cx="189320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latin typeface="세종병원체 Light" pitchFamily="2" charset="-127"/>
                <a:ea typeface="세종병원체 Light" pitchFamily="2" charset="-127"/>
              </a:rPr>
              <a:t>이미지 데이터</a:t>
            </a:r>
            <a:endParaRPr lang="ko-KR" altLang="en-US" sz="2000" b="1" dirty="0">
              <a:latin typeface="세종병원체 Light" pitchFamily="2" charset="-127"/>
              <a:ea typeface="세종병원체 Light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84" y="4253745"/>
            <a:ext cx="1905000" cy="1905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917" y="4050446"/>
            <a:ext cx="2739347" cy="1542426"/>
          </a:xfrm>
          <a:prstGeom prst="rect">
            <a:avLst/>
          </a:prstGeom>
        </p:spPr>
      </p:pic>
      <p:sp>
        <p:nvSpPr>
          <p:cNvPr id="22" name="이등변 삼각형 21"/>
          <p:cNvSpPr/>
          <p:nvPr/>
        </p:nvSpPr>
        <p:spPr>
          <a:xfrm rot="10800000">
            <a:off x="7310206" y="5253650"/>
            <a:ext cx="473370" cy="381898"/>
          </a:xfrm>
          <a:prstGeom prst="triangle">
            <a:avLst>
              <a:gd name="adj" fmla="val 0"/>
            </a:avLst>
          </a:prstGeom>
          <a:solidFill>
            <a:srgbClr val="CBD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580830" y="3410148"/>
            <a:ext cx="2328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>11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개 </a:t>
            </a:r>
            <a:r>
              <a:rPr lang="ko-KR" altLang="en-US" sz="1400" dirty="0" err="1" smtClean="0">
                <a:latin typeface="세종병원체 Light" pitchFamily="2" charset="-127"/>
                <a:ea typeface="세종병원체 Light" pitchFamily="2" charset="-127"/>
              </a:rPr>
              <a:t>레이블당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 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>50,000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개의 이미지 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데이터</a:t>
            </a:r>
            <a:r>
              <a:rPr lang="ko-KR" altLang="en-US" sz="1400" dirty="0" smtClean="0"/>
              <a:t> 수집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2329606" y="2231250"/>
            <a:ext cx="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atin typeface="+mj-ea"/>
                <a:ea typeface="+mj-ea"/>
              </a:rPr>
              <a:t>01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33079" y="2495217"/>
            <a:ext cx="189320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latin typeface="세종병원체 Light" pitchFamily="2" charset="-127"/>
                <a:ea typeface="세종병원체 Light" pitchFamily="2" charset="-127"/>
              </a:rPr>
              <a:t>이미지 전처리</a:t>
            </a:r>
            <a:endParaRPr lang="ko-KR" altLang="en-US" sz="2000" b="1" dirty="0">
              <a:latin typeface="세종병원체 Light" pitchFamily="2" charset="-127"/>
              <a:ea typeface="세종병원체 Light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31751" y="3050692"/>
            <a:ext cx="19241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>3000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개 이미지를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>(224 x 224)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로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ko-KR" altLang="en-US" sz="1400" dirty="0" err="1" smtClean="0">
                <a:latin typeface="세종병원체 Light" pitchFamily="2" charset="-127"/>
                <a:ea typeface="세종병원체 Light" pitchFamily="2" charset="-127"/>
              </a:rPr>
              <a:t>리사이징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95111" y="1871794"/>
            <a:ext cx="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atin typeface="+mj-ea"/>
                <a:ea typeface="+mj-ea"/>
              </a:rPr>
              <a:t>02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27915" y="2177552"/>
            <a:ext cx="189320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latin typeface="세종병원체 Light" pitchFamily="2" charset="-127"/>
                <a:ea typeface="세종병원체 Light" pitchFamily="2" charset="-127"/>
              </a:rPr>
              <a:t>이미지 분류</a:t>
            </a:r>
            <a:endParaRPr lang="ko-KR" altLang="en-US" sz="2000" b="1" dirty="0">
              <a:latin typeface="세종병원체 Light" pitchFamily="2" charset="-127"/>
              <a:ea typeface="세종병원체 Light" pitchFamily="2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91300" y="2733027"/>
            <a:ext cx="2328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세종병원체 Light" pitchFamily="2" charset="-127"/>
                <a:ea typeface="세종병원체 Light" pitchFamily="2" charset="-127"/>
              </a:rPr>
              <a:t>VGG16</a:t>
            </a:r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을 활용한 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모델을 이용하여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ko-KR" altLang="en-US" sz="1400" dirty="0" smtClean="0">
                <a:latin typeface="세종병원체 Light" pitchFamily="2" charset="-127"/>
                <a:ea typeface="세종병원체 Light" pitchFamily="2" charset="-127"/>
              </a:rPr>
              <a:t>분류</a:t>
            </a:r>
            <a:endParaRPr lang="en-US" altLang="ko-KR" sz="1400" dirty="0" smtClean="0">
              <a:latin typeface="세종병원체 Light" pitchFamily="2" charset="-127"/>
              <a:ea typeface="세종병원체 Light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840076" y="1554129"/>
            <a:ext cx="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atin typeface="+mj-ea"/>
                <a:ea typeface="+mj-ea"/>
              </a:rPr>
              <a:t>03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37" y="3624918"/>
            <a:ext cx="2707176" cy="17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8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51235" y="9144"/>
            <a:ext cx="11436506" cy="6857999"/>
          </a:xfrm>
          <a:prstGeom prst="round2SameRect">
            <a:avLst>
              <a:gd name="adj1" fmla="val 0"/>
              <a:gd name="adj2" fmla="val 4233"/>
            </a:avLst>
          </a:prstGeom>
          <a:gradFill>
            <a:gsLst>
              <a:gs pos="11000">
                <a:schemeClr val="accent1">
                  <a:lumMod val="50000"/>
                </a:schemeClr>
              </a:gs>
              <a:gs pos="11000">
                <a:schemeClr val="bg1"/>
              </a:gs>
            </a:gsLst>
            <a:lin ang="5400000" scaled="1"/>
          </a:gra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5219" y="1023964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203864"/>
                </a:solidFill>
                <a:ea typeface="Tmon몬소리 Black" panose="02000A03000000000000"/>
              </a:rPr>
              <a:t>조원 소개</a:t>
            </a:r>
            <a:endParaRPr lang="ko-KR" altLang="en-US" sz="2800" dirty="0">
              <a:solidFill>
                <a:srgbClr val="203864"/>
              </a:solidFill>
              <a:ea typeface="Tmon몬소리 Black" panose="02000A0300000000000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62" y="4154723"/>
            <a:ext cx="1580886" cy="21273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19" y="2684566"/>
            <a:ext cx="1522335" cy="21143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57" y="1275010"/>
            <a:ext cx="2003756" cy="211435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6" y="2144321"/>
            <a:ext cx="3057525" cy="31908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065" y="1265250"/>
            <a:ext cx="1692286" cy="21479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41" y="4211177"/>
            <a:ext cx="1990745" cy="201676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27CF30-B418-5C98-4B39-7AA3F7470796}"/>
              </a:ext>
            </a:extLst>
          </p:cNvPr>
          <p:cNvSpPr/>
          <p:nvPr/>
        </p:nvSpPr>
        <p:spPr>
          <a:xfrm>
            <a:off x="1081500" y="5196257"/>
            <a:ext cx="25309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조장 </a:t>
            </a:r>
            <a:r>
              <a:rPr lang="ko-KR" altLang="en-US" sz="1600" b="1" dirty="0" err="1" smtClean="0">
                <a:solidFill>
                  <a:srgbClr val="44546A">
                    <a:lumMod val="75000"/>
                  </a:srgbClr>
                </a:solidFill>
              </a:rPr>
              <a:t>임태환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All Rounder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27CF30-B418-5C98-4B39-7AA3F7470796}"/>
              </a:ext>
            </a:extLst>
          </p:cNvPr>
          <p:cNvSpPr/>
          <p:nvPr/>
        </p:nvSpPr>
        <p:spPr>
          <a:xfrm>
            <a:off x="5242422" y="5220641"/>
            <a:ext cx="129880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조원 </a:t>
            </a:r>
            <a:r>
              <a:rPr lang="ko-KR" altLang="en-US" sz="1600" b="1" dirty="0" err="1" smtClean="0">
                <a:solidFill>
                  <a:srgbClr val="44546A">
                    <a:lumMod val="75000"/>
                  </a:srgbClr>
                </a:solidFill>
              </a:rPr>
              <a:t>명하영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27CF30-B418-5C98-4B39-7AA3F7470796}"/>
              </a:ext>
            </a:extLst>
          </p:cNvPr>
          <p:cNvSpPr/>
          <p:nvPr/>
        </p:nvSpPr>
        <p:spPr>
          <a:xfrm>
            <a:off x="5298810" y="1744298"/>
            <a:ext cx="129880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조원 김건우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27CF30-B418-5C98-4B39-7AA3F7470796}"/>
              </a:ext>
            </a:extLst>
          </p:cNvPr>
          <p:cNvSpPr/>
          <p:nvPr/>
        </p:nvSpPr>
        <p:spPr>
          <a:xfrm>
            <a:off x="7650342" y="3577769"/>
            <a:ext cx="1298803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조원 박정현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27CF30-B418-5C98-4B39-7AA3F7470796}"/>
              </a:ext>
            </a:extLst>
          </p:cNvPr>
          <p:cNvSpPr/>
          <p:nvPr/>
        </p:nvSpPr>
        <p:spPr>
          <a:xfrm>
            <a:off x="9896718" y="1928801"/>
            <a:ext cx="129880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조원 </a:t>
            </a:r>
            <a:r>
              <a:rPr lang="ko-KR" altLang="en-US" sz="1600" b="1" dirty="0" err="1" smtClean="0">
                <a:solidFill>
                  <a:srgbClr val="44546A">
                    <a:lumMod val="75000"/>
                  </a:srgbClr>
                </a:solidFill>
              </a:rPr>
              <a:t>이재빈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27CF30-B418-5C98-4B39-7AA3F7470796}"/>
              </a:ext>
            </a:extLst>
          </p:cNvPr>
          <p:cNvSpPr/>
          <p:nvPr/>
        </p:nvSpPr>
        <p:spPr>
          <a:xfrm>
            <a:off x="9921102" y="5455337"/>
            <a:ext cx="129880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조원 이윤주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7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fontAlgn="t"/>
            <a:r>
              <a:rPr lang="ko-KR" altLang="ko-KR"/>
              <a:t>구분</a:t>
            </a:r>
          </a:p>
          <a:p>
            <a:pPr fontAlgn="t"/>
            <a:r>
              <a:rPr lang="en-US" altLang="ko-KR"/>
              <a:t>train_accuracy</a:t>
            </a:r>
            <a:endParaRPr lang="ko-KR" altLang="ko-KR"/>
          </a:p>
          <a:p>
            <a:pPr fontAlgn="t"/>
            <a:r>
              <a:rPr lang="en-US" altLang="ko-KR"/>
              <a:t>val_accuracy</a:t>
            </a:r>
            <a:endParaRPr lang="ko-KR" altLang="ko-KR"/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5342" y="743264"/>
            <a:ext cx="6593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2.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데이터 모델링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– Case A</a:t>
            </a:r>
            <a:endParaRPr lang="en-US" altLang="ko-KR" sz="4000" dirty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 소개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63258"/>
              </p:ext>
            </p:extLst>
          </p:nvPr>
        </p:nvGraphicFramePr>
        <p:xfrm>
          <a:off x="984086" y="1699836"/>
          <a:ext cx="10224000" cy="423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4000">
                  <a:extLst>
                    <a:ext uri="{9D8B030D-6E8A-4147-A177-3AD203B41FA5}">
                      <a16:colId xmlns:a16="http://schemas.microsoft.com/office/drawing/2014/main" val="389513061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41726814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409214699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1732544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410581152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4494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구분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9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레이블당데이터양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9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Train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accuracy</a:t>
                      </a:r>
                      <a:endParaRPr lang="ko-KR" altLang="en-US" b="0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9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Val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accuracy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9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Train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loss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9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Val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loss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19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VGG16</a:t>
                      </a:r>
                      <a:r>
                        <a:rPr lang="en-US" altLang="ko-KR" sz="1000" b="0" baseline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 &amp; Flatten, Dense, </a:t>
                      </a:r>
                      <a:r>
                        <a:rPr lang="en-US" altLang="ko-KR" sz="1000" b="0" baseline="0" dirty="0" err="1" smtClean="0">
                          <a:latin typeface="세종병원체 Light" pitchFamily="2" charset="-127"/>
                          <a:ea typeface="세종병원체 Light" pitchFamily="2" charset="-127"/>
                        </a:rPr>
                        <a:t>BatchNormalization</a:t>
                      </a:r>
                      <a:endParaRPr lang="en-US" altLang="ko-KR" sz="1000" b="0" baseline="0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11</a:t>
                      </a:r>
                      <a:r>
                        <a:rPr lang="ko-KR" altLang="en-US" sz="2000" b="1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개 레이블</a:t>
                      </a:r>
                      <a:r>
                        <a:rPr lang="ko-KR" altLang="en-US" sz="2000" b="1" baseline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 </a:t>
                      </a:r>
                      <a:endParaRPr lang="ko-KR" altLang="en-US" sz="1600" b="1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500</a:t>
                      </a:r>
                      <a:r>
                        <a:rPr lang="ko-KR" altLang="en-US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개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0.9407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0.7360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0.2097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0.9955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15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VGG16</a:t>
                      </a:r>
                      <a:r>
                        <a:rPr lang="en-US" altLang="ko-KR" sz="1000" b="0" baseline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 &amp; Flatten, Dense, </a:t>
                      </a:r>
                      <a:r>
                        <a:rPr lang="en-US" altLang="ko-KR" sz="1000" b="0" baseline="0" dirty="0" err="1" smtClean="0">
                          <a:latin typeface="세종병원체 Light" pitchFamily="2" charset="-127"/>
                          <a:ea typeface="세종병원체 Light" pitchFamily="2" charset="-127"/>
                        </a:rPr>
                        <a:t>BatchNormalization</a:t>
                      </a:r>
                      <a:endParaRPr lang="en-US" altLang="ko-KR" sz="1000" b="0" baseline="0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4</a:t>
                      </a:r>
                      <a:r>
                        <a:rPr lang="ko-KR" altLang="en-US" sz="2000" b="1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개 레이블 </a:t>
                      </a:r>
                      <a:endParaRPr lang="en-US" altLang="ko-KR" sz="2000" b="1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종이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B050"/>
                          </a:solidFill>
                          <a:latin typeface="세종병원체 Light" pitchFamily="2" charset="-127"/>
                          <a:ea typeface="세종병원체 Light" pitchFamily="2" charset="-127"/>
                        </a:rPr>
                        <a:t>플라스틱류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유리병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페트병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)</a:t>
                      </a:r>
                      <a:endParaRPr lang="ko-KR" altLang="en-US" sz="1400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10000</a:t>
                      </a:r>
                      <a:r>
                        <a:rPr lang="ko-KR" altLang="en-US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개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0.9488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0.8403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0.1423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0.6461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1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VGG16</a:t>
                      </a:r>
                      <a:r>
                        <a:rPr lang="en-US" altLang="ko-KR" sz="1000" b="0" baseline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 &amp; Flatten, Dense, </a:t>
                      </a:r>
                      <a:r>
                        <a:rPr lang="en-US" altLang="ko-KR" sz="1000" b="0" baseline="0" dirty="0" err="1" smtClean="0">
                          <a:latin typeface="세종병원체 Light" pitchFamily="2" charset="-127"/>
                          <a:ea typeface="세종병원체 Light" pitchFamily="2" charset="-127"/>
                        </a:rPr>
                        <a:t>BatchNormalization</a:t>
                      </a:r>
                      <a:endParaRPr lang="en-US" altLang="ko-KR" sz="1000" b="0" baseline="0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4</a:t>
                      </a:r>
                      <a:r>
                        <a:rPr lang="ko-KR" altLang="en-US" sz="2000" b="1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개 레이블</a:t>
                      </a:r>
                      <a:r>
                        <a:rPr lang="ko-KR" altLang="en-US" sz="2000" b="1" baseline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 </a:t>
                      </a:r>
                      <a:endParaRPr lang="en-US" altLang="ko-KR" sz="2000" b="1" baseline="0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종이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유리병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세종병원체 Light" pitchFamily="2" charset="-127"/>
                          <a:ea typeface="세종병원체 Light" pitchFamily="2" charset="-127"/>
                        </a:rPr>
                        <a:t>캔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페트병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)</a:t>
                      </a:r>
                      <a:endParaRPr lang="en-US" altLang="ko-KR" sz="1400" b="0" baseline="0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10000</a:t>
                      </a:r>
                      <a:r>
                        <a:rPr lang="ko-KR" altLang="en-US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0.9532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0.8631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0.1279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0.5314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59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VGG16</a:t>
                      </a:r>
                      <a:r>
                        <a:rPr lang="en-US" altLang="ko-KR" sz="1000" b="0" baseline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 &amp; Flatten, Dense, </a:t>
                      </a:r>
                      <a:r>
                        <a:rPr lang="en-US" altLang="ko-KR" sz="1000" b="0" baseline="0" dirty="0" err="1" smtClean="0">
                          <a:latin typeface="세종병원체 Light" pitchFamily="2" charset="-127"/>
                          <a:ea typeface="세종병원체 Light" pitchFamily="2" charset="-127"/>
                        </a:rPr>
                        <a:t>BatchNormalization</a:t>
                      </a:r>
                      <a:endParaRPr lang="en-US" altLang="ko-KR" sz="1000" b="0" baseline="0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5</a:t>
                      </a:r>
                      <a:r>
                        <a:rPr lang="ko-KR" altLang="en-US" sz="2000" b="1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개 레이블 </a:t>
                      </a:r>
                      <a:endParaRPr lang="en-US" altLang="ko-KR" sz="2000" b="1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종이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유리병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세종병원체 Light" pitchFamily="2" charset="-127"/>
                          <a:ea typeface="세종병원체 Light" pitchFamily="2" charset="-127"/>
                        </a:rPr>
                        <a:t>캔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세종병원체 Light" pitchFamily="2" charset="-127"/>
                          <a:ea typeface="세종병원체 Light" pitchFamily="2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rgbClr val="0070C0"/>
                          </a:solidFill>
                          <a:latin typeface="세종병원체 Light" pitchFamily="2" charset="-127"/>
                          <a:ea typeface="세종병원체 Light" pitchFamily="2" charset="-127"/>
                        </a:rPr>
                        <a:t>스티로폼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페트병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)</a:t>
                      </a:r>
                      <a:endParaRPr lang="en-US" altLang="ko-KR" sz="1400" b="0" baseline="0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10000</a:t>
                      </a:r>
                      <a:r>
                        <a:rPr lang="ko-KR" altLang="en-US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0.9600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0.8842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0.1117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0.4469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88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VGG16</a:t>
                      </a:r>
                      <a:r>
                        <a:rPr lang="en-US" altLang="ko-KR" sz="1000" b="0" baseline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 &amp; Flatten, Dense, </a:t>
                      </a:r>
                      <a:r>
                        <a:rPr lang="en-US" altLang="ko-KR" sz="1000" b="0" baseline="0" dirty="0" err="1" smtClean="0">
                          <a:latin typeface="세종병원체 Light" pitchFamily="2" charset="-127"/>
                          <a:ea typeface="세종병원체 Light" pitchFamily="2" charset="-127"/>
                        </a:rPr>
                        <a:t>BatchNormalization</a:t>
                      </a:r>
                      <a:endParaRPr lang="en-US" altLang="ko-KR" sz="1000" b="1" baseline="0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6</a:t>
                      </a:r>
                      <a:r>
                        <a:rPr lang="ko-KR" altLang="en-US" sz="2000" b="1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개 레이블</a:t>
                      </a:r>
                      <a:endParaRPr lang="en-US" altLang="ko-KR" sz="2000" b="1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 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종이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B050"/>
                          </a:solidFill>
                          <a:latin typeface="세종병원체 Light" pitchFamily="2" charset="-127"/>
                          <a:ea typeface="세종병원체 Light" pitchFamily="2" charset="-127"/>
                        </a:rPr>
                        <a:t>플라스틱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유리병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세종병원체 Light" pitchFamily="2" charset="-127"/>
                          <a:ea typeface="세종병원체 Light" pitchFamily="2" charset="-127"/>
                        </a:rPr>
                        <a:t>캔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70C0"/>
                          </a:solidFill>
                          <a:latin typeface="세종병원체 Light" pitchFamily="2" charset="-127"/>
                          <a:ea typeface="세종병원체 Light" pitchFamily="2" charset="-127"/>
                        </a:rPr>
                        <a:t>스티로폼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페트병</a:t>
                      </a:r>
                      <a:r>
                        <a:rPr lang="en-US" altLang="ko-KR" sz="1400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)</a:t>
                      </a:r>
                      <a:endParaRPr lang="en-US" altLang="ko-KR" sz="1400" b="0" baseline="0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10000</a:t>
                      </a:r>
                      <a:r>
                        <a:rPr lang="ko-KR" altLang="en-US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0.9460</a:t>
                      </a:r>
                      <a:endParaRPr lang="ko-KR" altLang="en-US" b="0" dirty="0" smtClean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0.8450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0.1564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0.6242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47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588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fontAlgn="t"/>
            <a:r>
              <a:rPr lang="ko-KR" altLang="ko-KR"/>
              <a:t>구분</a:t>
            </a:r>
          </a:p>
          <a:p>
            <a:pPr fontAlgn="t"/>
            <a:r>
              <a:rPr lang="en-US" altLang="ko-KR"/>
              <a:t>train_accuracy</a:t>
            </a:r>
            <a:endParaRPr lang="ko-KR" altLang="ko-KR"/>
          </a:p>
          <a:p>
            <a:pPr fontAlgn="t"/>
            <a:r>
              <a:rPr lang="en-US" altLang="ko-KR"/>
              <a:t>val_accuracy</a:t>
            </a:r>
            <a:endParaRPr lang="ko-KR" altLang="ko-KR"/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5343" y="743264"/>
            <a:ext cx="680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2.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데이터 모델링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- Case B</a:t>
            </a:r>
            <a:endParaRPr lang="en-US" altLang="ko-KR" sz="4000" dirty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 소개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888924" y="2289201"/>
            <a:ext cx="3523180" cy="1740103"/>
          </a:xfrm>
          <a:prstGeom prst="chevron">
            <a:avLst/>
          </a:prstGeom>
          <a:solidFill>
            <a:srgbClr val="829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1618" y="2526231"/>
            <a:ext cx="25611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Flatten, Dense, </a:t>
            </a:r>
            <a:r>
              <a:rPr lang="en-US" altLang="ko-KR" sz="1400" dirty="0" err="1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BatchNormalization</a:t>
            </a:r>
            <a:r>
              <a:rPr lang="ko-KR" altLang="en-US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로</a:t>
            </a:r>
            <a: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 이루어진 </a:t>
            </a:r>
            <a: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</a:br>
            <a: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10</a:t>
            </a:r>
            <a:r>
              <a:rPr lang="ko-KR" altLang="en-US" sz="1400" dirty="0" err="1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개층의</a:t>
            </a:r>
            <a:r>
              <a:rPr lang="ko-KR" altLang="en-US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 모델</a:t>
            </a:r>
            <a:endParaRPr lang="ko-KR" altLang="en-US" sz="1400" dirty="0">
              <a:solidFill>
                <a:schemeClr val="bg1"/>
              </a:solidFill>
              <a:latin typeface="세종병원체 Light" pitchFamily="2" charset="-127"/>
              <a:ea typeface="세종병원체 Light" pitchFamily="2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7859700" y="2265458"/>
            <a:ext cx="3523180" cy="1740103"/>
          </a:xfrm>
          <a:prstGeom prst="chevron">
            <a:avLst/>
          </a:prstGeom>
          <a:solidFill>
            <a:srgbClr val="354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49784" y="2526230"/>
            <a:ext cx="232828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VGG16</a:t>
            </a:r>
            <a:r>
              <a:rPr lang="ko-KR" altLang="en-US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과 </a:t>
            </a:r>
            <a: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</a:br>
            <a: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Flatten</a:t>
            </a:r>
            <a:r>
              <a:rPr lang="en-US" altLang="ko-KR" sz="1400" dirty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, Dense, </a:t>
            </a:r>
            <a: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</a:br>
            <a:r>
              <a:rPr lang="en-US" altLang="ko-KR" sz="1400" dirty="0" err="1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BatchNormalization</a:t>
            </a:r>
            <a: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을</a:t>
            </a:r>
            <a:endParaRPr lang="en-US" altLang="ko-KR" sz="1400" dirty="0" smtClean="0">
              <a:solidFill>
                <a:schemeClr val="bg1"/>
              </a:solidFill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이용한 모델</a:t>
            </a:r>
            <a:endParaRPr lang="ko-KR" altLang="en-US" sz="1400" dirty="0">
              <a:solidFill>
                <a:schemeClr val="bg1"/>
              </a:solidFill>
              <a:latin typeface="세종병원체 Light" pitchFamily="2" charset="-127"/>
              <a:ea typeface="세종병원체 Light" pitchFamily="2" charset="-127"/>
            </a:endParaRPr>
          </a:p>
        </p:txBody>
      </p:sp>
      <p:sp>
        <p:nvSpPr>
          <p:cNvPr id="10" name="갈매기형 수장 9"/>
          <p:cNvSpPr/>
          <p:nvPr/>
        </p:nvSpPr>
        <p:spPr>
          <a:xfrm>
            <a:off x="4480651" y="2247666"/>
            <a:ext cx="3523180" cy="1740103"/>
          </a:xfrm>
          <a:prstGeom prst="chevron">
            <a:avLst/>
          </a:prstGeom>
          <a:solidFill>
            <a:srgbClr val="577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44506" y="2526231"/>
            <a:ext cx="309894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Conv2D, 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MaxPooling2D</a:t>
            </a:r>
            <a:r>
              <a:rPr lang="ko-KR" altLang="en-US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을 </a:t>
            </a:r>
            <a:endParaRPr lang="en-US" altLang="ko-KR" sz="1400" dirty="0" smtClean="0">
              <a:solidFill>
                <a:schemeClr val="bg1"/>
              </a:solidFill>
              <a:latin typeface="세종병원체 Light" pitchFamily="2" charset="-127"/>
              <a:ea typeface="세종병원체 Light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추가한 </a:t>
            </a:r>
            <a: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</a:br>
            <a:r>
              <a:rPr lang="en-US" altLang="ko-KR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10</a:t>
            </a:r>
            <a:r>
              <a:rPr lang="ko-KR" altLang="en-US" sz="1400" dirty="0" err="1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개층의</a:t>
            </a:r>
            <a:r>
              <a:rPr lang="ko-KR" altLang="en-US" sz="1400" dirty="0" smtClean="0">
                <a:solidFill>
                  <a:schemeClr val="bg1"/>
                </a:solidFill>
                <a:latin typeface="세종병원체 Light" pitchFamily="2" charset="-127"/>
                <a:ea typeface="세종병원체 Light" pitchFamily="2" charset="-127"/>
              </a:rPr>
              <a:t> 모델</a:t>
            </a:r>
            <a:endParaRPr lang="ko-KR" altLang="en-US" sz="1400" dirty="0">
              <a:solidFill>
                <a:schemeClr val="bg1"/>
              </a:solidFill>
              <a:latin typeface="세종병원체 Light" pitchFamily="2" charset="-127"/>
              <a:ea typeface="세종병원체 Light" pitchFamily="2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100915" y="4306269"/>
          <a:ext cx="2808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409214699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617325442"/>
                    </a:ext>
                  </a:extLst>
                </a:gridCol>
              </a:tblGrid>
              <a:tr h="23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세종병원체 Light" pitchFamily="2" charset="-127"/>
                          <a:ea typeface="세종병원체 Light" pitchFamily="2" charset="-127"/>
                        </a:rPr>
                        <a:t>T_accuracy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9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세종병원체 Light" pitchFamily="2" charset="-127"/>
                          <a:ea typeface="세종병원체 Light" pitchFamily="2" charset="-127"/>
                        </a:rPr>
                        <a:t>V_accuracy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197754"/>
                  </a:ext>
                </a:extLst>
              </a:tr>
              <a:tr h="23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0.7874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0.4715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15251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682315" y="4321509"/>
          <a:ext cx="2808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409214699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617325442"/>
                    </a:ext>
                  </a:extLst>
                </a:gridCol>
              </a:tblGrid>
              <a:tr h="23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세종병원체 Light" pitchFamily="2" charset="-127"/>
                          <a:ea typeface="세종병원체 Light" pitchFamily="2" charset="-127"/>
                        </a:rPr>
                        <a:t>T_accuracy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9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세종병원체 Light" pitchFamily="2" charset="-127"/>
                          <a:ea typeface="세종병원체 Light" pitchFamily="2" charset="-127"/>
                        </a:rPr>
                        <a:t>V_accuracy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197754"/>
                  </a:ext>
                </a:extLst>
              </a:tr>
              <a:tr h="23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0.8895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0.4509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152513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8236283" y="4327605"/>
          <a:ext cx="2808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409214699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617325442"/>
                    </a:ext>
                  </a:extLst>
                </a:gridCol>
              </a:tblGrid>
              <a:tr h="23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세종병원체 Light" pitchFamily="2" charset="-127"/>
                          <a:ea typeface="세종병원체 Light" pitchFamily="2" charset="-127"/>
                        </a:rPr>
                        <a:t>T_accuracy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9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세종병원체 Light" pitchFamily="2" charset="-127"/>
                          <a:ea typeface="세종병원체 Light" pitchFamily="2" charset="-127"/>
                        </a:rPr>
                        <a:t>V_accuracy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197754"/>
                  </a:ext>
                </a:extLst>
              </a:tr>
              <a:tr h="23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0.99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세종병원체 Light" pitchFamily="2" charset="-127"/>
                          <a:ea typeface="세종병원체 Light" pitchFamily="2" charset="-127"/>
                        </a:rPr>
                        <a:t>0.90</a:t>
                      </a:r>
                      <a:endParaRPr lang="ko-KR" altLang="en-US" b="0" dirty="0">
                        <a:latin typeface="세종병원체 Light" pitchFamily="2" charset="-127"/>
                        <a:ea typeface="세종병원체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15251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423862"/>
            <a:ext cx="7391400" cy="6010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404812"/>
            <a:ext cx="86201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75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endParaRPr lang="ko-KR" altLang="en-US" sz="105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5343" y="743264"/>
            <a:ext cx="5682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2.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모델</a:t>
            </a:r>
            <a:r>
              <a:rPr lang="en-US" altLang="ko-KR" sz="40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결과</a:t>
            </a:r>
            <a:endParaRPr lang="en-US" altLang="ko-KR" sz="4000" dirty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 소개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60BD788-A29A-92F5-BDA1-929C7A61A9AC}"/>
              </a:ext>
            </a:extLst>
          </p:cNvPr>
          <p:cNvCxnSpPr/>
          <p:nvPr/>
        </p:nvCxnSpPr>
        <p:spPr>
          <a:xfrm rot="16200000" flipV="1">
            <a:off x="6159095" y="668052"/>
            <a:ext cx="0" cy="9000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양쪽 모서리가 둥근 사각형 1">
            <a:extLst>
              <a:ext uri="{FF2B5EF4-FFF2-40B4-BE49-F238E27FC236}">
                <a16:creationId xmlns:a16="http://schemas.microsoft.com/office/drawing/2014/main" id="{BD938630-41E8-7820-AB44-61AF75B62D16}"/>
              </a:ext>
            </a:extLst>
          </p:cNvPr>
          <p:cNvSpPr/>
          <p:nvPr/>
        </p:nvSpPr>
        <p:spPr>
          <a:xfrm>
            <a:off x="2910573" y="1726849"/>
            <a:ext cx="1117600" cy="3441202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6">
            <a:extLst>
              <a:ext uri="{FF2B5EF4-FFF2-40B4-BE49-F238E27FC236}">
                <a16:creationId xmlns:a16="http://schemas.microsoft.com/office/drawing/2014/main" id="{F6D4ABC7-0D84-C5E1-ED74-2909B37FB0F0}"/>
              </a:ext>
            </a:extLst>
          </p:cNvPr>
          <p:cNvSpPr/>
          <p:nvPr/>
        </p:nvSpPr>
        <p:spPr>
          <a:xfrm>
            <a:off x="2930000" y="2459169"/>
            <a:ext cx="1117600" cy="2705903"/>
          </a:xfrm>
          <a:prstGeom prst="round2SameRect">
            <a:avLst>
              <a:gd name="adj1" fmla="val 9031"/>
              <a:gd name="adj2" fmla="val 0"/>
            </a:avLst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사각형 설명선 7">
            <a:extLst>
              <a:ext uri="{FF2B5EF4-FFF2-40B4-BE49-F238E27FC236}">
                <a16:creationId xmlns:a16="http://schemas.microsoft.com/office/drawing/2014/main" id="{C6195DFF-17C8-0D12-2F22-7D672425FA9C}"/>
              </a:ext>
            </a:extLst>
          </p:cNvPr>
          <p:cNvSpPr/>
          <p:nvPr/>
        </p:nvSpPr>
        <p:spPr>
          <a:xfrm>
            <a:off x="4333727" y="3547712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84%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13">
            <a:extLst>
              <a:ext uri="{FF2B5EF4-FFF2-40B4-BE49-F238E27FC236}">
                <a16:creationId xmlns:a16="http://schemas.microsoft.com/office/drawing/2014/main" id="{65D08C03-B5E4-0DBB-045D-8FDF84BBCF81}"/>
              </a:ext>
            </a:extLst>
          </p:cNvPr>
          <p:cNvSpPr/>
          <p:nvPr/>
        </p:nvSpPr>
        <p:spPr>
          <a:xfrm>
            <a:off x="7937730" y="1726849"/>
            <a:ext cx="1117600" cy="3441202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14">
            <a:extLst>
              <a:ext uri="{FF2B5EF4-FFF2-40B4-BE49-F238E27FC236}">
                <a16:creationId xmlns:a16="http://schemas.microsoft.com/office/drawing/2014/main" id="{2CEBA1E8-EBE9-99DA-C818-5F9DC97FC09E}"/>
              </a:ext>
            </a:extLst>
          </p:cNvPr>
          <p:cNvSpPr/>
          <p:nvPr/>
        </p:nvSpPr>
        <p:spPr>
          <a:xfrm>
            <a:off x="7957157" y="2002971"/>
            <a:ext cx="1117600" cy="3162102"/>
          </a:xfrm>
          <a:prstGeom prst="round2SameRect">
            <a:avLst>
              <a:gd name="adj1" fmla="val 9031"/>
              <a:gd name="adj2" fmla="val 0"/>
            </a:avLst>
          </a:prstGeom>
          <a:solidFill>
            <a:srgbClr val="FF99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모서리가 둥근 사각형 설명선 42">
            <a:extLst>
              <a:ext uri="{FF2B5EF4-FFF2-40B4-BE49-F238E27FC236}">
                <a16:creationId xmlns:a16="http://schemas.microsoft.com/office/drawing/2014/main" id="{DF96126E-DA1B-AB31-5589-9FD4D7992DE2}"/>
              </a:ext>
            </a:extLst>
          </p:cNvPr>
          <p:cNvSpPr/>
          <p:nvPr/>
        </p:nvSpPr>
        <p:spPr>
          <a:xfrm>
            <a:off x="9360884" y="2842862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99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D43FA8-E0A3-7F42-5A0C-1175B3EBC157}"/>
              </a:ext>
            </a:extLst>
          </p:cNvPr>
          <p:cNvSpPr/>
          <p:nvPr/>
        </p:nvSpPr>
        <p:spPr>
          <a:xfrm>
            <a:off x="2440495" y="5416310"/>
            <a:ext cx="198542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A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3C9D25-D4E3-B248-F3CF-7A817DBA0F32}"/>
              </a:ext>
            </a:extLst>
          </p:cNvPr>
          <p:cNvSpPr/>
          <p:nvPr/>
        </p:nvSpPr>
        <p:spPr>
          <a:xfrm>
            <a:off x="7467652" y="5416310"/>
            <a:ext cx="198542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</a:p>
        </p:txBody>
      </p:sp>
      <p:sp>
        <p:nvSpPr>
          <p:cNvPr id="4" name="직사각형 3"/>
          <p:cNvSpPr/>
          <p:nvPr/>
        </p:nvSpPr>
        <p:spPr>
          <a:xfrm rot="20492531">
            <a:off x="7384878" y="4020727"/>
            <a:ext cx="226215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8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세종병원체 Bold" pitchFamily="2" charset="-127"/>
                <a:ea typeface="세종병원체 Bold" pitchFamily="2" charset="-127"/>
              </a:rPr>
              <a:t>채택</a:t>
            </a:r>
            <a:endParaRPr lang="en-US" altLang="ko-KR" sz="88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5" name="1/2 액자 4"/>
          <p:cNvSpPr/>
          <p:nvPr/>
        </p:nvSpPr>
        <p:spPr>
          <a:xfrm rot="13233309">
            <a:off x="7465253" y="570620"/>
            <a:ext cx="2085295" cy="3082711"/>
          </a:xfrm>
          <a:prstGeom prst="halfFrame">
            <a:avLst>
              <a:gd name="adj1" fmla="val 20370"/>
              <a:gd name="adj2" fmla="val 222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5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93645" y="2597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364641" y="1000890"/>
            <a:ext cx="2578583" cy="12192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37600" y="3038405"/>
            <a:ext cx="2869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20386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기능 시연</a:t>
            </a:r>
            <a:endParaRPr lang="ko-KR" altLang="en-US" sz="5400" dirty="0">
              <a:solidFill>
                <a:srgbClr val="203864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1273" y="1211035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</a:t>
            </a:r>
            <a:endParaRPr lang="ko-KR" altLang="en-US" sz="5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709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endParaRPr lang="ko-KR" altLang="en-US" sz="105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388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개선점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기능 시연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25762" y="2977523"/>
            <a:ext cx="41423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데이터의 다양성</a:t>
            </a:r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,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양</a:t>
            </a:r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,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품질</a:t>
            </a:r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,</a:t>
            </a:r>
          </a:p>
          <a:p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메모리 부족으로 많은 데이터를 훈련시키지 못한 아쉬움</a:t>
            </a:r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.</a:t>
            </a:r>
          </a:p>
          <a:p>
            <a:endParaRPr lang="en-US" altLang="ko-KR" sz="2400" dirty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  <a:p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꾸준한 </a:t>
            </a:r>
            <a:r>
              <a:rPr lang="ko-KR" altLang="en-US" sz="2400" dirty="0" err="1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재학습을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통해 </a:t>
            </a:r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/>
            </a:r>
            <a:b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</a:b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실제 예측에 대한 </a:t>
            </a:r>
            <a:r>
              <a:rPr lang="ko-KR" altLang="en-US" sz="2400" dirty="0" err="1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오답률을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줄이고 싶음</a:t>
            </a:r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0530" y="1919321"/>
            <a:ext cx="772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DA</a:t>
            </a:r>
            <a:endParaRPr lang="ko-KR" altLang="ko-KR" sz="3200" b="1" dirty="0">
              <a:ea typeface="세종병원체 Bold"/>
            </a:endParaRPr>
          </a:p>
        </p:txBody>
      </p:sp>
    </p:spTree>
    <p:extLst>
      <p:ext uri="{BB962C8B-B14F-4D97-AF65-F5344CB8AC3E}">
        <p14:creationId xmlns:p14="http://schemas.microsoft.com/office/powerpoint/2010/main" val="34584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endParaRPr lang="ko-KR" altLang="en-US" sz="105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388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개선점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기능 시연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8400" y="3224923"/>
            <a:ext cx="3528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단순 사진만 </a:t>
            </a:r>
            <a:r>
              <a:rPr lang="ko-KR" altLang="en-US" sz="2400" dirty="0" err="1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백엔드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폴더에 저장하기에</a:t>
            </a:r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, Django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를 더 다양하게 써보고 싶었고</a:t>
            </a:r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, </a:t>
            </a:r>
          </a:p>
          <a:p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Django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에 대해 더욱 </a:t>
            </a:r>
            <a:endParaRPr lang="en-US" altLang="ko-KR" sz="24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  <a:p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공부 해보고 싶음</a:t>
            </a:r>
            <a:endParaRPr lang="en-US" altLang="ko-KR" sz="24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3332" y="1919321"/>
            <a:ext cx="667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B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E</a:t>
            </a:r>
            <a:endParaRPr lang="ko-KR" altLang="ko-KR" sz="3200" b="1" dirty="0">
              <a:ea typeface="세종병원체 Bold"/>
            </a:endParaRPr>
          </a:p>
        </p:txBody>
      </p:sp>
    </p:spTree>
    <p:extLst>
      <p:ext uri="{BB962C8B-B14F-4D97-AF65-F5344CB8AC3E}">
        <p14:creationId xmlns:p14="http://schemas.microsoft.com/office/powerpoint/2010/main" val="2985622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endParaRPr lang="ko-KR" altLang="en-US" sz="105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388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ko-KR" altLang="en-US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개선점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기능 시연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32410" y="2916228"/>
            <a:ext cx="6729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ko-KR" altLang="en-US" sz="2400" dirty="0" err="1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세션값이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없을 경우 </a:t>
            </a:r>
            <a:r>
              <a:rPr lang="ko-KR" altLang="en-US" sz="2400" dirty="0" err="1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로딩화면</a:t>
            </a:r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,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결과화면으로 이동 시</a:t>
            </a:r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,</a:t>
            </a:r>
          </a:p>
          <a:p>
            <a:r>
              <a:rPr lang="ko-KR" altLang="en-US" sz="2400" dirty="0" err="1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경고창이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ko-KR" altLang="en-US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랜덤으로 뜰 때가 있고 안 뜰 때가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있는데</a:t>
            </a:r>
            <a:endParaRPr lang="en-US" altLang="ko-KR" sz="24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  <a:p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아마 </a:t>
            </a:r>
            <a:r>
              <a:rPr lang="ko-KR" altLang="en-US" sz="2400" dirty="0" err="1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리액트</a:t>
            </a:r>
            <a:r>
              <a:rPr lang="ko-KR" altLang="en-US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ko-KR" altLang="en-US" sz="2400" dirty="0" err="1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랜더링</a:t>
            </a:r>
            <a:r>
              <a:rPr lang="ko-KR" altLang="en-US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속도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문제로 보임</a:t>
            </a:r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.</a:t>
            </a:r>
          </a:p>
          <a:p>
            <a:endParaRPr lang="en-US" altLang="ko-KR" sz="2400" dirty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  <a:p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ko-KR" altLang="en-US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이에 대한 정확한 원인을 찾아 해결하고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싶음</a:t>
            </a:r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.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endParaRPr lang="en-US" altLang="ko-KR" sz="24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6577" y="1919321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FE</a:t>
            </a:r>
            <a:endParaRPr lang="ko-KR" altLang="ko-KR" sz="3200" b="1" dirty="0">
              <a:ea typeface="세종병원체 Bold"/>
            </a:endParaRPr>
          </a:p>
        </p:txBody>
      </p:sp>
    </p:spTree>
    <p:extLst>
      <p:ext uri="{BB962C8B-B14F-4D97-AF65-F5344CB8AC3E}">
        <p14:creationId xmlns:p14="http://schemas.microsoft.com/office/powerpoint/2010/main" val="3817867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7106DA0-01AE-FA75-FEA7-20D15EA6C9B5}"/>
              </a:ext>
            </a:extLst>
          </p:cNvPr>
          <p:cNvGrpSpPr/>
          <p:nvPr/>
        </p:nvGrpSpPr>
        <p:grpSpPr>
          <a:xfrm>
            <a:off x="378667" y="1"/>
            <a:ext cx="11436506" cy="6767168"/>
            <a:chOff x="378667" y="1"/>
            <a:chExt cx="11436506" cy="676716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1A9F33A-EED8-AA27-F451-E2B93ED74118}"/>
                </a:ext>
              </a:extLst>
            </p:cNvPr>
            <p:cNvSpPr/>
            <p:nvPr/>
          </p:nvSpPr>
          <p:spPr>
            <a:xfrm>
              <a:off x="827962" y="6260389"/>
              <a:ext cx="10536076" cy="506780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9BDF9E9C-2163-B923-11B3-AB965C349204}"/>
                </a:ext>
              </a:extLst>
            </p:cNvPr>
            <p:cNvSpPr/>
            <p:nvPr/>
          </p:nvSpPr>
          <p:spPr>
            <a:xfrm>
              <a:off x="378667" y="1"/>
              <a:ext cx="11436506" cy="6531428"/>
            </a:xfrm>
            <a:prstGeom prst="round2SameRect">
              <a:avLst>
                <a:gd name="adj1" fmla="val 3757"/>
                <a:gd name="adj2" fmla="val 40953"/>
              </a:avLst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177800" dir="5400000">
                <a:schemeClr val="accent1">
                  <a:lumMod val="50000"/>
                  <a:alpha val="3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" rtlCol="0" anchor="t">
              <a:noAutofit/>
            </a:bodyPr>
            <a:lstStyle/>
            <a:p>
              <a:pPr algn="ctr">
                <a:defRPr/>
              </a:pPr>
              <a:r>
                <a:rPr lang="en-US" altLang="ko-KR" sz="2400" i="1" kern="0" dirty="0" smtClean="0">
                  <a:ln w="9525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REUSE</a:t>
              </a:r>
              <a:endParaRPr lang="ko-KR" altLang="en-US" sz="105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90B6AE4-649B-FABF-EF43-583BCCC9628A}"/>
                </a:ext>
              </a:extLst>
            </p:cNvPr>
            <p:cNvSpPr/>
            <p:nvPr/>
          </p:nvSpPr>
          <p:spPr>
            <a:xfrm>
              <a:off x="2898648" y="5989348"/>
              <a:ext cx="482594" cy="506780"/>
            </a:xfrm>
            <a:custGeom>
              <a:avLst/>
              <a:gdLst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0 w 1114088"/>
                <a:gd name="connsiteY4" fmla="*/ 1169922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4088" h="1169922">
                  <a:moveTo>
                    <a:pt x="0" y="0"/>
                  </a:moveTo>
                  <a:lnTo>
                    <a:pt x="13610" y="89177"/>
                  </a:lnTo>
                  <a:cubicBezTo>
                    <a:pt x="124251" y="629865"/>
                    <a:pt x="550114" y="1055728"/>
                    <a:pt x="1090801" y="1166368"/>
                  </a:cubicBezTo>
                  <a:lnTo>
                    <a:pt x="1114088" y="1169922"/>
                  </a:lnTo>
                  <a:lnTo>
                    <a:pt x="182880" y="1169922"/>
                  </a:lnTo>
                  <a:cubicBezTo>
                    <a:pt x="0" y="787568"/>
                    <a:pt x="0" y="38997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6C0FCC2E-C641-1E9C-82BA-98CCFFB99BF0}"/>
                </a:ext>
              </a:extLst>
            </p:cNvPr>
            <p:cNvSpPr/>
            <p:nvPr/>
          </p:nvSpPr>
          <p:spPr>
            <a:xfrm flipH="1">
              <a:off x="8810758" y="5989348"/>
              <a:ext cx="482594" cy="506780"/>
            </a:xfrm>
            <a:custGeom>
              <a:avLst/>
              <a:gdLst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0 w 1114088"/>
                <a:gd name="connsiteY4" fmla="*/ 1169922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4088" h="1169922">
                  <a:moveTo>
                    <a:pt x="0" y="0"/>
                  </a:moveTo>
                  <a:lnTo>
                    <a:pt x="13610" y="89177"/>
                  </a:lnTo>
                  <a:cubicBezTo>
                    <a:pt x="124251" y="629865"/>
                    <a:pt x="550114" y="1055728"/>
                    <a:pt x="1090801" y="1166368"/>
                  </a:cubicBezTo>
                  <a:lnTo>
                    <a:pt x="1114088" y="1169922"/>
                  </a:lnTo>
                  <a:lnTo>
                    <a:pt x="182880" y="1169922"/>
                  </a:lnTo>
                  <a:cubicBezTo>
                    <a:pt x="0" y="787568"/>
                    <a:pt x="0" y="38997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03C1CB-5038-7BAE-BA1E-2940F909AE08}"/>
                </a:ext>
              </a:extLst>
            </p:cNvPr>
            <p:cNvSpPr/>
            <p:nvPr/>
          </p:nvSpPr>
          <p:spPr>
            <a:xfrm>
              <a:off x="5532819" y="6173511"/>
              <a:ext cx="1126362" cy="322617"/>
            </a:xfrm>
            <a:custGeom>
              <a:avLst/>
              <a:gdLst>
                <a:gd name="connsiteX0" fmla="*/ 783681 w 783681"/>
                <a:gd name="connsiteY0" fmla="*/ 206235 h 206235"/>
                <a:gd name="connsiteX1" fmla="*/ 0 w 783681"/>
                <a:gd name="connsiteY1" fmla="*/ 206235 h 206235"/>
                <a:gd name="connsiteX2" fmla="*/ 96849 w 783681"/>
                <a:gd name="connsiteY2" fmla="*/ 196472 h 206235"/>
                <a:gd name="connsiteX3" fmla="*/ 339806 w 783681"/>
                <a:gd name="connsiteY3" fmla="*/ 65482 h 206235"/>
                <a:gd name="connsiteX4" fmla="*/ 393834 w 783681"/>
                <a:gd name="connsiteY4" fmla="*/ 0 h 206235"/>
                <a:gd name="connsiteX5" fmla="*/ 412858 w 783681"/>
                <a:gd name="connsiteY5" fmla="*/ 31356 h 206235"/>
                <a:gd name="connsiteX6" fmla="*/ 783681 w 783681"/>
                <a:gd name="connsiteY6" fmla="*/ 206235 h 20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681" h="206235">
                  <a:moveTo>
                    <a:pt x="783681" y="206235"/>
                  </a:moveTo>
                  <a:lnTo>
                    <a:pt x="0" y="206235"/>
                  </a:lnTo>
                  <a:lnTo>
                    <a:pt x="96849" y="196472"/>
                  </a:lnTo>
                  <a:cubicBezTo>
                    <a:pt x="190699" y="177267"/>
                    <a:pt x="274583" y="130705"/>
                    <a:pt x="339806" y="65482"/>
                  </a:cubicBezTo>
                  <a:lnTo>
                    <a:pt x="393834" y="0"/>
                  </a:lnTo>
                  <a:lnTo>
                    <a:pt x="412858" y="31356"/>
                  </a:lnTo>
                  <a:cubicBezTo>
                    <a:pt x="501000" y="138159"/>
                    <a:pt x="634391" y="206235"/>
                    <a:pt x="783681" y="20623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720967" y="1949113"/>
            <a:ext cx="715772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0" dirty="0" smtClean="0">
                <a:solidFill>
                  <a:srgbClr val="20386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 &amp; A</a:t>
            </a:r>
            <a:endParaRPr lang="ko-KR" altLang="en-US" sz="20000" dirty="0">
              <a:solidFill>
                <a:srgbClr val="203864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442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74776AC-92EB-6078-A102-1C05F7614DF6}"/>
              </a:ext>
            </a:extLst>
          </p:cNvPr>
          <p:cNvSpPr/>
          <p:nvPr/>
        </p:nvSpPr>
        <p:spPr>
          <a:xfrm>
            <a:off x="6381023" y="2275732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세종병원체 Bold" pitchFamily="2" charset="-127"/>
                <a:ea typeface="세종병원체 Bold" pitchFamily="2" charset="-127"/>
              </a:rPr>
              <a:t> 모델 소개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897FC93-9919-6D0F-7AFD-3AB4FE247DF7}"/>
              </a:ext>
            </a:extLst>
          </p:cNvPr>
          <p:cNvSpPr/>
          <p:nvPr/>
        </p:nvSpPr>
        <p:spPr>
          <a:xfrm>
            <a:off x="814790" y="226658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세종병원체 Bold" pitchFamily="2" charset="-127"/>
                <a:ea typeface="세종병원체 Bold" pitchFamily="2" charset="-127"/>
              </a:rPr>
              <a:t>프로젝트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세종병원체 Bold" pitchFamily="2" charset="-127"/>
                <a:ea typeface="세종병원체 Bold" pitchFamily="2" charset="-127"/>
              </a:rPr>
              <a:t>개요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88917BB1-065F-46AF-6C75-774477F7158C}"/>
              </a:ext>
            </a:extLst>
          </p:cNvPr>
          <p:cNvSpPr/>
          <p:nvPr/>
        </p:nvSpPr>
        <p:spPr>
          <a:xfrm rot="5400000">
            <a:off x="5912520" y="3096660"/>
            <a:ext cx="972312" cy="60680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38100" algn="l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B669D97-823F-CFC2-8464-BED0A6D26605}"/>
              </a:ext>
            </a:extLst>
          </p:cNvPr>
          <p:cNvSpPr/>
          <p:nvPr/>
        </p:nvSpPr>
        <p:spPr>
          <a:xfrm>
            <a:off x="9077957" y="2266588"/>
            <a:ext cx="2266950" cy="2266950"/>
          </a:xfrm>
          <a:prstGeom prst="ellipse">
            <a:avLst/>
          </a:prstGeom>
          <a:noFill/>
          <a:ln w="762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세종병원체 Bold" pitchFamily="2" charset="-127"/>
                <a:ea typeface="세종병원체 Bold" pitchFamily="2" charset="-127"/>
              </a:rPr>
              <a:t>기능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세종병원체 Bold" pitchFamily="2" charset="-127"/>
                <a:ea typeface="세종병원체 Bold" pitchFamily="2" charset="-127"/>
              </a:rPr>
              <a:t>시연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7917F28D-2FC5-AA62-526E-2D7C95F7F6C9}"/>
              </a:ext>
            </a:extLst>
          </p:cNvPr>
          <p:cNvSpPr/>
          <p:nvPr/>
        </p:nvSpPr>
        <p:spPr>
          <a:xfrm rot="5400000">
            <a:off x="8609454" y="3096660"/>
            <a:ext cx="972312" cy="60680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38100" algn="l" rotWithShape="0">
              <a:srgbClr val="FF99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3223" y="964622"/>
            <a:ext cx="1114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20386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ko-KR" altLang="en-US" sz="4000" dirty="0">
              <a:solidFill>
                <a:srgbClr val="203864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4776AC-92EB-6078-A102-1C05F7614DF6}"/>
              </a:ext>
            </a:extLst>
          </p:cNvPr>
          <p:cNvSpPr/>
          <p:nvPr/>
        </p:nvSpPr>
        <p:spPr>
          <a:xfrm>
            <a:off x="3605161" y="2330164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세종병원체 Bold" pitchFamily="2" charset="-127"/>
                <a:ea typeface="세종병원체 Bold" pitchFamily="2" charset="-127"/>
              </a:rPr>
              <a:t> 웹 서비스 소개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8917BB1-065F-46AF-6C75-774477F7158C}"/>
              </a:ext>
            </a:extLst>
          </p:cNvPr>
          <p:cNvSpPr/>
          <p:nvPr/>
        </p:nvSpPr>
        <p:spPr>
          <a:xfrm rot="5400000">
            <a:off x="3136658" y="3151092"/>
            <a:ext cx="972312" cy="60680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38100" algn="l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71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93645" y="2597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364641" y="1000890"/>
            <a:ext cx="2578583" cy="12192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698" y="3084125"/>
            <a:ext cx="4123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20386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5400" dirty="0">
              <a:solidFill>
                <a:srgbClr val="203864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1937" y="4069184"/>
            <a:ext cx="3528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1.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기획 배경</a:t>
            </a:r>
            <a:endParaRPr lang="en-US" altLang="ko-KR" sz="24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  <a:p>
            <a:pPr algn="r"/>
            <a:r>
              <a:rPr lang="en-US" altLang="ko-KR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2. </a:t>
            </a:r>
            <a:r>
              <a:rPr lang="ko-KR" altLang="en-US" sz="24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프로젝트 목적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1273" y="1211035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  <a:endParaRPr lang="ko-KR" altLang="en-US" sz="5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941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388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1. </a:t>
            </a:r>
            <a:r>
              <a:rPr lang="ko-KR" altLang="en-US" sz="4000" dirty="0" err="1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기획배경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498" y="2115264"/>
            <a:ext cx="112069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물로 내부를 씻을 수 없는 치약 용기는 재활용이 불가능하다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 dirty="0" smtClean="0">
              <a:solidFill>
                <a:schemeClr val="accent1">
                  <a:lumMod val="50000"/>
                </a:schemeClr>
              </a:solidFill>
              <a:ea typeface="세종병원체 Bold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알루미늄 </a:t>
            </a:r>
            <a:r>
              <a:rPr lang="ko-KR" altLang="en-US" sz="3200" dirty="0" err="1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포일은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 재활용이 불가능하다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 dirty="0" smtClean="0">
              <a:solidFill>
                <a:schemeClr val="accent1">
                  <a:lumMod val="50000"/>
                </a:schemeClr>
              </a:solidFill>
              <a:ea typeface="세종병원체 Bold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세탁소에서 제공하는 옷걸이는 고철류로 배출할 수 없다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.</a:t>
            </a:r>
            <a:endParaRPr lang="ko-KR" altLang="ko-KR" sz="3200" dirty="0">
              <a:ea typeface="세종병원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620339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388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1. </a:t>
            </a:r>
            <a:r>
              <a:rPr lang="ko-KR" altLang="en-US" sz="4000" dirty="0" err="1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기획배경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8510" y="3506726"/>
            <a:ext cx="1050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물로 내부를 씻을 수 없는 치약 용기는 재활용이 불가능하다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145843" y="2073728"/>
            <a:ext cx="3973339" cy="3450772"/>
            <a:chOff x="3831771" y="1703613"/>
            <a:chExt cx="3973339" cy="3450772"/>
          </a:xfrm>
        </p:grpSpPr>
        <p:sp>
          <p:nvSpPr>
            <p:cNvPr id="9" name="갈매기형 수장 8"/>
            <p:cNvSpPr/>
            <p:nvPr/>
          </p:nvSpPr>
          <p:spPr>
            <a:xfrm>
              <a:off x="3831771" y="1703613"/>
              <a:ext cx="2300742" cy="3450771"/>
            </a:xfrm>
            <a:prstGeom prst="chevron">
              <a:avLst>
                <a:gd name="adj" fmla="val 737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 rot="10800000">
              <a:off x="5504368" y="1703614"/>
              <a:ext cx="2300742" cy="3450771"/>
            </a:xfrm>
            <a:prstGeom prst="chevron">
              <a:avLst>
                <a:gd name="adj" fmla="val 737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878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388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1. </a:t>
            </a:r>
            <a:r>
              <a:rPr lang="ko-KR" altLang="en-US" sz="4000" dirty="0" err="1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기획배경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52421" y="3018777"/>
            <a:ext cx="67601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/>
            </a:pPr>
            <a:endParaRPr lang="en-US" altLang="ko-KR" sz="3200" dirty="0" smtClean="0">
              <a:solidFill>
                <a:schemeClr val="accent1">
                  <a:lumMod val="50000"/>
                </a:schemeClr>
              </a:solidFill>
              <a:ea typeface="세종병원체 Bold"/>
            </a:endParaRPr>
          </a:p>
          <a:p>
            <a:pPr algn="ctr"/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알루미늄 </a:t>
            </a:r>
            <a:r>
              <a:rPr lang="ko-KR" altLang="en-US" sz="3200" dirty="0" err="1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포일은</a:t>
            </a:r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 재활용이 불가능하다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.</a:t>
            </a:r>
          </a:p>
          <a:p>
            <a:pPr marL="514350" indent="-514350" algn="ctr">
              <a:buAutoNum type="arabicPeriod"/>
            </a:pPr>
            <a:endParaRPr lang="en-US" altLang="ko-KR" sz="3200" dirty="0" smtClean="0">
              <a:solidFill>
                <a:schemeClr val="accent1">
                  <a:lumMod val="50000"/>
                </a:schemeClr>
              </a:solidFill>
              <a:ea typeface="세종병원체 Bold"/>
            </a:endParaRPr>
          </a:p>
        </p:txBody>
      </p:sp>
      <p:sp>
        <p:nvSpPr>
          <p:cNvPr id="6" name="도넛 5"/>
          <p:cNvSpPr/>
          <p:nvPr/>
        </p:nvSpPr>
        <p:spPr>
          <a:xfrm>
            <a:off x="4204809" y="2068286"/>
            <a:ext cx="3639685" cy="3625933"/>
          </a:xfrm>
          <a:prstGeom prst="donut">
            <a:avLst>
              <a:gd name="adj" fmla="val 115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82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388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1. </a:t>
            </a:r>
            <a:r>
              <a:rPr lang="ko-KR" altLang="en-US" sz="4000" dirty="0" err="1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기획배경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11940" y="3506726"/>
            <a:ext cx="984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세탁소에서 제공하는 옷걸이는 고철류로 배출할 수 없다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ea typeface="세종병원체 Bold"/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145843" y="2073728"/>
            <a:ext cx="3973339" cy="3450772"/>
            <a:chOff x="3831771" y="1703613"/>
            <a:chExt cx="3973339" cy="3450772"/>
          </a:xfrm>
        </p:grpSpPr>
        <p:sp>
          <p:nvSpPr>
            <p:cNvPr id="9" name="갈매기형 수장 8"/>
            <p:cNvSpPr/>
            <p:nvPr/>
          </p:nvSpPr>
          <p:spPr>
            <a:xfrm>
              <a:off x="3831771" y="1703613"/>
              <a:ext cx="2300742" cy="3450771"/>
            </a:xfrm>
            <a:prstGeom prst="chevron">
              <a:avLst>
                <a:gd name="adj" fmla="val 737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 rot="10800000">
              <a:off x="5504368" y="1703614"/>
              <a:ext cx="2300742" cy="3450771"/>
            </a:xfrm>
            <a:prstGeom prst="chevron">
              <a:avLst>
                <a:gd name="adj" fmla="val 737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89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endParaRPr lang="ko-KR" altLang="en-US" sz="105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516" y="212696"/>
            <a:ext cx="2151559" cy="43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006" y="765146"/>
            <a:ext cx="388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</a:t>
            </a:r>
            <a:r>
              <a:rPr lang="en-US" altLang="ko-KR" sz="4000" dirty="0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 1. </a:t>
            </a:r>
            <a:r>
              <a:rPr lang="ko-KR" altLang="en-US" sz="4000" dirty="0" err="1" smtClean="0">
                <a:solidFill>
                  <a:srgbClr val="203864"/>
                </a:solidFill>
                <a:latin typeface="세종병원체 Bold" pitchFamily="2" charset="-127"/>
                <a:ea typeface="세종병원체 Bold" pitchFamily="2" charset="-127"/>
              </a:rPr>
              <a:t>기획배경</a:t>
            </a:r>
            <a:endParaRPr lang="en-US" altLang="ko-KR" sz="4000" dirty="0" smtClean="0">
              <a:solidFill>
                <a:srgbClr val="203864"/>
              </a:solidFill>
              <a:latin typeface="세종병원체 Bold" pitchFamily="2" charset="-127"/>
              <a:ea typeface="세종병원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73" y="26615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 </a:t>
            </a:r>
            <a:r>
              <a:rPr lang="ko-KR" altLang="en-US" i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14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2B9DCEF0-7684-AB24-8265-24047C1AF9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8132" y="1918806"/>
            <a:ext cx="1142999" cy="1142999"/>
            <a:chOff x="2349" y="2828"/>
            <a:chExt cx="1784" cy="1784"/>
          </a:xfrm>
        </p:grpSpPr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A8E9C50F-5E7A-A5A2-9309-43187D0EC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Rectangle 21">
              <a:extLst>
                <a:ext uri="{FF2B5EF4-FFF2-40B4-BE49-F238E27FC236}">
                  <a16:creationId xmlns:a16="http://schemas.microsoft.com/office/drawing/2014/main" id="{85C01E94-7942-9A20-AAAA-F6016CC7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93B65AA7-116E-E6EA-3EA6-5D1349A15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F30F005F-D888-AFD0-8BDA-D426DED7D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B889D128-8750-E059-EB61-3672A813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F16868A5-5F2A-003B-00D1-319DD91ED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164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91B0A455-0147-82A0-25A5-1879DD177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41187B5-F05D-6059-956B-F2AC9F9E9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B6E5A490-8821-FDA0-4FF7-BDD55EFDA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ED41CB7-36B7-9A56-1137-3DB022AE8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0149DAEA-E5F2-91B8-2E3A-390331F4A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1">
              <a:extLst>
                <a:ext uri="{FF2B5EF4-FFF2-40B4-BE49-F238E27FC236}">
                  <a16:creationId xmlns:a16="http://schemas.microsoft.com/office/drawing/2014/main" id="{029E77A8-7670-42EE-0F64-810D0F024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32">
              <a:extLst>
                <a:ext uri="{FF2B5EF4-FFF2-40B4-BE49-F238E27FC236}">
                  <a16:creationId xmlns:a16="http://schemas.microsoft.com/office/drawing/2014/main" id="{A4864AD8-4AA3-C06E-B611-7DADC0C7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2EFC7820-8AE3-3CD6-088B-E8FA93194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B99AB760-98EA-1384-C166-627FDFEBB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0A7867CC-488A-D440-5726-0F555B17B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A2AF36D5-C821-9B62-2A0C-A962695BE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F1FC13C8-233B-7C48-3C2C-29A415777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5C5BB32-0B77-3C1E-34B0-58C3FC1B7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E6FECC-AF5C-FC7C-073D-1896620A48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8555" y="2172243"/>
            <a:ext cx="768653" cy="945986"/>
            <a:chOff x="6133" y="1070"/>
            <a:chExt cx="1218" cy="1499"/>
          </a:xfrm>
        </p:grpSpPr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7196F0A9-A01B-0CE6-914F-65F0A2A4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CCAACB27-340A-2539-44A0-AB3B25183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4DB171E6-FA67-5C32-4F56-75E6FDFF3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984" cy="1265"/>
            </a:xfrm>
            <a:custGeom>
              <a:avLst/>
              <a:gdLst>
                <a:gd name="T0" fmla="*/ 0 w 5904"/>
                <a:gd name="T1" fmla="*/ 7590 h 7590"/>
                <a:gd name="T2" fmla="*/ 0 w 5904"/>
                <a:gd name="T3" fmla="*/ 1756 h 7590"/>
                <a:gd name="T4" fmla="*/ 1757 w 5904"/>
                <a:gd name="T5" fmla="*/ 0 h 7590"/>
                <a:gd name="T6" fmla="*/ 5904 w 5904"/>
                <a:gd name="T7" fmla="*/ 0 h 7590"/>
                <a:gd name="T8" fmla="*/ 5904 w 5904"/>
                <a:gd name="T9" fmla="*/ 7590 h 7590"/>
                <a:gd name="T10" fmla="*/ 0 w 5904"/>
                <a:gd name="T11" fmla="*/ 7590 h 7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4" h="7590">
                  <a:moveTo>
                    <a:pt x="0" y="7590"/>
                  </a:moveTo>
                  <a:lnTo>
                    <a:pt x="0" y="1756"/>
                  </a:lnTo>
                  <a:lnTo>
                    <a:pt x="1757" y="0"/>
                  </a:lnTo>
                  <a:lnTo>
                    <a:pt x="5904" y="0"/>
                  </a:lnTo>
                  <a:lnTo>
                    <a:pt x="5904" y="7590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1912168A-03FF-B8AA-715C-B4F4321F4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D12DA10E-A7F4-AE59-C6DB-12D5FC872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4206D03A-D83A-ECD0-52DC-A9BEDED65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65">
              <a:extLst>
                <a:ext uri="{FF2B5EF4-FFF2-40B4-BE49-F238E27FC236}">
                  <a16:creationId xmlns:a16="http://schemas.microsoft.com/office/drawing/2014/main" id="{ECFC20E8-53EA-8952-6124-63416EB55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1B40C9A4-6C74-1F3D-0998-C31BD1BE15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67">
              <a:extLst>
                <a:ext uri="{FF2B5EF4-FFF2-40B4-BE49-F238E27FC236}">
                  <a16:creationId xmlns:a16="http://schemas.microsoft.com/office/drawing/2014/main" id="{BDC2E317-5BE9-0A49-6062-80D94CDE3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68">
              <a:extLst>
                <a:ext uri="{FF2B5EF4-FFF2-40B4-BE49-F238E27FC236}">
                  <a16:creationId xmlns:a16="http://schemas.microsoft.com/office/drawing/2014/main" id="{51661AD3-50A2-9696-7E82-72C2EE8F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69">
              <a:extLst>
                <a:ext uri="{FF2B5EF4-FFF2-40B4-BE49-F238E27FC236}">
                  <a16:creationId xmlns:a16="http://schemas.microsoft.com/office/drawing/2014/main" id="{8A30AD24-A914-7D13-FD76-4C3EAC04D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70">
              <a:extLst>
                <a:ext uri="{FF2B5EF4-FFF2-40B4-BE49-F238E27FC236}">
                  <a16:creationId xmlns:a16="http://schemas.microsoft.com/office/drawing/2014/main" id="{F5A0F8D8-1348-CA03-769E-94F633764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71">
              <a:extLst>
                <a:ext uri="{FF2B5EF4-FFF2-40B4-BE49-F238E27FC236}">
                  <a16:creationId xmlns:a16="http://schemas.microsoft.com/office/drawing/2014/main" id="{EED3C417-1C43-AE03-0ADA-AD993394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72">
              <a:extLst>
                <a:ext uri="{FF2B5EF4-FFF2-40B4-BE49-F238E27FC236}">
                  <a16:creationId xmlns:a16="http://schemas.microsoft.com/office/drawing/2014/main" id="{CB49EA49-E68D-3C78-89FD-3603DDD52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73">
              <a:extLst>
                <a:ext uri="{FF2B5EF4-FFF2-40B4-BE49-F238E27FC236}">
                  <a16:creationId xmlns:a16="http://schemas.microsoft.com/office/drawing/2014/main" id="{EFE0F6F8-3BB9-017D-D14F-40C5A6B45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74">
              <a:extLst>
                <a:ext uri="{FF2B5EF4-FFF2-40B4-BE49-F238E27FC236}">
                  <a16:creationId xmlns:a16="http://schemas.microsoft.com/office/drawing/2014/main" id="{DC566F7A-4BB5-7F2D-6315-757817B59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75">
              <a:extLst>
                <a:ext uri="{FF2B5EF4-FFF2-40B4-BE49-F238E27FC236}">
                  <a16:creationId xmlns:a16="http://schemas.microsoft.com/office/drawing/2014/main" id="{1CDF7CA8-30C6-B364-0866-ABDD0F454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76">
              <a:extLst>
                <a:ext uri="{FF2B5EF4-FFF2-40B4-BE49-F238E27FC236}">
                  <a16:creationId xmlns:a16="http://schemas.microsoft.com/office/drawing/2014/main" id="{1AA52794-87B5-C5A8-E9BC-51ED46655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164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77">
              <a:extLst>
                <a:ext uri="{FF2B5EF4-FFF2-40B4-BE49-F238E27FC236}">
                  <a16:creationId xmlns:a16="http://schemas.microsoft.com/office/drawing/2014/main" id="{7CD11AB2-953B-C368-6C05-EB0ED9DAC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CB68FE94-0944-040E-C0A4-7993BFC1B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985774"/>
              </p:ext>
            </p:extLst>
          </p:nvPr>
        </p:nvGraphicFramePr>
        <p:xfrm>
          <a:off x="4037109" y="1977196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모서리가 둥근 사각형 설명선 49">
            <a:extLst>
              <a:ext uri="{FF2B5EF4-FFF2-40B4-BE49-F238E27FC236}">
                <a16:creationId xmlns:a16="http://schemas.microsoft.com/office/drawing/2014/main" id="{E006F3A1-B04A-8C9E-9FB1-F2C576B8C53F}"/>
              </a:ext>
            </a:extLst>
          </p:cNvPr>
          <p:cNvSpPr/>
          <p:nvPr/>
        </p:nvSpPr>
        <p:spPr>
          <a:xfrm>
            <a:off x="2477712" y="3322059"/>
            <a:ext cx="2039886" cy="1110415"/>
          </a:xfrm>
          <a:prstGeom prst="wedgeRoundRectCallout">
            <a:avLst>
              <a:gd name="adj1" fmla="val 68352"/>
              <a:gd name="adj2" fmla="val -2680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 smtClean="0">
                <a:solidFill>
                  <a:srgbClr val="4472C4"/>
                </a:solidFill>
              </a:rPr>
              <a:t>60</a:t>
            </a:r>
            <a:r>
              <a:rPr lang="ko-KR" altLang="en-US" sz="1200" b="1" dirty="0" smtClean="0">
                <a:solidFill>
                  <a:srgbClr val="4472C4"/>
                </a:solidFill>
              </a:rPr>
              <a:t>점 이상</a:t>
            </a:r>
            <a:endParaRPr lang="en-US" altLang="ko-KR" sz="1200" b="1" dirty="0">
              <a:solidFill>
                <a:srgbClr val="4472C4"/>
              </a:solidFill>
            </a:endParaRPr>
          </a:p>
          <a:p>
            <a:pPr algn="ctr">
              <a:defRPr/>
            </a:pPr>
            <a:r>
              <a:rPr lang="en-US" altLang="ko-KR" sz="3200" b="1" dirty="0" smtClean="0">
                <a:solidFill>
                  <a:srgbClr val="4472C4"/>
                </a:solidFill>
              </a:rPr>
              <a:t>37.8</a:t>
            </a:r>
            <a:r>
              <a:rPr lang="en-US" altLang="ko-KR" b="1" dirty="0" smtClean="0">
                <a:solidFill>
                  <a:srgbClr val="4472C4"/>
                </a:solidFill>
              </a:rPr>
              <a:t>%</a:t>
            </a:r>
            <a:r>
              <a:rPr lang="en-US" altLang="ko-KR" dirty="0" smtClean="0">
                <a:solidFill>
                  <a:srgbClr val="4472C4"/>
                </a:solidFill>
              </a:rPr>
              <a:t> </a:t>
            </a:r>
            <a:r>
              <a:rPr lang="en-US" altLang="ko-KR" sz="1400" dirty="0" smtClean="0">
                <a:solidFill>
                  <a:srgbClr val="4472C4"/>
                </a:solidFill>
              </a:rPr>
              <a:t>(</a:t>
            </a:r>
            <a:r>
              <a:rPr lang="en-US" altLang="ko-KR" sz="1400" dirty="0">
                <a:solidFill>
                  <a:srgbClr val="4472C4"/>
                </a:solidFill>
              </a:rPr>
              <a:t>6</a:t>
            </a:r>
            <a:r>
              <a:rPr lang="en-US" altLang="ko-KR" sz="1400" dirty="0" smtClean="0">
                <a:solidFill>
                  <a:srgbClr val="4472C4"/>
                </a:solidFill>
              </a:rPr>
              <a:t>00)</a:t>
            </a:r>
            <a:endParaRPr lang="en-US" altLang="ko-KR" sz="1400" dirty="0">
              <a:solidFill>
                <a:srgbClr val="4472C4"/>
              </a:solidFill>
            </a:endParaRPr>
          </a:p>
        </p:txBody>
      </p:sp>
      <p:sp>
        <p:nvSpPr>
          <p:cNvPr id="50" name="모서리가 둥근 사각형 설명선 50">
            <a:extLst>
              <a:ext uri="{FF2B5EF4-FFF2-40B4-BE49-F238E27FC236}">
                <a16:creationId xmlns:a16="http://schemas.microsoft.com/office/drawing/2014/main" id="{1912BCD9-DE52-32B8-7328-ACE0F6E1A76F}"/>
              </a:ext>
            </a:extLst>
          </p:cNvPr>
          <p:cNvSpPr/>
          <p:nvPr/>
        </p:nvSpPr>
        <p:spPr>
          <a:xfrm>
            <a:off x="7732939" y="3313276"/>
            <a:ext cx="2039886" cy="1110415"/>
          </a:xfrm>
          <a:prstGeom prst="wedgeRoundRectCallout">
            <a:avLst>
              <a:gd name="adj1" fmla="val -74220"/>
              <a:gd name="adj2" fmla="val -1765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4472C4"/>
                </a:solidFill>
              </a:rPr>
              <a:t>6</a:t>
            </a:r>
            <a:r>
              <a:rPr lang="en-US" altLang="ko-KR" sz="1200" b="1" dirty="0" smtClean="0">
                <a:solidFill>
                  <a:srgbClr val="4472C4"/>
                </a:solidFill>
              </a:rPr>
              <a:t>0</a:t>
            </a:r>
            <a:r>
              <a:rPr lang="ko-KR" altLang="en-US" sz="1200" b="1" dirty="0">
                <a:solidFill>
                  <a:srgbClr val="4472C4"/>
                </a:solidFill>
              </a:rPr>
              <a:t>점 </a:t>
            </a:r>
            <a:r>
              <a:rPr lang="ko-KR" altLang="en-US" sz="1200" b="1" dirty="0" smtClean="0">
                <a:solidFill>
                  <a:srgbClr val="4472C4"/>
                </a:solidFill>
              </a:rPr>
              <a:t>미만</a:t>
            </a:r>
            <a:endParaRPr lang="en-US" altLang="ko-KR" sz="1200" b="1" dirty="0" smtClean="0">
              <a:solidFill>
                <a:srgbClr val="4472C4"/>
              </a:solidFill>
            </a:endParaRPr>
          </a:p>
          <a:p>
            <a:pPr algn="ctr">
              <a:defRPr/>
            </a:pPr>
            <a:r>
              <a:rPr lang="en-US" altLang="ko-KR" sz="3200" b="1" dirty="0" smtClean="0">
                <a:solidFill>
                  <a:srgbClr val="4472C4"/>
                </a:solidFill>
              </a:rPr>
              <a:t>62.2</a:t>
            </a:r>
            <a:r>
              <a:rPr lang="en-US" altLang="ko-KR" b="1" dirty="0" smtClean="0">
                <a:solidFill>
                  <a:srgbClr val="4472C4"/>
                </a:solidFill>
              </a:rPr>
              <a:t>% </a:t>
            </a:r>
            <a:r>
              <a:rPr lang="en-US" altLang="ko-KR" sz="1400" dirty="0" smtClean="0">
                <a:solidFill>
                  <a:srgbClr val="4472C4"/>
                </a:solidFill>
              </a:rPr>
              <a:t>(990)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8F2F87-C61B-1DA0-D0DC-6147AFE7CBB1}"/>
              </a:ext>
            </a:extLst>
          </p:cNvPr>
          <p:cNvSpPr/>
          <p:nvPr/>
        </p:nvSpPr>
        <p:spPr>
          <a:xfrm>
            <a:off x="3053473" y="4707322"/>
            <a:ext cx="604908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err="1" smtClean="0">
                <a:solidFill>
                  <a:srgbClr val="FF9900"/>
                </a:solidFill>
                <a:latin typeface="세종병원체 Bold" pitchFamily="2" charset="-127"/>
                <a:ea typeface="세종병원체 Bold" pitchFamily="2" charset="-127"/>
              </a:rPr>
              <a:t>머니투데이</a:t>
            </a:r>
            <a:r>
              <a:rPr lang="ko-KR" altLang="en-US" sz="2000" b="1" dirty="0" smtClean="0">
                <a:solidFill>
                  <a:srgbClr val="FF9900"/>
                </a:solidFill>
                <a:latin typeface="세종병원체 Bold" pitchFamily="2" charset="-127"/>
                <a:ea typeface="세종병원체 Bold" pitchFamily="2" charset="-127"/>
              </a:rPr>
              <a:t> 재활용 상식 </a:t>
            </a:r>
            <a:r>
              <a:rPr lang="en-US" altLang="ko-KR" sz="2000" b="1" dirty="0" smtClean="0">
                <a:solidFill>
                  <a:srgbClr val="FF9900"/>
                </a:solidFill>
                <a:latin typeface="세종병원체 Bold" pitchFamily="2" charset="-127"/>
                <a:ea typeface="세종병원체 Bold" pitchFamily="2" charset="-127"/>
              </a:rPr>
              <a:t>OX </a:t>
            </a:r>
            <a:r>
              <a:rPr lang="ko-KR" altLang="en-US" sz="2000" b="1" dirty="0" smtClean="0">
                <a:solidFill>
                  <a:srgbClr val="FF9900"/>
                </a:solidFill>
                <a:latin typeface="세종병원체 Bold" pitchFamily="2" charset="-127"/>
                <a:ea typeface="세종병원체 Bold" pitchFamily="2" charset="-127"/>
              </a:rPr>
              <a:t>퀴즈 점수 구간별 분포</a:t>
            </a:r>
            <a:endParaRPr lang="en-US" altLang="ko-KR" sz="2000" b="1" dirty="0" smtClean="0">
              <a:solidFill>
                <a:srgbClr val="FF9900"/>
              </a:solidFill>
              <a:latin typeface="세종병원체 Bold" pitchFamily="2" charset="-127"/>
              <a:ea typeface="세종병원체 Bold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세종병원체 Light" pitchFamily="2" charset="-127"/>
                <a:ea typeface="세종병원체 Light" pitchFamily="2" charset="-127"/>
              </a:rPr>
              <a:t>*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세종병원체 Light" pitchFamily="2" charset="-127"/>
                <a:ea typeface="세종병원체 Light" pitchFamily="2" charset="-127"/>
              </a:rPr>
              <a:t>단위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세종병원체 Light" pitchFamily="2" charset="-127"/>
                <a:ea typeface="세종병원체 Light" pitchFamily="2" charset="-127"/>
              </a:rPr>
              <a:t>: %, ( )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세종병원체 Light" pitchFamily="2" charset="-127"/>
                <a:ea typeface="세종병원체 Light" pitchFamily="2" charset="-127"/>
              </a:rPr>
              <a:t>안은 명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latin typeface="세종병원체 Light" pitchFamily="2" charset="-127"/>
              <a:ea typeface="세종병원체 Light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BBC29A-6DF3-31A3-AD05-04C34F96D553}"/>
              </a:ext>
            </a:extLst>
          </p:cNvPr>
          <p:cNvSpPr/>
          <p:nvPr/>
        </p:nvSpPr>
        <p:spPr>
          <a:xfrm>
            <a:off x="5498158" y="3106762"/>
            <a:ext cx="117211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조사대상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rgbClr val="FF9900"/>
                </a:solidFill>
              </a:rPr>
              <a:t>15,900</a:t>
            </a:r>
            <a:r>
              <a:rPr lang="ko-KR" altLang="en-US" b="1" dirty="0" smtClean="0">
                <a:solidFill>
                  <a:srgbClr val="FF9900"/>
                </a:solidFill>
              </a:rPr>
              <a:t>명</a:t>
            </a:r>
            <a:endParaRPr lang="ko-KR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80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763</Words>
  <Application>Microsoft Office PowerPoint</Application>
  <PresentationFormat>와이드스크린</PresentationFormat>
  <Paragraphs>258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HY헤드라인M</vt:lpstr>
      <vt:lpstr>Tmon몬소리 Black</vt:lpstr>
      <vt:lpstr>맑은 고딕</vt:lpstr>
      <vt:lpstr>세종병원체 Bold</vt:lpstr>
      <vt:lpstr>세종병원체 Light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141</cp:revision>
  <dcterms:created xsi:type="dcterms:W3CDTF">2023-12-11T06:43:30Z</dcterms:created>
  <dcterms:modified xsi:type="dcterms:W3CDTF">2024-01-26T00:21:26Z</dcterms:modified>
</cp:coreProperties>
</file>