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70" r:id="rId2"/>
    <p:sldId id="271" r:id="rId3"/>
    <p:sldId id="269" r:id="rId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00CC99"/>
    <a:srgbClr val="24A5A8"/>
    <a:srgbClr val="35C4D7"/>
    <a:srgbClr val="CCFF66"/>
    <a:srgbClr val="CC9900"/>
    <a:srgbClr val="FFCC00"/>
    <a:srgbClr val="CC33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C607800-891D-41F3-83E5-7D39ABE5343A}" type="datetimeFigureOut">
              <a:rPr lang="en-US" smtClean="0"/>
              <a:t>7/11/2013</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068E23A5-DD51-48C2-9356-70E6DDE36292}" type="slidenum">
              <a:rPr lang="en-US" smtClean="0"/>
              <a:t>‹#›</a:t>
            </a:fld>
            <a:endParaRPr lang="en-US"/>
          </a:p>
        </p:txBody>
      </p:sp>
    </p:spTree>
    <p:extLst>
      <p:ext uri="{BB962C8B-B14F-4D97-AF65-F5344CB8AC3E}">
        <p14:creationId xmlns:p14="http://schemas.microsoft.com/office/powerpoint/2010/main" val="2395636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86740F77-7B35-462B-87CD-507A5E4AB0BA}" type="datetimeFigureOut">
              <a:rPr lang="en-US" smtClean="0"/>
              <a:t>7/11/2013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94572170-A945-421B-8F18-2AC3DCCF73F4}" type="slidenum">
              <a:rPr lang="en-US" smtClean="0"/>
              <a:t>‹#›</a:t>
            </a:fld>
            <a:endParaRPr lang="en-US"/>
          </a:p>
        </p:txBody>
      </p:sp>
    </p:spTree>
    <p:extLst>
      <p:ext uri="{BB962C8B-B14F-4D97-AF65-F5344CB8AC3E}">
        <p14:creationId xmlns:p14="http://schemas.microsoft.com/office/powerpoint/2010/main" val="1069961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9C2D06-11D6-4949-B679-30CFCB2F42DC}" type="datetime1">
              <a:rPr lang="en-US" smtClean="0"/>
              <a:t>7/11/2013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A572C-5D0B-4104-ABCC-B98ADEF0D532}" type="slidenum">
              <a:rPr lang="en-US" smtClean="0"/>
              <a:t>‹#›</a:t>
            </a:fld>
            <a:endParaRPr lang="en-US"/>
          </a:p>
        </p:txBody>
      </p:sp>
    </p:spTree>
    <p:extLst>
      <p:ext uri="{BB962C8B-B14F-4D97-AF65-F5344CB8AC3E}">
        <p14:creationId xmlns:p14="http://schemas.microsoft.com/office/powerpoint/2010/main" val="178650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3FC23-0730-4C93-90D7-A5365F585509}" type="datetime1">
              <a:rPr lang="en-US" smtClean="0"/>
              <a:t>7/11/2013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A572C-5D0B-4104-ABCC-B98ADEF0D532}" type="slidenum">
              <a:rPr lang="en-US" smtClean="0"/>
              <a:t>‹#›</a:t>
            </a:fld>
            <a:endParaRPr lang="en-US"/>
          </a:p>
        </p:txBody>
      </p:sp>
    </p:spTree>
    <p:extLst>
      <p:ext uri="{BB962C8B-B14F-4D97-AF65-F5344CB8AC3E}">
        <p14:creationId xmlns:p14="http://schemas.microsoft.com/office/powerpoint/2010/main" val="270756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AEE89-D868-4584-99E8-B8422ABDF798}" type="datetime1">
              <a:rPr lang="en-US" smtClean="0"/>
              <a:t>7/11/2013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A572C-5D0B-4104-ABCC-B98ADEF0D532}" type="slidenum">
              <a:rPr lang="en-US" smtClean="0"/>
              <a:t>‹#›</a:t>
            </a:fld>
            <a:endParaRPr lang="en-US"/>
          </a:p>
        </p:txBody>
      </p:sp>
    </p:spTree>
    <p:extLst>
      <p:ext uri="{BB962C8B-B14F-4D97-AF65-F5344CB8AC3E}">
        <p14:creationId xmlns:p14="http://schemas.microsoft.com/office/powerpoint/2010/main" val="156682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F84DB-3C6F-46C4-85E2-65230C9FD8CD}" type="datetime1">
              <a:rPr lang="en-US" smtClean="0"/>
              <a:t>7/11/2013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A572C-5D0B-4104-ABCC-B98ADEF0D532}" type="slidenum">
              <a:rPr lang="en-US" smtClean="0"/>
              <a:t>‹#›</a:t>
            </a:fld>
            <a:endParaRPr lang="en-US"/>
          </a:p>
        </p:txBody>
      </p:sp>
    </p:spTree>
    <p:extLst>
      <p:ext uri="{BB962C8B-B14F-4D97-AF65-F5344CB8AC3E}">
        <p14:creationId xmlns:p14="http://schemas.microsoft.com/office/powerpoint/2010/main" val="2847585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A0708C-98E8-4BFC-B568-841B5C2F78BE}" type="datetime1">
              <a:rPr lang="en-US" smtClean="0"/>
              <a:t>7/11/2013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A572C-5D0B-4104-ABCC-B98ADEF0D532}" type="slidenum">
              <a:rPr lang="en-US" smtClean="0"/>
              <a:t>‹#›</a:t>
            </a:fld>
            <a:endParaRPr lang="en-US"/>
          </a:p>
        </p:txBody>
      </p:sp>
    </p:spTree>
    <p:extLst>
      <p:ext uri="{BB962C8B-B14F-4D97-AF65-F5344CB8AC3E}">
        <p14:creationId xmlns:p14="http://schemas.microsoft.com/office/powerpoint/2010/main" val="302095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2DBC72-3FA0-423F-8825-96C15657190B}" type="datetime1">
              <a:rPr lang="en-US" smtClean="0"/>
              <a:t>7/11/2013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A572C-5D0B-4104-ABCC-B98ADEF0D532}" type="slidenum">
              <a:rPr lang="en-US" smtClean="0"/>
              <a:t>‹#›</a:t>
            </a:fld>
            <a:endParaRPr lang="en-US"/>
          </a:p>
        </p:txBody>
      </p:sp>
    </p:spTree>
    <p:extLst>
      <p:ext uri="{BB962C8B-B14F-4D97-AF65-F5344CB8AC3E}">
        <p14:creationId xmlns:p14="http://schemas.microsoft.com/office/powerpoint/2010/main" val="295199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55E321-6CCC-4535-A66A-6A088970FA48}" type="datetime1">
              <a:rPr lang="en-US" smtClean="0"/>
              <a:t>7/11/2013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A572C-5D0B-4104-ABCC-B98ADEF0D532}" type="slidenum">
              <a:rPr lang="en-US" smtClean="0"/>
              <a:t>‹#›</a:t>
            </a:fld>
            <a:endParaRPr lang="en-US"/>
          </a:p>
        </p:txBody>
      </p:sp>
    </p:spTree>
    <p:extLst>
      <p:ext uri="{BB962C8B-B14F-4D97-AF65-F5344CB8AC3E}">
        <p14:creationId xmlns:p14="http://schemas.microsoft.com/office/powerpoint/2010/main" val="138764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0F9BA2-B2C3-49EC-89A4-D654FF8A057F}" type="datetime1">
              <a:rPr lang="en-US" smtClean="0"/>
              <a:t>7/11/2013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A572C-5D0B-4104-ABCC-B98ADEF0D532}" type="slidenum">
              <a:rPr lang="en-US" smtClean="0"/>
              <a:t>‹#›</a:t>
            </a:fld>
            <a:endParaRPr lang="en-US"/>
          </a:p>
        </p:txBody>
      </p:sp>
    </p:spTree>
    <p:extLst>
      <p:ext uri="{BB962C8B-B14F-4D97-AF65-F5344CB8AC3E}">
        <p14:creationId xmlns:p14="http://schemas.microsoft.com/office/powerpoint/2010/main" val="2019377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789E8-E608-46CC-AFFA-D6909E4E8E82}" type="datetime1">
              <a:rPr lang="en-US" smtClean="0"/>
              <a:t>7/11/2013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1A572C-5D0B-4104-ABCC-B98ADEF0D532}" type="slidenum">
              <a:rPr lang="en-US" smtClean="0"/>
              <a:t>‹#›</a:t>
            </a:fld>
            <a:endParaRPr lang="en-US"/>
          </a:p>
        </p:txBody>
      </p:sp>
    </p:spTree>
    <p:extLst>
      <p:ext uri="{BB962C8B-B14F-4D97-AF65-F5344CB8AC3E}">
        <p14:creationId xmlns:p14="http://schemas.microsoft.com/office/powerpoint/2010/main" val="41353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8DA767-2780-4862-BC2B-58232228367E}" type="datetime1">
              <a:rPr lang="en-US" smtClean="0"/>
              <a:t>7/11/2013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A572C-5D0B-4104-ABCC-B98ADEF0D532}" type="slidenum">
              <a:rPr lang="en-US" smtClean="0"/>
              <a:t>‹#›</a:t>
            </a:fld>
            <a:endParaRPr lang="en-US"/>
          </a:p>
        </p:txBody>
      </p:sp>
    </p:spTree>
    <p:extLst>
      <p:ext uri="{BB962C8B-B14F-4D97-AF65-F5344CB8AC3E}">
        <p14:creationId xmlns:p14="http://schemas.microsoft.com/office/powerpoint/2010/main" val="348637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667C0-E478-4FAE-9304-ED4F2579A055}" type="datetime1">
              <a:rPr lang="en-US" smtClean="0"/>
              <a:t>7/11/2013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A572C-5D0B-4104-ABCC-B98ADEF0D532}" type="slidenum">
              <a:rPr lang="en-US" smtClean="0"/>
              <a:t>‹#›</a:t>
            </a:fld>
            <a:endParaRPr lang="en-US"/>
          </a:p>
        </p:txBody>
      </p:sp>
    </p:spTree>
    <p:extLst>
      <p:ext uri="{BB962C8B-B14F-4D97-AF65-F5344CB8AC3E}">
        <p14:creationId xmlns:p14="http://schemas.microsoft.com/office/powerpoint/2010/main" val="399052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036E6-8AB6-45C1-BA1E-C975E0801A44}" type="datetime1">
              <a:rPr lang="en-US" smtClean="0"/>
              <a:t>7/11/2013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A572C-5D0B-4104-ABCC-B98ADEF0D532}" type="slidenum">
              <a:rPr lang="en-US" smtClean="0"/>
              <a:t>‹#›</a:t>
            </a:fld>
            <a:endParaRPr lang="en-US"/>
          </a:p>
        </p:txBody>
      </p:sp>
    </p:spTree>
    <p:extLst>
      <p:ext uri="{BB962C8B-B14F-4D97-AF65-F5344CB8AC3E}">
        <p14:creationId xmlns:p14="http://schemas.microsoft.com/office/powerpoint/2010/main" val="2151119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cs typeface="Times New Roman" pitchFamily="18" charset="0"/>
              </a:rPr>
              <a:t>Baseflow Pollutant </a:t>
            </a:r>
            <a:r>
              <a:rPr lang="en-US" sz="3200" dirty="0" smtClean="0">
                <a:cs typeface="Times New Roman" pitchFamily="18" charset="0"/>
              </a:rPr>
              <a:t>Coefficients: Significance</a:t>
            </a:r>
            <a:endParaRPr lang="en-US" sz="3200" dirty="0"/>
          </a:p>
        </p:txBody>
      </p:sp>
      <p:sp>
        <p:nvSpPr>
          <p:cNvPr id="3" name="Content Placeholder 2"/>
          <p:cNvSpPr>
            <a:spLocks noGrp="1"/>
          </p:cNvSpPr>
          <p:nvPr>
            <p:ph idx="1"/>
          </p:nvPr>
        </p:nvSpPr>
        <p:spPr>
          <a:xfrm>
            <a:off x="304800" y="1371600"/>
            <a:ext cx="8534400" cy="5029200"/>
          </a:xfrm>
        </p:spPr>
        <p:txBody>
          <a:bodyPr>
            <a:normAutofit fontScale="47500" lnSpcReduction="20000"/>
          </a:bodyPr>
          <a:lstStyle/>
          <a:p>
            <a:endParaRPr lang="en-US" dirty="0"/>
          </a:p>
          <a:p>
            <a:r>
              <a:rPr lang="en-US" sz="4000" dirty="0"/>
              <a:t>Effective management of water resources and water quality must consider interactions among surface and </a:t>
            </a:r>
            <a:r>
              <a:rPr lang="en-US" sz="4000" dirty="0" smtClean="0"/>
              <a:t>groundwater flows (i.e. </a:t>
            </a:r>
            <a:r>
              <a:rPr lang="en-US" sz="4000" dirty="0" err="1" smtClean="0"/>
              <a:t>baseflow</a:t>
            </a:r>
            <a:r>
              <a:rPr lang="en-US" sz="4000" dirty="0" smtClean="0"/>
              <a:t>) for </a:t>
            </a:r>
            <a:r>
              <a:rPr lang="en-US" sz="4000" dirty="0"/>
              <a:t>determination of water availability and water use allocations, developing and improving management strategies for water supply systems and water quality, and understanding relationships between aquatic organisms and their environment.</a:t>
            </a:r>
          </a:p>
          <a:p>
            <a:r>
              <a:rPr lang="en-US" sz="4000" dirty="0" smtClean="0"/>
              <a:t>In </a:t>
            </a:r>
            <a:r>
              <a:rPr lang="en-US" sz="4000" dirty="0"/>
              <a:t>the United States, target loads have been established through total maximum daily loads (TMDL),  under the provisions of Section 303(d) of the Clean Water Act, to diminish problems associated with the transport of pollutants in streams, and facilitate the protection and restoration of downstream water </a:t>
            </a:r>
            <a:r>
              <a:rPr lang="en-US" sz="4000" dirty="0" smtClean="0"/>
              <a:t>bodies.</a:t>
            </a:r>
            <a:endParaRPr lang="en-US" sz="4000" dirty="0"/>
          </a:p>
          <a:p>
            <a:r>
              <a:rPr lang="en-US" sz="4000" dirty="0"/>
              <a:t>To improve the accuracy of modeling results and support planning, regulatory, and management efforts, simple yet reliable methodologies such as development of event mean concentrations (EMCs) are needed for quantifying levels of pollutant concentrations resulting from different land uses at the watershed scale.</a:t>
            </a:r>
          </a:p>
          <a:p>
            <a:r>
              <a:rPr lang="en-US" sz="4000" dirty="0"/>
              <a:t>Baseflow pollutant coefficient (BPC) is used as a surrogate for EMC and refers to the long-term flow-weighted mean concentration of pollutants in base flow-dominated flow</a:t>
            </a:r>
            <a:r>
              <a:rPr lang="en-US" sz="4000" dirty="0" smtClean="0"/>
              <a:t>.</a:t>
            </a:r>
            <a:endParaRPr lang="en-US" sz="4000" dirty="0"/>
          </a:p>
        </p:txBody>
      </p:sp>
    </p:spTree>
    <p:extLst>
      <p:ext uri="{BB962C8B-B14F-4D97-AF65-F5344CB8AC3E}">
        <p14:creationId xmlns:p14="http://schemas.microsoft.com/office/powerpoint/2010/main" val="2190196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Baseflow Pollutant Coefficients</a:t>
            </a:r>
            <a:endParaRPr lang="en-US" sz="3200" dirty="0">
              <a:cs typeface="Times New Roman" pitchFamily="18" charset="0"/>
            </a:endParaRPr>
          </a:p>
        </p:txBody>
      </p:sp>
      <p:sp>
        <p:nvSpPr>
          <p:cNvPr id="3" name="Content Placeholder 2"/>
          <p:cNvSpPr>
            <a:spLocks noGrp="1"/>
          </p:cNvSpPr>
          <p:nvPr>
            <p:ph idx="1"/>
          </p:nvPr>
        </p:nvSpPr>
        <p:spPr>
          <a:xfrm>
            <a:off x="533400" y="1348737"/>
            <a:ext cx="8229600" cy="5280663"/>
          </a:xfrm>
          <a:solidFill>
            <a:schemeClr val="bg1"/>
          </a:solidFill>
        </p:spPr>
        <p:txBody>
          <a:bodyPr>
            <a:normAutofit/>
          </a:bodyPr>
          <a:lstStyle/>
          <a:p>
            <a:r>
              <a:rPr lang="en-US" sz="2800" dirty="0" smtClean="0">
                <a:latin typeface="+mj-lt"/>
                <a:cs typeface="Times New Roman" pitchFamily="18" charset="0"/>
              </a:rPr>
              <a:t>Land use data</a:t>
            </a:r>
          </a:p>
          <a:p>
            <a:pPr marL="574675" indent="-234950">
              <a:spcBef>
                <a:spcPts val="0"/>
              </a:spcBef>
              <a:spcAft>
                <a:spcPts val="1200"/>
              </a:spcAft>
            </a:pPr>
            <a:r>
              <a:rPr lang="en-US" sz="2200" dirty="0" smtClean="0">
                <a:latin typeface="+mj-lt"/>
                <a:cs typeface="Times New Roman" pitchFamily="18" charset="0"/>
              </a:rPr>
              <a:t>2001 NLCD reclassified: forest</a:t>
            </a:r>
            <a:r>
              <a:rPr lang="en-US" sz="2200" dirty="0">
                <a:latin typeface="+mj-lt"/>
                <a:cs typeface="Times New Roman" pitchFamily="18" charset="0"/>
              </a:rPr>
              <a:t>, urban, grass, </a:t>
            </a:r>
            <a:r>
              <a:rPr lang="en-US" sz="2200" dirty="0" smtClean="0">
                <a:latin typeface="+mj-lt"/>
                <a:cs typeface="Times New Roman" pitchFamily="18" charset="0"/>
              </a:rPr>
              <a:t>and agricultural.</a:t>
            </a:r>
            <a:endParaRPr lang="en-US" sz="2200" dirty="0">
              <a:latin typeface="+mj-lt"/>
              <a:cs typeface="Times New Roman" pitchFamily="18" charset="0"/>
            </a:endParaRPr>
          </a:p>
          <a:p>
            <a:r>
              <a:rPr lang="en-US" sz="2800" dirty="0" smtClean="0">
                <a:latin typeface="+mj-lt"/>
                <a:cs typeface="Times New Roman" pitchFamily="18" charset="0"/>
              </a:rPr>
              <a:t>Daily </a:t>
            </a:r>
            <a:r>
              <a:rPr lang="en-US" sz="2800" dirty="0">
                <a:latin typeface="+mj-lt"/>
                <a:cs typeface="Times New Roman" pitchFamily="18" charset="0"/>
              </a:rPr>
              <a:t>streamflow </a:t>
            </a:r>
            <a:r>
              <a:rPr lang="en-US" sz="2800" dirty="0" smtClean="0">
                <a:latin typeface="+mj-lt"/>
                <a:cs typeface="Times New Roman" pitchFamily="18" charset="0"/>
              </a:rPr>
              <a:t>and water quality </a:t>
            </a:r>
            <a:r>
              <a:rPr lang="en-US" sz="2800" dirty="0" smtClean="0">
                <a:latin typeface="+mj-lt"/>
                <a:cs typeface="Times New Roman" pitchFamily="18" charset="0"/>
              </a:rPr>
              <a:t>data</a:t>
            </a:r>
          </a:p>
          <a:p>
            <a:pPr marL="574675" indent="-234950">
              <a:spcBef>
                <a:spcPts val="0"/>
              </a:spcBef>
            </a:pPr>
            <a:r>
              <a:rPr lang="en-US" sz="2200" dirty="0" smtClean="0">
                <a:latin typeface="+mj-lt"/>
                <a:cs typeface="Times New Roman" pitchFamily="18" charset="0"/>
              </a:rPr>
              <a:t>Baseflow separation program (e.g., WHAT). </a:t>
            </a:r>
          </a:p>
          <a:p>
            <a:pPr marL="574675" indent="-234950">
              <a:spcBef>
                <a:spcPts val="0"/>
              </a:spcBef>
              <a:spcAft>
                <a:spcPts val="1200"/>
              </a:spcAft>
            </a:pPr>
            <a:r>
              <a:rPr lang="en-US" sz="2200" dirty="0" smtClean="0">
                <a:latin typeface="+mj-lt"/>
                <a:cs typeface="Times New Roman" pitchFamily="18" charset="0"/>
              </a:rPr>
              <a:t>Water </a:t>
            </a:r>
            <a:r>
              <a:rPr lang="en-US" sz="2200" dirty="0">
                <a:latin typeface="+mj-lt"/>
                <a:cs typeface="Times New Roman" pitchFamily="18" charset="0"/>
              </a:rPr>
              <a:t>quality </a:t>
            </a:r>
            <a:r>
              <a:rPr lang="en-US" sz="2200" dirty="0" smtClean="0">
                <a:latin typeface="+mj-lt"/>
                <a:cs typeface="Times New Roman" pitchFamily="18" charset="0"/>
              </a:rPr>
              <a:t>data</a:t>
            </a:r>
            <a:endParaRPr lang="en-US" sz="2200" dirty="0">
              <a:latin typeface="+mj-lt"/>
              <a:cs typeface="Times New Roman" pitchFamily="18" charset="0"/>
            </a:endParaRPr>
          </a:p>
          <a:p>
            <a:r>
              <a:rPr lang="en-US" sz="2800" dirty="0" smtClean="0">
                <a:latin typeface="+mj-lt"/>
                <a:cs typeface="Times New Roman" pitchFamily="18" charset="0"/>
              </a:rPr>
              <a:t>Estimation of pollutant </a:t>
            </a:r>
            <a:r>
              <a:rPr lang="en-US" sz="2800" dirty="0" smtClean="0">
                <a:latin typeface="+mj-lt"/>
                <a:cs typeface="Times New Roman" pitchFamily="18" charset="0"/>
              </a:rPr>
              <a:t>of interest loads</a:t>
            </a:r>
            <a:r>
              <a:rPr lang="en-US" sz="2800" dirty="0" smtClean="0">
                <a:latin typeface="+mj-lt"/>
                <a:cs typeface="Times New Roman" pitchFamily="18" charset="0"/>
              </a:rPr>
              <a:t>: </a:t>
            </a:r>
            <a:r>
              <a:rPr lang="en-US" sz="2800" dirty="0" smtClean="0">
                <a:latin typeface="+mj-lt"/>
                <a:cs typeface="Times New Roman" pitchFamily="18" charset="0"/>
              </a:rPr>
              <a:t>e.g., TN </a:t>
            </a:r>
            <a:r>
              <a:rPr lang="en-US" sz="2800" dirty="0" smtClean="0">
                <a:latin typeface="+mj-lt"/>
                <a:cs typeface="Times New Roman" pitchFamily="18" charset="0"/>
              </a:rPr>
              <a:t>and TP</a:t>
            </a:r>
          </a:p>
          <a:p>
            <a:pPr marL="574675" indent="-234950">
              <a:spcBef>
                <a:spcPts val="0"/>
              </a:spcBef>
            </a:pPr>
            <a:r>
              <a:rPr lang="en-US" sz="2200" dirty="0">
                <a:latin typeface="+mj-lt"/>
                <a:cs typeface="Times New Roman" pitchFamily="18" charset="0"/>
              </a:rPr>
              <a:t>S</a:t>
            </a:r>
            <a:r>
              <a:rPr lang="en-US" sz="2200" dirty="0" smtClean="0">
                <a:latin typeface="+mj-lt"/>
                <a:cs typeface="Times New Roman" pitchFamily="18" charset="0"/>
              </a:rPr>
              <a:t>treamflow loads </a:t>
            </a:r>
            <a:r>
              <a:rPr lang="en-US" sz="2200" dirty="0">
                <a:latin typeface="+mj-lt"/>
                <a:cs typeface="Times New Roman" pitchFamily="18" charset="0"/>
              </a:rPr>
              <a:t>with LOADEST</a:t>
            </a:r>
            <a:r>
              <a:rPr lang="en-US" sz="2200" dirty="0" smtClean="0">
                <a:latin typeface="+mj-lt"/>
                <a:cs typeface="Times New Roman" pitchFamily="18" charset="0"/>
              </a:rPr>
              <a:t>.</a:t>
            </a:r>
          </a:p>
          <a:p>
            <a:pPr marL="574675" indent="-234950">
              <a:spcBef>
                <a:spcPts val="0"/>
              </a:spcBef>
              <a:spcAft>
                <a:spcPts val="1200"/>
              </a:spcAft>
            </a:pPr>
            <a:r>
              <a:rPr lang="en-US" sz="2200" dirty="0">
                <a:latin typeface="+mj-lt"/>
                <a:cs typeface="Times New Roman" pitchFamily="18" charset="0"/>
              </a:rPr>
              <a:t>B</a:t>
            </a:r>
            <a:r>
              <a:rPr lang="en-US" sz="2200" dirty="0" smtClean="0">
                <a:latin typeface="+mj-lt"/>
                <a:cs typeface="Times New Roman" pitchFamily="18" charset="0"/>
              </a:rPr>
              <a:t>aseflow dominated flow (</a:t>
            </a:r>
            <a:r>
              <a:rPr lang="en-US" sz="2200" dirty="0">
                <a:latin typeface="+mj-lt"/>
                <a:cs typeface="Times New Roman" pitchFamily="18" charset="0"/>
              </a:rPr>
              <a:t>baseflow ≥ </a:t>
            </a:r>
            <a:r>
              <a:rPr lang="en-US" sz="2200" dirty="0" smtClean="0">
                <a:latin typeface="+mj-lt"/>
                <a:cs typeface="Times New Roman" pitchFamily="18" charset="0"/>
              </a:rPr>
              <a:t>90% </a:t>
            </a:r>
            <a:r>
              <a:rPr lang="en-US" sz="2200" dirty="0" err="1" smtClean="0">
                <a:latin typeface="+mj-lt"/>
                <a:cs typeface="Times New Roman" pitchFamily="18" charset="0"/>
              </a:rPr>
              <a:t>streamflow</a:t>
            </a:r>
            <a:r>
              <a:rPr lang="en-US" sz="2200" dirty="0" smtClean="0">
                <a:latin typeface="+mj-lt"/>
                <a:cs typeface="Times New Roman" pitchFamily="18" charset="0"/>
              </a:rPr>
              <a:t>) loads.</a:t>
            </a:r>
            <a:endParaRPr lang="en-US" sz="2200" dirty="0">
              <a:latin typeface="+mj-lt"/>
              <a:cs typeface="Times New Roman" pitchFamily="18" charset="0"/>
            </a:endParaRPr>
          </a:p>
          <a:p>
            <a:pPr marL="0" indent="0">
              <a:buNone/>
            </a:pPr>
            <a:endParaRPr lang="en-US" sz="2400" dirty="0">
              <a:latin typeface="+mj-lt"/>
              <a:cs typeface="Times New Roman" pitchFamily="18" charset="0"/>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9436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Baseflow Pollutant Coefficients</a:t>
            </a:r>
            <a:endParaRPr lang="en-US" sz="3200" dirty="0">
              <a:cs typeface="Times New Roman" pitchFamily="18" charset="0"/>
            </a:endParaRPr>
          </a:p>
        </p:txBody>
      </p:sp>
      <p:sp>
        <p:nvSpPr>
          <p:cNvPr id="3" name="Content Placeholder 2"/>
          <p:cNvSpPr>
            <a:spLocks noGrp="1"/>
          </p:cNvSpPr>
          <p:nvPr>
            <p:ph idx="1"/>
          </p:nvPr>
        </p:nvSpPr>
        <p:spPr>
          <a:xfrm>
            <a:off x="533400" y="1348737"/>
            <a:ext cx="8229600" cy="5280663"/>
          </a:xfrm>
          <a:solidFill>
            <a:schemeClr val="bg1"/>
          </a:solidFill>
        </p:spPr>
        <p:txBody>
          <a:bodyPr>
            <a:normAutofit/>
          </a:bodyPr>
          <a:lstStyle/>
          <a:p>
            <a:r>
              <a:rPr lang="en-US" sz="2800" dirty="0" smtClean="0">
                <a:latin typeface="+mj-lt"/>
                <a:cs typeface="Times New Roman" pitchFamily="18" charset="0"/>
              </a:rPr>
              <a:t>Estimation </a:t>
            </a:r>
            <a:r>
              <a:rPr lang="en-US" sz="2800" dirty="0" smtClean="0">
                <a:latin typeface="+mj-lt"/>
                <a:cs typeface="Times New Roman" pitchFamily="18" charset="0"/>
              </a:rPr>
              <a:t>of baseflow pollutant coefficients</a:t>
            </a:r>
          </a:p>
          <a:p>
            <a:pPr marL="574675" indent="-234950">
              <a:spcBef>
                <a:spcPts val="0"/>
              </a:spcBef>
            </a:pPr>
            <a:r>
              <a:rPr lang="en-US" sz="2200" b="1" dirty="0">
                <a:latin typeface="+mj-lt"/>
                <a:cs typeface="Times New Roman" pitchFamily="18" charset="0"/>
              </a:rPr>
              <a:t>Genetic </a:t>
            </a:r>
            <a:r>
              <a:rPr lang="en-US" sz="2200" b="1" dirty="0" smtClean="0">
                <a:latin typeface="+mj-lt"/>
                <a:cs typeface="Times New Roman" pitchFamily="18" charset="0"/>
              </a:rPr>
              <a:t>algorithm/Least square method</a:t>
            </a:r>
            <a:r>
              <a:rPr lang="en-US" sz="2200" dirty="0" smtClean="0">
                <a:latin typeface="+mj-lt"/>
                <a:cs typeface="Times New Roman" pitchFamily="18" charset="0"/>
              </a:rPr>
              <a:t>: </a:t>
            </a:r>
            <a:r>
              <a:rPr lang="en-US" sz="2200" dirty="0">
                <a:latin typeface="+mj-lt"/>
                <a:cs typeface="Times New Roman" pitchFamily="18" charset="0"/>
              </a:rPr>
              <a:t>constrained </a:t>
            </a:r>
            <a:r>
              <a:rPr lang="en-US" sz="2200" dirty="0" smtClean="0">
                <a:latin typeface="+mj-lt"/>
                <a:cs typeface="Times New Roman" pitchFamily="18" charset="0"/>
              </a:rPr>
              <a:t>optimization problem</a:t>
            </a:r>
            <a:r>
              <a:rPr lang="en-US" sz="2200" dirty="0" smtClean="0">
                <a:latin typeface="+mj-lt"/>
                <a:cs typeface="Times New Roman" pitchFamily="18" charset="0"/>
              </a:rPr>
              <a:t>.</a:t>
            </a:r>
            <a:endParaRPr lang="en-US" sz="2200" dirty="0">
              <a:latin typeface="+mj-lt"/>
              <a:cs typeface="Times New Roman" pitchFamily="18" charset="0"/>
            </a:endParaRPr>
          </a:p>
          <a:p>
            <a:pPr marL="574675" indent="-234950">
              <a:spcBef>
                <a:spcPts val="0"/>
              </a:spcBef>
              <a:spcAft>
                <a:spcPts val="1200"/>
              </a:spcAft>
            </a:pPr>
            <a:r>
              <a:rPr lang="en-US" sz="2200" dirty="0">
                <a:latin typeface="+mj-lt"/>
                <a:cs typeface="Times New Roman" pitchFamily="18" charset="0"/>
              </a:rPr>
              <a:t>Partition of baseflow dominated </a:t>
            </a:r>
            <a:r>
              <a:rPr lang="en-US" sz="2200" dirty="0" smtClean="0">
                <a:latin typeface="+mj-lt"/>
                <a:cs typeface="Times New Roman" pitchFamily="18" charset="0"/>
              </a:rPr>
              <a:t>flow</a:t>
            </a:r>
            <a:r>
              <a:rPr lang="en-US" sz="2200" dirty="0" smtClean="0">
                <a:latin typeface="+mj-lt"/>
                <a:cs typeface="Times New Roman" pitchFamily="18" charset="0"/>
              </a:rPr>
              <a:t>.</a:t>
            </a:r>
          </a:p>
          <a:p>
            <a:pPr marL="574675" indent="-234950">
              <a:spcBef>
                <a:spcPts val="0"/>
              </a:spcBef>
              <a:spcAft>
                <a:spcPts val="1200"/>
              </a:spcAft>
            </a:pPr>
            <a:endParaRPr lang="en-US" sz="2200" dirty="0" smtClean="0">
              <a:latin typeface="+mj-lt"/>
              <a:cs typeface="Times New Roman" pitchFamily="18" charset="0"/>
            </a:endParaRPr>
          </a:p>
          <a:p>
            <a:pPr marL="574675" indent="-234950">
              <a:spcBef>
                <a:spcPts val="0"/>
              </a:spcBef>
              <a:spcAft>
                <a:spcPts val="1200"/>
              </a:spcAft>
            </a:pPr>
            <a:endParaRPr lang="en-US" sz="1800" dirty="0">
              <a:latin typeface="+mj-lt"/>
              <a:cs typeface="Times New Roman" pitchFamily="18" charset="0"/>
            </a:endParaRPr>
          </a:p>
          <a:p>
            <a:pPr marL="574675" indent="-234950">
              <a:spcBef>
                <a:spcPts val="0"/>
              </a:spcBef>
              <a:spcAft>
                <a:spcPts val="1200"/>
              </a:spcAft>
            </a:pPr>
            <a:endParaRPr lang="en-US" sz="1800" dirty="0" smtClean="0">
              <a:latin typeface="+mj-lt"/>
              <a:cs typeface="Times New Roman" pitchFamily="18" charset="0"/>
            </a:endParaRPr>
          </a:p>
          <a:p>
            <a:pPr marL="339725" indent="0">
              <a:buNone/>
            </a:pPr>
            <a:endParaRPr lang="en-US" sz="1800" dirty="0">
              <a:latin typeface="+mj-lt"/>
              <a:cs typeface="Times New Roman" pitchFamily="18" charset="0"/>
            </a:endParaRPr>
          </a:p>
          <a:p>
            <a:pPr marL="574675" indent="-234950">
              <a:spcBef>
                <a:spcPts val="1200"/>
              </a:spcBef>
            </a:pPr>
            <a:r>
              <a:rPr lang="en-US" sz="2200" dirty="0" smtClean="0">
                <a:latin typeface="+mj-lt"/>
                <a:cs typeface="Times New Roman" pitchFamily="18" charset="0"/>
              </a:rPr>
              <a:t>Estimation of baseflow pollutant coefficients (BPCs).</a:t>
            </a:r>
            <a:endParaRPr lang="en-US" sz="2200" dirty="0">
              <a:latin typeface="+mj-lt"/>
              <a:cs typeface="Times New Roman" pitchFamily="18" charset="0"/>
            </a:endParaRPr>
          </a:p>
          <a:p>
            <a:endParaRPr lang="en-US" sz="2400" dirty="0">
              <a:latin typeface="+mj-lt"/>
              <a:cs typeface="Times New Roman" pitchFamily="18" charset="0"/>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470741052"/>
              </p:ext>
            </p:extLst>
          </p:nvPr>
        </p:nvGraphicFramePr>
        <p:xfrm>
          <a:off x="838200" y="5257800"/>
          <a:ext cx="7461556" cy="762000"/>
        </p:xfrm>
        <a:graphic>
          <a:graphicData uri="http://schemas.openxmlformats.org/presentationml/2006/ole">
            <mc:AlternateContent xmlns:mc="http://schemas.openxmlformats.org/markup-compatibility/2006">
              <mc:Choice xmlns:v="urn:schemas-microsoft-com:vml" Requires="v">
                <p:oleObj spid="_x0000_s1459" name="Equation" r:id="rId3" imgW="2895480" imgH="291960" progId="Equation.DSMT4">
                  <p:embed/>
                </p:oleObj>
              </mc:Choice>
              <mc:Fallback>
                <p:oleObj name="Equation" r:id="rId3" imgW="2895480" imgH="291960" progId="Equation.DSMT4">
                  <p:embed/>
                  <p:pic>
                    <p:nvPicPr>
                      <p:cNvPr id="0" name="Object 3"/>
                      <p:cNvPicPr>
                        <a:picLocks noChangeAspect="1" noChangeArrowheads="1"/>
                      </p:cNvPicPr>
                      <p:nvPr/>
                    </p:nvPicPr>
                    <p:blipFill>
                      <a:blip r:embed="rId4"/>
                      <a:srcRect/>
                      <a:stretch>
                        <a:fillRect/>
                      </a:stretch>
                    </p:blipFill>
                    <p:spPr bwMode="auto">
                      <a:xfrm>
                        <a:off x="838200" y="5257800"/>
                        <a:ext cx="7461556" cy="762000"/>
                      </a:xfrm>
                      <a:prstGeom prst="rect">
                        <a:avLst/>
                      </a:prstGeom>
                      <a:solidFill>
                        <a:schemeClr val="bg1"/>
                      </a:solidFill>
                      <a:ln>
                        <a:noFill/>
                      </a:ln>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236791679"/>
              </p:ext>
            </p:extLst>
          </p:nvPr>
        </p:nvGraphicFramePr>
        <p:xfrm>
          <a:off x="685800" y="2895600"/>
          <a:ext cx="8349401" cy="1066800"/>
        </p:xfrm>
        <a:graphic>
          <a:graphicData uri="http://schemas.openxmlformats.org/presentationml/2006/ole">
            <mc:AlternateContent xmlns:mc="http://schemas.openxmlformats.org/markup-compatibility/2006">
              <mc:Choice xmlns:v="urn:schemas-microsoft-com:vml" Requires="v">
                <p:oleObj spid="_x0000_s1460" name="Equation" r:id="rId5" imgW="5257800" imgH="660240" progId="Equation.DSMT4">
                  <p:embed/>
                </p:oleObj>
              </mc:Choice>
              <mc:Fallback>
                <p:oleObj name="Equation" r:id="rId5" imgW="5257800" imgH="660240" progId="Equation.DSMT4">
                  <p:embed/>
                  <p:pic>
                    <p:nvPicPr>
                      <p:cNvPr id="0" name="Object 5"/>
                      <p:cNvPicPr>
                        <a:picLocks noChangeAspect="1" noChangeArrowheads="1"/>
                      </p:cNvPicPr>
                      <p:nvPr/>
                    </p:nvPicPr>
                    <p:blipFill>
                      <a:blip r:embed="rId6"/>
                      <a:srcRect/>
                      <a:stretch>
                        <a:fillRect/>
                      </a:stretch>
                    </p:blipFill>
                    <p:spPr bwMode="auto">
                      <a:xfrm>
                        <a:off x="685800" y="2895600"/>
                        <a:ext cx="8349401" cy="1066800"/>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2973878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3787</TotalTime>
  <Words>286</Words>
  <Application>Microsoft Office PowerPoint</Application>
  <PresentationFormat>On-screen Show (4:3)</PresentationFormat>
  <Paragraphs>24</Paragraphs>
  <Slides>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Office Theme</vt:lpstr>
      <vt:lpstr>Equation</vt:lpstr>
      <vt:lpstr>Baseflow Pollutant Coefficients: Significance</vt:lpstr>
      <vt:lpstr>Baseflow Pollutant Coefficients</vt:lpstr>
      <vt:lpstr>Baseflow Pollutant Coefficients</vt:lpstr>
    </vt:vector>
  </TitlesOfParts>
  <Company>Engineering Computer Network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Ahiablame, Laurent M</dc:creator>
  <cp:lastModifiedBy>Laurent</cp:lastModifiedBy>
  <cp:revision>221</cp:revision>
  <cp:lastPrinted>2012-10-21T18:48:59Z</cp:lastPrinted>
  <dcterms:created xsi:type="dcterms:W3CDTF">2012-10-01T20:38:13Z</dcterms:created>
  <dcterms:modified xsi:type="dcterms:W3CDTF">2013-07-11T12:52:26Z</dcterms:modified>
</cp:coreProperties>
</file>