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7" r:id="rId2"/>
    <p:sldId id="258" r:id="rId3"/>
    <p:sldId id="281" r:id="rId4"/>
    <p:sldId id="272" r:id="rId5"/>
    <p:sldId id="273" r:id="rId6"/>
    <p:sldId id="282" r:id="rId7"/>
    <p:sldId id="264" r:id="rId8"/>
    <p:sldId id="265" r:id="rId9"/>
    <p:sldId id="284" r:id="rId10"/>
    <p:sldId id="270" r:id="rId11"/>
    <p:sldId id="271" r:id="rId12"/>
    <p:sldId id="285" r:id="rId13"/>
    <p:sldId id="262" r:id="rId14"/>
    <p:sldId id="263" r:id="rId15"/>
    <p:sldId id="286" r:id="rId16"/>
    <p:sldId id="260" r:id="rId17"/>
    <p:sldId id="261" r:id="rId18"/>
    <p:sldId id="287" r:id="rId19"/>
    <p:sldId id="288" r:id="rId20"/>
    <p:sldId id="266" r:id="rId21"/>
    <p:sldId id="267" r:id="rId22"/>
    <p:sldId id="289" r:id="rId23"/>
    <p:sldId id="268" r:id="rId24"/>
    <p:sldId id="269" r:id="rId25"/>
    <p:sldId id="290" r:id="rId26"/>
    <p:sldId id="274" r:id="rId27"/>
    <p:sldId id="275" r:id="rId28"/>
    <p:sldId id="291" r:id="rId29"/>
    <p:sldId id="276" r:id="rId30"/>
    <p:sldId id="277" r:id="rId31"/>
    <p:sldId id="292" r:id="rId32"/>
    <p:sldId id="278" r:id="rId33"/>
    <p:sldId id="280" r:id="rId3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FF"/>
    <a:srgbClr val="ACB1FF"/>
    <a:srgbClr val="FFB98D"/>
    <a:srgbClr val="F5A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43"/>
  </p:normalViewPr>
  <p:slideViewPr>
    <p:cSldViewPr snapToGrid="0">
      <p:cViewPr>
        <p:scale>
          <a:sx n="115" d="100"/>
          <a:sy n="115" d="100"/>
        </p:scale>
        <p:origin x="71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DA251-9983-AF49-8386-B29A30AF1E20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482BB-8E77-FD46-A0D2-32FB775A8D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243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482BB-8E77-FD46-A0D2-32FB775A8DD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886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482BB-8E77-FD46-A0D2-32FB775A8DD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103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482BB-8E77-FD46-A0D2-32FB775A8DD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520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482BB-8E77-FD46-A0D2-32FB775A8DD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2224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482BB-8E77-FD46-A0D2-32FB775A8DD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064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482BB-8E77-FD46-A0D2-32FB775A8DDB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796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482BB-8E77-FD46-A0D2-32FB775A8DDB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91004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482BB-8E77-FD46-A0D2-32FB775A8DDB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573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482BB-8E77-FD46-A0D2-32FB775A8DDB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668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482BB-8E77-FD46-A0D2-32FB775A8DDB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489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482BB-8E77-FD46-A0D2-32FB775A8DDB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428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482BB-8E77-FD46-A0D2-32FB775A8DD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4973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482BB-8E77-FD46-A0D2-32FB775A8DDB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8559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482BB-8E77-FD46-A0D2-32FB775A8DDB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8673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482BB-8E77-FD46-A0D2-32FB775A8DDB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9407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482BB-8E77-FD46-A0D2-32FB775A8DDB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0701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482BB-8E77-FD46-A0D2-32FB775A8DDB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4810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482BB-8E77-FD46-A0D2-32FB775A8DDB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0900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482BB-8E77-FD46-A0D2-32FB775A8DDB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6949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482BB-8E77-FD46-A0D2-32FB775A8DDB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076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482BB-8E77-FD46-A0D2-32FB775A8DDB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0287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482BB-8E77-FD46-A0D2-32FB775A8DDB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609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482BB-8E77-FD46-A0D2-32FB775A8DD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4474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482BB-8E77-FD46-A0D2-32FB775A8DDB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7310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482BB-8E77-FD46-A0D2-32FB775A8DDB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706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482BB-8E77-FD46-A0D2-32FB775A8DDB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4609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482BB-8E77-FD46-A0D2-32FB775A8DD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345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482BB-8E77-FD46-A0D2-32FB775A8DD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024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482BB-8E77-FD46-A0D2-32FB775A8DD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375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482BB-8E77-FD46-A0D2-32FB775A8DD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4183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482BB-8E77-FD46-A0D2-32FB775A8DD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241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482BB-8E77-FD46-A0D2-32FB775A8DD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0420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D82A71-6659-AAFF-6F45-6D23DEBF8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EA70C1F-DC46-5BCF-7ABC-CC6007254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809350-29EF-B7FB-7ABA-CB8637456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2337-9D32-7446-AC8A-0F67D6A72E4A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9F42DF-0566-A7B6-4F24-6F4D8633C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59BE8C-2A6B-AD4A-0B93-D4A702D38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E68E-2D1C-E94E-8DD0-13EDE84CC4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86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DFBEE2-A65D-AFC0-5AA2-A79CED63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165842-E582-CC91-C647-2F2903D61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9CBD40-1272-900B-1E72-0FB833995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2337-9D32-7446-AC8A-0F67D6A72E4A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777646-BE17-CC62-CF65-CA64D65FB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EF02B7-67B3-2D45-8283-FF7D89DA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E68E-2D1C-E94E-8DD0-13EDE84CC4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595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E796EC6-6A43-48B4-24B0-6BF192E97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9FDB9D4-FBD0-1E10-A887-A2926EC45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23F0B8-87C2-722F-EB19-D3EEFA255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2337-9D32-7446-AC8A-0F67D6A72E4A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61AA29-28F9-E0FE-3ED6-8E5CECB06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0BF65F-FDAF-665B-F629-47D7066A6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E68E-2D1C-E94E-8DD0-13EDE84CC4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701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E589F3-403B-CDFF-7F88-4609A5B6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08BD2A-955A-D961-8F9E-10BF0397F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55C3D7-045A-4084-0972-B3E379DA5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2337-9D32-7446-AC8A-0F67D6A72E4A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6A624E-772D-FDAE-ED16-32781F9A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9DBED3-A157-6590-BD3C-04CEDE96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E68E-2D1C-E94E-8DD0-13EDE84CC4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66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5D4DEB-E068-6149-2545-D3E8D7E5C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84F038-582D-5B16-06E8-F61FACDC5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C529FA-B3B4-7F20-BCD4-B6D410A19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2337-9D32-7446-AC8A-0F67D6A72E4A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EF0B29-E53A-BA24-EE78-9F83D735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BDD5BA-25A2-07B3-104E-E33F509F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E68E-2D1C-E94E-8DD0-13EDE84CC4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76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0142E1-AF89-DBE4-73A2-10226A08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AC2D60-84DB-8A0A-8CBE-9380B94B2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DC9A22-91CF-8E75-79F3-A0006493C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96B8A6-988C-0CAC-DC12-A2F31769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2337-9D32-7446-AC8A-0F67D6A72E4A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346285-6AC6-53C4-D4BF-61756A297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D6800C-D4AA-9A52-E3A9-16A6FFB2E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E68E-2D1C-E94E-8DD0-13EDE84CC4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435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D1FC21-EC11-F526-9ABF-C097F3D3D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569B50-DE20-7492-4AD0-8037FB9C0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E5FC2D-F3B8-250C-9865-956A55CC9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25BB70-2F08-7A41-393B-7327C60EE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0559C49-C06B-059D-6B27-FBE58F280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D9BD30B-8430-D254-2476-C0F02703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2337-9D32-7446-AC8A-0F67D6A72E4A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E39A7D9-7689-9334-E2F7-14AABEBED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3ABD7BC-4C08-1840-53FB-18FA1CAF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E68E-2D1C-E94E-8DD0-13EDE84CC4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75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A52DE-A92E-FDCA-1360-486F9A4B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8BA7336-A33C-9663-FAD6-2C1C10094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2337-9D32-7446-AC8A-0F67D6A72E4A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FA6398C-02E4-0053-3BC6-A1475003D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0FAA377-C985-5DB4-0996-1D7D25E4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E68E-2D1C-E94E-8DD0-13EDE84CC4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38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C7A8FAF-DBBE-81ED-F102-EB30378CB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2337-9D32-7446-AC8A-0F67D6A72E4A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8391C12-768A-D7D0-F837-57560500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4C00CF-ED4A-2657-C231-0ECDFF60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E68E-2D1C-E94E-8DD0-13EDE84CC4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37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E0F458-267B-1A73-4979-B152FCB1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53A990-7275-79E5-5CDF-17C46B010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474DD9-C199-327D-B88C-C314135E5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7F3D24-0FF4-86DC-34F4-B4078203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2337-9D32-7446-AC8A-0F67D6A72E4A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E4AF68-2D4F-41F2-DC78-F832ED656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ADA71B-AB9A-F118-451F-FEC5C2F7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E68E-2D1C-E94E-8DD0-13EDE84CC4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54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F1B3E-DA71-3C86-E3A8-26119599B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68EF417-371E-0A82-9428-E157B4763E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3939D5-82F1-2601-32F2-8DB8152A8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262FA1-0FDC-654D-EA86-052197AF4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2337-9D32-7446-AC8A-0F67D6A72E4A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23759E-BEBC-1A92-D60F-E34F4D8EB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3D7FFB-B212-5AAA-BF85-728FEAECF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E68E-2D1C-E94E-8DD0-13EDE84CC4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74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E59BB9C-6635-DA1D-E899-B1C3D4DF2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D34DC0-BCD1-7F53-3601-B07F929DF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4D0446-5305-76DF-B545-0FC6E6E84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E2337-9D32-7446-AC8A-0F67D6A72E4A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F18AD7-39CC-111B-2D3B-666BF37C1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0891F2-A358-C337-AAC6-8B9FF8BEC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7E68E-2D1C-E94E-8DD0-13EDE84CC4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64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Image 69">
            <a:extLst>
              <a:ext uri="{FF2B5EF4-FFF2-40B4-BE49-F238E27FC236}">
                <a16:creationId xmlns:a16="http://schemas.microsoft.com/office/drawing/2014/main" id="{29A7A718-AF52-A974-482F-0232BAA1A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16"/>
          <a:stretch/>
        </p:blipFill>
        <p:spPr>
          <a:xfrm>
            <a:off x="3768" y="763884"/>
            <a:ext cx="12188231" cy="5946903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6527A087-AD0F-0F0C-50D7-DC42E5572F0F}"/>
              </a:ext>
            </a:extLst>
          </p:cNvPr>
          <p:cNvSpPr txBox="1"/>
          <p:nvPr/>
        </p:nvSpPr>
        <p:spPr>
          <a:xfrm>
            <a:off x="0" y="15465"/>
            <a:ext cx="2518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err="1"/>
              <a:t>ßeta-linked</a:t>
            </a:r>
            <a:endParaRPr lang="fr-FR" sz="4000" dirty="0"/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DFA9C1F9-3A94-27E0-72F7-B87FEC4DF140}"/>
              </a:ext>
            </a:extLst>
          </p:cNvPr>
          <p:cNvGrpSpPr/>
          <p:nvPr/>
        </p:nvGrpSpPr>
        <p:grpSpPr>
          <a:xfrm>
            <a:off x="7016470" y="-151549"/>
            <a:ext cx="5175530" cy="1749799"/>
            <a:chOff x="6369599" y="-68472"/>
            <a:chExt cx="5822401" cy="19685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E9DBEAB-68AE-DEFB-3B98-2ECB11EE29EB}"/>
                </a:ext>
              </a:extLst>
            </p:cNvPr>
            <p:cNvSpPr/>
            <p:nvPr/>
          </p:nvSpPr>
          <p:spPr>
            <a:xfrm>
              <a:off x="10603524" y="1314692"/>
              <a:ext cx="1326995" cy="2899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root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17C3267-0433-9193-92FF-46FB0CE20741}"/>
                </a:ext>
              </a:extLst>
            </p:cNvPr>
            <p:cNvSpPr/>
            <p:nvPr/>
          </p:nvSpPr>
          <p:spPr>
            <a:xfrm>
              <a:off x="6369599" y="430402"/>
              <a:ext cx="1326995" cy="289932"/>
            </a:xfrm>
            <a:prstGeom prst="rect">
              <a:avLst/>
            </a:prstGeom>
            <a:solidFill>
              <a:srgbClr val="FFC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Man1-6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0A07C0E-9D50-D919-0F26-1AC8A5AFA584}"/>
                </a:ext>
              </a:extLst>
            </p:cNvPr>
            <p:cNvSpPr/>
            <p:nvPr/>
          </p:nvSpPr>
          <p:spPr>
            <a:xfrm>
              <a:off x="6378033" y="1059079"/>
              <a:ext cx="1326995" cy="2899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Man1-3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49353A3-3B63-6802-F644-257C00C55D1C}"/>
                </a:ext>
              </a:extLst>
            </p:cNvPr>
            <p:cNvSpPr/>
            <p:nvPr/>
          </p:nvSpPr>
          <p:spPr>
            <a:xfrm rot="16200000">
              <a:off x="11011411" y="71268"/>
              <a:ext cx="511223" cy="16669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D7B97DE-DCA7-4EE1-9D71-2B83F0A84803}"/>
                </a:ext>
              </a:extLst>
            </p:cNvPr>
            <p:cNvSpPr/>
            <p:nvPr/>
          </p:nvSpPr>
          <p:spPr>
            <a:xfrm rot="16200000">
              <a:off x="8707530" y="38445"/>
              <a:ext cx="511225" cy="2331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342F96F-A45E-6839-B381-6EE3A79D44C6}"/>
                </a:ext>
              </a:extLst>
            </p:cNvPr>
            <p:cNvSpPr/>
            <p:nvPr/>
          </p:nvSpPr>
          <p:spPr>
            <a:xfrm rot="16200000">
              <a:off x="8707532" y="-590232"/>
              <a:ext cx="511223" cy="2331201"/>
            </a:xfrm>
            <a:prstGeom prst="rect">
              <a:avLst/>
            </a:prstGeom>
            <a:solidFill>
              <a:srgbClr val="FFC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1665A848-7A8B-D447-4E8F-79ED4E5C5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47000" y="-68472"/>
              <a:ext cx="4445000" cy="1968500"/>
            </a:xfrm>
            <a:prstGeom prst="rect">
              <a:avLst/>
            </a:prstGeom>
          </p:spPr>
        </p:pic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BCF0EAE-9F84-7255-054A-5144C512238E}"/>
                </a:ext>
              </a:extLst>
            </p:cNvPr>
            <p:cNvSpPr/>
            <p:nvPr/>
          </p:nvSpPr>
          <p:spPr>
            <a:xfrm>
              <a:off x="7857574" y="65041"/>
              <a:ext cx="409729" cy="4676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b="1" dirty="0">
                  <a:solidFill>
                    <a:srgbClr val="FF0000"/>
                  </a:solidFill>
                </a:rPr>
                <a:t>*</a:t>
              </a: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1B37F245-6DCF-13B6-2676-A2650F3FF368}"/>
              </a:ext>
            </a:extLst>
          </p:cNvPr>
          <p:cNvSpPr/>
          <p:nvPr/>
        </p:nvSpPr>
        <p:spPr>
          <a:xfrm rot="16200000">
            <a:off x="2944224" y="6598228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0ED9BD3-BE03-43EB-0E60-D1BBB80F6760}"/>
              </a:ext>
            </a:extLst>
          </p:cNvPr>
          <p:cNvSpPr/>
          <p:nvPr/>
        </p:nvSpPr>
        <p:spPr>
          <a:xfrm rot="16200000">
            <a:off x="3671287" y="6598228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7E27193-2185-190F-7196-C8CD743E5DD4}"/>
              </a:ext>
            </a:extLst>
          </p:cNvPr>
          <p:cNvSpPr/>
          <p:nvPr/>
        </p:nvSpPr>
        <p:spPr>
          <a:xfrm rot="16200000">
            <a:off x="9487791" y="6598228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4A8FF72-6C58-D17B-A8B5-61642FA2BC17}"/>
              </a:ext>
            </a:extLst>
          </p:cNvPr>
          <p:cNvSpPr/>
          <p:nvPr/>
        </p:nvSpPr>
        <p:spPr>
          <a:xfrm rot="16200000">
            <a:off x="10214857" y="6598229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486F7A9-3692-40F6-A677-2448E95C2385}"/>
              </a:ext>
            </a:extLst>
          </p:cNvPr>
          <p:cNvSpPr/>
          <p:nvPr/>
        </p:nvSpPr>
        <p:spPr>
          <a:xfrm rot="16200000">
            <a:off x="5852476" y="6598229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7EA2E23-5CDB-E654-C6A2-EA84845ECE77}"/>
              </a:ext>
            </a:extLst>
          </p:cNvPr>
          <p:cNvSpPr/>
          <p:nvPr/>
        </p:nvSpPr>
        <p:spPr>
          <a:xfrm rot="16200000">
            <a:off x="5125413" y="6598229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2EF19F8-3E47-E179-54AD-1D9EC0152A76}"/>
              </a:ext>
            </a:extLst>
          </p:cNvPr>
          <p:cNvSpPr/>
          <p:nvPr/>
        </p:nvSpPr>
        <p:spPr>
          <a:xfrm rot="16200000">
            <a:off x="6579539" y="6598229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8DC07AA-00C6-5F69-1DF3-F66A3E2383E0}"/>
              </a:ext>
            </a:extLst>
          </p:cNvPr>
          <p:cNvSpPr/>
          <p:nvPr/>
        </p:nvSpPr>
        <p:spPr>
          <a:xfrm rot="16200000">
            <a:off x="7306601" y="6598229"/>
            <a:ext cx="106124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16B268B-7E45-7515-9615-DBF77942BEE5}"/>
              </a:ext>
            </a:extLst>
          </p:cNvPr>
          <p:cNvSpPr/>
          <p:nvPr/>
        </p:nvSpPr>
        <p:spPr>
          <a:xfrm rot="16200000">
            <a:off x="8760728" y="6598228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29AC5F4-2BAD-4896-6616-A6F49C63EB7D}"/>
              </a:ext>
            </a:extLst>
          </p:cNvPr>
          <p:cNvSpPr/>
          <p:nvPr/>
        </p:nvSpPr>
        <p:spPr>
          <a:xfrm rot="16200000">
            <a:off x="8033665" y="6598229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5BA1023-E431-7F5F-0193-AEDCEF4BFB8D}"/>
              </a:ext>
            </a:extLst>
          </p:cNvPr>
          <p:cNvSpPr/>
          <p:nvPr/>
        </p:nvSpPr>
        <p:spPr>
          <a:xfrm rot="16200000">
            <a:off x="4398350" y="6598229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0D93FC6-22B1-CE8A-0962-657F4DD87B9B}"/>
              </a:ext>
            </a:extLst>
          </p:cNvPr>
          <p:cNvSpPr/>
          <p:nvPr/>
        </p:nvSpPr>
        <p:spPr>
          <a:xfrm rot="16200000">
            <a:off x="2217161" y="6598228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877060D-78BB-7C55-4A4E-728C4AE95AA7}"/>
              </a:ext>
            </a:extLst>
          </p:cNvPr>
          <p:cNvSpPr/>
          <p:nvPr/>
        </p:nvSpPr>
        <p:spPr>
          <a:xfrm>
            <a:off x="9862431" y="5292447"/>
            <a:ext cx="409729" cy="467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109866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F74207FE-AB3A-CEEE-7D3D-B28A1C0C09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89"/>
          <a:stretch/>
        </p:blipFill>
        <p:spPr>
          <a:xfrm>
            <a:off x="0" y="762000"/>
            <a:ext cx="12192000" cy="594427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FE9DBEAB-68AE-DEFB-3B98-2ECB11EE29EB}"/>
              </a:ext>
            </a:extLst>
          </p:cNvPr>
          <p:cNvSpPr/>
          <p:nvPr/>
        </p:nvSpPr>
        <p:spPr>
          <a:xfrm>
            <a:off x="10780004" y="1075276"/>
            <a:ext cx="1179565" cy="2571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7C3267-0433-9193-92FF-46FB0CE20741}"/>
              </a:ext>
            </a:extLst>
          </p:cNvPr>
          <p:cNvSpPr/>
          <p:nvPr/>
        </p:nvSpPr>
        <p:spPr>
          <a:xfrm>
            <a:off x="7016470" y="290938"/>
            <a:ext cx="1179565" cy="257161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Man1-6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0A07C0E-9D50-D919-0F26-1AC8A5AFA584}"/>
              </a:ext>
            </a:extLst>
          </p:cNvPr>
          <p:cNvSpPr/>
          <p:nvPr/>
        </p:nvSpPr>
        <p:spPr>
          <a:xfrm>
            <a:off x="7023967" y="848555"/>
            <a:ext cx="1179565" cy="257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Man1-3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9353A3-3B63-6802-F644-257C00C55D1C}"/>
              </a:ext>
            </a:extLst>
          </p:cNvPr>
          <p:cNvSpPr/>
          <p:nvPr/>
        </p:nvSpPr>
        <p:spPr>
          <a:xfrm rot="16200000">
            <a:off x="11143068" y="-29212"/>
            <a:ext cx="453439" cy="14817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D7B97DE-DCA7-4EE1-9D71-2B83F0A84803}"/>
              </a:ext>
            </a:extLst>
          </p:cNvPr>
          <p:cNvSpPr/>
          <p:nvPr/>
        </p:nvSpPr>
        <p:spPr>
          <a:xfrm rot="16200000">
            <a:off x="9095149" y="-58966"/>
            <a:ext cx="453441" cy="20722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342F96F-A45E-6839-B381-6EE3A79D44C6}"/>
              </a:ext>
            </a:extLst>
          </p:cNvPr>
          <p:cNvSpPr/>
          <p:nvPr/>
        </p:nvSpPr>
        <p:spPr>
          <a:xfrm rot="16200000">
            <a:off x="9095151" y="-616583"/>
            <a:ext cx="453439" cy="2072204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877060D-78BB-7C55-4A4E-728C4AE95AA7}"/>
              </a:ext>
            </a:extLst>
          </p:cNvPr>
          <p:cNvSpPr/>
          <p:nvPr/>
        </p:nvSpPr>
        <p:spPr>
          <a:xfrm>
            <a:off x="9862431" y="5292447"/>
            <a:ext cx="409729" cy="467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B11A6AD-9FD0-76E3-1DFA-CC9ABEB849A6}"/>
              </a:ext>
            </a:extLst>
          </p:cNvPr>
          <p:cNvSpPr txBox="1"/>
          <p:nvPr/>
        </p:nvSpPr>
        <p:spPr>
          <a:xfrm>
            <a:off x="0" y="15465"/>
            <a:ext cx="2518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err="1"/>
              <a:t>ßeta-linked</a:t>
            </a:r>
            <a:endParaRPr lang="fr-FR" sz="4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CE2CE5E-CB57-743B-BB37-D4ABDAB16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868" y="-599908"/>
            <a:ext cx="4014910" cy="23515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A80E95F-6509-5C74-44AF-9F5B754B5C5B}"/>
              </a:ext>
            </a:extLst>
          </p:cNvPr>
          <p:cNvSpPr/>
          <p:nvPr/>
        </p:nvSpPr>
        <p:spPr>
          <a:xfrm rot="16200000">
            <a:off x="10215293" y="6593711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26D5E4-D905-1E07-DB16-945196B329F9}"/>
              </a:ext>
            </a:extLst>
          </p:cNvPr>
          <p:cNvSpPr/>
          <p:nvPr/>
        </p:nvSpPr>
        <p:spPr>
          <a:xfrm rot="16200000">
            <a:off x="9554274" y="6607240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1B6707-9A19-8BD8-B16B-5DB94AC39B1B}"/>
              </a:ext>
            </a:extLst>
          </p:cNvPr>
          <p:cNvSpPr/>
          <p:nvPr/>
        </p:nvSpPr>
        <p:spPr>
          <a:xfrm rot="16200000">
            <a:off x="4877872" y="6607240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C5E6DD-FB4D-1025-747D-E99073DD95AF}"/>
              </a:ext>
            </a:extLst>
          </p:cNvPr>
          <p:cNvSpPr/>
          <p:nvPr/>
        </p:nvSpPr>
        <p:spPr>
          <a:xfrm rot="16200000">
            <a:off x="2139569" y="6599701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5AE225-874C-1E27-2EB4-78FEECE484F8}"/>
              </a:ext>
            </a:extLst>
          </p:cNvPr>
          <p:cNvSpPr/>
          <p:nvPr/>
        </p:nvSpPr>
        <p:spPr>
          <a:xfrm rot="16200000">
            <a:off x="6193312" y="6607238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536851-CEE9-CBFF-6818-48BCD308CB37}"/>
              </a:ext>
            </a:extLst>
          </p:cNvPr>
          <p:cNvSpPr/>
          <p:nvPr/>
        </p:nvSpPr>
        <p:spPr>
          <a:xfrm rot="16200000">
            <a:off x="5513632" y="6608497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E3A4DD-70D2-FD9B-F4F2-F89C1DFAFC28}"/>
              </a:ext>
            </a:extLst>
          </p:cNvPr>
          <p:cNvSpPr/>
          <p:nvPr/>
        </p:nvSpPr>
        <p:spPr>
          <a:xfrm rot="16200000">
            <a:off x="4174263" y="6607239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3A95D6-1937-0B07-228F-F7565821866E}"/>
              </a:ext>
            </a:extLst>
          </p:cNvPr>
          <p:cNvSpPr/>
          <p:nvPr/>
        </p:nvSpPr>
        <p:spPr>
          <a:xfrm rot="16200000">
            <a:off x="8209460" y="6607238"/>
            <a:ext cx="106124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A52293-54FA-2247-E38D-FDE697FA3A35}"/>
              </a:ext>
            </a:extLst>
          </p:cNvPr>
          <p:cNvSpPr/>
          <p:nvPr/>
        </p:nvSpPr>
        <p:spPr>
          <a:xfrm rot="16200000">
            <a:off x="3491703" y="6608497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1092EF-632D-714A-CE75-ED50286DEA42}"/>
              </a:ext>
            </a:extLst>
          </p:cNvPr>
          <p:cNvSpPr/>
          <p:nvPr/>
        </p:nvSpPr>
        <p:spPr>
          <a:xfrm rot="16200000">
            <a:off x="7527133" y="6596396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E58D4B-D710-F402-8A9D-CC424DEF3190}"/>
              </a:ext>
            </a:extLst>
          </p:cNvPr>
          <p:cNvSpPr/>
          <p:nvPr/>
        </p:nvSpPr>
        <p:spPr>
          <a:xfrm rot="16200000">
            <a:off x="6845825" y="6608497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BB7168-C614-3878-A450-AFA6E967427D}"/>
              </a:ext>
            </a:extLst>
          </p:cNvPr>
          <p:cNvSpPr/>
          <p:nvPr/>
        </p:nvSpPr>
        <p:spPr>
          <a:xfrm rot="16200000">
            <a:off x="2820878" y="6608497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BD571A-BDB2-C945-6940-A2DFD8D3D309}"/>
              </a:ext>
            </a:extLst>
          </p:cNvPr>
          <p:cNvSpPr/>
          <p:nvPr/>
        </p:nvSpPr>
        <p:spPr>
          <a:xfrm rot="16200000">
            <a:off x="8893458" y="6607238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7CFBBD0-FD9E-BD55-9DF0-CB661BF3CAD6}"/>
              </a:ext>
            </a:extLst>
          </p:cNvPr>
          <p:cNvSpPr/>
          <p:nvPr/>
        </p:nvSpPr>
        <p:spPr>
          <a:xfrm>
            <a:off x="8339130" y="-44048"/>
            <a:ext cx="364208" cy="414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888284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2F400EC-8ED4-2EF0-561B-F7BBB78FBD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87"/>
          <a:stretch/>
        </p:blipFill>
        <p:spPr>
          <a:xfrm>
            <a:off x="0" y="755611"/>
            <a:ext cx="12204778" cy="5950659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FE9DBEAB-68AE-DEFB-3B98-2ECB11EE29EB}"/>
              </a:ext>
            </a:extLst>
          </p:cNvPr>
          <p:cNvSpPr/>
          <p:nvPr/>
        </p:nvSpPr>
        <p:spPr>
          <a:xfrm>
            <a:off x="10780004" y="1075276"/>
            <a:ext cx="1179565" cy="2571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7C3267-0433-9193-92FF-46FB0CE20741}"/>
              </a:ext>
            </a:extLst>
          </p:cNvPr>
          <p:cNvSpPr/>
          <p:nvPr/>
        </p:nvSpPr>
        <p:spPr>
          <a:xfrm>
            <a:off x="7016470" y="290938"/>
            <a:ext cx="1179565" cy="257161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Man1-6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0A07C0E-9D50-D919-0F26-1AC8A5AFA584}"/>
              </a:ext>
            </a:extLst>
          </p:cNvPr>
          <p:cNvSpPr/>
          <p:nvPr/>
        </p:nvSpPr>
        <p:spPr>
          <a:xfrm>
            <a:off x="7023967" y="848555"/>
            <a:ext cx="1179565" cy="257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Man1-3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9353A3-3B63-6802-F644-257C00C55D1C}"/>
              </a:ext>
            </a:extLst>
          </p:cNvPr>
          <p:cNvSpPr/>
          <p:nvPr/>
        </p:nvSpPr>
        <p:spPr>
          <a:xfrm rot="16200000">
            <a:off x="11143068" y="-29212"/>
            <a:ext cx="453439" cy="14817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D7B97DE-DCA7-4EE1-9D71-2B83F0A84803}"/>
              </a:ext>
            </a:extLst>
          </p:cNvPr>
          <p:cNvSpPr/>
          <p:nvPr/>
        </p:nvSpPr>
        <p:spPr>
          <a:xfrm rot="16200000">
            <a:off x="9095149" y="-58966"/>
            <a:ext cx="453441" cy="20722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342F96F-A45E-6839-B381-6EE3A79D44C6}"/>
              </a:ext>
            </a:extLst>
          </p:cNvPr>
          <p:cNvSpPr/>
          <p:nvPr/>
        </p:nvSpPr>
        <p:spPr>
          <a:xfrm rot="16200000">
            <a:off x="9095151" y="-616583"/>
            <a:ext cx="453439" cy="2072204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BCF0EAE-9F84-7255-054A-5144C512238E}"/>
              </a:ext>
            </a:extLst>
          </p:cNvPr>
          <p:cNvSpPr/>
          <p:nvPr/>
        </p:nvSpPr>
        <p:spPr>
          <a:xfrm>
            <a:off x="8339130" y="-44048"/>
            <a:ext cx="364208" cy="414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B37F245-6DCF-13B6-2676-A2650F3FF368}"/>
              </a:ext>
            </a:extLst>
          </p:cNvPr>
          <p:cNvSpPr/>
          <p:nvPr/>
        </p:nvSpPr>
        <p:spPr>
          <a:xfrm rot="16200000">
            <a:off x="10215293" y="6593711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0ED9BD3-BE03-43EB-0E60-D1BBB80F6760}"/>
              </a:ext>
            </a:extLst>
          </p:cNvPr>
          <p:cNvSpPr/>
          <p:nvPr/>
        </p:nvSpPr>
        <p:spPr>
          <a:xfrm rot="16200000">
            <a:off x="9554274" y="6607240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7E27193-2185-190F-7196-C8CD743E5DD4}"/>
              </a:ext>
            </a:extLst>
          </p:cNvPr>
          <p:cNvSpPr/>
          <p:nvPr/>
        </p:nvSpPr>
        <p:spPr>
          <a:xfrm rot="16200000">
            <a:off x="4877872" y="6607240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4A8FF72-6C58-D17B-A8B5-61642FA2BC17}"/>
              </a:ext>
            </a:extLst>
          </p:cNvPr>
          <p:cNvSpPr/>
          <p:nvPr/>
        </p:nvSpPr>
        <p:spPr>
          <a:xfrm rot="16200000">
            <a:off x="2139569" y="6599701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486F7A9-3692-40F6-A677-2448E95C2385}"/>
              </a:ext>
            </a:extLst>
          </p:cNvPr>
          <p:cNvSpPr/>
          <p:nvPr/>
        </p:nvSpPr>
        <p:spPr>
          <a:xfrm rot="16200000">
            <a:off x="6193312" y="6607238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7EA2E23-5CDB-E654-C6A2-EA84845ECE77}"/>
              </a:ext>
            </a:extLst>
          </p:cNvPr>
          <p:cNvSpPr/>
          <p:nvPr/>
        </p:nvSpPr>
        <p:spPr>
          <a:xfrm rot="16200000">
            <a:off x="5513632" y="6608497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2EF19F8-3E47-E179-54AD-1D9EC0152A76}"/>
              </a:ext>
            </a:extLst>
          </p:cNvPr>
          <p:cNvSpPr/>
          <p:nvPr/>
        </p:nvSpPr>
        <p:spPr>
          <a:xfrm rot="16200000">
            <a:off x="4174263" y="6607239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8DC07AA-00C6-5F69-1DF3-F66A3E2383E0}"/>
              </a:ext>
            </a:extLst>
          </p:cNvPr>
          <p:cNvSpPr/>
          <p:nvPr/>
        </p:nvSpPr>
        <p:spPr>
          <a:xfrm rot="16200000">
            <a:off x="8867668" y="6607241"/>
            <a:ext cx="106124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16B268B-7E45-7515-9615-DBF77942BEE5}"/>
              </a:ext>
            </a:extLst>
          </p:cNvPr>
          <p:cNvSpPr/>
          <p:nvPr/>
        </p:nvSpPr>
        <p:spPr>
          <a:xfrm rot="16200000">
            <a:off x="3491703" y="6608497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29AC5F4-2BAD-4896-6616-A6F49C63EB7D}"/>
              </a:ext>
            </a:extLst>
          </p:cNvPr>
          <p:cNvSpPr/>
          <p:nvPr/>
        </p:nvSpPr>
        <p:spPr>
          <a:xfrm rot="16200000">
            <a:off x="7527133" y="6596396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5BA1023-E431-7F5F-0193-AEDCEF4BFB8D}"/>
              </a:ext>
            </a:extLst>
          </p:cNvPr>
          <p:cNvSpPr/>
          <p:nvPr/>
        </p:nvSpPr>
        <p:spPr>
          <a:xfrm rot="16200000">
            <a:off x="6845825" y="6608497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0D93FC6-22B1-CE8A-0962-657F4DD87B9B}"/>
              </a:ext>
            </a:extLst>
          </p:cNvPr>
          <p:cNvSpPr/>
          <p:nvPr/>
        </p:nvSpPr>
        <p:spPr>
          <a:xfrm rot="16200000">
            <a:off x="2820878" y="6608497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877060D-78BB-7C55-4A4E-728C4AE95AA7}"/>
              </a:ext>
            </a:extLst>
          </p:cNvPr>
          <p:cNvSpPr/>
          <p:nvPr/>
        </p:nvSpPr>
        <p:spPr>
          <a:xfrm>
            <a:off x="9862431" y="5292447"/>
            <a:ext cx="409729" cy="467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B11A6AD-9FD0-76E3-1DFA-CC9ABEB849A6}"/>
              </a:ext>
            </a:extLst>
          </p:cNvPr>
          <p:cNvSpPr txBox="1"/>
          <p:nvPr/>
        </p:nvSpPr>
        <p:spPr>
          <a:xfrm>
            <a:off x="0" y="15465"/>
            <a:ext cx="2782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Alpha-</a:t>
            </a:r>
            <a:r>
              <a:rPr lang="fr-FR" sz="4000" dirty="0" err="1"/>
              <a:t>linked</a:t>
            </a:r>
            <a:endParaRPr lang="fr-FR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042779-D15E-D98D-9384-496C1B3EB86B}"/>
              </a:ext>
            </a:extLst>
          </p:cNvPr>
          <p:cNvSpPr/>
          <p:nvPr/>
        </p:nvSpPr>
        <p:spPr>
          <a:xfrm rot="16200000">
            <a:off x="8232706" y="6599359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D941895-BE43-8298-E9D1-3FD633C94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868" y="-599908"/>
            <a:ext cx="4014910" cy="235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64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3D57B3-9D85-2A48-4467-7C49CD63FBDD}"/>
              </a:ext>
            </a:extLst>
          </p:cNvPr>
          <p:cNvSpPr/>
          <p:nvPr/>
        </p:nvSpPr>
        <p:spPr>
          <a:xfrm>
            <a:off x="7271769" y="1925184"/>
            <a:ext cx="1179565" cy="257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E13973-AACC-EFB1-5314-21D65592CEF6}"/>
              </a:ext>
            </a:extLst>
          </p:cNvPr>
          <p:cNvSpPr/>
          <p:nvPr/>
        </p:nvSpPr>
        <p:spPr>
          <a:xfrm>
            <a:off x="3508235" y="1139138"/>
            <a:ext cx="1179565" cy="257720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Man1-6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5F6BEC-AD06-A05C-5F1C-503AD9C8FB2B}"/>
              </a:ext>
            </a:extLst>
          </p:cNvPr>
          <p:cNvSpPr/>
          <p:nvPr/>
        </p:nvSpPr>
        <p:spPr>
          <a:xfrm>
            <a:off x="3515732" y="1697969"/>
            <a:ext cx="1179565" cy="257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Man1-3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25FF39-6A79-63C4-189A-C04FB4C413BD}"/>
              </a:ext>
            </a:extLst>
          </p:cNvPr>
          <p:cNvSpPr/>
          <p:nvPr/>
        </p:nvSpPr>
        <p:spPr>
          <a:xfrm rot="16200000">
            <a:off x="7634340" y="819904"/>
            <a:ext cx="454426" cy="14817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9B9CD8-EDB7-6F8A-2505-9D5BC534F07B}"/>
              </a:ext>
            </a:extLst>
          </p:cNvPr>
          <p:cNvSpPr/>
          <p:nvPr/>
        </p:nvSpPr>
        <p:spPr>
          <a:xfrm rot="16200000">
            <a:off x="5586421" y="790728"/>
            <a:ext cx="454428" cy="20722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F71F76-825E-DBB9-8BD7-42842F3E44B6}"/>
              </a:ext>
            </a:extLst>
          </p:cNvPr>
          <p:cNvSpPr/>
          <p:nvPr/>
        </p:nvSpPr>
        <p:spPr>
          <a:xfrm rot="16200000">
            <a:off x="5586423" y="231897"/>
            <a:ext cx="454426" cy="2072204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EED8CF-5BF3-C836-D308-FAAAFE02EE55}"/>
              </a:ext>
            </a:extLst>
          </p:cNvPr>
          <p:cNvSpPr/>
          <p:nvPr/>
        </p:nvSpPr>
        <p:spPr>
          <a:xfrm>
            <a:off x="4830895" y="803214"/>
            <a:ext cx="364208" cy="415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527A087-AD0F-0F0C-50D7-DC42E5572F0F}"/>
              </a:ext>
            </a:extLst>
          </p:cNvPr>
          <p:cNvSpPr txBox="1"/>
          <p:nvPr/>
        </p:nvSpPr>
        <p:spPr>
          <a:xfrm>
            <a:off x="1" y="3075057"/>
            <a:ext cx="121919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Century Gothic" panose="020B0502020202020204" pitchFamily="34" charset="0"/>
              </a:rPr>
              <a:t>When</a:t>
            </a:r>
            <a:r>
              <a:rPr lang="fr-FR" sz="2400" dirty="0">
                <a:latin typeface="Century Gothic" panose="020B0502020202020204" pitchFamily="34" charset="0"/>
              </a:rPr>
              <a:t> Neu5Ac(a2-6) on </a:t>
            </a:r>
            <a:r>
              <a:rPr lang="fr-FR" sz="2400" dirty="0" err="1">
                <a:latin typeface="Century Gothic" panose="020B0502020202020204" pitchFamily="34" charset="0"/>
              </a:rPr>
              <a:t>each</a:t>
            </a:r>
            <a:r>
              <a:rPr lang="fr-FR" sz="2400" dirty="0">
                <a:latin typeface="Century Gothic" panose="020B0502020202020204" pitchFamily="34" charset="0"/>
              </a:rPr>
              <a:t> </a:t>
            </a:r>
            <a:r>
              <a:rPr lang="fr-FR" sz="2400" dirty="0" err="1">
                <a:latin typeface="Century Gothic" panose="020B0502020202020204" pitchFamily="34" charset="0"/>
              </a:rPr>
              <a:t>branch</a:t>
            </a:r>
            <a:r>
              <a:rPr lang="fr-FR" sz="2400" dirty="0">
                <a:latin typeface="Century Gothic" panose="020B0502020202020204" pitchFamily="34" charset="0"/>
              </a:rPr>
              <a:t> and </a:t>
            </a:r>
            <a:r>
              <a:rPr lang="fr-FR" sz="2400" dirty="0" err="1">
                <a:latin typeface="Century Gothic" panose="020B0502020202020204" pitchFamily="34" charset="0"/>
              </a:rPr>
              <a:t>core</a:t>
            </a:r>
            <a:r>
              <a:rPr lang="fr-FR" sz="2400" dirty="0">
                <a:latin typeface="Century Gothic" panose="020B0502020202020204" pitchFamily="34" charset="0"/>
              </a:rPr>
              <a:t> fucose </a:t>
            </a:r>
            <a:r>
              <a:rPr lang="fr-FR" sz="2400" dirty="0" err="1">
                <a:latin typeface="Century Gothic" panose="020B0502020202020204" pitchFamily="34" charset="0"/>
              </a:rPr>
              <a:t>is</a:t>
            </a:r>
            <a:r>
              <a:rPr lang="fr-FR" sz="2400" dirty="0">
                <a:latin typeface="Century Gothic" panose="020B0502020202020204" pitchFamily="34" charset="0"/>
              </a:rPr>
              <a:t> </a:t>
            </a:r>
            <a:r>
              <a:rPr lang="fr-FR" sz="2400" dirty="0" err="1">
                <a:latin typeface="Century Gothic" panose="020B0502020202020204" pitchFamily="34" charset="0"/>
              </a:rPr>
              <a:t>added</a:t>
            </a:r>
            <a:r>
              <a:rPr lang="fr-FR" sz="2400" dirty="0">
                <a:latin typeface="Century Gothic" panose="020B0502020202020204" pitchFamily="34" charset="0"/>
              </a:rPr>
              <a:t>: </a:t>
            </a:r>
          </a:p>
          <a:p>
            <a:endParaRPr lang="fr-FR" sz="2400" dirty="0">
              <a:latin typeface="Century Gothic" panose="020B0502020202020204" pitchFamily="34" charset="0"/>
            </a:endParaRPr>
          </a:p>
          <a:p>
            <a:pPr algn="ctr"/>
            <a:r>
              <a:rPr lang="fr-FR" sz="2000" dirty="0">
                <a:latin typeface="Century Gothic" panose="020B0502020202020204" pitchFamily="34" charset="0"/>
              </a:rPr>
              <a:t>Neu5Ac on the </a:t>
            </a:r>
            <a:r>
              <a:rPr lang="fr-FR" sz="2000" dirty="0">
                <a:highlight>
                  <a:srgbClr val="FFC0FF"/>
                </a:highlight>
                <a:latin typeface="Century Gothic" panose="020B0502020202020204" pitchFamily="34" charset="0"/>
              </a:rPr>
              <a:t>Man(a1-6) </a:t>
            </a:r>
            <a:r>
              <a:rPr lang="fr-FR" sz="2000" dirty="0" err="1">
                <a:latin typeface="Century Gothic" panose="020B0502020202020204" pitchFamily="34" charset="0"/>
              </a:rPr>
              <a:t>branch</a:t>
            </a:r>
            <a:r>
              <a:rPr lang="fr-FR" sz="2000" dirty="0"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latin typeface="Century Gothic" panose="020B0502020202020204" pitchFamily="34" charset="0"/>
              </a:rPr>
              <a:t>is</a:t>
            </a:r>
            <a:r>
              <a:rPr lang="fr-FR" sz="2000" dirty="0">
                <a:latin typeface="Century Gothic" panose="020B0502020202020204" pitchFamily="34" charset="0"/>
              </a:rPr>
              <a:t> </a:t>
            </a:r>
            <a:r>
              <a:rPr lang="fr-FR" sz="2000" b="1" dirty="0" err="1">
                <a:latin typeface="Century Gothic" panose="020B0502020202020204" pitchFamily="34" charset="0"/>
              </a:rPr>
              <a:t>still</a:t>
            </a:r>
            <a:r>
              <a:rPr lang="fr-FR" sz="2000" b="1" dirty="0">
                <a:latin typeface="Century Gothic" panose="020B0502020202020204" pitchFamily="34" charset="0"/>
              </a:rPr>
              <a:t> the </a:t>
            </a:r>
            <a:r>
              <a:rPr lang="fr-FR" sz="2000" b="1" dirty="0" err="1">
                <a:latin typeface="Century Gothic" panose="020B0502020202020204" pitchFamily="34" charset="0"/>
              </a:rPr>
              <a:t>most</a:t>
            </a:r>
            <a:r>
              <a:rPr lang="fr-FR" sz="2000" b="1" dirty="0">
                <a:latin typeface="Century Gothic" panose="020B0502020202020204" pitchFamily="34" charset="0"/>
              </a:rPr>
              <a:t> flexible </a:t>
            </a:r>
          </a:p>
          <a:p>
            <a:pPr algn="ctr"/>
            <a:endParaRPr lang="fr-FR" sz="2000" dirty="0">
              <a:latin typeface="Century Gothic" panose="020B0502020202020204" pitchFamily="34" charset="0"/>
            </a:endParaRPr>
          </a:p>
          <a:p>
            <a:pPr algn="ctr"/>
            <a:endParaRPr lang="fr-FR" sz="2000" dirty="0">
              <a:latin typeface="Century Gothic" panose="020B0502020202020204" pitchFamily="34" charset="0"/>
            </a:endParaRPr>
          </a:p>
          <a:p>
            <a:pPr algn="ctr"/>
            <a:endParaRPr lang="fr-FR" sz="2000" dirty="0">
              <a:latin typeface="Century Gothic" panose="020B0502020202020204" pitchFamily="34" charset="0"/>
            </a:endParaRPr>
          </a:p>
          <a:p>
            <a:pPr algn="ctr"/>
            <a:r>
              <a:rPr lang="fr-FR" sz="2000" dirty="0">
                <a:solidFill>
                  <a:schemeClr val="accent1"/>
                </a:solidFill>
                <a:latin typeface="Century Gothic" panose="020B0502020202020204" pitchFamily="34" charset="0"/>
                <a:sym typeface="Wingdings" pitchFamily="2" charset="2"/>
              </a:rPr>
              <a:t> </a:t>
            </a:r>
            <a:r>
              <a:rPr lang="fr-F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 No </a:t>
            </a:r>
            <a:r>
              <a:rPr lang="fr-FR" sz="2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matter</a:t>
            </a:r>
            <a:r>
              <a:rPr lang="fr-F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 if </a:t>
            </a:r>
            <a:r>
              <a:rPr lang="fr-FR" sz="2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both</a:t>
            </a:r>
            <a:r>
              <a:rPr lang="fr-F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 Neu5Ac are a2-6 or a2-3 and if a </a:t>
            </a:r>
            <a:r>
              <a:rPr lang="fr-FR" sz="2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glycan</a:t>
            </a:r>
            <a:r>
              <a:rPr lang="fr-F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is</a:t>
            </a:r>
            <a:r>
              <a:rPr lang="fr-F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core</a:t>
            </a:r>
            <a:r>
              <a:rPr lang="fr-F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fucosylated</a:t>
            </a:r>
            <a:r>
              <a:rPr lang="fr-F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 or not, </a:t>
            </a:r>
            <a:r>
              <a:rPr lang="fr-FR" sz="2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it</a:t>
            </a:r>
            <a:r>
              <a:rPr lang="fr-F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is</a:t>
            </a:r>
            <a:r>
              <a:rPr lang="fr-F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always</a:t>
            </a:r>
            <a:r>
              <a:rPr lang="fr-F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 the Neu5Ac on the </a:t>
            </a:r>
            <a:r>
              <a:rPr lang="fr-FR" sz="2000" dirty="0">
                <a:solidFill>
                  <a:schemeClr val="accent1"/>
                </a:solidFill>
                <a:highlight>
                  <a:srgbClr val="FFC0FF"/>
                </a:highlight>
                <a:latin typeface="Century Gothic" panose="020B0502020202020204" pitchFamily="34" charset="0"/>
              </a:rPr>
              <a:t>Man(a1-6)</a:t>
            </a:r>
            <a:r>
              <a:rPr lang="fr-F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branch</a:t>
            </a:r>
            <a:r>
              <a:rPr lang="fr-F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which</a:t>
            </a:r>
            <a:r>
              <a:rPr lang="fr-F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is</a:t>
            </a:r>
            <a:r>
              <a:rPr lang="fr-F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 the </a:t>
            </a:r>
            <a:r>
              <a:rPr lang="fr-FR" sz="2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most</a:t>
            </a:r>
            <a:r>
              <a:rPr lang="fr-F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 flexible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B2EB39D-79E2-698A-E294-5EB6249FD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800" y="221063"/>
            <a:ext cx="4014910" cy="235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73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5C1290B9-D2E4-A841-93A9-628631D7F2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69"/>
          <a:stretch/>
        </p:blipFill>
        <p:spPr>
          <a:xfrm>
            <a:off x="0" y="762000"/>
            <a:ext cx="12192000" cy="5957713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FE9DBEAB-68AE-DEFB-3B98-2ECB11EE29EB}"/>
              </a:ext>
            </a:extLst>
          </p:cNvPr>
          <p:cNvSpPr/>
          <p:nvPr/>
        </p:nvSpPr>
        <p:spPr>
          <a:xfrm>
            <a:off x="10780004" y="1075276"/>
            <a:ext cx="1179565" cy="2571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7C3267-0433-9193-92FF-46FB0CE20741}"/>
              </a:ext>
            </a:extLst>
          </p:cNvPr>
          <p:cNvSpPr/>
          <p:nvPr/>
        </p:nvSpPr>
        <p:spPr>
          <a:xfrm>
            <a:off x="7016470" y="290938"/>
            <a:ext cx="1179565" cy="257161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Man1-6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0A07C0E-9D50-D919-0F26-1AC8A5AFA584}"/>
              </a:ext>
            </a:extLst>
          </p:cNvPr>
          <p:cNvSpPr/>
          <p:nvPr/>
        </p:nvSpPr>
        <p:spPr>
          <a:xfrm>
            <a:off x="7023967" y="848555"/>
            <a:ext cx="1179565" cy="257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Man1-3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9353A3-3B63-6802-F644-257C00C55D1C}"/>
              </a:ext>
            </a:extLst>
          </p:cNvPr>
          <p:cNvSpPr/>
          <p:nvPr/>
        </p:nvSpPr>
        <p:spPr>
          <a:xfrm rot="16200000">
            <a:off x="11143068" y="-29212"/>
            <a:ext cx="453439" cy="14817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D7B97DE-DCA7-4EE1-9D71-2B83F0A84803}"/>
              </a:ext>
            </a:extLst>
          </p:cNvPr>
          <p:cNvSpPr/>
          <p:nvPr/>
        </p:nvSpPr>
        <p:spPr>
          <a:xfrm rot="16200000">
            <a:off x="9095149" y="-58966"/>
            <a:ext cx="453441" cy="20722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342F96F-A45E-6839-B381-6EE3A79D44C6}"/>
              </a:ext>
            </a:extLst>
          </p:cNvPr>
          <p:cNvSpPr/>
          <p:nvPr/>
        </p:nvSpPr>
        <p:spPr>
          <a:xfrm rot="16200000">
            <a:off x="9095151" y="-616583"/>
            <a:ext cx="453439" cy="2072204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BCF0EAE-9F84-7255-054A-5144C512238E}"/>
              </a:ext>
            </a:extLst>
          </p:cNvPr>
          <p:cNvSpPr/>
          <p:nvPr/>
        </p:nvSpPr>
        <p:spPr>
          <a:xfrm>
            <a:off x="8339130" y="-33031"/>
            <a:ext cx="364208" cy="414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B37F245-6DCF-13B6-2676-A2650F3FF368}"/>
              </a:ext>
            </a:extLst>
          </p:cNvPr>
          <p:cNvSpPr/>
          <p:nvPr/>
        </p:nvSpPr>
        <p:spPr>
          <a:xfrm rot="16200000">
            <a:off x="9478622" y="6599169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0ED9BD3-BE03-43EB-0E60-D1BBB80F6760}"/>
              </a:ext>
            </a:extLst>
          </p:cNvPr>
          <p:cNvSpPr/>
          <p:nvPr/>
        </p:nvSpPr>
        <p:spPr>
          <a:xfrm rot="16200000">
            <a:off x="3672059" y="6599169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7E27193-2185-190F-7196-C8CD743E5DD4}"/>
              </a:ext>
            </a:extLst>
          </p:cNvPr>
          <p:cNvSpPr/>
          <p:nvPr/>
        </p:nvSpPr>
        <p:spPr>
          <a:xfrm rot="16200000">
            <a:off x="10219100" y="6599169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4A8FF72-6C58-D17B-A8B5-61642FA2BC17}"/>
              </a:ext>
            </a:extLst>
          </p:cNvPr>
          <p:cNvSpPr/>
          <p:nvPr/>
        </p:nvSpPr>
        <p:spPr>
          <a:xfrm rot="16200000">
            <a:off x="5829779" y="6607154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486F7A9-3692-40F6-A677-2448E95C2385}"/>
              </a:ext>
            </a:extLst>
          </p:cNvPr>
          <p:cNvSpPr/>
          <p:nvPr/>
        </p:nvSpPr>
        <p:spPr>
          <a:xfrm rot="16200000">
            <a:off x="2944610" y="6599169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7EA2E23-5CDB-E654-C6A2-EA84845ECE77}"/>
              </a:ext>
            </a:extLst>
          </p:cNvPr>
          <p:cNvSpPr/>
          <p:nvPr/>
        </p:nvSpPr>
        <p:spPr>
          <a:xfrm rot="16200000">
            <a:off x="4399382" y="6599169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2EF19F8-3E47-E179-54AD-1D9EC0152A76}"/>
              </a:ext>
            </a:extLst>
          </p:cNvPr>
          <p:cNvSpPr/>
          <p:nvPr/>
        </p:nvSpPr>
        <p:spPr>
          <a:xfrm rot="16200000">
            <a:off x="6569118" y="6599169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8DC07AA-00C6-5F69-1DF3-F66A3E2383E0}"/>
              </a:ext>
            </a:extLst>
          </p:cNvPr>
          <p:cNvSpPr/>
          <p:nvPr/>
        </p:nvSpPr>
        <p:spPr>
          <a:xfrm rot="16200000">
            <a:off x="8763102" y="6599168"/>
            <a:ext cx="106124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16B268B-7E45-7515-9615-DBF77942BEE5}"/>
              </a:ext>
            </a:extLst>
          </p:cNvPr>
          <p:cNvSpPr/>
          <p:nvPr/>
        </p:nvSpPr>
        <p:spPr>
          <a:xfrm rot="16200000">
            <a:off x="8016852" y="6618971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29AC5F4-2BAD-4896-6616-A6F49C63EB7D}"/>
              </a:ext>
            </a:extLst>
          </p:cNvPr>
          <p:cNvSpPr/>
          <p:nvPr/>
        </p:nvSpPr>
        <p:spPr>
          <a:xfrm rot="16200000">
            <a:off x="5085338" y="6607154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5BA1023-E431-7F5F-0193-AEDCEF4BFB8D}"/>
              </a:ext>
            </a:extLst>
          </p:cNvPr>
          <p:cNvSpPr/>
          <p:nvPr/>
        </p:nvSpPr>
        <p:spPr>
          <a:xfrm rot="16200000">
            <a:off x="7296441" y="6603682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0D93FC6-22B1-CE8A-0962-657F4DD87B9B}"/>
              </a:ext>
            </a:extLst>
          </p:cNvPr>
          <p:cNvSpPr/>
          <p:nvPr/>
        </p:nvSpPr>
        <p:spPr>
          <a:xfrm rot="16200000">
            <a:off x="2217161" y="6599169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877060D-78BB-7C55-4A4E-728C4AE95AA7}"/>
              </a:ext>
            </a:extLst>
          </p:cNvPr>
          <p:cNvSpPr/>
          <p:nvPr/>
        </p:nvSpPr>
        <p:spPr>
          <a:xfrm>
            <a:off x="9862431" y="5292447"/>
            <a:ext cx="409729" cy="467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FF0000"/>
                </a:solidFill>
              </a:rPr>
              <a:t>*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2AAE3E5-E947-DA9B-27F2-34E1BBCB0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532" y="-180826"/>
            <a:ext cx="3996530" cy="176989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B11A6AD-9FD0-76E3-1DFA-CC9ABEB849A6}"/>
              </a:ext>
            </a:extLst>
          </p:cNvPr>
          <p:cNvSpPr txBox="1"/>
          <p:nvPr/>
        </p:nvSpPr>
        <p:spPr>
          <a:xfrm>
            <a:off x="0" y="15465"/>
            <a:ext cx="2518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err="1"/>
              <a:t>ßeta-linked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771376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8A6AFE7-9191-1F62-FE8B-9C7D40B096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98"/>
          <a:stretch/>
        </p:blipFill>
        <p:spPr>
          <a:xfrm>
            <a:off x="0" y="757969"/>
            <a:ext cx="12200062" cy="5953759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6527A087-AD0F-0F0C-50D7-DC42E5572F0F}"/>
              </a:ext>
            </a:extLst>
          </p:cNvPr>
          <p:cNvSpPr txBox="1"/>
          <p:nvPr/>
        </p:nvSpPr>
        <p:spPr>
          <a:xfrm>
            <a:off x="0" y="15465"/>
            <a:ext cx="2782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Alpha-</a:t>
            </a:r>
            <a:r>
              <a:rPr lang="fr-FR" sz="4000" dirty="0" err="1"/>
              <a:t>linked</a:t>
            </a:r>
            <a:endParaRPr lang="fr-FR" sz="40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E9DBEAB-68AE-DEFB-3B98-2ECB11EE29EB}"/>
              </a:ext>
            </a:extLst>
          </p:cNvPr>
          <p:cNvSpPr/>
          <p:nvPr/>
        </p:nvSpPr>
        <p:spPr>
          <a:xfrm>
            <a:off x="10780004" y="1075276"/>
            <a:ext cx="1179565" cy="2571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7C3267-0433-9193-92FF-46FB0CE20741}"/>
              </a:ext>
            </a:extLst>
          </p:cNvPr>
          <p:cNvSpPr/>
          <p:nvPr/>
        </p:nvSpPr>
        <p:spPr>
          <a:xfrm>
            <a:off x="7016470" y="290938"/>
            <a:ext cx="1179565" cy="257161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Man1-6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0A07C0E-9D50-D919-0F26-1AC8A5AFA584}"/>
              </a:ext>
            </a:extLst>
          </p:cNvPr>
          <p:cNvSpPr/>
          <p:nvPr/>
        </p:nvSpPr>
        <p:spPr>
          <a:xfrm>
            <a:off x="7023967" y="848555"/>
            <a:ext cx="1179565" cy="257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Man1-3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9353A3-3B63-6802-F644-257C00C55D1C}"/>
              </a:ext>
            </a:extLst>
          </p:cNvPr>
          <p:cNvSpPr/>
          <p:nvPr/>
        </p:nvSpPr>
        <p:spPr>
          <a:xfrm rot="16200000">
            <a:off x="11143068" y="-29212"/>
            <a:ext cx="453439" cy="14817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D7B97DE-DCA7-4EE1-9D71-2B83F0A84803}"/>
              </a:ext>
            </a:extLst>
          </p:cNvPr>
          <p:cNvSpPr/>
          <p:nvPr/>
        </p:nvSpPr>
        <p:spPr>
          <a:xfrm rot="16200000">
            <a:off x="9095149" y="-58966"/>
            <a:ext cx="453441" cy="20722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342F96F-A45E-6839-B381-6EE3A79D44C6}"/>
              </a:ext>
            </a:extLst>
          </p:cNvPr>
          <p:cNvSpPr/>
          <p:nvPr/>
        </p:nvSpPr>
        <p:spPr>
          <a:xfrm rot="16200000">
            <a:off x="9095151" y="-616583"/>
            <a:ext cx="453439" cy="2072204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BCF0EAE-9F84-7255-054A-5144C512238E}"/>
              </a:ext>
            </a:extLst>
          </p:cNvPr>
          <p:cNvSpPr/>
          <p:nvPr/>
        </p:nvSpPr>
        <p:spPr>
          <a:xfrm>
            <a:off x="8339130" y="-33031"/>
            <a:ext cx="364208" cy="414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B37F245-6DCF-13B6-2676-A2650F3FF368}"/>
              </a:ext>
            </a:extLst>
          </p:cNvPr>
          <p:cNvSpPr/>
          <p:nvPr/>
        </p:nvSpPr>
        <p:spPr>
          <a:xfrm rot="16200000">
            <a:off x="9478622" y="6599169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0ED9BD3-BE03-43EB-0E60-D1BBB80F6760}"/>
              </a:ext>
            </a:extLst>
          </p:cNvPr>
          <p:cNvSpPr/>
          <p:nvPr/>
        </p:nvSpPr>
        <p:spPr>
          <a:xfrm rot="16200000">
            <a:off x="3672059" y="6599169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7E27193-2185-190F-7196-C8CD743E5DD4}"/>
              </a:ext>
            </a:extLst>
          </p:cNvPr>
          <p:cNvSpPr/>
          <p:nvPr/>
        </p:nvSpPr>
        <p:spPr>
          <a:xfrm rot="16200000">
            <a:off x="10219100" y="6599169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4A8FF72-6C58-D17B-A8B5-61642FA2BC17}"/>
              </a:ext>
            </a:extLst>
          </p:cNvPr>
          <p:cNvSpPr/>
          <p:nvPr/>
        </p:nvSpPr>
        <p:spPr>
          <a:xfrm rot="16200000">
            <a:off x="5829779" y="6607154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486F7A9-3692-40F6-A677-2448E95C2385}"/>
              </a:ext>
            </a:extLst>
          </p:cNvPr>
          <p:cNvSpPr/>
          <p:nvPr/>
        </p:nvSpPr>
        <p:spPr>
          <a:xfrm rot="16200000">
            <a:off x="2944610" y="6599169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7EA2E23-5CDB-E654-C6A2-EA84845ECE77}"/>
              </a:ext>
            </a:extLst>
          </p:cNvPr>
          <p:cNvSpPr/>
          <p:nvPr/>
        </p:nvSpPr>
        <p:spPr>
          <a:xfrm rot="16200000">
            <a:off x="4399382" y="6599169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2EF19F8-3E47-E179-54AD-1D9EC0152A76}"/>
              </a:ext>
            </a:extLst>
          </p:cNvPr>
          <p:cNvSpPr/>
          <p:nvPr/>
        </p:nvSpPr>
        <p:spPr>
          <a:xfrm rot="16200000">
            <a:off x="6569118" y="6599169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8DC07AA-00C6-5F69-1DF3-F66A3E2383E0}"/>
              </a:ext>
            </a:extLst>
          </p:cNvPr>
          <p:cNvSpPr/>
          <p:nvPr/>
        </p:nvSpPr>
        <p:spPr>
          <a:xfrm rot="16200000">
            <a:off x="8763102" y="6599168"/>
            <a:ext cx="106124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16B268B-7E45-7515-9615-DBF77942BEE5}"/>
              </a:ext>
            </a:extLst>
          </p:cNvPr>
          <p:cNvSpPr/>
          <p:nvPr/>
        </p:nvSpPr>
        <p:spPr>
          <a:xfrm rot="16200000">
            <a:off x="8016852" y="6618971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29AC5F4-2BAD-4896-6616-A6F49C63EB7D}"/>
              </a:ext>
            </a:extLst>
          </p:cNvPr>
          <p:cNvSpPr/>
          <p:nvPr/>
        </p:nvSpPr>
        <p:spPr>
          <a:xfrm rot="16200000">
            <a:off x="5085338" y="6607154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5BA1023-E431-7F5F-0193-AEDCEF4BFB8D}"/>
              </a:ext>
            </a:extLst>
          </p:cNvPr>
          <p:cNvSpPr/>
          <p:nvPr/>
        </p:nvSpPr>
        <p:spPr>
          <a:xfrm rot="16200000">
            <a:off x="7296441" y="6603682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0D93FC6-22B1-CE8A-0962-657F4DD87B9B}"/>
              </a:ext>
            </a:extLst>
          </p:cNvPr>
          <p:cNvSpPr/>
          <p:nvPr/>
        </p:nvSpPr>
        <p:spPr>
          <a:xfrm rot="16200000">
            <a:off x="2217161" y="6599169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877060D-78BB-7C55-4A4E-728C4AE95AA7}"/>
              </a:ext>
            </a:extLst>
          </p:cNvPr>
          <p:cNvSpPr/>
          <p:nvPr/>
        </p:nvSpPr>
        <p:spPr>
          <a:xfrm>
            <a:off x="9862431" y="5292447"/>
            <a:ext cx="409729" cy="467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FF0000"/>
                </a:solidFill>
              </a:rPr>
              <a:t>*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2AAE3E5-E947-DA9B-27F2-34E1BBCB0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532" y="-180826"/>
            <a:ext cx="3996530" cy="176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39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3D57B3-9D85-2A48-4467-7C49CD63FBDD}"/>
              </a:ext>
            </a:extLst>
          </p:cNvPr>
          <p:cNvSpPr/>
          <p:nvPr/>
        </p:nvSpPr>
        <p:spPr>
          <a:xfrm>
            <a:off x="7271769" y="1925184"/>
            <a:ext cx="1179565" cy="257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E13973-AACC-EFB1-5314-21D65592CEF6}"/>
              </a:ext>
            </a:extLst>
          </p:cNvPr>
          <p:cNvSpPr/>
          <p:nvPr/>
        </p:nvSpPr>
        <p:spPr>
          <a:xfrm>
            <a:off x="3508235" y="1139138"/>
            <a:ext cx="1179565" cy="257720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Man1-6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5F6BEC-AD06-A05C-5F1C-503AD9C8FB2B}"/>
              </a:ext>
            </a:extLst>
          </p:cNvPr>
          <p:cNvSpPr/>
          <p:nvPr/>
        </p:nvSpPr>
        <p:spPr>
          <a:xfrm>
            <a:off x="3515732" y="1697969"/>
            <a:ext cx="1179565" cy="257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Man1-3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25FF39-6A79-63C4-189A-C04FB4C413BD}"/>
              </a:ext>
            </a:extLst>
          </p:cNvPr>
          <p:cNvSpPr/>
          <p:nvPr/>
        </p:nvSpPr>
        <p:spPr>
          <a:xfrm rot="16200000">
            <a:off x="7634340" y="819904"/>
            <a:ext cx="454426" cy="14817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9B9CD8-EDB7-6F8A-2505-9D5BC534F07B}"/>
              </a:ext>
            </a:extLst>
          </p:cNvPr>
          <p:cNvSpPr/>
          <p:nvPr/>
        </p:nvSpPr>
        <p:spPr>
          <a:xfrm rot="16200000">
            <a:off x="5586421" y="790728"/>
            <a:ext cx="454428" cy="20722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F71F76-825E-DBB9-8BD7-42842F3E44B6}"/>
              </a:ext>
            </a:extLst>
          </p:cNvPr>
          <p:cNvSpPr/>
          <p:nvPr/>
        </p:nvSpPr>
        <p:spPr>
          <a:xfrm rot="16200000">
            <a:off x="5586423" y="231897"/>
            <a:ext cx="454426" cy="2072204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EED8CF-5BF3-C836-D308-FAAAFE02EE55}"/>
              </a:ext>
            </a:extLst>
          </p:cNvPr>
          <p:cNvSpPr/>
          <p:nvPr/>
        </p:nvSpPr>
        <p:spPr>
          <a:xfrm>
            <a:off x="4830895" y="803214"/>
            <a:ext cx="364208" cy="415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527A087-AD0F-0F0C-50D7-DC42E5572F0F}"/>
              </a:ext>
            </a:extLst>
          </p:cNvPr>
          <p:cNvSpPr txBox="1"/>
          <p:nvPr/>
        </p:nvSpPr>
        <p:spPr>
          <a:xfrm>
            <a:off x="1" y="3075057"/>
            <a:ext cx="121919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Century Gothic" panose="020B0502020202020204" pitchFamily="34" charset="0"/>
              </a:rPr>
              <a:t>When</a:t>
            </a:r>
            <a:r>
              <a:rPr lang="fr-FR" sz="2400" dirty="0">
                <a:latin typeface="Century Gothic" panose="020B0502020202020204" pitchFamily="34" charset="0"/>
              </a:rPr>
              <a:t> Neu5Ac(a2-3) </a:t>
            </a:r>
            <a:r>
              <a:rPr lang="fr-FR" sz="2400" dirty="0" err="1">
                <a:latin typeface="Century Gothic" panose="020B0502020202020204" pitchFamily="34" charset="0"/>
              </a:rPr>
              <a:t>is</a:t>
            </a:r>
            <a:r>
              <a:rPr lang="fr-FR" sz="2400" dirty="0">
                <a:latin typeface="Century Gothic" panose="020B0502020202020204" pitchFamily="34" charset="0"/>
              </a:rPr>
              <a:t> on the </a:t>
            </a:r>
            <a:r>
              <a:rPr lang="fr-FR" sz="2400" dirty="0">
                <a:highlight>
                  <a:srgbClr val="FFC0FF"/>
                </a:highlight>
                <a:latin typeface="Century Gothic" panose="020B0502020202020204" pitchFamily="34" charset="0"/>
              </a:rPr>
              <a:t>Man(a1-6)</a:t>
            </a:r>
            <a:r>
              <a:rPr lang="fr-FR" sz="2400" dirty="0">
                <a:latin typeface="Century Gothic" panose="020B0502020202020204" pitchFamily="34" charset="0"/>
              </a:rPr>
              <a:t> arm and Neu5Ac(a2-6) </a:t>
            </a:r>
            <a:r>
              <a:rPr lang="fr-FR" sz="2400" dirty="0" err="1">
                <a:latin typeface="Century Gothic" panose="020B0502020202020204" pitchFamily="34" charset="0"/>
              </a:rPr>
              <a:t>is</a:t>
            </a:r>
            <a:r>
              <a:rPr lang="fr-FR" sz="2400" dirty="0">
                <a:latin typeface="Century Gothic" panose="020B0502020202020204" pitchFamily="34" charset="0"/>
              </a:rPr>
              <a:t> on the </a:t>
            </a:r>
            <a:r>
              <a:rPr lang="fr-FR" sz="2400" dirty="0">
                <a:highlight>
                  <a:srgbClr val="FFFF00"/>
                </a:highlight>
                <a:latin typeface="Century Gothic" panose="020B0502020202020204" pitchFamily="34" charset="0"/>
              </a:rPr>
              <a:t>Man(a1-3) </a:t>
            </a:r>
            <a:r>
              <a:rPr lang="fr-FR" sz="2400" dirty="0">
                <a:latin typeface="Century Gothic" panose="020B0502020202020204" pitchFamily="34" charset="0"/>
              </a:rPr>
              <a:t>arm: </a:t>
            </a:r>
          </a:p>
          <a:p>
            <a:endParaRPr lang="fr-FR" sz="2400" dirty="0">
              <a:latin typeface="Century Gothic" panose="020B0502020202020204" pitchFamily="34" charset="0"/>
            </a:endParaRPr>
          </a:p>
          <a:p>
            <a:pPr algn="ctr"/>
            <a:r>
              <a:rPr lang="fr-FR" sz="2000" dirty="0">
                <a:latin typeface="Century Gothic" panose="020B0502020202020204" pitchFamily="34" charset="0"/>
              </a:rPr>
              <a:t>Neu5Ac(a2-3), </a:t>
            </a:r>
            <a:r>
              <a:rPr lang="fr-FR" sz="2000" dirty="0" err="1">
                <a:latin typeface="Century Gothic" panose="020B0502020202020204" pitchFamily="34" charset="0"/>
              </a:rPr>
              <a:t>which</a:t>
            </a:r>
            <a:r>
              <a:rPr lang="fr-FR" sz="2000" dirty="0"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latin typeface="Century Gothic" panose="020B0502020202020204" pitchFamily="34" charset="0"/>
              </a:rPr>
              <a:t>is</a:t>
            </a:r>
            <a:r>
              <a:rPr lang="fr-FR" sz="2000" dirty="0">
                <a:latin typeface="Century Gothic" panose="020B0502020202020204" pitchFamily="34" charset="0"/>
              </a:rPr>
              <a:t> on the </a:t>
            </a:r>
            <a:r>
              <a:rPr lang="fr-FR" sz="2000" dirty="0">
                <a:highlight>
                  <a:srgbClr val="FFC0FF"/>
                </a:highlight>
                <a:latin typeface="Century Gothic" panose="020B0502020202020204" pitchFamily="34" charset="0"/>
              </a:rPr>
              <a:t>Man(a1-6) </a:t>
            </a:r>
            <a:r>
              <a:rPr lang="fr-FR" sz="2000" dirty="0" err="1">
                <a:latin typeface="Century Gothic" panose="020B0502020202020204" pitchFamily="34" charset="0"/>
              </a:rPr>
              <a:t>branch</a:t>
            </a:r>
            <a:r>
              <a:rPr lang="fr-FR" sz="2000" dirty="0">
                <a:latin typeface="Century Gothic" panose="020B0502020202020204" pitchFamily="34" charset="0"/>
              </a:rPr>
              <a:t>, </a:t>
            </a:r>
            <a:r>
              <a:rPr lang="fr-FR" sz="2000" dirty="0" err="1">
                <a:latin typeface="Century Gothic" panose="020B0502020202020204" pitchFamily="34" charset="0"/>
              </a:rPr>
              <a:t>is</a:t>
            </a:r>
            <a:r>
              <a:rPr lang="fr-FR" sz="2000" dirty="0">
                <a:latin typeface="Century Gothic" panose="020B0502020202020204" pitchFamily="34" charset="0"/>
              </a:rPr>
              <a:t> the </a:t>
            </a:r>
            <a:r>
              <a:rPr lang="fr-FR" sz="2000" dirty="0" err="1">
                <a:latin typeface="Century Gothic" panose="020B0502020202020204" pitchFamily="34" charset="0"/>
              </a:rPr>
              <a:t>most</a:t>
            </a:r>
            <a:r>
              <a:rPr lang="fr-FR" sz="2000" dirty="0">
                <a:latin typeface="Century Gothic" panose="020B0502020202020204" pitchFamily="34" charset="0"/>
              </a:rPr>
              <a:t> flexible </a:t>
            </a:r>
          </a:p>
          <a:p>
            <a:pPr algn="ctr"/>
            <a:endParaRPr lang="fr-FR" sz="2000" dirty="0">
              <a:latin typeface="Century Gothic" panose="020B0502020202020204" pitchFamily="34" charset="0"/>
            </a:endParaRPr>
          </a:p>
          <a:p>
            <a:pPr algn="ctr"/>
            <a:endParaRPr lang="fr-FR" sz="2000" dirty="0">
              <a:latin typeface="Century Gothic" panose="020B05020202020202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E6531EF-78DC-F45B-C58D-B2EAA13E4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297" y="675841"/>
            <a:ext cx="3996530" cy="176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1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D1841F5-AFB3-E20A-80A4-19F8CC6303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16"/>
          <a:stretch/>
        </p:blipFill>
        <p:spPr>
          <a:xfrm>
            <a:off x="3768" y="763884"/>
            <a:ext cx="12188231" cy="5946903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6527A087-AD0F-0F0C-50D7-DC42E5572F0F}"/>
              </a:ext>
            </a:extLst>
          </p:cNvPr>
          <p:cNvSpPr txBox="1"/>
          <p:nvPr/>
        </p:nvSpPr>
        <p:spPr>
          <a:xfrm>
            <a:off x="0" y="15465"/>
            <a:ext cx="2518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err="1"/>
              <a:t>ßeta-linked</a:t>
            </a:r>
            <a:endParaRPr lang="fr-FR" sz="40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E9DBEAB-68AE-DEFB-3B98-2ECB11EE29EB}"/>
              </a:ext>
            </a:extLst>
          </p:cNvPr>
          <p:cNvSpPr/>
          <p:nvPr/>
        </p:nvSpPr>
        <p:spPr>
          <a:xfrm>
            <a:off x="10780004" y="1075276"/>
            <a:ext cx="1179565" cy="2571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7C3267-0433-9193-92FF-46FB0CE20741}"/>
              </a:ext>
            </a:extLst>
          </p:cNvPr>
          <p:cNvSpPr/>
          <p:nvPr/>
        </p:nvSpPr>
        <p:spPr>
          <a:xfrm>
            <a:off x="7016470" y="290938"/>
            <a:ext cx="1179565" cy="257161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Man1-6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0A07C0E-9D50-D919-0F26-1AC8A5AFA584}"/>
              </a:ext>
            </a:extLst>
          </p:cNvPr>
          <p:cNvSpPr/>
          <p:nvPr/>
        </p:nvSpPr>
        <p:spPr>
          <a:xfrm>
            <a:off x="7023967" y="848555"/>
            <a:ext cx="1179565" cy="257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Man1-3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9353A3-3B63-6802-F644-257C00C55D1C}"/>
              </a:ext>
            </a:extLst>
          </p:cNvPr>
          <p:cNvSpPr/>
          <p:nvPr/>
        </p:nvSpPr>
        <p:spPr>
          <a:xfrm rot="16200000">
            <a:off x="11143068" y="-29212"/>
            <a:ext cx="453439" cy="14817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D7B97DE-DCA7-4EE1-9D71-2B83F0A84803}"/>
              </a:ext>
            </a:extLst>
          </p:cNvPr>
          <p:cNvSpPr/>
          <p:nvPr/>
        </p:nvSpPr>
        <p:spPr>
          <a:xfrm rot="16200000">
            <a:off x="9095149" y="-58966"/>
            <a:ext cx="453441" cy="20722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342F96F-A45E-6839-B381-6EE3A79D44C6}"/>
              </a:ext>
            </a:extLst>
          </p:cNvPr>
          <p:cNvSpPr/>
          <p:nvPr/>
        </p:nvSpPr>
        <p:spPr>
          <a:xfrm rot="16200000">
            <a:off x="9095151" y="-616583"/>
            <a:ext cx="453439" cy="2072204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BCF0EAE-9F84-7255-054A-5144C512238E}"/>
              </a:ext>
            </a:extLst>
          </p:cNvPr>
          <p:cNvSpPr/>
          <p:nvPr/>
        </p:nvSpPr>
        <p:spPr>
          <a:xfrm>
            <a:off x="8339130" y="1222893"/>
            <a:ext cx="364208" cy="414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B37F245-6DCF-13B6-2676-A2650F3FF368}"/>
              </a:ext>
            </a:extLst>
          </p:cNvPr>
          <p:cNvSpPr/>
          <p:nvPr/>
        </p:nvSpPr>
        <p:spPr>
          <a:xfrm rot="16200000">
            <a:off x="7309304" y="6599170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0ED9BD3-BE03-43EB-0E60-D1BBB80F6760}"/>
              </a:ext>
            </a:extLst>
          </p:cNvPr>
          <p:cNvSpPr/>
          <p:nvPr/>
        </p:nvSpPr>
        <p:spPr>
          <a:xfrm rot="16200000">
            <a:off x="3672059" y="6599169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7E27193-2185-190F-7196-C8CD743E5DD4}"/>
              </a:ext>
            </a:extLst>
          </p:cNvPr>
          <p:cNvSpPr/>
          <p:nvPr/>
        </p:nvSpPr>
        <p:spPr>
          <a:xfrm rot="16200000">
            <a:off x="8764202" y="6599169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4A8FF72-6C58-D17B-A8B5-61642FA2BC17}"/>
              </a:ext>
            </a:extLst>
          </p:cNvPr>
          <p:cNvSpPr/>
          <p:nvPr/>
        </p:nvSpPr>
        <p:spPr>
          <a:xfrm rot="16200000">
            <a:off x="4399508" y="6599170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486F7A9-3692-40F6-A677-2448E95C2385}"/>
              </a:ext>
            </a:extLst>
          </p:cNvPr>
          <p:cNvSpPr/>
          <p:nvPr/>
        </p:nvSpPr>
        <p:spPr>
          <a:xfrm rot="16200000">
            <a:off x="2944610" y="6599169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7EA2E23-5CDB-E654-C6A2-EA84845ECE77}"/>
              </a:ext>
            </a:extLst>
          </p:cNvPr>
          <p:cNvSpPr/>
          <p:nvPr/>
        </p:nvSpPr>
        <p:spPr>
          <a:xfrm rot="16200000">
            <a:off x="5126957" y="6599170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2EF19F8-3E47-E179-54AD-1D9EC0152A76}"/>
              </a:ext>
            </a:extLst>
          </p:cNvPr>
          <p:cNvSpPr/>
          <p:nvPr/>
        </p:nvSpPr>
        <p:spPr>
          <a:xfrm rot="16200000">
            <a:off x="8036753" y="6599170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8DC07AA-00C6-5F69-1DF3-F66A3E2383E0}"/>
              </a:ext>
            </a:extLst>
          </p:cNvPr>
          <p:cNvSpPr/>
          <p:nvPr/>
        </p:nvSpPr>
        <p:spPr>
          <a:xfrm rot="16200000">
            <a:off x="10219098" y="6599170"/>
            <a:ext cx="106124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16B268B-7E45-7515-9615-DBF77942BEE5}"/>
              </a:ext>
            </a:extLst>
          </p:cNvPr>
          <p:cNvSpPr/>
          <p:nvPr/>
        </p:nvSpPr>
        <p:spPr>
          <a:xfrm rot="16200000">
            <a:off x="9491651" y="6599169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29AC5F4-2BAD-4896-6616-A6F49C63EB7D}"/>
              </a:ext>
            </a:extLst>
          </p:cNvPr>
          <p:cNvSpPr/>
          <p:nvPr/>
        </p:nvSpPr>
        <p:spPr>
          <a:xfrm rot="16200000">
            <a:off x="5854406" y="6599170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5BA1023-E431-7F5F-0193-AEDCEF4BFB8D}"/>
              </a:ext>
            </a:extLst>
          </p:cNvPr>
          <p:cNvSpPr/>
          <p:nvPr/>
        </p:nvSpPr>
        <p:spPr>
          <a:xfrm rot="16200000">
            <a:off x="6581855" y="6599170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0D93FC6-22B1-CE8A-0962-657F4DD87B9B}"/>
              </a:ext>
            </a:extLst>
          </p:cNvPr>
          <p:cNvSpPr/>
          <p:nvPr/>
        </p:nvSpPr>
        <p:spPr>
          <a:xfrm rot="16200000">
            <a:off x="2217161" y="6599169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877060D-78BB-7C55-4A4E-728C4AE95AA7}"/>
              </a:ext>
            </a:extLst>
          </p:cNvPr>
          <p:cNvSpPr/>
          <p:nvPr/>
        </p:nvSpPr>
        <p:spPr>
          <a:xfrm>
            <a:off x="9862431" y="5292447"/>
            <a:ext cx="409729" cy="467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FF0000"/>
                </a:solidFill>
              </a:rPr>
              <a:t>*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D436699-0E10-5CB7-6FFE-5AE3A1DAC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0481" y="-178150"/>
            <a:ext cx="4048257" cy="17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63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17FA215-7B14-72B9-1E49-F358CB8562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99"/>
          <a:stretch/>
        </p:blipFill>
        <p:spPr>
          <a:xfrm>
            <a:off x="0" y="762000"/>
            <a:ext cx="12192000" cy="5949728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6527A087-AD0F-0F0C-50D7-DC42E5572F0F}"/>
              </a:ext>
            </a:extLst>
          </p:cNvPr>
          <p:cNvSpPr txBox="1"/>
          <p:nvPr/>
        </p:nvSpPr>
        <p:spPr>
          <a:xfrm>
            <a:off x="0" y="15465"/>
            <a:ext cx="2782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Alpha-</a:t>
            </a:r>
            <a:r>
              <a:rPr lang="fr-FR" sz="4000" dirty="0" err="1"/>
              <a:t>linked</a:t>
            </a:r>
            <a:endParaRPr lang="fr-FR" sz="40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E9DBEAB-68AE-DEFB-3B98-2ECB11EE29EB}"/>
              </a:ext>
            </a:extLst>
          </p:cNvPr>
          <p:cNvSpPr/>
          <p:nvPr/>
        </p:nvSpPr>
        <p:spPr>
          <a:xfrm>
            <a:off x="10780004" y="1075276"/>
            <a:ext cx="1179565" cy="2571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7C3267-0433-9193-92FF-46FB0CE20741}"/>
              </a:ext>
            </a:extLst>
          </p:cNvPr>
          <p:cNvSpPr/>
          <p:nvPr/>
        </p:nvSpPr>
        <p:spPr>
          <a:xfrm>
            <a:off x="7016470" y="290938"/>
            <a:ext cx="1179565" cy="257161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Man1-6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0A07C0E-9D50-D919-0F26-1AC8A5AFA584}"/>
              </a:ext>
            </a:extLst>
          </p:cNvPr>
          <p:cNvSpPr/>
          <p:nvPr/>
        </p:nvSpPr>
        <p:spPr>
          <a:xfrm>
            <a:off x="7023967" y="848555"/>
            <a:ext cx="1179565" cy="257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Man1-3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9353A3-3B63-6802-F644-257C00C55D1C}"/>
              </a:ext>
            </a:extLst>
          </p:cNvPr>
          <p:cNvSpPr/>
          <p:nvPr/>
        </p:nvSpPr>
        <p:spPr>
          <a:xfrm rot="16200000">
            <a:off x="11143068" y="-29212"/>
            <a:ext cx="453439" cy="14817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D7B97DE-DCA7-4EE1-9D71-2B83F0A84803}"/>
              </a:ext>
            </a:extLst>
          </p:cNvPr>
          <p:cNvSpPr/>
          <p:nvPr/>
        </p:nvSpPr>
        <p:spPr>
          <a:xfrm rot="16200000">
            <a:off x="9095149" y="-58966"/>
            <a:ext cx="453441" cy="20722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342F96F-A45E-6839-B381-6EE3A79D44C6}"/>
              </a:ext>
            </a:extLst>
          </p:cNvPr>
          <p:cNvSpPr/>
          <p:nvPr/>
        </p:nvSpPr>
        <p:spPr>
          <a:xfrm rot="16200000">
            <a:off x="9095151" y="-616583"/>
            <a:ext cx="453439" cy="2072204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BCF0EAE-9F84-7255-054A-5144C512238E}"/>
              </a:ext>
            </a:extLst>
          </p:cNvPr>
          <p:cNvSpPr/>
          <p:nvPr/>
        </p:nvSpPr>
        <p:spPr>
          <a:xfrm>
            <a:off x="8339130" y="1222893"/>
            <a:ext cx="364208" cy="414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B37F245-6DCF-13B6-2676-A2650F3FF368}"/>
              </a:ext>
            </a:extLst>
          </p:cNvPr>
          <p:cNvSpPr/>
          <p:nvPr/>
        </p:nvSpPr>
        <p:spPr>
          <a:xfrm rot="16200000">
            <a:off x="6581855" y="6599169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0ED9BD3-BE03-43EB-0E60-D1BBB80F6760}"/>
              </a:ext>
            </a:extLst>
          </p:cNvPr>
          <p:cNvSpPr/>
          <p:nvPr/>
        </p:nvSpPr>
        <p:spPr>
          <a:xfrm rot="16200000">
            <a:off x="3672059" y="6599169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7E27193-2185-190F-7196-C8CD743E5DD4}"/>
              </a:ext>
            </a:extLst>
          </p:cNvPr>
          <p:cNvSpPr/>
          <p:nvPr/>
        </p:nvSpPr>
        <p:spPr>
          <a:xfrm rot="16200000">
            <a:off x="8764202" y="6599169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4A8FF72-6C58-D17B-A8B5-61642FA2BC17}"/>
              </a:ext>
            </a:extLst>
          </p:cNvPr>
          <p:cNvSpPr/>
          <p:nvPr/>
        </p:nvSpPr>
        <p:spPr>
          <a:xfrm rot="16200000">
            <a:off x="4399508" y="6599170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486F7A9-3692-40F6-A677-2448E95C2385}"/>
              </a:ext>
            </a:extLst>
          </p:cNvPr>
          <p:cNvSpPr/>
          <p:nvPr/>
        </p:nvSpPr>
        <p:spPr>
          <a:xfrm rot="16200000">
            <a:off x="2944610" y="6599169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7EA2E23-5CDB-E654-C6A2-EA84845ECE77}"/>
              </a:ext>
            </a:extLst>
          </p:cNvPr>
          <p:cNvSpPr/>
          <p:nvPr/>
        </p:nvSpPr>
        <p:spPr>
          <a:xfrm rot="16200000">
            <a:off x="5126957" y="6599170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2EF19F8-3E47-E179-54AD-1D9EC0152A76}"/>
              </a:ext>
            </a:extLst>
          </p:cNvPr>
          <p:cNvSpPr/>
          <p:nvPr/>
        </p:nvSpPr>
        <p:spPr>
          <a:xfrm rot="16200000">
            <a:off x="8036753" y="6599170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8DC07AA-00C6-5F69-1DF3-F66A3E2383E0}"/>
              </a:ext>
            </a:extLst>
          </p:cNvPr>
          <p:cNvSpPr/>
          <p:nvPr/>
        </p:nvSpPr>
        <p:spPr>
          <a:xfrm rot="16200000">
            <a:off x="10219098" y="6599170"/>
            <a:ext cx="106124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16B268B-7E45-7515-9615-DBF77942BEE5}"/>
              </a:ext>
            </a:extLst>
          </p:cNvPr>
          <p:cNvSpPr/>
          <p:nvPr/>
        </p:nvSpPr>
        <p:spPr>
          <a:xfrm rot="16200000">
            <a:off x="9491651" y="6599169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29AC5F4-2BAD-4896-6616-A6F49C63EB7D}"/>
              </a:ext>
            </a:extLst>
          </p:cNvPr>
          <p:cNvSpPr/>
          <p:nvPr/>
        </p:nvSpPr>
        <p:spPr>
          <a:xfrm rot="16200000">
            <a:off x="5854406" y="6599170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5BA1023-E431-7F5F-0193-AEDCEF4BFB8D}"/>
              </a:ext>
            </a:extLst>
          </p:cNvPr>
          <p:cNvSpPr/>
          <p:nvPr/>
        </p:nvSpPr>
        <p:spPr>
          <a:xfrm rot="16200000">
            <a:off x="7296441" y="6603682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0D93FC6-22B1-CE8A-0962-657F4DD87B9B}"/>
              </a:ext>
            </a:extLst>
          </p:cNvPr>
          <p:cNvSpPr/>
          <p:nvPr/>
        </p:nvSpPr>
        <p:spPr>
          <a:xfrm rot="16200000">
            <a:off x="2217161" y="6599169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877060D-78BB-7C55-4A4E-728C4AE95AA7}"/>
              </a:ext>
            </a:extLst>
          </p:cNvPr>
          <p:cNvSpPr/>
          <p:nvPr/>
        </p:nvSpPr>
        <p:spPr>
          <a:xfrm>
            <a:off x="9862431" y="5292447"/>
            <a:ext cx="409729" cy="467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FF0000"/>
                </a:solidFill>
              </a:rPr>
              <a:t>*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D436699-0E10-5CB7-6FFE-5AE3A1DAC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0481" y="-178150"/>
            <a:ext cx="4048257" cy="17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67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3D57B3-9D85-2A48-4467-7C49CD63FBDD}"/>
              </a:ext>
            </a:extLst>
          </p:cNvPr>
          <p:cNvSpPr/>
          <p:nvPr/>
        </p:nvSpPr>
        <p:spPr>
          <a:xfrm>
            <a:off x="7271769" y="1925184"/>
            <a:ext cx="1179565" cy="257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E13973-AACC-EFB1-5314-21D65592CEF6}"/>
              </a:ext>
            </a:extLst>
          </p:cNvPr>
          <p:cNvSpPr/>
          <p:nvPr/>
        </p:nvSpPr>
        <p:spPr>
          <a:xfrm>
            <a:off x="3508235" y="1139138"/>
            <a:ext cx="1179565" cy="257720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Man1-6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5F6BEC-AD06-A05C-5F1C-503AD9C8FB2B}"/>
              </a:ext>
            </a:extLst>
          </p:cNvPr>
          <p:cNvSpPr/>
          <p:nvPr/>
        </p:nvSpPr>
        <p:spPr>
          <a:xfrm>
            <a:off x="3515732" y="1697969"/>
            <a:ext cx="1179565" cy="257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Man1-3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25FF39-6A79-63C4-189A-C04FB4C413BD}"/>
              </a:ext>
            </a:extLst>
          </p:cNvPr>
          <p:cNvSpPr/>
          <p:nvPr/>
        </p:nvSpPr>
        <p:spPr>
          <a:xfrm rot="16200000">
            <a:off x="7634340" y="819904"/>
            <a:ext cx="454426" cy="14817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9B9CD8-EDB7-6F8A-2505-9D5BC534F07B}"/>
              </a:ext>
            </a:extLst>
          </p:cNvPr>
          <p:cNvSpPr/>
          <p:nvPr/>
        </p:nvSpPr>
        <p:spPr>
          <a:xfrm rot="16200000">
            <a:off x="5586421" y="790728"/>
            <a:ext cx="454428" cy="20722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F71F76-825E-DBB9-8BD7-42842F3E44B6}"/>
              </a:ext>
            </a:extLst>
          </p:cNvPr>
          <p:cNvSpPr/>
          <p:nvPr/>
        </p:nvSpPr>
        <p:spPr>
          <a:xfrm rot="16200000">
            <a:off x="5586423" y="231897"/>
            <a:ext cx="454426" cy="2072204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EED8CF-5BF3-C836-D308-FAAAFE02EE55}"/>
              </a:ext>
            </a:extLst>
          </p:cNvPr>
          <p:cNvSpPr/>
          <p:nvPr/>
        </p:nvSpPr>
        <p:spPr>
          <a:xfrm>
            <a:off x="4830895" y="2052150"/>
            <a:ext cx="364208" cy="415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527A087-AD0F-0F0C-50D7-DC42E5572F0F}"/>
              </a:ext>
            </a:extLst>
          </p:cNvPr>
          <p:cNvSpPr txBox="1"/>
          <p:nvPr/>
        </p:nvSpPr>
        <p:spPr>
          <a:xfrm>
            <a:off x="1" y="3075057"/>
            <a:ext cx="1219199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Century Gothic" panose="020B0502020202020204" pitchFamily="34" charset="0"/>
              </a:rPr>
              <a:t>When</a:t>
            </a:r>
            <a:r>
              <a:rPr lang="fr-FR" sz="2400" dirty="0">
                <a:latin typeface="Century Gothic" panose="020B0502020202020204" pitchFamily="34" charset="0"/>
              </a:rPr>
              <a:t> Neu5Ac(a2-3) </a:t>
            </a:r>
            <a:r>
              <a:rPr lang="fr-FR" sz="2400" dirty="0" err="1">
                <a:latin typeface="Century Gothic" panose="020B0502020202020204" pitchFamily="34" charset="0"/>
              </a:rPr>
              <a:t>is</a:t>
            </a:r>
            <a:r>
              <a:rPr lang="fr-FR" sz="2400" dirty="0">
                <a:latin typeface="Century Gothic" panose="020B0502020202020204" pitchFamily="34" charset="0"/>
              </a:rPr>
              <a:t> on the </a:t>
            </a:r>
            <a:r>
              <a:rPr lang="fr-FR" sz="2400" dirty="0">
                <a:highlight>
                  <a:srgbClr val="FFFF00"/>
                </a:highlight>
                <a:latin typeface="Century Gothic" panose="020B0502020202020204" pitchFamily="34" charset="0"/>
              </a:rPr>
              <a:t>Man(a1-3) </a:t>
            </a:r>
            <a:r>
              <a:rPr lang="fr-FR" sz="2400" dirty="0">
                <a:latin typeface="Century Gothic" panose="020B0502020202020204" pitchFamily="34" charset="0"/>
              </a:rPr>
              <a:t>arm and Neu5Ac(a2-6) </a:t>
            </a:r>
            <a:r>
              <a:rPr lang="fr-FR" sz="2400" dirty="0" err="1">
                <a:latin typeface="Century Gothic" panose="020B0502020202020204" pitchFamily="34" charset="0"/>
              </a:rPr>
              <a:t>is</a:t>
            </a:r>
            <a:r>
              <a:rPr lang="fr-FR" sz="2400" dirty="0">
                <a:latin typeface="Century Gothic" panose="020B0502020202020204" pitchFamily="34" charset="0"/>
              </a:rPr>
              <a:t> on the </a:t>
            </a:r>
            <a:r>
              <a:rPr lang="fr-FR" sz="2400" dirty="0">
                <a:highlight>
                  <a:srgbClr val="FFC0FF"/>
                </a:highlight>
                <a:latin typeface="Century Gothic" panose="020B0502020202020204" pitchFamily="34" charset="0"/>
              </a:rPr>
              <a:t>Man(a1-6) </a:t>
            </a:r>
            <a:r>
              <a:rPr lang="fr-FR" sz="2400" dirty="0">
                <a:latin typeface="Century Gothic" panose="020B0502020202020204" pitchFamily="34" charset="0"/>
              </a:rPr>
              <a:t>arm : </a:t>
            </a:r>
          </a:p>
          <a:p>
            <a:endParaRPr lang="fr-FR" sz="2400" dirty="0">
              <a:latin typeface="Century Gothic" panose="020B0502020202020204" pitchFamily="34" charset="0"/>
            </a:endParaRPr>
          </a:p>
          <a:p>
            <a:pPr algn="ctr"/>
            <a:r>
              <a:rPr lang="fr-FR" sz="2000" dirty="0">
                <a:latin typeface="Century Gothic" panose="020B0502020202020204" pitchFamily="34" charset="0"/>
              </a:rPr>
              <a:t>Neu5Ac(a2-3), </a:t>
            </a:r>
            <a:r>
              <a:rPr lang="fr-FR" sz="2000" dirty="0" err="1">
                <a:latin typeface="Century Gothic" panose="020B0502020202020204" pitchFamily="34" charset="0"/>
              </a:rPr>
              <a:t>which</a:t>
            </a:r>
            <a:r>
              <a:rPr lang="fr-FR" sz="2000" dirty="0"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latin typeface="Century Gothic" panose="020B0502020202020204" pitchFamily="34" charset="0"/>
              </a:rPr>
              <a:t>is</a:t>
            </a:r>
            <a:r>
              <a:rPr lang="fr-FR" sz="2000" dirty="0">
                <a:latin typeface="Century Gothic" panose="020B0502020202020204" pitchFamily="34" charset="0"/>
              </a:rPr>
              <a:t> on the </a:t>
            </a:r>
            <a:r>
              <a:rPr lang="fr-FR" sz="2000" dirty="0">
                <a:highlight>
                  <a:srgbClr val="FFFF00"/>
                </a:highlight>
                <a:latin typeface="Century Gothic" panose="020B0502020202020204" pitchFamily="34" charset="0"/>
              </a:rPr>
              <a:t>Man(a1-3) </a:t>
            </a:r>
            <a:r>
              <a:rPr lang="fr-FR" sz="2000" dirty="0" err="1">
                <a:latin typeface="Century Gothic" panose="020B0502020202020204" pitchFamily="34" charset="0"/>
              </a:rPr>
              <a:t>branch</a:t>
            </a:r>
            <a:r>
              <a:rPr lang="fr-FR" sz="2000" dirty="0">
                <a:latin typeface="Century Gothic" panose="020B0502020202020204" pitchFamily="34" charset="0"/>
              </a:rPr>
              <a:t>, </a:t>
            </a:r>
            <a:r>
              <a:rPr lang="fr-FR" sz="2000" dirty="0" err="1">
                <a:latin typeface="Century Gothic" panose="020B0502020202020204" pitchFamily="34" charset="0"/>
              </a:rPr>
              <a:t>is</a:t>
            </a:r>
            <a:r>
              <a:rPr lang="fr-FR" sz="2000" dirty="0">
                <a:latin typeface="Century Gothic" panose="020B0502020202020204" pitchFamily="34" charset="0"/>
              </a:rPr>
              <a:t> the </a:t>
            </a:r>
            <a:r>
              <a:rPr lang="fr-FR" sz="2000" dirty="0" err="1">
                <a:latin typeface="Century Gothic" panose="020B0502020202020204" pitchFamily="34" charset="0"/>
              </a:rPr>
              <a:t>most</a:t>
            </a:r>
            <a:r>
              <a:rPr lang="fr-FR" sz="2000" dirty="0">
                <a:latin typeface="Century Gothic" panose="020B0502020202020204" pitchFamily="34" charset="0"/>
              </a:rPr>
              <a:t> flexible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17997A7-D9BC-D547-23B3-285417ACE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800" y="664387"/>
            <a:ext cx="4048257" cy="17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42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ZoneTexte 29">
            <a:extLst>
              <a:ext uri="{FF2B5EF4-FFF2-40B4-BE49-F238E27FC236}">
                <a16:creationId xmlns:a16="http://schemas.microsoft.com/office/drawing/2014/main" id="{6527A087-AD0F-0F0C-50D7-DC42E5572F0F}"/>
              </a:ext>
            </a:extLst>
          </p:cNvPr>
          <p:cNvSpPr txBox="1"/>
          <p:nvPr/>
        </p:nvSpPr>
        <p:spPr>
          <a:xfrm>
            <a:off x="1" y="3956487"/>
            <a:ext cx="12191999" cy="2803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000" dirty="0">
                <a:latin typeface="Century Gothic" panose="020B0502020202020204" pitchFamily="34" charset="0"/>
              </a:rPr>
              <a:t>The </a:t>
            </a:r>
            <a:r>
              <a:rPr lang="fr-FR" sz="2000" dirty="0" err="1">
                <a:latin typeface="Century Gothic" panose="020B0502020202020204" pitchFamily="34" charset="0"/>
              </a:rPr>
              <a:t>general</a:t>
            </a:r>
            <a:r>
              <a:rPr lang="fr-FR" sz="2000" dirty="0"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latin typeface="Century Gothic" panose="020B0502020202020204" pitchFamily="34" charset="0"/>
              </a:rPr>
              <a:t>rule</a:t>
            </a:r>
            <a:r>
              <a:rPr lang="fr-FR" sz="2000" dirty="0"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latin typeface="Century Gothic" panose="020B0502020202020204" pitchFamily="34" charset="0"/>
              </a:rPr>
              <a:t>seems</a:t>
            </a:r>
            <a:r>
              <a:rPr lang="fr-FR" sz="2000" dirty="0">
                <a:latin typeface="Century Gothic" panose="020B0502020202020204" pitchFamily="34" charset="0"/>
              </a:rPr>
              <a:t> to </a:t>
            </a:r>
            <a:r>
              <a:rPr lang="fr-FR" sz="2000" dirty="0" err="1">
                <a:latin typeface="Century Gothic" panose="020B0502020202020204" pitchFamily="34" charset="0"/>
              </a:rPr>
              <a:t>be</a:t>
            </a:r>
            <a:r>
              <a:rPr lang="fr-FR" sz="2000" dirty="0"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latin typeface="Century Gothic" panose="020B0502020202020204" pitchFamily="34" charset="0"/>
              </a:rPr>
              <a:t>that</a:t>
            </a:r>
            <a:r>
              <a:rPr lang="fr-FR" sz="2000" dirty="0">
                <a:latin typeface="Century Gothic" panose="020B0502020202020204" pitchFamily="34" charset="0"/>
              </a:rPr>
              <a:t> Neu5Ac on the </a:t>
            </a:r>
            <a:r>
              <a:rPr lang="fr-FR" sz="2000" dirty="0">
                <a:highlight>
                  <a:srgbClr val="FFC0FF"/>
                </a:highlight>
                <a:latin typeface="Century Gothic" panose="020B0502020202020204" pitchFamily="34" charset="0"/>
              </a:rPr>
              <a:t>Man(a1-6)</a:t>
            </a:r>
            <a:r>
              <a:rPr lang="fr-FR" sz="2000" dirty="0"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latin typeface="Century Gothic" panose="020B0502020202020204" pitchFamily="34" charset="0"/>
              </a:rPr>
              <a:t>branch</a:t>
            </a:r>
            <a:r>
              <a:rPr lang="fr-FR" sz="2000" dirty="0"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latin typeface="Century Gothic" panose="020B0502020202020204" pitchFamily="34" charset="0"/>
              </a:rPr>
              <a:t>is</a:t>
            </a:r>
            <a:r>
              <a:rPr lang="fr-FR" sz="2000" dirty="0"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latin typeface="Century Gothic" panose="020B0502020202020204" pitchFamily="34" charset="0"/>
              </a:rPr>
              <a:t>always</a:t>
            </a:r>
            <a:r>
              <a:rPr lang="fr-FR" sz="2000" dirty="0">
                <a:latin typeface="Century Gothic" panose="020B0502020202020204" pitchFamily="34" charset="0"/>
              </a:rPr>
              <a:t> the </a:t>
            </a:r>
            <a:r>
              <a:rPr lang="fr-FR" sz="2000" dirty="0" err="1">
                <a:latin typeface="Century Gothic" panose="020B0502020202020204" pitchFamily="34" charset="0"/>
              </a:rPr>
              <a:t>most</a:t>
            </a:r>
            <a:r>
              <a:rPr lang="fr-FR" sz="2000" dirty="0">
                <a:latin typeface="Century Gothic" panose="020B0502020202020204" pitchFamily="34" charset="0"/>
              </a:rPr>
              <a:t> flexible, </a:t>
            </a:r>
            <a:r>
              <a:rPr lang="fr-FR" sz="2000" b="1" dirty="0" err="1">
                <a:latin typeface="Century Gothic" panose="020B0502020202020204" pitchFamily="34" charset="0"/>
              </a:rPr>
              <a:t>unless</a:t>
            </a:r>
            <a:r>
              <a:rPr lang="fr-FR" sz="2000" dirty="0"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latin typeface="Century Gothic" panose="020B0502020202020204" pitchFamily="34" charset="0"/>
              </a:rPr>
              <a:t>it</a:t>
            </a:r>
            <a:r>
              <a:rPr lang="fr-FR" sz="2000" dirty="0"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latin typeface="Century Gothic" panose="020B0502020202020204" pitchFamily="34" charset="0"/>
              </a:rPr>
              <a:t>is</a:t>
            </a:r>
            <a:r>
              <a:rPr lang="fr-FR" sz="2000" dirty="0">
                <a:latin typeface="Century Gothic" panose="020B0502020202020204" pitchFamily="34" charset="0"/>
              </a:rPr>
              <a:t> a Neu5Ac(a2-6) and, on the </a:t>
            </a:r>
            <a:r>
              <a:rPr lang="fr-FR" sz="2000" dirty="0">
                <a:highlight>
                  <a:srgbClr val="FFFF00"/>
                </a:highlight>
                <a:latin typeface="Century Gothic" panose="020B0502020202020204" pitchFamily="34" charset="0"/>
              </a:rPr>
              <a:t>Man(a1-3)</a:t>
            </a:r>
            <a:r>
              <a:rPr lang="fr-FR" sz="2000" dirty="0"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latin typeface="Century Gothic" panose="020B0502020202020204" pitchFamily="34" charset="0"/>
              </a:rPr>
              <a:t>branch</a:t>
            </a:r>
            <a:r>
              <a:rPr lang="fr-FR" sz="2000" dirty="0">
                <a:latin typeface="Century Gothic" panose="020B0502020202020204" pitchFamily="34" charset="0"/>
              </a:rPr>
              <a:t>, </a:t>
            </a:r>
            <a:r>
              <a:rPr lang="fr-FR" sz="2000" dirty="0" err="1">
                <a:latin typeface="Century Gothic" panose="020B0502020202020204" pitchFamily="34" charset="0"/>
              </a:rPr>
              <a:t>there</a:t>
            </a:r>
            <a:r>
              <a:rPr lang="fr-FR" sz="2000" dirty="0"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latin typeface="Century Gothic" panose="020B0502020202020204" pitchFamily="34" charset="0"/>
              </a:rPr>
              <a:t>is</a:t>
            </a:r>
            <a:r>
              <a:rPr lang="fr-FR" sz="2000" dirty="0">
                <a:latin typeface="Century Gothic" panose="020B0502020202020204" pitchFamily="34" charset="0"/>
              </a:rPr>
              <a:t> a Neu5Ac(a2-3). </a:t>
            </a:r>
          </a:p>
          <a:p>
            <a:pPr algn="ctr">
              <a:lnSpc>
                <a:spcPct val="150000"/>
              </a:lnSpc>
            </a:pPr>
            <a:endParaRPr lang="fr-FR" sz="2000" dirty="0">
              <a:latin typeface="Century Gothic" panose="020B0502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fr-FR" sz="2000" dirty="0" err="1">
                <a:latin typeface="Century Gothic" panose="020B0502020202020204" pitchFamily="34" charset="0"/>
              </a:rPr>
              <a:t>Then</a:t>
            </a:r>
            <a:r>
              <a:rPr lang="fr-FR" sz="2000" dirty="0">
                <a:latin typeface="Century Gothic" panose="020B0502020202020204" pitchFamily="34" charset="0"/>
              </a:rPr>
              <a:t>, Neu5Ac(a2-3) </a:t>
            </a:r>
            <a:r>
              <a:rPr lang="fr-FR" sz="2000" dirty="0" err="1">
                <a:latin typeface="Century Gothic" panose="020B0502020202020204" pitchFamily="34" charset="0"/>
              </a:rPr>
              <a:t>is</a:t>
            </a:r>
            <a:r>
              <a:rPr lang="fr-FR" sz="2000" dirty="0">
                <a:latin typeface="Century Gothic" panose="020B0502020202020204" pitchFamily="34" charset="0"/>
              </a:rPr>
              <a:t> more flexible.</a:t>
            </a:r>
          </a:p>
          <a:p>
            <a:pPr algn="ctr">
              <a:lnSpc>
                <a:spcPct val="150000"/>
              </a:lnSpc>
            </a:pPr>
            <a:endParaRPr lang="fr-FR" sz="2000" dirty="0">
              <a:latin typeface="Century Gothic" panose="020B0502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fr-FR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Question:</a:t>
            </a:r>
            <a:r>
              <a:rPr lang="fr-F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fr-FR" sz="20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what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about Neu5Gc?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FDA2529B-9CB4-B858-B236-827620D92671}"/>
              </a:ext>
            </a:extLst>
          </p:cNvPr>
          <p:cNvGrpSpPr/>
          <p:nvPr/>
        </p:nvGrpSpPr>
        <p:grpSpPr>
          <a:xfrm>
            <a:off x="6820435" y="1433591"/>
            <a:ext cx="4164077" cy="1436518"/>
            <a:chOff x="3508235" y="664387"/>
            <a:chExt cx="5227822" cy="180348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3D57B3-9D85-2A48-4467-7C49CD63FBDD}"/>
                </a:ext>
              </a:extLst>
            </p:cNvPr>
            <p:cNvSpPr/>
            <p:nvPr/>
          </p:nvSpPr>
          <p:spPr>
            <a:xfrm>
              <a:off x="7271769" y="1925184"/>
              <a:ext cx="1179565" cy="2577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root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E13973-AACC-EFB1-5314-21D65592CEF6}"/>
                </a:ext>
              </a:extLst>
            </p:cNvPr>
            <p:cNvSpPr/>
            <p:nvPr/>
          </p:nvSpPr>
          <p:spPr>
            <a:xfrm>
              <a:off x="3508235" y="1139138"/>
              <a:ext cx="1179565" cy="257720"/>
            </a:xfrm>
            <a:prstGeom prst="rect">
              <a:avLst/>
            </a:prstGeom>
            <a:solidFill>
              <a:srgbClr val="FFC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Man1-6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85F6BEC-AD06-A05C-5F1C-503AD9C8FB2B}"/>
                </a:ext>
              </a:extLst>
            </p:cNvPr>
            <p:cNvSpPr/>
            <p:nvPr/>
          </p:nvSpPr>
          <p:spPr>
            <a:xfrm>
              <a:off x="3515732" y="1697969"/>
              <a:ext cx="1179565" cy="2577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Man1-3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C25FF39-6A79-63C4-189A-C04FB4C413BD}"/>
                </a:ext>
              </a:extLst>
            </p:cNvPr>
            <p:cNvSpPr/>
            <p:nvPr/>
          </p:nvSpPr>
          <p:spPr>
            <a:xfrm rot="16200000">
              <a:off x="7634340" y="819904"/>
              <a:ext cx="454426" cy="14817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C9B9CD8-EDB7-6F8A-2505-9D5BC534F07B}"/>
                </a:ext>
              </a:extLst>
            </p:cNvPr>
            <p:cNvSpPr/>
            <p:nvPr/>
          </p:nvSpPr>
          <p:spPr>
            <a:xfrm rot="16200000">
              <a:off x="5586421" y="790728"/>
              <a:ext cx="454428" cy="20722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4F71F76-825E-DBB9-8BD7-42842F3E44B6}"/>
                </a:ext>
              </a:extLst>
            </p:cNvPr>
            <p:cNvSpPr/>
            <p:nvPr/>
          </p:nvSpPr>
          <p:spPr>
            <a:xfrm rot="16200000">
              <a:off x="5586423" y="231897"/>
              <a:ext cx="454426" cy="2072204"/>
            </a:xfrm>
            <a:prstGeom prst="rect">
              <a:avLst/>
            </a:prstGeom>
            <a:solidFill>
              <a:srgbClr val="FFC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CEED8CF-5BF3-C836-D308-FAAAFE02EE55}"/>
                </a:ext>
              </a:extLst>
            </p:cNvPr>
            <p:cNvSpPr/>
            <p:nvPr/>
          </p:nvSpPr>
          <p:spPr>
            <a:xfrm>
              <a:off x="4830895" y="2052150"/>
              <a:ext cx="364208" cy="4157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b="1" dirty="0">
                  <a:solidFill>
                    <a:srgbClr val="FF0000"/>
                  </a:solidFill>
                </a:rPr>
                <a:t>*</a:t>
              </a:r>
            </a:p>
          </p:txBody>
        </p:sp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317997A7-D9BC-D547-23B3-285417ACE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87800" y="664387"/>
              <a:ext cx="4048257" cy="1792800"/>
            </a:xfrm>
            <a:prstGeom prst="rect">
              <a:avLst/>
            </a:prstGeom>
          </p:spPr>
        </p:pic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89FAF4D2-D626-B1B2-59E3-1321D3685108}"/>
              </a:ext>
            </a:extLst>
          </p:cNvPr>
          <p:cNvGrpSpPr/>
          <p:nvPr/>
        </p:nvGrpSpPr>
        <p:grpSpPr>
          <a:xfrm>
            <a:off x="1935562" y="1390482"/>
            <a:ext cx="4128847" cy="1409759"/>
            <a:chOff x="3508235" y="675841"/>
            <a:chExt cx="5183592" cy="176989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F14069-84FC-96CB-B23B-D9F8518056AE}"/>
                </a:ext>
              </a:extLst>
            </p:cNvPr>
            <p:cNvSpPr/>
            <p:nvPr/>
          </p:nvSpPr>
          <p:spPr>
            <a:xfrm>
              <a:off x="7271769" y="1925184"/>
              <a:ext cx="1179565" cy="2577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root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5E7013E-5C44-46C3-07EE-43A54687CE50}"/>
                </a:ext>
              </a:extLst>
            </p:cNvPr>
            <p:cNvSpPr/>
            <p:nvPr/>
          </p:nvSpPr>
          <p:spPr>
            <a:xfrm>
              <a:off x="3508235" y="1139138"/>
              <a:ext cx="1179565" cy="257720"/>
            </a:xfrm>
            <a:prstGeom prst="rect">
              <a:avLst/>
            </a:prstGeom>
            <a:solidFill>
              <a:srgbClr val="FFC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Man1-6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91D9F29-56BE-42D3-7BA2-CB422AFE7DC4}"/>
                </a:ext>
              </a:extLst>
            </p:cNvPr>
            <p:cNvSpPr/>
            <p:nvPr/>
          </p:nvSpPr>
          <p:spPr>
            <a:xfrm>
              <a:off x="3515732" y="1697969"/>
              <a:ext cx="1179565" cy="2577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Man1-3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0308089-C6FD-7C34-6F79-B500FDDBF19F}"/>
                </a:ext>
              </a:extLst>
            </p:cNvPr>
            <p:cNvSpPr/>
            <p:nvPr/>
          </p:nvSpPr>
          <p:spPr>
            <a:xfrm rot="16200000">
              <a:off x="7634340" y="819904"/>
              <a:ext cx="454426" cy="14817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AAC03C5-ED45-CFA0-0A96-802F43955BD1}"/>
                </a:ext>
              </a:extLst>
            </p:cNvPr>
            <p:cNvSpPr/>
            <p:nvPr/>
          </p:nvSpPr>
          <p:spPr>
            <a:xfrm rot="16200000">
              <a:off x="5586421" y="790728"/>
              <a:ext cx="454428" cy="20722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0C2ECD-BFF1-A9E9-B81D-5B6477CF1B44}"/>
                </a:ext>
              </a:extLst>
            </p:cNvPr>
            <p:cNvSpPr/>
            <p:nvPr/>
          </p:nvSpPr>
          <p:spPr>
            <a:xfrm rot="16200000">
              <a:off x="5586423" y="231897"/>
              <a:ext cx="454426" cy="2072204"/>
            </a:xfrm>
            <a:prstGeom prst="rect">
              <a:avLst/>
            </a:prstGeom>
            <a:solidFill>
              <a:srgbClr val="FFC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4E2D5E-4F3E-0A80-C06B-E6F1823A5D4B}"/>
                </a:ext>
              </a:extLst>
            </p:cNvPr>
            <p:cNvSpPr/>
            <p:nvPr/>
          </p:nvSpPr>
          <p:spPr>
            <a:xfrm>
              <a:off x="4830895" y="803214"/>
              <a:ext cx="364208" cy="4157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b="1" dirty="0">
                  <a:solidFill>
                    <a:srgbClr val="FF0000"/>
                  </a:solidFill>
                </a:rPr>
                <a:t>*</a:t>
              </a:r>
            </a:p>
          </p:txBody>
        </p:sp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CEE7CB62-667A-1DD3-F86C-339155DC6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95297" y="675841"/>
              <a:ext cx="3996530" cy="1769892"/>
            </a:xfrm>
            <a:prstGeom prst="rect">
              <a:avLst/>
            </a:prstGeom>
          </p:spPr>
        </p:pic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6D65109E-0485-41D3-C6BE-53BD9F1FE7BD}"/>
              </a:ext>
            </a:extLst>
          </p:cNvPr>
          <p:cNvGrpSpPr/>
          <p:nvPr/>
        </p:nvGrpSpPr>
        <p:grpSpPr>
          <a:xfrm>
            <a:off x="1927240" y="186907"/>
            <a:ext cx="4137169" cy="1416089"/>
            <a:chOff x="3508235" y="671867"/>
            <a:chExt cx="5194041" cy="177784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FECADB2-E6DB-4222-F57B-6CA791CB6502}"/>
                </a:ext>
              </a:extLst>
            </p:cNvPr>
            <p:cNvSpPr/>
            <p:nvPr/>
          </p:nvSpPr>
          <p:spPr>
            <a:xfrm>
              <a:off x="7271769" y="1925184"/>
              <a:ext cx="1179565" cy="2577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root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1C79418-E86F-EF3A-5343-E463C46FA788}"/>
                </a:ext>
              </a:extLst>
            </p:cNvPr>
            <p:cNvSpPr/>
            <p:nvPr/>
          </p:nvSpPr>
          <p:spPr>
            <a:xfrm>
              <a:off x="3508235" y="1139138"/>
              <a:ext cx="1179565" cy="257720"/>
            </a:xfrm>
            <a:prstGeom prst="rect">
              <a:avLst/>
            </a:prstGeom>
            <a:solidFill>
              <a:srgbClr val="FFC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Man1-6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6C21336-1980-0AC5-5D95-3B2D6B037166}"/>
                </a:ext>
              </a:extLst>
            </p:cNvPr>
            <p:cNvSpPr/>
            <p:nvPr/>
          </p:nvSpPr>
          <p:spPr>
            <a:xfrm>
              <a:off x="3515732" y="1697969"/>
              <a:ext cx="1179565" cy="2577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Man1-3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4174350-5C63-9027-6897-3A40CB1D4231}"/>
                </a:ext>
              </a:extLst>
            </p:cNvPr>
            <p:cNvSpPr/>
            <p:nvPr/>
          </p:nvSpPr>
          <p:spPr>
            <a:xfrm rot="16200000">
              <a:off x="7634340" y="819904"/>
              <a:ext cx="454426" cy="14817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DC562D-ECE9-A08E-5340-466AFBFC9A3E}"/>
                </a:ext>
              </a:extLst>
            </p:cNvPr>
            <p:cNvSpPr/>
            <p:nvPr/>
          </p:nvSpPr>
          <p:spPr>
            <a:xfrm rot="16200000">
              <a:off x="5586421" y="790728"/>
              <a:ext cx="454428" cy="20722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1EBD34-F513-E905-2FBC-D4BFCB906A79}"/>
                </a:ext>
              </a:extLst>
            </p:cNvPr>
            <p:cNvSpPr/>
            <p:nvPr/>
          </p:nvSpPr>
          <p:spPr>
            <a:xfrm rot="16200000">
              <a:off x="5586423" y="231897"/>
              <a:ext cx="454426" cy="2072204"/>
            </a:xfrm>
            <a:prstGeom prst="rect">
              <a:avLst/>
            </a:prstGeom>
            <a:solidFill>
              <a:srgbClr val="FFC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733DB19-896E-416D-0C77-B74A50946BFF}"/>
                </a:ext>
              </a:extLst>
            </p:cNvPr>
            <p:cNvSpPr/>
            <p:nvPr/>
          </p:nvSpPr>
          <p:spPr>
            <a:xfrm>
              <a:off x="4830895" y="803214"/>
              <a:ext cx="364208" cy="4157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b="1" dirty="0">
                  <a:solidFill>
                    <a:srgbClr val="FF0000"/>
                  </a:solidFill>
                </a:rPr>
                <a:t>*</a:t>
              </a:r>
            </a:p>
          </p:txBody>
        </p: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8BBA0FDF-3CFE-826C-1F15-1A735BB65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87800" y="671867"/>
              <a:ext cx="4014476" cy="1777840"/>
            </a:xfrm>
            <a:prstGeom prst="rect">
              <a:avLst/>
            </a:prstGeom>
          </p:spPr>
        </p:pic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22E3D3F7-FA55-D26B-13D8-FACDBC501332}"/>
              </a:ext>
            </a:extLst>
          </p:cNvPr>
          <p:cNvGrpSpPr/>
          <p:nvPr/>
        </p:nvGrpSpPr>
        <p:grpSpPr>
          <a:xfrm>
            <a:off x="1927240" y="2592819"/>
            <a:ext cx="4122425" cy="1393754"/>
            <a:chOff x="6369599" y="-68472"/>
            <a:chExt cx="5822401" cy="19685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9E32DC6-90FD-1BFE-A0E6-C4544D06E0B2}"/>
                </a:ext>
              </a:extLst>
            </p:cNvPr>
            <p:cNvSpPr/>
            <p:nvPr/>
          </p:nvSpPr>
          <p:spPr>
            <a:xfrm>
              <a:off x="10603524" y="1314692"/>
              <a:ext cx="1326995" cy="2899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root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250D465-C37C-BD83-2155-B98E000E27AE}"/>
                </a:ext>
              </a:extLst>
            </p:cNvPr>
            <p:cNvSpPr/>
            <p:nvPr/>
          </p:nvSpPr>
          <p:spPr>
            <a:xfrm>
              <a:off x="6369599" y="430402"/>
              <a:ext cx="1326995" cy="289932"/>
            </a:xfrm>
            <a:prstGeom prst="rect">
              <a:avLst/>
            </a:prstGeom>
            <a:solidFill>
              <a:srgbClr val="FFC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Man1-6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FE82177-D4E4-84C6-ABBF-614498617AA8}"/>
                </a:ext>
              </a:extLst>
            </p:cNvPr>
            <p:cNvSpPr/>
            <p:nvPr/>
          </p:nvSpPr>
          <p:spPr>
            <a:xfrm>
              <a:off x="6378033" y="1059079"/>
              <a:ext cx="1326995" cy="2899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Man1-3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1A668CC-C87C-0A56-A1DD-3E60DF862292}"/>
                </a:ext>
              </a:extLst>
            </p:cNvPr>
            <p:cNvSpPr/>
            <p:nvPr/>
          </p:nvSpPr>
          <p:spPr>
            <a:xfrm rot="16200000">
              <a:off x="11011411" y="71268"/>
              <a:ext cx="511223" cy="16669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4701435-C254-B90E-6AF8-D80EF4D783C0}"/>
                </a:ext>
              </a:extLst>
            </p:cNvPr>
            <p:cNvSpPr/>
            <p:nvPr/>
          </p:nvSpPr>
          <p:spPr>
            <a:xfrm rot="16200000">
              <a:off x="8707530" y="38445"/>
              <a:ext cx="511225" cy="2331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8898D59-EDA7-9CDF-4DEE-8ED991AE00F3}"/>
                </a:ext>
              </a:extLst>
            </p:cNvPr>
            <p:cNvSpPr/>
            <p:nvPr/>
          </p:nvSpPr>
          <p:spPr>
            <a:xfrm rot="16200000">
              <a:off x="8707532" y="-590232"/>
              <a:ext cx="511223" cy="2331201"/>
            </a:xfrm>
            <a:prstGeom prst="rect">
              <a:avLst/>
            </a:prstGeom>
            <a:solidFill>
              <a:srgbClr val="FFC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AB462E05-2CC1-BC5B-ED89-52B9E62CC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47000" y="-68472"/>
              <a:ext cx="4445000" cy="1968500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FAFDCFC-D95F-0E91-0695-8226378AA079}"/>
                </a:ext>
              </a:extLst>
            </p:cNvPr>
            <p:cNvSpPr/>
            <p:nvPr/>
          </p:nvSpPr>
          <p:spPr>
            <a:xfrm>
              <a:off x="7857574" y="65041"/>
              <a:ext cx="409729" cy="4676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b="1" dirty="0">
                  <a:solidFill>
                    <a:srgbClr val="FF0000"/>
                  </a:solidFill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3069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5898379-1B5A-124F-88A1-16AEDEFEC7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91"/>
          <a:stretch/>
        </p:blipFill>
        <p:spPr>
          <a:xfrm>
            <a:off x="0" y="757553"/>
            <a:ext cx="12192000" cy="59502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9C51241-3AE4-FE6A-CADE-5BAEE702575D}"/>
              </a:ext>
            </a:extLst>
          </p:cNvPr>
          <p:cNvSpPr/>
          <p:nvPr/>
        </p:nvSpPr>
        <p:spPr>
          <a:xfrm rot="16200000">
            <a:off x="2944224" y="6598228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054966-88D5-1558-4F66-5A6B533F34B0}"/>
              </a:ext>
            </a:extLst>
          </p:cNvPr>
          <p:cNvSpPr/>
          <p:nvPr/>
        </p:nvSpPr>
        <p:spPr>
          <a:xfrm rot="16200000">
            <a:off x="3671287" y="6598228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AAABCA-F113-4A78-8829-E8E90F8044BA}"/>
              </a:ext>
            </a:extLst>
          </p:cNvPr>
          <p:cNvSpPr/>
          <p:nvPr/>
        </p:nvSpPr>
        <p:spPr>
          <a:xfrm rot="16200000">
            <a:off x="9487791" y="6598228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A284F9-B611-923E-3978-4C87B74C468F}"/>
              </a:ext>
            </a:extLst>
          </p:cNvPr>
          <p:cNvSpPr/>
          <p:nvPr/>
        </p:nvSpPr>
        <p:spPr>
          <a:xfrm rot="16200000">
            <a:off x="10214857" y="6598229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BAB740-DE4E-8773-2F34-59FD261DA832}"/>
              </a:ext>
            </a:extLst>
          </p:cNvPr>
          <p:cNvSpPr/>
          <p:nvPr/>
        </p:nvSpPr>
        <p:spPr>
          <a:xfrm rot="16200000">
            <a:off x="5852476" y="6598229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243273-F0DF-7701-12BE-564DB28C885D}"/>
              </a:ext>
            </a:extLst>
          </p:cNvPr>
          <p:cNvSpPr/>
          <p:nvPr/>
        </p:nvSpPr>
        <p:spPr>
          <a:xfrm rot="16200000">
            <a:off x="5125413" y="6598229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F850A2-24F6-7474-6A5F-18F841F51203}"/>
              </a:ext>
            </a:extLst>
          </p:cNvPr>
          <p:cNvSpPr/>
          <p:nvPr/>
        </p:nvSpPr>
        <p:spPr>
          <a:xfrm rot="16200000">
            <a:off x="6579539" y="6598229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F2089F-1CB0-877D-B236-B8835956FA66}"/>
              </a:ext>
            </a:extLst>
          </p:cNvPr>
          <p:cNvSpPr/>
          <p:nvPr/>
        </p:nvSpPr>
        <p:spPr>
          <a:xfrm rot="16200000">
            <a:off x="7306601" y="6598229"/>
            <a:ext cx="106124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A8F19C-3CE5-34E5-B999-636CCF06E84F}"/>
              </a:ext>
            </a:extLst>
          </p:cNvPr>
          <p:cNvSpPr/>
          <p:nvPr/>
        </p:nvSpPr>
        <p:spPr>
          <a:xfrm rot="16200000">
            <a:off x="8760728" y="6598228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AB39FD-8171-E3A7-354A-E9F517E3D996}"/>
              </a:ext>
            </a:extLst>
          </p:cNvPr>
          <p:cNvSpPr/>
          <p:nvPr/>
        </p:nvSpPr>
        <p:spPr>
          <a:xfrm rot="16200000">
            <a:off x="8033665" y="6598229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543F2E-C186-B248-9BCC-FEABE641F133}"/>
              </a:ext>
            </a:extLst>
          </p:cNvPr>
          <p:cNvSpPr/>
          <p:nvPr/>
        </p:nvSpPr>
        <p:spPr>
          <a:xfrm rot="16200000">
            <a:off x="4398350" y="6598229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9F9B63-05C7-F9C2-BC4D-17FC9352CEF5}"/>
              </a:ext>
            </a:extLst>
          </p:cNvPr>
          <p:cNvSpPr/>
          <p:nvPr/>
        </p:nvSpPr>
        <p:spPr>
          <a:xfrm rot="16200000">
            <a:off x="2217161" y="6598228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C9E1D3-06B3-7136-4544-29E7B5789459}"/>
              </a:ext>
            </a:extLst>
          </p:cNvPr>
          <p:cNvSpPr/>
          <p:nvPr/>
        </p:nvSpPr>
        <p:spPr>
          <a:xfrm>
            <a:off x="9862431" y="5292447"/>
            <a:ext cx="409729" cy="467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FF0000"/>
                </a:solidFill>
              </a:rPr>
              <a:t>*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C9E499A4-EF93-73E8-DE2A-CC5621F0B86D}"/>
              </a:ext>
            </a:extLst>
          </p:cNvPr>
          <p:cNvGrpSpPr/>
          <p:nvPr/>
        </p:nvGrpSpPr>
        <p:grpSpPr>
          <a:xfrm>
            <a:off x="7016470" y="-151549"/>
            <a:ext cx="5175530" cy="1749799"/>
            <a:chOff x="6369599" y="-68472"/>
            <a:chExt cx="5822401" cy="19685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3D57B3-9D85-2A48-4467-7C49CD63FBDD}"/>
                </a:ext>
              </a:extLst>
            </p:cNvPr>
            <p:cNvSpPr/>
            <p:nvPr/>
          </p:nvSpPr>
          <p:spPr>
            <a:xfrm>
              <a:off x="10603524" y="1314692"/>
              <a:ext cx="1326995" cy="2899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root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E13973-AACC-EFB1-5314-21D65592CEF6}"/>
                </a:ext>
              </a:extLst>
            </p:cNvPr>
            <p:cNvSpPr/>
            <p:nvPr/>
          </p:nvSpPr>
          <p:spPr>
            <a:xfrm>
              <a:off x="6369599" y="430402"/>
              <a:ext cx="1326995" cy="289932"/>
            </a:xfrm>
            <a:prstGeom prst="rect">
              <a:avLst/>
            </a:prstGeom>
            <a:solidFill>
              <a:srgbClr val="FFC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Man1-6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85F6BEC-AD06-A05C-5F1C-503AD9C8FB2B}"/>
                </a:ext>
              </a:extLst>
            </p:cNvPr>
            <p:cNvSpPr/>
            <p:nvPr/>
          </p:nvSpPr>
          <p:spPr>
            <a:xfrm>
              <a:off x="6378033" y="1059079"/>
              <a:ext cx="1326995" cy="2899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Man1-3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C25FF39-6A79-63C4-189A-C04FB4C413BD}"/>
                </a:ext>
              </a:extLst>
            </p:cNvPr>
            <p:cNvSpPr/>
            <p:nvPr/>
          </p:nvSpPr>
          <p:spPr>
            <a:xfrm rot="16200000">
              <a:off x="11011411" y="71268"/>
              <a:ext cx="511223" cy="16669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C9B9CD8-EDB7-6F8A-2505-9D5BC534F07B}"/>
                </a:ext>
              </a:extLst>
            </p:cNvPr>
            <p:cNvSpPr/>
            <p:nvPr/>
          </p:nvSpPr>
          <p:spPr>
            <a:xfrm rot="16200000">
              <a:off x="8707530" y="38445"/>
              <a:ext cx="511225" cy="2331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4F71F76-825E-DBB9-8BD7-42842F3E44B6}"/>
                </a:ext>
              </a:extLst>
            </p:cNvPr>
            <p:cNvSpPr/>
            <p:nvPr/>
          </p:nvSpPr>
          <p:spPr>
            <a:xfrm rot="16200000">
              <a:off x="8707532" y="-590232"/>
              <a:ext cx="511223" cy="2331201"/>
            </a:xfrm>
            <a:prstGeom prst="rect">
              <a:avLst/>
            </a:prstGeom>
            <a:solidFill>
              <a:srgbClr val="FFC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4DD222B3-4D06-2D49-A058-DED07AAD5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47000" y="-68472"/>
              <a:ext cx="4445000" cy="1968500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CEED8CF-5BF3-C836-D308-FAAAFE02EE55}"/>
                </a:ext>
              </a:extLst>
            </p:cNvPr>
            <p:cNvSpPr/>
            <p:nvPr/>
          </p:nvSpPr>
          <p:spPr>
            <a:xfrm>
              <a:off x="7857574" y="65041"/>
              <a:ext cx="409729" cy="4676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b="1" dirty="0">
                  <a:solidFill>
                    <a:srgbClr val="FF0000"/>
                  </a:solidFill>
                </a:rPr>
                <a:t>*</a:t>
              </a:r>
            </a:p>
          </p:txBody>
        </p:sp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6527A087-AD0F-0F0C-50D7-DC42E5572F0F}"/>
              </a:ext>
            </a:extLst>
          </p:cNvPr>
          <p:cNvSpPr txBox="1"/>
          <p:nvPr/>
        </p:nvSpPr>
        <p:spPr>
          <a:xfrm>
            <a:off x="0" y="15465"/>
            <a:ext cx="28980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Alpha-</a:t>
            </a:r>
            <a:r>
              <a:rPr lang="fr-FR" sz="4000" dirty="0" err="1"/>
              <a:t>linked</a:t>
            </a:r>
            <a:r>
              <a:rPr lang="fr-FR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3468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CC34C319-885F-B029-62CB-F1D2741F40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60"/>
          <a:stretch/>
        </p:blipFill>
        <p:spPr>
          <a:xfrm>
            <a:off x="0" y="762000"/>
            <a:ext cx="12192000" cy="595213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FE9DBEAB-68AE-DEFB-3B98-2ECB11EE29EB}"/>
              </a:ext>
            </a:extLst>
          </p:cNvPr>
          <p:cNvSpPr/>
          <p:nvPr/>
        </p:nvSpPr>
        <p:spPr>
          <a:xfrm>
            <a:off x="10780004" y="1075276"/>
            <a:ext cx="1179565" cy="2571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7C3267-0433-9193-92FF-46FB0CE20741}"/>
              </a:ext>
            </a:extLst>
          </p:cNvPr>
          <p:cNvSpPr/>
          <p:nvPr/>
        </p:nvSpPr>
        <p:spPr>
          <a:xfrm>
            <a:off x="7016470" y="290938"/>
            <a:ext cx="1179565" cy="257161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Man1-6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0A07C0E-9D50-D919-0F26-1AC8A5AFA584}"/>
              </a:ext>
            </a:extLst>
          </p:cNvPr>
          <p:cNvSpPr/>
          <p:nvPr/>
        </p:nvSpPr>
        <p:spPr>
          <a:xfrm>
            <a:off x="7023967" y="848555"/>
            <a:ext cx="1179565" cy="257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Man1-3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9353A3-3B63-6802-F644-257C00C55D1C}"/>
              </a:ext>
            </a:extLst>
          </p:cNvPr>
          <p:cNvSpPr/>
          <p:nvPr/>
        </p:nvSpPr>
        <p:spPr>
          <a:xfrm rot="16200000">
            <a:off x="11143068" y="-29212"/>
            <a:ext cx="453439" cy="14817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D7B97DE-DCA7-4EE1-9D71-2B83F0A84803}"/>
              </a:ext>
            </a:extLst>
          </p:cNvPr>
          <p:cNvSpPr/>
          <p:nvPr/>
        </p:nvSpPr>
        <p:spPr>
          <a:xfrm rot="16200000">
            <a:off x="9095149" y="-58966"/>
            <a:ext cx="453441" cy="20722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342F96F-A45E-6839-B381-6EE3A79D44C6}"/>
              </a:ext>
            </a:extLst>
          </p:cNvPr>
          <p:cNvSpPr/>
          <p:nvPr/>
        </p:nvSpPr>
        <p:spPr>
          <a:xfrm rot="16200000">
            <a:off x="9095151" y="-616583"/>
            <a:ext cx="453439" cy="2072204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BCF0EAE-9F84-7255-054A-5144C512238E}"/>
              </a:ext>
            </a:extLst>
          </p:cNvPr>
          <p:cNvSpPr/>
          <p:nvPr/>
        </p:nvSpPr>
        <p:spPr>
          <a:xfrm>
            <a:off x="8339130" y="1211876"/>
            <a:ext cx="364208" cy="414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B37F245-6DCF-13B6-2676-A2650F3FF368}"/>
              </a:ext>
            </a:extLst>
          </p:cNvPr>
          <p:cNvSpPr/>
          <p:nvPr/>
        </p:nvSpPr>
        <p:spPr>
          <a:xfrm rot="16200000">
            <a:off x="9472251" y="6601574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0ED9BD3-BE03-43EB-0E60-D1BBB80F6760}"/>
              </a:ext>
            </a:extLst>
          </p:cNvPr>
          <p:cNvSpPr/>
          <p:nvPr/>
        </p:nvSpPr>
        <p:spPr>
          <a:xfrm rot="16200000">
            <a:off x="8744546" y="6601574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7E27193-2185-190F-7196-C8CD743E5DD4}"/>
              </a:ext>
            </a:extLst>
          </p:cNvPr>
          <p:cNvSpPr/>
          <p:nvPr/>
        </p:nvSpPr>
        <p:spPr>
          <a:xfrm rot="16200000">
            <a:off x="7289136" y="6601575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4A8FF72-6C58-D17B-A8B5-61642FA2BC17}"/>
              </a:ext>
            </a:extLst>
          </p:cNvPr>
          <p:cNvSpPr/>
          <p:nvPr/>
        </p:nvSpPr>
        <p:spPr>
          <a:xfrm rot="16200000">
            <a:off x="5120376" y="6604412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486F7A9-3692-40F6-A677-2448E95C2385}"/>
              </a:ext>
            </a:extLst>
          </p:cNvPr>
          <p:cNvSpPr/>
          <p:nvPr/>
        </p:nvSpPr>
        <p:spPr>
          <a:xfrm rot="16200000">
            <a:off x="2195201" y="6601574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7EA2E23-5CDB-E654-C6A2-EA84845ECE77}"/>
              </a:ext>
            </a:extLst>
          </p:cNvPr>
          <p:cNvSpPr/>
          <p:nvPr/>
        </p:nvSpPr>
        <p:spPr>
          <a:xfrm rot="16200000">
            <a:off x="5808294" y="6601573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2EF19F8-3E47-E179-54AD-1D9EC0152A76}"/>
              </a:ext>
            </a:extLst>
          </p:cNvPr>
          <p:cNvSpPr/>
          <p:nvPr/>
        </p:nvSpPr>
        <p:spPr>
          <a:xfrm rot="16200000">
            <a:off x="3650611" y="6601574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8DC07AA-00C6-5F69-1DF3-F66A3E2383E0}"/>
              </a:ext>
            </a:extLst>
          </p:cNvPr>
          <p:cNvSpPr/>
          <p:nvPr/>
        </p:nvSpPr>
        <p:spPr>
          <a:xfrm rot="16200000">
            <a:off x="10199958" y="6601575"/>
            <a:ext cx="106124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16B268B-7E45-7515-9615-DBF77942BEE5}"/>
              </a:ext>
            </a:extLst>
          </p:cNvPr>
          <p:cNvSpPr/>
          <p:nvPr/>
        </p:nvSpPr>
        <p:spPr>
          <a:xfrm rot="16200000">
            <a:off x="8016841" y="6601575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29AC5F4-2BAD-4896-6616-A6F49C63EB7D}"/>
              </a:ext>
            </a:extLst>
          </p:cNvPr>
          <p:cNvSpPr/>
          <p:nvPr/>
        </p:nvSpPr>
        <p:spPr>
          <a:xfrm rot="16200000">
            <a:off x="4378316" y="6601575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5BA1023-E431-7F5F-0193-AEDCEF4BFB8D}"/>
              </a:ext>
            </a:extLst>
          </p:cNvPr>
          <p:cNvSpPr/>
          <p:nvPr/>
        </p:nvSpPr>
        <p:spPr>
          <a:xfrm rot="16200000">
            <a:off x="6561431" y="6601575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0D93FC6-22B1-CE8A-0962-657F4DD87B9B}"/>
              </a:ext>
            </a:extLst>
          </p:cNvPr>
          <p:cNvSpPr/>
          <p:nvPr/>
        </p:nvSpPr>
        <p:spPr>
          <a:xfrm rot="16200000">
            <a:off x="2922906" y="6601574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877060D-78BB-7C55-4A4E-728C4AE95AA7}"/>
              </a:ext>
            </a:extLst>
          </p:cNvPr>
          <p:cNvSpPr/>
          <p:nvPr/>
        </p:nvSpPr>
        <p:spPr>
          <a:xfrm>
            <a:off x="9862431" y="5292447"/>
            <a:ext cx="409729" cy="467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B11A6AD-9FD0-76E3-1DFA-CC9ABEB849A6}"/>
              </a:ext>
            </a:extLst>
          </p:cNvPr>
          <p:cNvSpPr txBox="1"/>
          <p:nvPr/>
        </p:nvSpPr>
        <p:spPr>
          <a:xfrm>
            <a:off x="0" y="15465"/>
            <a:ext cx="2518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err="1"/>
              <a:t>ßeta-linked</a:t>
            </a:r>
            <a:endParaRPr lang="fr-FR" sz="40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869FEA9-406A-898B-0B94-F4165773B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5534" y="-146965"/>
            <a:ext cx="3930459" cy="174063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8C7A4C-58B6-AE02-0796-B7CC0E21C3F1}"/>
              </a:ext>
            </a:extLst>
          </p:cNvPr>
          <p:cNvSpPr/>
          <p:nvPr/>
        </p:nvSpPr>
        <p:spPr>
          <a:xfrm>
            <a:off x="9161197" y="5292446"/>
            <a:ext cx="409729" cy="467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F5AEA4"/>
                </a:solidFill>
              </a:rPr>
              <a:t>*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50B4EA-900F-ADA2-E65B-1542C8408CAC}"/>
              </a:ext>
            </a:extLst>
          </p:cNvPr>
          <p:cNvSpPr/>
          <p:nvPr/>
        </p:nvSpPr>
        <p:spPr>
          <a:xfrm>
            <a:off x="8324491" y="-71483"/>
            <a:ext cx="409729" cy="467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F5AEA4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367416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0477DD6-6EB7-9452-5364-C4E5D6F275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61"/>
          <a:stretch/>
        </p:blipFill>
        <p:spPr>
          <a:xfrm>
            <a:off x="3672" y="763836"/>
            <a:ext cx="12188327" cy="5950297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FE9DBEAB-68AE-DEFB-3B98-2ECB11EE29EB}"/>
              </a:ext>
            </a:extLst>
          </p:cNvPr>
          <p:cNvSpPr/>
          <p:nvPr/>
        </p:nvSpPr>
        <p:spPr>
          <a:xfrm>
            <a:off x="10780004" y="1075276"/>
            <a:ext cx="1179565" cy="2571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7C3267-0433-9193-92FF-46FB0CE20741}"/>
              </a:ext>
            </a:extLst>
          </p:cNvPr>
          <p:cNvSpPr/>
          <p:nvPr/>
        </p:nvSpPr>
        <p:spPr>
          <a:xfrm>
            <a:off x="7016470" y="290938"/>
            <a:ext cx="1179565" cy="257161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Man1-6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0A07C0E-9D50-D919-0F26-1AC8A5AFA584}"/>
              </a:ext>
            </a:extLst>
          </p:cNvPr>
          <p:cNvSpPr/>
          <p:nvPr/>
        </p:nvSpPr>
        <p:spPr>
          <a:xfrm>
            <a:off x="7023967" y="848555"/>
            <a:ext cx="1179565" cy="257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Man1-3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9353A3-3B63-6802-F644-257C00C55D1C}"/>
              </a:ext>
            </a:extLst>
          </p:cNvPr>
          <p:cNvSpPr/>
          <p:nvPr/>
        </p:nvSpPr>
        <p:spPr>
          <a:xfrm rot="16200000">
            <a:off x="11143068" y="-29212"/>
            <a:ext cx="453439" cy="14817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D7B97DE-DCA7-4EE1-9D71-2B83F0A84803}"/>
              </a:ext>
            </a:extLst>
          </p:cNvPr>
          <p:cNvSpPr/>
          <p:nvPr/>
        </p:nvSpPr>
        <p:spPr>
          <a:xfrm rot="16200000">
            <a:off x="9095149" y="-58966"/>
            <a:ext cx="453441" cy="20722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342F96F-A45E-6839-B381-6EE3A79D44C6}"/>
              </a:ext>
            </a:extLst>
          </p:cNvPr>
          <p:cNvSpPr/>
          <p:nvPr/>
        </p:nvSpPr>
        <p:spPr>
          <a:xfrm rot="16200000">
            <a:off x="9095151" y="-616583"/>
            <a:ext cx="453439" cy="2072204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BCF0EAE-9F84-7255-054A-5144C512238E}"/>
              </a:ext>
            </a:extLst>
          </p:cNvPr>
          <p:cNvSpPr/>
          <p:nvPr/>
        </p:nvSpPr>
        <p:spPr>
          <a:xfrm>
            <a:off x="8339130" y="1211876"/>
            <a:ext cx="364208" cy="414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B37F245-6DCF-13B6-2676-A2650F3FF368}"/>
              </a:ext>
            </a:extLst>
          </p:cNvPr>
          <p:cNvSpPr/>
          <p:nvPr/>
        </p:nvSpPr>
        <p:spPr>
          <a:xfrm rot="16200000">
            <a:off x="9472251" y="6601574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0ED9BD3-BE03-43EB-0E60-D1BBB80F6760}"/>
              </a:ext>
            </a:extLst>
          </p:cNvPr>
          <p:cNvSpPr/>
          <p:nvPr/>
        </p:nvSpPr>
        <p:spPr>
          <a:xfrm rot="16200000">
            <a:off x="8744546" y="6601574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7E27193-2185-190F-7196-C8CD743E5DD4}"/>
              </a:ext>
            </a:extLst>
          </p:cNvPr>
          <p:cNvSpPr/>
          <p:nvPr/>
        </p:nvSpPr>
        <p:spPr>
          <a:xfrm rot="16200000">
            <a:off x="7289136" y="6601575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4A8FF72-6C58-D17B-A8B5-61642FA2BC17}"/>
              </a:ext>
            </a:extLst>
          </p:cNvPr>
          <p:cNvSpPr/>
          <p:nvPr/>
        </p:nvSpPr>
        <p:spPr>
          <a:xfrm rot="16200000">
            <a:off x="5833726" y="6601575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486F7A9-3692-40F6-A677-2448E95C2385}"/>
              </a:ext>
            </a:extLst>
          </p:cNvPr>
          <p:cNvSpPr/>
          <p:nvPr/>
        </p:nvSpPr>
        <p:spPr>
          <a:xfrm rot="16200000">
            <a:off x="2195201" y="6601574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7EA2E23-5CDB-E654-C6A2-EA84845ECE77}"/>
              </a:ext>
            </a:extLst>
          </p:cNvPr>
          <p:cNvSpPr/>
          <p:nvPr/>
        </p:nvSpPr>
        <p:spPr>
          <a:xfrm rot="16200000">
            <a:off x="5106021" y="6601575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2EF19F8-3E47-E179-54AD-1D9EC0152A76}"/>
              </a:ext>
            </a:extLst>
          </p:cNvPr>
          <p:cNvSpPr/>
          <p:nvPr/>
        </p:nvSpPr>
        <p:spPr>
          <a:xfrm rot="16200000">
            <a:off x="3650611" y="6601574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8DC07AA-00C6-5F69-1DF3-F66A3E2383E0}"/>
              </a:ext>
            </a:extLst>
          </p:cNvPr>
          <p:cNvSpPr/>
          <p:nvPr/>
        </p:nvSpPr>
        <p:spPr>
          <a:xfrm rot="16200000">
            <a:off x="10199958" y="6601575"/>
            <a:ext cx="106124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16B268B-7E45-7515-9615-DBF77942BEE5}"/>
              </a:ext>
            </a:extLst>
          </p:cNvPr>
          <p:cNvSpPr/>
          <p:nvPr/>
        </p:nvSpPr>
        <p:spPr>
          <a:xfrm rot="16200000">
            <a:off x="8016841" y="6601575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29AC5F4-2BAD-4896-6616-A6F49C63EB7D}"/>
              </a:ext>
            </a:extLst>
          </p:cNvPr>
          <p:cNvSpPr/>
          <p:nvPr/>
        </p:nvSpPr>
        <p:spPr>
          <a:xfrm rot="16200000">
            <a:off x="4378316" y="6601575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5BA1023-E431-7F5F-0193-AEDCEF4BFB8D}"/>
              </a:ext>
            </a:extLst>
          </p:cNvPr>
          <p:cNvSpPr/>
          <p:nvPr/>
        </p:nvSpPr>
        <p:spPr>
          <a:xfrm rot="16200000">
            <a:off x="6561431" y="6601575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0D93FC6-22B1-CE8A-0962-657F4DD87B9B}"/>
              </a:ext>
            </a:extLst>
          </p:cNvPr>
          <p:cNvSpPr/>
          <p:nvPr/>
        </p:nvSpPr>
        <p:spPr>
          <a:xfrm rot="16200000">
            <a:off x="2922906" y="6601574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877060D-78BB-7C55-4A4E-728C4AE95AA7}"/>
              </a:ext>
            </a:extLst>
          </p:cNvPr>
          <p:cNvSpPr/>
          <p:nvPr/>
        </p:nvSpPr>
        <p:spPr>
          <a:xfrm>
            <a:off x="9862431" y="5292447"/>
            <a:ext cx="409729" cy="467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B11A6AD-9FD0-76E3-1DFA-CC9ABEB849A6}"/>
              </a:ext>
            </a:extLst>
          </p:cNvPr>
          <p:cNvSpPr txBox="1"/>
          <p:nvPr/>
        </p:nvSpPr>
        <p:spPr>
          <a:xfrm>
            <a:off x="0" y="15465"/>
            <a:ext cx="2782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Alpha-</a:t>
            </a:r>
            <a:r>
              <a:rPr lang="fr-FR" sz="4000" dirty="0" err="1"/>
              <a:t>linked</a:t>
            </a:r>
            <a:endParaRPr lang="fr-FR" sz="40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869FEA9-406A-898B-0B94-F4165773B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5534" y="-146965"/>
            <a:ext cx="3930459" cy="174063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8C7A4C-58B6-AE02-0796-B7CC0E21C3F1}"/>
              </a:ext>
            </a:extLst>
          </p:cNvPr>
          <p:cNvSpPr/>
          <p:nvPr/>
        </p:nvSpPr>
        <p:spPr>
          <a:xfrm>
            <a:off x="9161197" y="5292446"/>
            <a:ext cx="409729" cy="467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F5AEA4"/>
                </a:solidFill>
              </a:rPr>
              <a:t>*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50B4EA-900F-ADA2-E65B-1542C8408CAC}"/>
              </a:ext>
            </a:extLst>
          </p:cNvPr>
          <p:cNvSpPr/>
          <p:nvPr/>
        </p:nvSpPr>
        <p:spPr>
          <a:xfrm>
            <a:off x="8324491" y="-71483"/>
            <a:ext cx="409729" cy="467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F5AEA4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037499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3D57B3-9D85-2A48-4467-7C49CD63FBDD}"/>
              </a:ext>
            </a:extLst>
          </p:cNvPr>
          <p:cNvSpPr/>
          <p:nvPr/>
        </p:nvSpPr>
        <p:spPr>
          <a:xfrm>
            <a:off x="7271769" y="1925184"/>
            <a:ext cx="1179565" cy="257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E13973-AACC-EFB1-5314-21D65592CEF6}"/>
              </a:ext>
            </a:extLst>
          </p:cNvPr>
          <p:cNvSpPr/>
          <p:nvPr/>
        </p:nvSpPr>
        <p:spPr>
          <a:xfrm>
            <a:off x="3508235" y="1139138"/>
            <a:ext cx="1179565" cy="257720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Man1-6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5F6BEC-AD06-A05C-5F1C-503AD9C8FB2B}"/>
              </a:ext>
            </a:extLst>
          </p:cNvPr>
          <p:cNvSpPr/>
          <p:nvPr/>
        </p:nvSpPr>
        <p:spPr>
          <a:xfrm>
            <a:off x="3515732" y="1697969"/>
            <a:ext cx="1179565" cy="257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Man1-3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25FF39-6A79-63C4-189A-C04FB4C413BD}"/>
              </a:ext>
            </a:extLst>
          </p:cNvPr>
          <p:cNvSpPr/>
          <p:nvPr/>
        </p:nvSpPr>
        <p:spPr>
          <a:xfrm rot="16200000">
            <a:off x="7634340" y="819904"/>
            <a:ext cx="454426" cy="14817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9B9CD8-EDB7-6F8A-2505-9D5BC534F07B}"/>
              </a:ext>
            </a:extLst>
          </p:cNvPr>
          <p:cNvSpPr/>
          <p:nvPr/>
        </p:nvSpPr>
        <p:spPr>
          <a:xfrm rot="16200000">
            <a:off x="5586421" y="790728"/>
            <a:ext cx="454428" cy="20722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F71F76-825E-DBB9-8BD7-42842F3E44B6}"/>
              </a:ext>
            </a:extLst>
          </p:cNvPr>
          <p:cNvSpPr/>
          <p:nvPr/>
        </p:nvSpPr>
        <p:spPr>
          <a:xfrm rot="16200000">
            <a:off x="5586423" y="231897"/>
            <a:ext cx="454426" cy="2072204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527A087-AD0F-0F0C-50D7-DC42E5572F0F}"/>
              </a:ext>
            </a:extLst>
          </p:cNvPr>
          <p:cNvSpPr txBox="1"/>
          <p:nvPr/>
        </p:nvSpPr>
        <p:spPr>
          <a:xfrm>
            <a:off x="1" y="3075057"/>
            <a:ext cx="121919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Century Gothic" panose="020B0502020202020204" pitchFamily="34" charset="0"/>
              </a:rPr>
              <a:t>When</a:t>
            </a:r>
            <a:r>
              <a:rPr lang="fr-FR" sz="2400" dirty="0">
                <a:latin typeface="Century Gothic" panose="020B0502020202020204" pitchFamily="34" charset="0"/>
              </a:rPr>
              <a:t> Neu5Gc(a2-6) on </a:t>
            </a:r>
            <a:r>
              <a:rPr lang="fr-FR" sz="2400" dirty="0" err="1">
                <a:latin typeface="Century Gothic" panose="020B0502020202020204" pitchFamily="34" charset="0"/>
              </a:rPr>
              <a:t>each</a:t>
            </a:r>
            <a:r>
              <a:rPr lang="fr-FR" sz="2400" dirty="0">
                <a:latin typeface="Century Gothic" panose="020B0502020202020204" pitchFamily="34" charset="0"/>
              </a:rPr>
              <a:t> </a:t>
            </a:r>
            <a:r>
              <a:rPr lang="fr-FR" sz="2400" dirty="0" err="1">
                <a:latin typeface="Century Gothic" panose="020B0502020202020204" pitchFamily="34" charset="0"/>
              </a:rPr>
              <a:t>branch</a:t>
            </a:r>
            <a:r>
              <a:rPr lang="fr-FR" sz="2400" dirty="0">
                <a:latin typeface="Century Gothic" panose="020B0502020202020204" pitchFamily="34" charset="0"/>
              </a:rPr>
              <a:t>: </a:t>
            </a:r>
          </a:p>
          <a:p>
            <a:endParaRPr lang="fr-FR" sz="2400" dirty="0">
              <a:latin typeface="Century Gothic" panose="020B0502020202020204" pitchFamily="34" charset="0"/>
            </a:endParaRPr>
          </a:p>
          <a:p>
            <a:pPr algn="ctr"/>
            <a:r>
              <a:rPr lang="fr-FR" sz="2000" dirty="0" err="1">
                <a:latin typeface="Century Gothic" panose="020B0502020202020204" pitchFamily="34" charset="0"/>
              </a:rPr>
              <a:t>Both</a:t>
            </a:r>
            <a:r>
              <a:rPr lang="fr-FR" sz="2000" dirty="0">
                <a:latin typeface="Century Gothic" panose="020B0502020202020204" pitchFamily="34" charset="0"/>
              </a:rPr>
              <a:t> Neu5Gc are the </a:t>
            </a:r>
            <a:r>
              <a:rPr lang="fr-FR" sz="2000" dirty="0" err="1">
                <a:latin typeface="Century Gothic" panose="020B0502020202020204" pitchFamily="34" charset="0"/>
              </a:rPr>
              <a:t>most</a:t>
            </a:r>
            <a:r>
              <a:rPr lang="fr-FR" sz="2000" dirty="0">
                <a:latin typeface="Century Gothic" panose="020B0502020202020204" pitchFamily="34" charset="0"/>
              </a:rPr>
              <a:t> flexible, </a:t>
            </a:r>
            <a:r>
              <a:rPr lang="fr-FR" sz="2000" dirty="0" err="1">
                <a:latin typeface="Century Gothic" panose="020B0502020202020204" pitchFamily="34" charset="0"/>
              </a:rPr>
              <a:t>with</a:t>
            </a:r>
            <a:r>
              <a:rPr lang="fr-FR" sz="2000" dirty="0">
                <a:latin typeface="Century Gothic" panose="020B0502020202020204" pitchFamily="34" charset="0"/>
              </a:rPr>
              <a:t> a </a:t>
            </a:r>
            <a:r>
              <a:rPr lang="fr-FR" sz="2000" dirty="0" err="1">
                <a:latin typeface="Century Gothic" panose="020B0502020202020204" pitchFamily="34" charset="0"/>
              </a:rPr>
              <a:t>slightly</a:t>
            </a:r>
            <a:r>
              <a:rPr lang="fr-FR" sz="2000" dirty="0"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latin typeface="Century Gothic" panose="020B0502020202020204" pitchFamily="34" charset="0"/>
              </a:rPr>
              <a:t>higher</a:t>
            </a:r>
            <a:r>
              <a:rPr lang="fr-FR" sz="2000" dirty="0"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latin typeface="Century Gothic" panose="020B0502020202020204" pitchFamily="34" charset="0"/>
              </a:rPr>
              <a:t>flexibility</a:t>
            </a:r>
            <a:r>
              <a:rPr lang="fr-FR" sz="2000" dirty="0">
                <a:latin typeface="Century Gothic" panose="020B0502020202020204" pitchFamily="34" charset="0"/>
              </a:rPr>
              <a:t> for the one on the </a:t>
            </a:r>
            <a:r>
              <a:rPr lang="fr-FR" sz="2000" dirty="0">
                <a:highlight>
                  <a:srgbClr val="FFFF00"/>
                </a:highlight>
                <a:latin typeface="Century Gothic" panose="020B0502020202020204" pitchFamily="34" charset="0"/>
              </a:rPr>
              <a:t>Man(a1-3) </a:t>
            </a:r>
            <a:r>
              <a:rPr lang="fr-FR" sz="2000" dirty="0" err="1">
                <a:latin typeface="Century Gothic" panose="020B0502020202020204" pitchFamily="34" charset="0"/>
              </a:rPr>
              <a:t>branch</a:t>
            </a:r>
            <a:endParaRPr lang="fr-FR" sz="2000" dirty="0">
              <a:latin typeface="Century Gothic" panose="020B0502020202020204" pitchFamily="34" charset="0"/>
            </a:endParaRPr>
          </a:p>
          <a:p>
            <a:pPr algn="ctr"/>
            <a:endParaRPr lang="fr-FR" sz="2000" dirty="0">
              <a:latin typeface="Century Gothic" panose="020B0502020202020204" pitchFamily="34" charset="0"/>
            </a:endParaRPr>
          </a:p>
          <a:p>
            <a:pPr algn="ctr"/>
            <a:endParaRPr lang="fr-FR" sz="2000" dirty="0">
              <a:latin typeface="Century Gothic" panose="020B0502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669345-7D1F-3939-1A4F-09F4DD77993A}"/>
              </a:ext>
            </a:extLst>
          </p:cNvPr>
          <p:cNvSpPr/>
          <p:nvPr/>
        </p:nvSpPr>
        <p:spPr>
          <a:xfrm>
            <a:off x="4881129" y="2033222"/>
            <a:ext cx="364208" cy="414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FF0000"/>
                </a:solidFill>
              </a:rPr>
              <a:t>*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A1B1FB7-85BD-872B-FF87-CC031401A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533" y="674381"/>
            <a:ext cx="3930459" cy="174063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7CFF79C-2682-692C-9B4E-45FB8BB23B61}"/>
              </a:ext>
            </a:extLst>
          </p:cNvPr>
          <p:cNvSpPr/>
          <p:nvPr/>
        </p:nvSpPr>
        <p:spPr>
          <a:xfrm>
            <a:off x="4866490" y="749863"/>
            <a:ext cx="409729" cy="467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F5AEA4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595992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92FF3D2-495A-8038-32F3-389E430470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18"/>
          <a:stretch/>
        </p:blipFill>
        <p:spPr>
          <a:xfrm>
            <a:off x="0" y="766350"/>
            <a:ext cx="12192000" cy="5954706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FE9DBEAB-68AE-DEFB-3B98-2ECB11EE29EB}"/>
              </a:ext>
            </a:extLst>
          </p:cNvPr>
          <p:cNvSpPr/>
          <p:nvPr/>
        </p:nvSpPr>
        <p:spPr>
          <a:xfrm>
            <a:off x="10780004" y="1075276"/>
            <a:ext cx="1179565" cy="2571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7C3267-0433-9193-92FF-46FB0CE20741}"/>
              </a:ext>
            </a:extLst>
          </p:cNvPr>
          <p:cNvSpPr/>
          <p:nvPr/>
        </p:nvSpPr>
        <p:spPr>
          <a:xfrm>
            <a:off x="7016470" y="290938"/>
            <a:ext cx="1179565" cy="257161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Man1-6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0A07C0E-9D50-D919-0F26-1AC8A5AFA584}"/>
              </a:ext>
            </a:extLst>
          </p:cNvPr>
          <p:cNvSpPr/>
          <p:nvPr/>
        </p:nvSpPr>
        <p:spPr>
          <a:xfrm>
            <a:off x="7023967" y="848555"/>
            <a:ext cx="1179565" cy="257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Man1-3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9353A3-3B63-6802-F644-257C00C55D1C}"/>
              </a:ext>
            </a:extLst>
          </p:cNvPr>
          <p:cNvSpPr/>
          <p:nvPr/>
        </p:nvSpPr>
        <p:spPr>
          <a:xfrm rot="16200000">
            <a:off x="11143068" y="-29212"/>
            <a:ext cx="453439" cy="14817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D7B97DE-DCA7-4EE1-9D71-2B83F0A84803}"/>
              </a:ext>
            </a:extLst>
          </p:cNvPr>
          <p:cNvSpPr/>
          <p:nvPr/>
        </p:nvSpPr>
        <p:spPr>
          <a:xfrm rot="16200000">
            <a:off x="9095149" y="-58966"/>
            <a:ext cx="453441" cy="20722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342F96F-A45E-6839-B381-6EE3A79D44C6}"/>
              </a:ext>
            </a:extLst>
          </p:cNvPr>
          <p:cNvSpPr/>
          <p:nvPr/>
        </p:nvSpPr>
        <p:spPr>
          <a:xfrm rot="16200000">
            <a:off x="9095151" y="-616583"/>
            <a:ext cx="453439" cy="2072204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BCF0EAE-9F84-7255-054A-5144C512238E}"/>
              </a:ext>
            </a:extLst>
          </p:cNvPr>
          <p:cNvSpPr/>
          <p:nvPr/>
        </p:nvSpPr>
        <p:spPr>
          <a:xfrm>
            <a:off x="8339130" y="1211876"/>
            <a:ext cx="364208" cy="414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B37F245-6DCF-13B6-2676-A2650F3FF368}"/>
              </a:ext>
            </a:extLst>
          </p:cNvPr>
          <p:cNvSpPr/>
          <p:nvPr/>
        </p:nvSpPr>
        <p:spPr>
          <a:xfrm rot="16200000">
            <a:off x="9529129" y="6608497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0ED9BD3-BE03-43EB-0E60-D1BBB80F6760}"/>
              </a:ext>
            </a:extLst>
          </p:cNvPr>
          <p:cNvSpPr/>
          <p:nvPr/>
        </p:nvSpPr>
        <p:spPr>
          <a:xfrm rot="16200000">
            <a:off x="8858303" y="6608497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7E27193-2185-190F-7196-C8CD743E5DD4}"/>
              </a:ext>
            </a:extLst>
          </p:cNvPr>
          <p:cNvSpPr/>
          <p:nvPr/>
        </p:nvSpPr>
        <p:spPr>
          <a:xfrm rot="16200000">
            <a:off x="4162528" y="6608498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4A8FF72-6C58-D17B-A8B5-61642FA2BC17}"/>
              </a:ext>
            </a:extLst>
          </p:cNvPr>
          <p:cNvSpPr/>
          <p:nvPr/>
        </p:nvSpPr>
        <p:spPr>
          <a:xfrm rot="16200000">
            <a:off x="6175003" y="6608498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486F7A9-3692-40F6-A677-2448E95C2385}"/>
              </a:ext>
            </a:extLst>
          </p:cNvPr>
          <p:cNvSpPr/>
          <p:nvPr/>
        </p:nvSpPr>
        <p:spPr>
          <a:xfrm rot="16200000">
            <a:off x="8187478" y="6608498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7EA2E23-5CDB-E654-C6A2-EA84845ECE77}"/>
              </a:ext>
            </a:extLst>
          </p:cNvPr>
          <p:cNvSpPr/>
          <p:nvPr/>
        </p:nvSpPr>
        <p:spPr>
          <a:xfrm rot="16200000">
            <a:off x="6845828" y="6608498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2EF19F8-3E47-E179-54AD-1D9EC0152A76}"/>
              </a:ext>
            </a:extLst>
          </p:cNvPr>
          <p:cNvSpPr/>
          <p:nvPr/>
        </p:nvSpPr>
        <p:spPr>
          <a:xfrm rot="16200000">
            <a:off x="4833353" y="6608498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8DC07AA-00C6-5F69-1DF3-F66A3E2383E0}"/>
              </a:ext>
            </a:extLst>
          </p:cNvPr>
          <p:cNvSpPr/>
          <p:nvPr/>
        </p:nvSpPr>
        <p:spPr>
          <a:xfrm rot="16200000">
            <a:off x="10199958" y="6608498"/>
            <a:ext cx="106124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16B268B-7E45-7515-9615-DBF77942BEE5}"/>
              </a:ext>
            </a:extLst>
          </p:cNvPr>
          <p:cNvSpPr/>
          <p:nvPr/>
        </p:nvSpPr>
        <p:spPr>
          <a:xfrm rot="16200000">
            <a:off x="3491703" y="6608497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29AC5F4-2BAD-4896-6616-A6F49C63EB7D}"/>
              </a:ext>
            </a:extLst>
          </p:cNvPr>
          <p:cNvSpPr/>
          <p:nvPr/>
        </p:nvSpPr>
        <p:spPr>
          <a:xfrm rot="16200000">
            <a:off x="2150053" y="6608497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5BA1023-E431-7F5F-0193-AEDCEF4BFB8D}"/>
              </a:ext>
            </a:extLst>
          </p:cNvPr>
          <p:cNvSpPr/>
          <p:nvPr/>
        </p:nvSpPr>
        <p:spPr>
          <a:xfrm rot="16200000">
            <a:off x="7516653" y="6608498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0D93FC6-22B1-CE8A-0962-657F4DD87B9B}"/>
              </a:ext>
            </a:extLst>
          </p:cNvPr>
          <p:cNvSpPr/>
          <p:nvPr/>
        </p:nvSpPr>
        <p:spPr>
          <a:xfrm rot="16200000">
            <a:off x="2820878" y="6608497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877060D-78BB-7C55-4A4E-728C4AE95AA7}"/>
              </a:ext>
            </a:extLst>
          </p:cNvPr>
          <p:cNvSpPr/>
          <p:nvPr/>
        </p:nvSpPr>
        <p:spPr>
          <a:xfrm>
            <a:off x="9862431" y="5292447"/>
            <a:ext cx="409729" cy="467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B11A6AD-9FD0-76E3-1DFA-CC9ABEB849A6}"/>
              </a:ext>
            </a:extLst>
          </p:cNvPr>
          <p:cNvSpPr txBox="1"/>
          <p:nvPr/>
        </p:nvSpPr>
        <p:spPr>
          <a:xfrm>
            <a:off x="0" y="15465"/>
            <a:ext cx="2518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err="1"/>
              <a:t>ßeta-linked</a:t>
            </a:r>
            <a:endParaRPr lang="fr-FR" sz="4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8C7A4C-58B6-AE02-0796-B7CC0E21C3F1}"/>
              </a:ext>
            </a:extLst>
          </p:cNvPr>
          <p:cNvSpPr/>
          <p:nvPr/>
        </p:nvSpPr>
        <p:spPr>
          <a:xfrm>
            <a:off x="9161197" y="5292446"/>
            <a:ext cx="409729" cy="467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F5AEA4"/>
                </a:solidFill>
              </a:rPr>
              <a:t>*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50B4EA-900F-ADA2-E65B-1542C8408CAC}"/>
              </a:ext>
            </a:extLst>
          </p:cNvPr>
          <p:cNvSpPr/>
          <p:nvPr/>
        </p:nvSpPr>
        <p:spPr>
          <a:xfrm>
            <a:off x="8324491" y="-71483"/>
            <a:ext cx="409729" cy="467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F5AEA4"/>
                </a:solidFill>
              </a:rPr>
              <a:t>*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BFD7790-5E56-1234-18AB-8A35F4900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4829" y="-632959"/>
            <a:ext cx="4014908" cy="23515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042779-D15E-D98D-9384-496C1B3EB86B}"/>
              </a:ext>
            </a:extLst>
          </p:cNvPr>
          <p:cNvSpPr/>
          <p:nvPr/>
        </p:nvSpPr>
        <p:spPr>
          <a:xfrm rot="16200000">
            <a:off x="5504178" y="6608498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095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D1B93DD-013B-DD9F-F550-7769725905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48"/>
          <a:stretch/>
        </p:blipFill>
        <p:spPr>
          <a:xfrm>
            <a:off x="11012" y="767506"/>
            <a:ext cx="12180987" cy="595355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FE9DBEAB-68AE-DEFB-3B98-2ECB11EE29EB}"/>
              </a:ext>
            </a:extLst>
          </p:cNvPr>
          <p:cNvSpPr/>
          <p:nvPr/>
        </p:nvSpPr>
        <p:spPr>
          <a:xfrm>
            <a:off x="10780004" y="1075276"/>
            <a:ext cx="1179565" cy="2571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7C3267-0433-9193-92FF-46FB0CE20741}"/>
              </a:ext>
            </a:extLst>
          </p:cNvPr>
          <p:cNvSpPr/>
          <p:nvPr/>
        </p:nvSpPr>
        <p:spPr>
          <a:xfrm>
            <a:off x="7016470" y="290938"/>
            <a:ext cx="1179565" cy="257161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Man1-6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0A07C0E-9D50-D919-0F26-1AC8A5AFA584}"/>
              </a:ext>
            </a:extLst>
          </p:cNvPr>
          <p:cNvSpPr/>
          <p:nvPr/>
        </p:nvSpPr>
        <p:spPr>
          <a:xfrm>
            <a:off x="7023967" y="848555"/>
            <a:ext cx="1179565" cy="257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Man1-3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9353A3-3B63-6802-F644-257C00C55D1C}"/>
              </a:ext>
            </a:extLst>
          </p:cNvPr>
          <p:cNvSpPr/>
          <p:nvPr/>
        </p:nvSpPr>
        <p:spPr>
          <a:xfrm rot="16200000">
            <a:off x="11143068" y="-29212"/>
            <a:ext cx="453439" cy="14817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D7B97DE-DCA7-4EE1-9D71-2B83F0A84803}"/>
              </a:ext>
            </a:extLst>
          </p:cNvPr>
          <p:cNvSpPr/>
          <p:nvPr/>
        </p:nvSpPr>
        <p:spPr>
          <a:xfrm rot="16200000">
            <a:off x="9095149" y="-58966"/>
            <a:ext cx="453441" cy="20722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342F96F-A45E-6839-B381-6EE3A79D44C6}"/>
              </a:ext>
            </a:extLst>
          </p:cNvPr>
          <p:cNvSpPr/>
          <p:nvPr/>
        </p:nvSpPr>
        <p:spPr>
          <a:xfrm rot="16200000">
            <a:off x="9095151" y="-616583"/>
            <a:ext cx="453439" cy="2072204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BCF0EAE-9F84-7255-054A-5144C512238E}"/>
              </a:ext>
            </a:extLst>
          </p:cNvPr>
          <p:cNvSpPr/>
          <p:nvPr/>
        </p:nvSpPr>
        <p:spPr>
          <a:xfrm>
            <a:off x="8339130" y="1211876"/>
            <a:ext cx="364208" cy="414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B37F245-6DCF-13B6-2676-A2650F3FF368}"/>
              </a:ext>
            </a:extLst>
          </p:cNvPr>
          <p:cNvSpPr/>
          <p:nvPr/>
        </p:nvSpPr>
        <p:spPr>
          <a:xfrm rot="16200000">
            <a:off x="9529129" y="6608497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0ED9BD3-BE03-43EB-0E60-D1BBB80F6760}"/>
              </a:ext>
            </a:extLst>
          </p:cNvPr>
          <p:cNvSpPr/>
          <p:nvPr/>
        </p:nvSpPr>
        <p:spPr>
          <a:xfrm rot="16200000">
            <a:off x="8858303" y="6608497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7E27193-2185-190F-7196-C8CD743E5DD4}"/>
              </a:ext>
            </a:extLst>
          </p:cNvPr>
          <p:cNvSpPr/>
          <p:nvPr/>
        </p:nvSpPr>
        <p:spPr>
          <a:xfrm rot="16200000">
            <a:off x="4162528" y="6608498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4A8FF72-6C58-D17B-A8B5-61642FA2BC17}"/>
              </a:ext>
            </a:extLst>
          </p:cNvPr>
          <p:cNvSpPr/>
          <p:nvPr/>
        </p:nvSpPr>
        <p:spPr>
          <a:xfrm rot="16200000">
            <a:off x="7526349" y="6608497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486F7A9-3692-40F6-A677-2448E95C2385}"/>
              </a:ext>
            </a:extLst>
          </p:cNvPr>
          <p:cNvSpPr/>
          <p:nvPr/>
        </p:nvSpPr>
        <p:spPr>
          <a:xfrm rot="16200000">
            <a:off x="8187478" y="6608498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7EA2E23-5CDB-E654-C6A2-EA84845ECE77}"/>
              </a:ext>
            </a:extLst>
          </p:cNvPr>
          <p:cNvSpPr/>
          <p:nvPr/>
        </p:nvSpPr>
        <p:spPr>
          <a:xfrm rot="16200000">
            <a:off x="5513632" y="6608497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2EF19F8-3E47-E179-54AD-1D9EC0152A76}"/>
              </a:ext>
            </a:extLst>
          </p:cNvPr>
          <p:cNvSpPr/>
          <p:nvPr/>
        </p:nvSpPr>
        <p:spPr>
          <a:xfrm rot="16200000">
            <a:off x="4833353" y="6608498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8DC07AA-00C6-5F69-1DF3-F66A3E2383E0}"/>
              </a:ext>
            </a:extLst>
          </p:cNvPr>
          <p:cNvSpPr/>
          <p:nvPr/>
        </p:nvSpPr>
        <p:spPr>
          <a:xfrm rot="16200000">
            <a:off x="10199958" y="6608498"/>
            <a:ext cx="106124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16B268B-7E45-7515-9615-DBF77942BEE5}"/>
              </a:ext>
            </a:extLst>
          </p:cNvPr>
          <p:cNvSpPr/>
          <p:nvPr/>
        </p:nvSpPr>
        <p:spPr>
          <a:xfrm rot="16200000">
            <a:off x="3491703" y="6608497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29AC5F4-2BAD-4896-6616-A6F49C63EB7D}"/>
              </a:ext>
            </a:extLst>
          </p:cNvPr>
          <p:cNvSpPr/>
          <p:nvPr/>
        </p:nvSpPr>
        <p:spPr>
          <a:xfrm rot="16200000">
            <a:off x="2150053" y="6608497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5BA1023-E431-7F5F-0193-AEDCEF4BFB8D}"/>
              </a:ext>
            </a:extLst>
          </p:cNvPr>
          <p:cNvSpPr/>
          <p:nvPr/>
        </p:nvSpPr>
        <p:spPr>
          <a:xfrm rot="16200000">
            <a:off x="6845825" y="6608497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0D93FC6-22B1-CE8A-0962-657F4DD87B9B}"/>
              </a:ext>
            </a:extLst>
          </p:cNvPr>
          <p:cNvSpPr/>
          <p:nvPr/>
        </p:nvSpPr>
        <p:spPr>
          <a:xfrm rot="16200000">
            <a:off x="2820878" y="6608497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877060D-78BB-7C55-4A4E-728C4AE95AA7}"/>
              </a:ext>
            </a:extLst>
          </p:cNvPr>
          <p:cNvSpPr/>
          <p:nvPr/>
        </p:nvSpPr>
        <p:spPr>
          <a:xfrm>
            <a:off x="9862431" y="5292447"/>
            <a:ext cx="409729" cy="467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B11A6AD-9FD0-76E3-1DFA-CC9ABEB849A6}"/>
              </a:ext>
            </a:extLst>
          </p:cNvPr>
          <p:cNvSpPr txBox="1"/>
          <p:nvPr/>
        </p:nvSpPr>
        <p:spPr>
          <a:xfrm>
            <a:off x="0" y="15465"/>
            <a:ext cx="2782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Alpha-</a:t>
            </a:r>
            <a:r>
              <a:rPr lang="fr-FR" sz="4000" dirty="0" err="1"/>
              <a:t>linked</a:t>
            </a:r>
            <a:endParaRPr lang="fr-FR" sz="4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8C7A4C-58B6-AE02-0796-B7CC0E21C3F1}"/>
              </a:ext>
            </a:extLst>
          </p:cNvPr>
          <p:cNvSpPr/>
          <p:nvPr/>
        </p:nvSpPr>
        <p:spPr>
          <a:xfrm>
            <a:off x="9161197" y="5292446"/>
            <a:ext cx="409729" cy="467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F5AEA4"/>
                </a:solidFill>
              </a:rPr>
              <a:t>*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50B4EA-900F-ADA2-E65B-1542C8408CAC}"/>
              </a:ext>
            </a:extLst>
          </p:cNvPr>
          <p:cNvSpPr/>
          <p:nvPr/>
        </p:nvSpPr>
        <p:spPr>
          <a:xfrm>
            <a:off x="8324491" y="-71483"/>
            <a:ext cx="409729" cy="467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F5AEA4"/>
                </a:solidFill>
              </a:rPr>
              <a:t>*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BFD7790-5E56-1234-18AB-8A35F4900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4829" y="-632959"/>
            <a:ext cx="4014908" cy="23515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042779-D15E-D98D-9384-496C1B3EB86B}"/>
              </a:ext>
            </a:extLst>
          </p:cNvPr>
          <p:cNvSpPr/>
          <p:nvPr/>
        </p:nvSpPr>
        <p:spPr>
          <a:xfrm rot="16200000">
            <a:off x="6193823" y="6608497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0798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3D57B3-9D85-2A48-4467-7C49CD63FBDD}"/>
              </a:ext>
            </a:extLst>
          </p:cNvPr>
          <p:cNvSpPr/>
          <p:nvPr/>
        </p:nvSpPr>
        <p:spPr>
          <a:xfrm>
            <a:off x="7271769" y="1925184"/>
            <a:ext cx="1179565" cy="257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E13973-AACC-EFB1-5314-21D65592CEF6}"/>
              </a:ext>
            </a:extLst>
          </p:cNvPr>
          <p:cNvSpPr/>
          <p:nvPr/>
        </p:nvSpPr>
        <p:spPr>
          <a:xfrm>
            <a:off x="3508235" y="1139138"/>
            <a:ext cx="1179565" cy="257720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Man1-6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5F6BEC-AD06-A05C-5F1C-503AD9C8FB2B}"/>
              </a:ext>
            </a:extLst>
          </p:cNvPr>
          <p:cNvSpPr/>
          <p:nvPr/>
        </p:nvSpPr>
        <p:spPr>
          <a:xfrm>
            <a:off x="3515732" y="1697969"/>
            <a:ext cx="1179565" cy="257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Man1-3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25FF39-6A79-63C4-189A-C04FB4C413BD}"/>
              </a:ext>
            </a:extLst>
          </p:cNvPr>
          <p:cNvSpPr/>
          <p:nvPr/>
        </p:nvSpPr>
        <p:spPr>
          <a:xfrm rot="16200000">
            <a:off x="7634340" y="819904"/>
            <a:ext cx="454426" cy="14817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9B9CD8-EDB7-6F8A-2505-9D5BC534F07B}"/>
              </a:ext>
            </a:extLst>
          </p:cNvPr>
          <p:cNvSpPr/>
          <p:nvPr/>
        </p:nvSpPr>
        <p:spPr>
          <a:xfrm rot="16200000">
            <a:off x="5586421" y="790728"/>
            <a:ext cx="454428" cy="20722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F71F76-825E-DBB9-8BD7-42842F3E44B6}"/>
              </a:ext>
            </a:extLst>
          </p:cNvPr>
          <p:cNvSpPr/>
          <p:nvPr/>
        </p:nvSpPr>
        <p:spPr>
          <a:xfrm rot="16200000">
            <a:off x="5586423" y="231897"/>
            <a:ext cx="454426" cy="2072204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527A087-AD0F-0F0C-50D7-DC42E5572F0F}"/>
              </a:ext>
            </a:extLst>
          </p:cNvPr>
          <p:cNvSpPr txBox="1"/>
          <p:nvPr/>
        </p:nvSpPr>
        <p:spPr>
          <a:xfrm>
            <a:off x="1" y="3075057"/>
            <a:ext cx="1219199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Century Gothic" panose="020B0502020202020204" pitchFamily="34" charset="0"/>
              </a:rPr>
              <a:t>When</a:t>
            </a:r>
            <a:r>
              <a:rPr lang="fr-FR" sz="2400" dirty="0">
                <a:latin typeface="Century Gothic" panose="020B0502020202020204" pitchFamily="34" charset="0"/>
              </a:rPr>
              <a:t> Neu5Gc(a2-6) on </a:t>
            </a:r>
            <a:r>
              <a:rPr lang="fr-FR" sz="2400" dirty="0" err="1">
                <a:latin typeface="Century Gothic" panose="020B0502020202020204" pitchFamily="34" charset="0"/>
              </a:rPr>
              <a:t>each</a:t>
            </a:r>
            <a:r>
              <a:rPr lang="fr-FR" sz="2400" dirty="0">
                <a:latin typeface="Century Gothic" panose="020B0502020202020204" pitchFamily="34" charset="0"/>
              </a:rPr>
              <a:t> </a:t>
            </a:r>
            <a:r>
              <a:rPr lang="fr-FR" sz="2400" dirty="0" err="1">
                <a:latin typeface="Century Gothic" panose="020B0502020202020204" pitchFamily="34" charset="0"/>
              </a:rPr>
              <a:t>branch</a:t>
            </a:r>
            <a:r>
              <a:rPr lang="fr-FR" sz="2400" dirty="0">
                <a:latin typeface="Century Gothic" panose="020B0502020202020204" pitchFamily="34" charset="0"/>
              </a:rPr>
              <a:t> and </a:t>
            </a:r>
            <a:r>
              <a:rPr lang="fr-FR" sz="2400" dirty="0" err="1">
                <a:latin typeface="Century Gothic" panose="020B0502020202020204" pitchFamily="34" charset="0"/>
              </a:rPr>
              <a:t>core</a:t>
            </a:r>
            <a:r>
              <a:rPr lang="fr-FR" sz="2400" dirty="0">
                <a:latin typeface="Century Gothic" panose="020B0502020202020204" pitchFamily="34" charset="0"/>
              </a:rPr>
              <a:t> fucose </a:t>
            </a:r>
            <a:r>
              <a:rPr lang="fr-FR" sz="2400" dirty="0" err="1">
                <a:latin typeface="Century Gothic" panose="020B0502020202020204" pitchFamily="34" charset="0"/>
              </a:rPr>
              <a:t>is</a:t>
            </a:r>
            <a:r>
              <a:rPr lang="fr-FR" sz="2400" dirty="0">
                <a:latin typeface="Century Gothic" panose="020B0502020202020204" pitchFamily="34" charset="0"/>
              </a:rPr>
              <a:t> </a:t>
            </a:r>
            <a:r>
              <a:rPr lang="fr-FR" sz="2400" dirty="0" err="1">
                <a:latin typeface="Century Gothic" panose="020B0502020202020204" pitchFamily="34" charset="0"/>
              </a:rPr>
              <a:t>added</a:t>
            </a:r>
            <a:r>
              <a:rPr lang="fr-FR" sz="2400" dirty="0">
                <a:latin typeface="Century Gothic" panose="020B0502020202020204" pitchFamily="34" charset="0"/>
              </a:rPr>
              <a:t>: </a:t>
            </a:r>
          </a:p>
          <a:p>
            <a:endParaRPr lang="fr-FR" sz="2400" dirty="0">
              <a:latin typeface="Century Gothic" panose="020B0502020202020204" pitchFamily="34" charset="0"/>
            </a:endParaRPr>
          </a:p>
          <a:p>
            <a:pPr algn="ctr"/>
            <a:r>
              <a:rPr lang="fr-FR" sz="2000" dirty="0" err="1">
                <a:latin typeface="Century Gothic" panose="020B0502020202020204" pitchFamily="34" charset="0"/>
              </a:rPr>
              <a:t>Both</a:t>
            </a:r>
            <a:r>
              <a:rPr lang="fr-FR" sz="2000" dirty="0">
                <a:latin typeface="Century Gothic" panose="020B0502020202020204" pitchFamily="34" charset="0"/>
              </a:rPr>
              <a:t> Neu5Gc are </a:t>
            </a:r>
            <a:r>
              <a:rPr lang="fr-FR" sz="2000" b="1" dirty="0" err="1">
                <a:latin typeface="Century Gothic" panose="020B0502020202020204" pitchFamily="34" charset="0"/>
              </a:rPr>
              <a:t>still</a:t>
            </a:r>
            <a:r>
              <a:rPr lang="fr-FR" sz="2000" b="1" dirty="0">
                <a:latin typeface="Century Gothic" panose="020B0502020202020204" pitchFamily="34" charset="0"/>
              </a:rPr>
              <a:t> the </a:t>
            </a:r>
            <a:r>
              <a:rPr lang="fr-FR" sz="2000" b="1" dirty="0" err="1">
                <a:latin typeface="Century Gothic" panose="020B0502020202020204" pitchFamily="34" charset="0"/>
              </a:rPr>
              <a:t>most</a:t>
            </a:r>
            <a:r>
              <a:rPr lang="fr-FR" sz="2000" b="1" dirty="0">
                <a:latin typeface="Century Gothic" panose="020B0502020202020204" pitchFamily="34" charset="0"/>
              </a:rPr>
              <a:t> flexible</a:t>
            </a:r>
            <a:r>
              <a:rPr lang="fr-FR" sz="2000" dirty="0">
                <a:latin typeface="Century Gothic" panose="020B0502020202020204" pitchFamily="34" charset="0"/>
              </a:rPr>
              <a:t>, </a:t>
            </a:r>
            <a:r>
              <a:rPr lang="fr-FR" sz="2000" dirty="0" err="1">
                <a:latin typeface="Century Gothic" panose="020B0502020202020204" pitchFamily="34" charset="0"/>
              </a:rPr>
              <a:t>with</a:t>
            </a:r>
            <a:r>
              <a:rPr lang="fr-FR" sz="2000" dirty="0">
                <a:latin typeface="Century Gothic" panose="020B0502020202020204" pitchFamily="34" charset="0"/>
              </a:rPr>
              <a:t> a </a:t>
            </a:r>
            <a:r>
              <a:rPr lang="fr-FR" sz="2000" dirty="0" err="1">
                <a:latin typeface="Century Gothic" panose="020B0502020202020204" pitchFamily="34" charset="0"/>
              </a:rPr>
              <a:t>slightly</a:t>
            </a:r>
            <a:r>
              <a:rPr lang="fr-FR" sz="2000" dirty="0"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latin typeface="Century Gothic" panose="020B0502020202020204" pitchFamily="34" charset="0"/>
              </a:rPr>
              <a:t>higher</a:t>
            </a:r>
            <a:r>
              <a:rPr lang="fr-FR" sz="2000" dirty="0"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latin typeface="Century Gothic" panose="020B0502020202020204" pitchFamily="34" charset="0"/>
              </a:rPr>
              <a:t>flexibility</a:t>
            </a:r>
            <a:r>
              <a:rPr lang="fr-FR" sz="2000" dirty="0">
                <a:latin typeface="Century Gothic" panose="020B0502020202020204" pitchFamily="34" charset="0"/>
              </a:rPr>
              <a:t> for the one on the </a:t>
            </a:r>
            <a:r>
              <a:rPr lang="fr-FR" sz="2000" dirty="0">
                <a:highlight>
                  <a:srgbClr val="FFFF00"/>
                </a:highlight>
                <a:latin typeface="Century Gothic" panose="020B0502020202020204" pitchFamily="34" charset="0"/>
              </a:rPr>
              <a:t>Man(a1-3) </a:t>
            </a:r>
            <a:r>
              <a:rPr lang="fr-FR" sz="2000" dirty="0" err="1">
                <a:latin typeface="Century Gothic" panose="020B0502020202020204" pitchFamily="34" charset="0"/>
              </a:rPr>
              <a:t>branch</a:t>
            </a:r>
            <a:r>
              <a:rPr lang="fr-FR" sz="2000" dirty="0">
                <a:latin typeface="Century Gothic" panose="020B0502020202020204" pitchFamily="34" charset="0"/>
              </a:rPr>
              <a:t>.</a:t>
            </a:r>
          </a:p>
          <a:p>
            <a:pPr algn="ctr"/>
            <a:r>
              <a:rPr lang="fr-FR" sz="2000" dirty="0">
                <a:latin typeface="Century Gothic" panose="020B0502020202020204" pitchFamily="34" charset="0"/>
              </a:rPr>
              <a:t>The </a:t>
            </a:r>
            <a:r>
              <a:rPr lang="fr-FR" sz="2000" dirty="0">
                <a:highlight>
                  <a:srgbClr val="00FF00"/>
                </a:highlight>
                <a:latin typeface="Century Gothic" panose="020B0502020202020204" pitchFamily="34" charset="0"/>
              </a:rPr>
              <a:t>root</a:t>
            </a:r>
            <a:r>
              <a:rPr lang="fr-FR" sz="2000" dirty="0"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latin typeface="Century Gothic" panose="020B0502020202020204" pitchFamily="34" charset="0"/>
              </a:rPr>
              <a:t>seems</a:t>
            </a:r>
            <a:r>
              <a:rPr lang="fr-FR" sz="2000" dirty="0">
                <a:latin typeface="Century Gothic" panose="020B0502020202020204" pitchFamily="34" charset="0"/>
              </a:rPr>
              <a:t> more stable</a:t>
            </a:r>
          </a:p>
          <a:p>
            <a:pPr algn="ctr"/>
            <a:endParaRPr lang="fr-FR" sz="2000" dirty="0">
              <a:latin typeface="Century Gothic" panose="020B0502020202020204" pitchFamily="34" charset="0"/>
            </a:endParaRPr>
          </a:p>
          <a:p>
            <a:pPr algn="ctr"/>
            <a:endParaRPr lang="fr-FR" sz="2000" dirty="0">
              <a:latin typeface="Century Gothic" panose="020B0502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669345-7D1F-3939-1A4F-09F4DD77993A}"/>
              </a:ext>
            </a:extLst>
          </p:cNvPr>
          <p:cNvSpPr/>
          <p:nvPr/>
        </p:nvSpPr>
        <p:spPr>
          <a:xfrm>
            <a:off x="4881129" y="2033222"/>
            <a:ext cx="364208" cy="414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CFF79C-2682-692C-9B4E-45FB8BB23B61}"/>
              </a:ext>
            </a:extLst>
          </p:cNvPr>
          <p:cNvSpPr/>
          <p:nvPr/>
        </p:nvSpPr>
        <p:spPr>
          <a:xfrm>
            <a:off x="4866490" y="749863"/>
            <a:ext cx="409729" cy="467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F5AEA4"/>
                </a:solidFill>
              </a:rPr>
              <a:t>*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20499E2-5AD9-150E-A76E-9711250CF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297" y="221063"/>
            <a:ext cx="4014908" cy="235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74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15D9A8B-D740-FE45-EFE2-CCDE99CA9C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46"/>
          <a:stretch/>
        </p:blipFill>
        <p:spPr>
          <a:xfrm>
            <a:off x="0" y="762000"/>
            <a:ext cx="12192000" cy="5959054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FE9DBEAB-68AE-DEFB-3B98-2ECB11EE29EB}"/>
              </a:ext>
            </a:extLst>
          </p:cNvPr>
          <p:cNvSpPr/>
          <p:nvPr/>
        </p:nvSpPr>
        <p:spPr>
          <a:xfrm>
            <a:off x="10780004" y="1075276"/>
            <a:ext cx="1179565" cy="2571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7C3267-0433-9193-92FF-46FB0CE20741}"/>
              </a:ext>
            </a:extLst>
          </p:cNvPr>
          <p:cNvSpPr/>
          <p:nvPr/>
        </p:nvSpPr>
        <p:spPr>
          <a:xfrm>
            <a:off x="7016470" y="290938"/>
            <a:ext cx="1179565" cy="257161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Man1-6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0A07C0E-9D50-D919-0F26-1AC8A5AFA584}"/>
              </a:ext>
            </a:extLst>
          </p:cNvPr>
          <p:cNvSpPr/>
          <p:nvPr/>
        </p:nvSpPr>
        <p:spPr>
          <a:xfrm>
            <a:off x="7023967" y="848555"/>
            <a:ext cx="1179565" cy="257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Man1-3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9353A3-3B63-6802-F644-257C00C55D1C}"/>
              </a:ext>
            </a:extLst>
          </p:cNvPr>
          <p:cNvSpPr/>
          <p:nvPr/>
        </p:nvSpPr>
        <p:spPr>
          <a:xfrm rot="16200000">
            <a:off x="11143068" y="-29212"/>
            <a:ext cx="453439" cy="14817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D7B97DE-DCA7-4EE1-9D71-2B83F0A84803}"/>
              </a:ext>
            </a:extLst>
          </p:cNvPr>
          <p:cNvSpPr/>
          <p:nvPr/>
        </p:nvSpPr>
        <p:spPr>
          <a:xfrm rot="16200000">
            <a:off x="9095149" y="-58966"/>
            <a:ext cx="453441" cy="20722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342F96F-A45E-6839-B381-6EE3A79D44C6}"/>
              </a:ext>
            </a:extLst>
          </p:cNvPr>
          <p:cNvSpPr/>
          <p:nvPr/>
        </p:nvSpPr>
        <p:spPr>
          <a:xfrm rot="16200000">
            <a:off x="9095151" y="-616583"/>
            <a:ext cx="453439" cy="2072204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877060D-78BB-7C55-4A4E-728C4AE95AA7}"/>
              </a:ext>
            </a:extLst>
          </p:cNvPr>
          <p:cNvSpPr/>
          <p:nvPr/>
        </p:nvSpPr>
        <p:spPr>
          <a:xfrm>
            <a:off x="9862431" y="5292447"/>
            <a:ext cx="409729" cy="467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B11A6AD-9FD0-76E3-1DFA-CC9ABEB849A6}"/>
              </a:ext>
            </a:extLst>
          </p:cNvPr>
          <p:cNvSpPr txBox="1"/>
          <p:nvPr/>
        </p:nvSpPr>
        <p:spPr>
          <a:xfrm>
            <a:off x="0" y="15465"/>
            <a:ext cx="2518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err="1"/>
              <a:t>ßeta-linked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D3DC4C-21AA-1C4E-3948-5EB3386D8950}"/>
              </a:ext>
            </a:extLst>
          </p:cNvPr>
          <p:cNvSpPr/>
          <p:nvPr/>
        </p:nvSpPr>
        <p:spPr>
          <a:xfrm rot="16200000">
            <a:off x="10219099" y="6608497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295359-7F69-DCEA-D05C-2B95001CA253}"/>
              </a:ext>
            </a:extLst>
          </p:cNvPr>
          <p:cNvSpPr/>
          <p:nvPr/>
        </p:nvSpPr>
        <p:spPr>
          <a:xfrm rot="16200000">
            <a:off x="5518600" y="6608494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DA944D-636A-DDC3-DAC9-C0F05B19161B}"/>
              </a:ext>
            </a:extLst>
          </p:cNvPr>
          <p:cNvSpPr/>
          <p:nvPr/>
        </p:nvSpPr>
        <p:spPr>
          <a:xfrm rot="16200000">
            <a:off x="4151412" y="6608494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A9C402-5D3D-5A1B-CCCE-6043C8BDE048}"/>
              </a:ext>
            </a:extLst>
          </p:cNvPr>
          <p:cNvSpPr/>
          <p:nvPr/>
        </p:nvSpPr>
        <p:spPr>
          <a:xfrm rot="16200000">
            <a:off x="6861166" y="6608497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F7905C-0A31-E60D-7A22-07DF11AFC0F6}"/>
              </a:ext>
            </a:extLst>
          </p:cNvPr>
          <p:cNvSpPr/>
          <p:nvPr/>
        </p:nvSpPr>
        <p:spPr>
          <a:xfrm rot="16200000">
            <a:off x="8187478" y="6608498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6CFE66-81FF-A02A-5FDC-8056D75E7FF7}"/>
              </a:ext>
            </a:extLst>
          </p:cNvPr>
          <p:cNvSpPr/>
          <p:nvPr/>
        </p:nvSpPr>
        <p:spPr>
          <a:xfrm rot="16200000">
            <a:off x="3480011" y="6608495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6C2636-F9FB-9175-4D57-38DE5B252C6E}"/>
              </a:ext>
            </a:extLst>
          </p:cNvPr>
          <p:cNvSpPr/>
          <p:nvPr/>
        </p:nvSpPr>
        <p:spPr>
          <a:xfrm rot="16200000">
            <a:off x="4838687" y="6608493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6C12FF-09E9-7240-E3B5-72610375C445}"/>
              </a:ext>
            </a:extLst>
          </p:cNvPr>
          <p:cNvSpPr/>
          <p:nvPr/>
        </p:nvSpPr>
        <p:spPr>
          <a:xfrm rot="16200000">
            <a:off x="8875424" y="6608496"/>
            <a:ext cx="106124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7345AD-EBC5-4C94-73CF-DF3023D6649C}"/>
              </a:ext>
            </a:extLst>
          </p:cNvPr>
          <p:cNvSpPr/>
          <p:nvPr/>
        </p:nvSpPr>
        <p:spPr>
          <a:xfrm rot="16200000">
            <a:off x="6180647" y="6608495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B678B3-E2A5-7ADE-BE13-393C5377A5E9}"/>
              </a:ext>
            </a:extLst>
          </p:cNvPr>
          <p:cNvSpPr/>
          <p:nvPr/>
        </p:nvSpPr>
        <p:spPr>
          <a:xfrm rot="16200000">
            <a:off x="2150053" y="6608497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75506B-57CC-C586-3D05-4423128B2C8B}"/>
              </a:ext>
            </a:extLst>
          </p:cNvPr>
          <p:cNvSpPr/>
          <p:nvPr/>
        </p:nvSpPr>
        <p:spPr>
          <a:xfrm rot="16200000">
            <a:off x="7524322" y="6608496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A1A87A-61AC-30DB-875F-2DCCEEFBCA02}"/>
              </a:ext>
            </a:extLst>
          </p:cNvPr>
          <p:cNvSpPr/>
          <p:nvPr/>
        </p:nvSpPr>
        <p:spPr>
          <a:xfrm rot="16200000">
            <a:off x="2820878" y="6608497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E1B605-1BE3-87A8-F5F1-BCAEC1E3B118}"/>
              </a:ext>
            </a:extLst>
          </p:cNvPr>
          <p:cNvSpPr/>
          <p:nvPr/>
        </p:nvSpPr>
        <p:spPr>
          <a:xfrm rot="16200000">
            <a:off x="9534308" y="6608495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B1500913-C73F-0556-7E17-A7F86B563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232" y="-631190"/>
            <a:ext cx="4069885" cy="23837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0C6C474-5871-D30C-0DE5-810FCB986506}"/>
              </a:ext>
            </a:extLst>
          </p:cNvPr>
          <p:cNvSpPr/>
          <p:nvPr/>
        </p:nvSpPr>
        <p:spPr>
          <a:xfrm>
            <a:off x="8339130" y="-29098"/>
            <a:ext cx="364208" cy="414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59527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3E4F13C-68E9-78AB-002B-8B51D13F33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46"/>
          <a:stretch/>
        </p:blipFill>
        <p:spPr>
          <a:xfrm>
            <a:off x="0" y="762000"/>
            <a:ext cx="12192000" cy="5959054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FE9DBEAB-68AE-DEFB-3B98-2ECB11EE29EB}"/>
              </a:ext>
            </a:extLst>
          </p:cNvPr>
          <p:cNvSpPr/>
          <p:nvPr/>
        </p:nvSpPr>
        <p:spPr>
          <a:xfrm>
            <a:off x="10780004" y="1075276"/>
            <a:ext cx="1179565" cy="2571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7C3267-0433-9193-92FF-46FB0CE20741}"/>
              </a:ext>
            </a:extLst>
          </p:cNvPr>
          <p:cNvSpPr/>
          <p:nvPr/>
        </p:nvSpPr>
        <p:spPr>
          <a:xfrm>
            <a:off x="7016470" y="290938"/>
            <a:ext cx="1179565" cy="257161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Man1-6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0A07C0E-9D50-D919-0F26-1AC8A5AFA584}"/>
              </a:ext>
            </a:extLst>
          </p:cNvPr>
          <p:cNvSpPr/>
          <p:nvPr/>
        </p:nvSpPr>
        <p:spPr>
          <a:xfrm>
            <a:off x="7023967" y="848555"/>
            <a:ext cx="1179565" cy="257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Man1-3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9353A3-3B63-6802-F644-257C00C55D1C}"/>
              </a:ext>
            </a:extLst>
          </p:cNvPr>
          <p:cNvSpPr/>
          <p:nvPr/>
        </p:nvSpPr>
        <p:spPr>
          <a:xfrm rot="16200000">
            <a:off x="11143068" y="-29212"/>
            <a:ext cx="453439" cy="14817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D7B97DE-DCA7-4EE1-9D71-2B83F0A84803}"/>
              </a:ext>
            </a:extLst>
          </p:cNvPr>
          <p:cNvSpPr/>
          <p:nvPr/>
        </p:nvSpPr>
        <p:spPr>
          <a:xfrm rot="16200000">
            <a:off x="9095149" y="-58966"/>
            <a:ext cx="453441" cy="20722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342F96F-A45E-6839-B381-6EE3A79D44C6}"/>
              </a:ext>
            </a:extLst>
          </p:cNvPr>
          <p:cNvSpPr/>
          <p:nvPr/>
        </p:nvSpPr>
        <p:spPr>
          <a:xfrm rot="16200000">
            <a:off x="9095151" y="-616583"/>
            <a:ext cx="453439" cy="2072204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BCF0EAE-9F84-7255-054A-5144C512238E}"/>
              </a:ext>
            </a:extLst>
          </p:cNvPr>
          <p:cNvSpPr/>
          <p:nvPr/>
        </p:nvSpPr>
        <p:spPr>
          <a:xfrm>
            <a:off x="8339130" y="-29098"/>
            <a:ext cx="364208" cy="414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B37F245-6DCF-13B6-2676-A2650F3FF368}"/>
              </a:ext>
            </a:extLst>
          </p:cNvPr>
          <p:cNvSpPr/>
          <p:nvPr/>
        </p:nvSpPr>
        <p:spPr>
          <a:xfrm rot="16200000">
            <a:off x="10219099" y="6608497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0ED9BD3-BE03-43EB-0E60-D1BBB80F6760}"/>
              </a:ext>
            </a:extLst>
          </p:cNvPr>
          <p:cNvSpPr/>
          <p:nvPr/>
        </p:nvSpPr>
        <p:spPr>
          <a:xfrm rot="16200000">
            <a:off x="6173218" y="6608495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7E27193-2185-190F-7196-C8CD743E5DD4}"/>
              </a:ext>
            </a:extLst>
          </p:cNvPr>
          <p:cNvSpPr/>
          <p:nvPr/>
        </p:nvSpPr>
        <p:spPr>
          <a:xfrm rot="16200000">
            <a:off x="4838081" y="6608496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4A8FF72-6C58-D17B-A8B5-61642FA2BC17}"/>
              </a:ext>
            </a:extLst>
          </p:cNvPr>
          <p:cNvSpPr/>
          <p:nvPr/>
        </p:nvSpPr>
        <p:spPr>
          <a:xfrm rot="16200000">
            <a:off x="6861166" y="6608497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486F7A9-3692-40F6-A677-2448E95C2385}"/>
              </a:ext>
            </a:extLst>
          </p:cNvPr>
          <p:cNvSpPr/>
          <p:nvPr/>
        </p:nvSpPr>
        <p:spPr>
          <a:xfrm rot="16200000">
            <a:off x="8187478" y="6608498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7EA2E23-5CDB-E654-C6A2-EA84845ECE77}"/>
              </a:ext>
            </a:extLst>
          </p:cNvPr>
          <p:cNvSpPr/>
          <p:nvPr/>
        </p:nvSpPr>
        <p:spPr>
          <a:xfrm rot="16200000">
            <a:off x="3480011" y="6608495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2EF19F8-3E47-E179-54AD-1D9EC0152A76}"/>
              </a:ext>
            </a:extLst>
          </p:cNvPr>
          <p:cNvSpPr/>
          <p:nvPr/>
        </p:nvSpPr>
        <p:spPr>
          <a:xfrm rot="16200000">
            <a:off x="4159046" y="6608496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8DC07AA-00C6-5F69-1DF3-F66A3E2383E0}"/>
              </a:ext>
            </a:extLst>
          </p:cNvPr>
          <p:cNvSpPr/>
          <p:nvPr/>
        </p:nvSpPr>
        <p:spPr>
          <a:xfrm rot="16200000">
            <a:off x="8875424" y="6608496"/>
            <a:ext cx="106124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16B268B-7E45-7515-9615-DBF77942BEE5}"/>
              </a:ext>
            </a:extLst>
          </p:cNvPr>
          <p:cNvSpPr/>
          <p:nvPr/>
        </p:nvSpPr>
        <p:spPr>
          <a:xfrm rot="16200000">
            <a:off x="5505876" y="6608496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29AC5F4-2BAD-4896-6616-A6F49C63EB7D}"/>
              </a:ext>
            </a:extLst>
          </p:cNvPr>
          <p:cNvSpPr/>
          <p:nvPr/>
        </p:nvSpPr>
        <p:spPr>
          <a:xfrm rot="16200000">
            <a:off x="2150053" y="6608497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5BA1023-E431-7F5F-0193-AEDCEF4BFB8D}"/>
              </a:ext>
            </a:extLst>
          </p:cNvPr>
          <p:cNvSpPr/>
          <p:nvPr/>
        </p:nvSpPr>
        <p:spPr>
          <a:xfrm rot="16200000">
            <a:off x="7524322" y="6608496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0D93FC6-22B1-CE8A-0962-657F4DD87B9B}"/>
              </a:ext>
            </a:extLst>
          </p:cNvPr>
          <p:cNvSpPr/>
          <p:nvPr/>
        </p:nvSpPr>
        <p:spPr>
          <a:xfrm rot="16200000">
            <a:off x="2820878" y="6608497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877060D-78BB-7C55-4A4E-728C4AE95AA7}"/>
              </a:ext>
            </a:extLst>
          </p:cNvPr>
          <p:cNvSpPr/>
          <p:nvPr/>
        </p:nvSpPr>
        <p:spPr>
          <a:xfrm>
            <a:off x="9862431" y="5292447"/>
            <a:ext cx="409729" cy="467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B11A6AD-9FD0-76E3-1DFA-CC9ABEB849A6}"/>
              </a:ext>
            </a:extLst>
          </p:cNvPr>
          <p:cNvSpPr txBox="1"/>
          <p:nvPr/>
        </p:nvSpPr>
        <p:spPr>
          <a:xfrm>
            <a:off x="0" y="15465"/>
            <a:ext cx="2782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Alpha-</a:t>
            </a:r>
            <a:r>
              <a:rPr lang="fr-FR" sz="4000" dirty="0" err="1"/>
              <a:t>linked</a:t>
            </a:r>
            <a:endParaRPr lang="fr-FR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042779-D15E-D98D-9384-496C1B3EB86B}"/>
              </a:ext>
            </a:extLst>
          </p:cNvPr>
          <p:cNvSpPr/>
          <p:nvPr/>
        </p:nvSpPr>
        <p:spPr>
          <a:xfrm rot="16200000">
            <a:off x="9534308" y="6608495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EB72D90-F6B7-CE59-A3F6-FEE5AA719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232" y="-631190"/>
            <a:ext cx="4069885" cy="238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33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3D57B3-9D85-2A48-4467-7C49CD63FBDD}"/>
              </a:ext>
            </a:extLst>
          </p:cNvPr>
          <p:cNvSpPr/>
          <p:nvPr/>
        </p:nvSpPr>
        <p:spPr>
          <a:xfrm>
            <a:off x="7271769" y="1925184"/>
            <a:ext cx="1179565" cy="257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E13973-AACC-EFB1-5314-21D65592CEF6}"/>
              </a:ext>
            </a:extLst>
          </p:cNvPr>
          <p:cNvSpPr/>
          <p:nvPr/>
        </p:nvSpPr>
        <p:spPr>
          <a:xfrm>
            <a:off x="3508235" y="1139138"/>
            <a:ext cx="1179565" cy="257720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Man1-6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5F6BEC-AD06-A05C-5F1C-503AD9C8FB2B}"/>
              </a:ext>
            </a:extLst>
          </p:cNvPr>
          <p:cNvSpPr/>
          <p:nvPr/>
        </p:nvSpPr>
        <p:spPr>
          <a:xfrm>
            <a:off x="3515732" y="1697969"/>
            <a:ext cx="1179565" cy="257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Man1-3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25FF39-6A79-63C4-189A-C04FB4C413BD}"/>
              </a:ext>
            </a:extLst>
          </p:cNvPr>
          <p:cNvSpPr/>
          <p:nvPr/>
        </p:nvSpPr>
        <p:spPr>
          <a:xfrm rot="16200000">
            <a:off x="7634340" y="819904"/>
            <a:ext cx="454426" cy="14817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9B9CD8-EDB7-6F8A-2505-9D5BC534F07B}"/>
              </a:ext>
            </a:extLst>
          </p:cNvPr>
          <p:cNvSpPr/>
          <p:nvPr/>
        </p:nvSpPr>
        <p:spPr>
          <a:xfrm rot="16200000">
            <a:off x="5586421" y="790728"/>
            <a:ext cx="454428" cy="20722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F71F76-825E-DBB9-8BD7-42842F3E44B6}"/>
              </a:ext>
            </a:extLst>
          </p:cNvPr>
          <p:cNvSpPr/>
          <p:nvPr/>
        </p:nvSpPr>
        <p:spPr>
          <a:xfrm rot="16200000">
            <a:off x="5586423" y="231897"/>
            <a:ext cx="454426" cy="2072204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527A087-AD0F-0F0C-50D7-DC42E5572F0F}"/>
              </a:ext>
            </a:extLst>
          </p:cNvPr>
          <p:cNvSpPr txBox="1"/>
          <p:nvPr/>
        </p:nvSpPr>
        <p:spPr>
          <a:xfrm>
            <a:off x="1" y="3075057"/>
            <a:ext cx="121919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Century Gothic" panose="020B0502020202020204" pitchFamily="34" charset="0"/>
              </a:rPr>
              <a:t>When</a:t>
            </a:r>
            <a:r>
              <a:rPr lang="fr-FR" sz="2400" dirty="0">
                <a:latin typeface="Century Gothic" panose="020B0502020202020204" pitchFamily="34" charset="0"/>
              </a:rPr>
              <a:t> Neu5Gc(a2-6) </a:t>
            </a:r>
            <a:r>
              <a:rPr lang="fr-FR" sz="2400" dirty="0" err="1">
                <a:latin typeface="Century Gothic" panose="020B0502020202020204" pitchFamily="34" charset="0"/>
              </a:rPr>
              <a:t>is</a:t>
            </a:r>
            <a:r>
              <a:rPr lang="fr-FR" sz="2400" dirty="0">
                <a:latin typeface="Century Gothic" panose="020B0502020202020204" pitchFamily="34" charset="0"/>
              </a:rPr>
              <a:t> on the</a:t>
            </a:r>
            <a:r>
              <a:rPr lang="fr-FR" sz="2400" dirty="0">
                <a:highlight>
                  <a:srgbClr val="FFC0FF"/>
                </a:highlight>
                <a:latin typeface="Century Gothic" panose="020B0502020202020204" pitchFamily="34" charset="0"/>
              </a:rPr>
              <a:t> Man(a1-6)</a:t>
            </a:r>
            <a:r>
              <a:rPr lang="fr-FR" sz="2400" dirty="0">
                <a:latin typeface="Century Gothic" panose="020B0502020202020204" pitchFamily="34" charset="0"/>
              </a:rPr>
              <a:t> </a:t>
            </a:r>
            <a:r>
              <a:rPr lang="fr-FR" sz="2400" dirty="0" err="1">
                <a:latin typeface="Century Gothic" panose="020B0502020202020204" pitchFamily="34" charset="0"/>
              </a:rPr>
              <a:t>branch</a:t>
            </a:r>
            <a:r>
              <a:rPr lang="fr-FR" sz="2400" dirty="0">
                <a:latin typeface="Century Gothic" panose="020B0502020202020204" pitchFamily="34" charset="0"/>
              </a:rPr>
              <a:t> and Neu5Ac(a2-6) </a:t>
            </a:r>
            <a:r>
              <a:rPr lang="fr-FR" sz="2400" dirty="0" err="1">
                <a:latin typeface="Century Gothic" panose="020B0502020202020204" pitchFamily="34" charset="0"/>
              </a:rPr>
              <a:t>is</a:t>
            </a:r>
            <a:r>
              <a:rPr lang="fr-FR" sz="2400" dirty="0">
                <a:latin typeface="Century Gothic" panose="020B0502020202020204" pitchFamily="34" charset="0"/>
              </a:rPr>
              <a:t> on the </a:t>
            </a:r>
            <a:r>
              <a:rPr lang="fr-FR" sz="2400" dirty="0">
                <a:highlight>
                  <a:srgbClr val="FFFF00"/>
                </a:highlight>
                <a:latin typeface="Century Gothic" panose="020B0502020202020204" pitchFamily="34" charset="0"/>
              </a:rPr>
              <a:t>Man(a1-3)</a:t>
            </a:r>
            <a:r>
              <a:rPr lang="fr-FR" sz="2400" dirty="0">
                <a:latin typeface="Century Gothic" panose="020B0502020202020204" pitchFamily="34" charset="0"/>
              </a:rPr>
              <a:t> </a:t>
            </a:r>
            <a:r>
              <a:rPr lang="fr-FR" sz="2400" dirty="0" err="1">
                <a:latin typeface="Century Gothic" panose="020B0502020202020204" pitchFamily="34" charset="0"/>
              </a:rPr>
              <a:t>branch</a:t>
            </a:r>
            <a:r>
              <a:rPr lang="fr-FR" sz="2400" dirty="0">
                <a:latin typeface="Century Gothic" panose="020B0502020202020204" pitchFamily="34" charset="0"/>
              </a:rPr>
              <a:t>, </a:t>
            </a:r>
            <a:r>
              <a:rPr lang="fr-FR" sz="2400" dirty="0" err="1">
                <a:latin typeface="Century Gothic" panose="020B0502020202020204" pitchFamily="34" charset="0"/>
              </a:rPr>
              <a:t>with</a:t>
            </a:r>
            <a:r>
              <a:rPr lang="fr-FR" sz="2400" dirty="0">
                <a:latin typeface="Century Gothic" panose="020B0502020202020204" pitchFamily="34" charset="0"/>
              </a:rPr>
              <a:t> </a:t>
            </a:r>
            <a:r>
              <a:rPr lang="fr-FR" sz="2400" dirty="0" err="1">
                <a:latin typeface="Century Gothic" panose="020B0502020202020204" pitchFamily="34" charset="0"/>
              </a:rPr>
              <a:t>core</a:t>
            </a:r>
            <a:r>
              <a:rPr lang="fr-FR" sz="2400" dirty="0">
                <a:latin typeface="Century Gothic" panose="020B0502020202020204" pitchFamily="34" charset="0"/>
              </a:rPr>
              <a:t> fucose: </a:t>
            </a:r>
          </a:p>
          <a:p>
            <a:endParaRPr lang="fr-FR" sz="2400" dirty="0">
              <a:latin typeface="Century Gothic" panose="020B0502020202020204" pitchFamily="34" charset="0"/>
            </a:endParaRPr>
          </a:p>
          <a:p>
            <a:pPr algn="ctr"/>
            <a:r>
              <a:rPr lang="fr-FR" sz="2000" dirty="0">
                <a:latin typeface="Century Gothic" panose="020B0502020202020204" pitchFamily="34" charset="0"/>
              </a:rPr>
              <a:t>Neu5Gc </a:t>
            </a:r>
            <a:r>
              <a:rPr lang="fr-FR" sz="2000" dirty="0" err="1">
                <a:latin typeface="Century Gothic" panose="020B0502020202020204" pitchFamily="34" charset="0"/>
              </a:rPr>
              <a:t>is</a:t>
            </a:r>
            <a:r>
              <a:rPr lang="fr-FR" sz="2000" dirty="0">
                <a:latin typeface="Century Gothic" panose="020B0502020202020204" pitchFamily="34" charset="0"/>
              </a:rPr>
              <a:t> the </a:t>
            </a:r>
            <a:r>
              <a:rPr lang="fr-FR" sz="2000" dirty="0" err="1">
                <a:latin typeface="Century Gothic" panose="020B0502020202020204" pitchFamily="34" charset="0"/>
              </a:rPr>
              <a:t>most</a:t>
            </a:r>
            <a:r>
              <a:rPr lang="fr-FR" sz="2000" dirty="0">
                <a:latin typeface="Century Gothic" panose="020B0502020202020204" pitchFamily="34" charset="0"/>
              </a:rPr>
              <a:t> flexible</a:t>
            </a:r>
          </a:p>
          <a:p>
            <a:pPr algn="ctr"/>
            <a:endParaRPr lang="fr-FR" sz="2000" dirty="0">
              <a:latin typeface="Century Gothic" panose="020B0502020202020204" pitchFamily="34" charset="0"/>
            </a:endParaRPr>
          </a:p>
          <a:p>
            <a:pPr algn="ctr"/>
            <a:endParaRPr lang="fr-FR" sz="2000" dirty="0">
              <a:latin typeface="Century Gothic" panose="020B0502020202020204" pitchFamily="34" charset="0"/>
            </a:endParaRPr>
          </a:p>
          <a:p>
            <a:pPr algn="ctr"/>
            <a:endParaRPr lang="fr-FR" sz="2000" dirty="0">
              <a:latin typeface="Century Gothic" panose="020B0502020202020204" pitchFamily="34" charset="0"/>
            </a:endParaRPr>
          </a:p>
          <a:p>
            <a:pPr algn="ctr"/>
            <a:r>
              <a:rPr lang="fr-FR" sz="2000" dirty="0">
                <a:solidFill>
                  <a:schemeClr val="accent1"/>
                </a:solidFill>
                <a:latin typeface="Century Gothic" panose="020B0502020202020204" pitchFamily="34" charset="0"/>
                <a:sym typeface="Wingdings" pitchFamily="2" charset="2"/>
              </a:rPr>
              <a:t> </a:t>
            </a:r>
            <a:r>
              <a:rPr lang="fr-F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When</a:t>
            </a:r>
            <a:r>
              <a:rPr lang="fr-F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 a mixture of Neu5Gc and Neu5Ac </a:t>
            </a:r>
            <a:r>
              <a:rPr lang="fr-FR" sz="2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is</a:t>
            </a:r>
            <a:r>
              <a:rPr lang="fr-F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present</a:t>
            </a:r>
            <a:r>
              <a:rPr lang="fr-F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, </a:t>
            </a:r>
            <a:r>
              <a:rPr lang="fr-FR" sz="2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flexibility</a:t>
            </a:r>
            <a:r>
              <a:rPr lang="fr-F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seems</a:t>
            </a:r>
            <a:r>
              <a:rPr lang="fr-F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 to follow the </a:t>
            </a:r>
            <a:r>
              <a:rPr lang="fr-FR" sz="2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general</a:t>
            </a:r>
            <a:r>
              <a:rPr lang="fr-F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rule</a:t>
            </a:r>
            <a:r>
              <a:rPr lang="fr-F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: the monosaccharide on the </a:t>
            </a:r>
            <a:r>
              <a:rPr lang="fr-FR" sz="2000" dirty="0">
                <a:solidFill>
                  <a:schemeClr val="accent1"/>
                </a:solidFill>
                <a:highlight>
                  <a:srgbClr val="FFC0FF"/>
                </a:highlight>
                <a:latin typeface="Century Gothic" panose="020B0502020202020204" pitchFamily="34" charset="0"/>
              </a:rPr>
              <a:t>Man(a1-6)</a:t>
            </a:r>
            <a:r>
              <a:rPr lang="fr-F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 arm </a:t>
            </a:r>
            <a:r>
              <a:rPr lang="fr-FR" sz="2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is</a:t>
            </a:r>
            <a:r>
              <a:rPr lang="fr-F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 the </a:t>
            </a:r>
            <a:r>
              <a:rPr lang="fr-FR" sz="2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most</a:t>
            </a:r>
            <a:r>
              <a:rPr lang="fr-F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 flexible. </a:t>
            </a:r>
            <a:endParaRPr lang="fr-FR" sz="2000" dirty="0">
              <a:latin typeface="Century Gothic" panose="020B0502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669345-7D1F-3939-1A4F-09F4DD77993A}"/>
              </a:ext>
            </a:extLst>
          </p:cNvPr>
          <p:cNvSpPr/>
          <p:nvPr/>
        </p:nvSpPr>
        <p:spPr>
          <a:xfrm>
            <a:off x="4881129" y="817741"/>
            <a:ext cx="364208" cy="414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FF0000"/>
                </a:solidFill>
              </a:rPr>
              <a:t>*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DBA0ACB-3AA7-1501-ADF4-9F5A18BDC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213" y="221168"/>
            <a:ext cx="4069885" cy="238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45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79588154-626B-70A0-50AD-8A836C3CF2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46"/>
          <a:stretch/>
        </p:blipFill>
        <p:spPr>
          <a:xfrm>
            <a:off x="0" y="762000"/>
            <a:ext cx="12192000" cy="595905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FE9DBEAB-68AE-DEFB-3B98-2ECB11EE29EB}"/>
              </a:ext>
            </a:extLst>
          </p:cNvPr>
          <p:cNvSpPr/>
          <p:nvPr/>
        </p:nvSpPr>
        <p:spPr>
          <a:xfrm>
            <a:off x="10780004" y="1075276"/>
            <a:ext cx="1179565" cy="2571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7C3267-0433-9193-92FF-46FB0CE20741}"/>
              </a:ext>
            </a:extLst>
          </p:cNvPr>
          <p:cNvSpPr/>
          <p:nvPr/>
        </p:nvSpPr>
        <p:spPr>
          <a:xfrm>
            <a:off x="7016470" y="290938"/>
            <a:ext cx="1179565" cy="257161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Man1-6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0A07C0E-9D50-D919-0F26-1AC8A5AFA584}"/>
              </a:ext>
            </a:extLst>
          </p:cNvPr>
          <p:cNvSpPr/>
          <p:nvPr/>
        </p:nvSpPr>
        <p:spPr>
          <a:xfrm>
            <a:off x="7023967" y="848555"/>
            <a:ext cx="1179565" cy="257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Man1-3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9353A3-3B63-6802-F644-257C00C55D1C}"/>
              </a:ext>
            </a:extLst>
          </p:cNvPr>
          <p:cNvSpPr/>
          <p:nvPr/>
        </p:nvSpPr>
        <p:spPr>
          <a:xfrm rot="16200000">
            <a:off x="11143068" y="-29212"/>
            <a:ext cx="453439" cy="14817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D7B97DE-DCA7-4EE1-9D71-2B83F0A84803}"/>
              </a:ext>
            </a:extLst>
          </p:cNvPr>
          <p:cNvSpPr/>
          <p:nvPr/>
        </p:nvSpPr>
        <p:spPr>
          <a:xfrm rot="16200000">
            <a:off x="9095149" y="-58966"/>
            <a:ext cx="453441" cy="20722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342F96F-A45E-6839-B381-6EE3A79D44C6}"/>
              </a:ext>
            </a:extLst>
          </p:cNvPr>
          <p:cNvSpPr/>
          <p:nvPr/>
        </p:nvSpPr>
        <p:spPr>
          <a:xfrm rot="16200000">
            <a:off x="9095151" y="-616583"/>
            <a:ext cx="453439" cy="2072204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877060D-78BB-7C55-4A4E-728C4AE95AA7}"/>
              </a:ext>
            </a:extLst>
          </p:cNvPr>
          <p:cNvSpPr/>
          <p:nvPr/>
        </p:nvSpPr>
        <p:spPr>
          <a:xfrm>
            <a:off x="9862431" y="5292447"/>
            <a:ext cx="409729" cy="467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B11A6AD-9FD0-76E3-1DFA-CC9ABEB849A6}"/>
              </a:ext>
            </a:extLst>
          </p:cNvPr>
          <p:cNvSpPr txBox="1"/>
          <p:nvPr/>
        </p:nvSpPr>
        <p:spPr>
          <a:xfrm>
            <a:off x="0" y="15465"/>
            <a:ext cx="2518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err="1"/>
              <a:t>ßeta-linked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D3DC4C-21AA-1C4E-3948-5EB3386D8950}"/>
              </a:ext>
            </a:extLst>
          </p:cNvPr>
          <p:cNvSpPr/>
          <p:nvPr/>
        </p:nvSpPr>
        <p:spPr>
          <a:xfrm rot="16200000">
            <a:off x="10219099" y="6608497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295359-7F69-DCEA-D05C-2B95001CA253}"/>
              </a:ext>
            </a:extLst>
          </p:cNvPr>
          <p:cNvSpPr/>
          <p:nvPr/>
        </p:nvSpPr>
        <p:spPr>
          <a:xfrm rot="16200000">
            <a:off x="3494893" y="6608497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DA944D-636A-DDC3-DAC9-C0F05B19161B}"/>
              </a:ext>
            </a:extLst>
          </p:cNvPr>
          <p:cNvSpPr/>
          <p:nvPr/>
        </p:nvSpPr>
        <p:spPr>
          <a:xfrm rot="16200000">
            <a:off x="2822473" y="6608497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A9C402-5D3D-5A1B-CCCE-6043C8BDE048}"/>
              </a:ext>
            </a:extLst>
          </p:cNvPr>
          <p:cNvSpPr/>
          <p:nvPr/>
        </p:nvSpPr>
        <p:spPr>
          <a:xfrm rot="16200000">
            <a:off x="8201837" y="6608497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F7905C-0A31-E60D-7A22-07DF11AFC0F6}"/>
              </a:ext>
            </a:extLst>
          </p:cNvPr>
          <p:cNvSpPr/>
          <p:nvPr/>
        </p:nvSpPr>
        <p:spPr>
          <a:xfrm rot="16200000">
            <a:off x="6856996" y="6608497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6CFE66-81FF-A02A-5FDC-8056D75E7FF7}"/>
              </a:ext>
            </a:extLst>
          </p:cNvPr>
          <p:cNvSpPr/>
          <p:nvPr/>
        </p:nvSpPr>
        <p:spPr>
          <a:xfrm rot="16200000">
            <a:off x="5512155" y="6608497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6C2636-F9FB-9175-4D57-38DE5B252C6E}"/>
              </a:ext>
            </a:extLst>
          </p:cNvPr>
          <p:cNvSpPr/>
          <p:nvPr/>
        </p:nvSpPr>
        <p:spPr>
          <a:xfrm rot="16200000">
            <a:off x="4839735" y="6608497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6C12FF-09E9-7240-E3B5-72610375C445}"/>
              </a:ext>
            </a:extLst>
          </p:cNvPr>
          <p:cNvSpPr/>
          <p:nvPr/>
        </p:nvSpPr>
        <p:spPr>
          <a:xfrm rot="16200000">
            <a:off x="9546677" y="6608496"/>
            <a:ext cx="106124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7345AD-EBC5-4C94-73CF-DF3023D6649C}"/>
              </a:ext>
            </a:extLst>
          </p:cNvPr>
          <p:cNvSpPr/>
          <p:nvPr/>
        </p:nvSpPr>
        <p:spPr>
          <a:xfrm rot="16200000">
            <a:off x="6184576" y="6608497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B678B3-E2A5-7ADE-BE13-393C5377A5E9}"/>
              </a:ext>
            </a:extLst>
          </p:cNvPr>
          <p:cNvSpPr/>
          <p:nvPr/>
        </p:nvSpPr>
        <p:spPr>
          <a:xfrm rot="16200000">
            <a:off x="2150053" y="6608497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75506B-57CC-C586-3D05-4423128B2C8B}"/>
              </a:ext>
            </a:extLst>
          </p:cNvPr>
          <p:cNvSpPr/>
          <p:nvPr/>
        </p:nvSpPr>
        <p:spPr>
          <a:xfrm rot="16200000">
            <a:off x="7529417" y="6608497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A1A87A-61AC-30DB-875F-2DCCEEFBCA02}"/>
              </a:ext>
            </a:extLst>
          </p:cNvPr>
          <p:cNvSpPr/>
          <p:nvPr/>
        </p:nvSpPr>
        <p:spPr>
          <a:xfrm rot="16200000">
            <a:off x="4167314" y="6608497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E1B605-1BE3-87A8-F5F1-BCAEC1E3B118}"/>
              </a:ext>
            </a:extLst>
          </p:cNvPr>
          <p:cNvSpPr/>
          <p:nvPr/>
        </p:nvSpPr>
        <p:spPr>
          <a:xfrm rot="16200000">
            <a:off x="8874257" y="6608497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C6C474-5871-D30C-0DE5-810FCB986506}"/>
              </a:ext>
            </a:extLst>
          </p:cNvPr>
          <p:cNvSpPr/>
          <p:nvPr/>
        </p:nvSpPr>
        <p:spPr>
          <a:xfrm>
            <a:off x="8339130" y="-29098"/>
            <a:ext cx="364208" cy="414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FF0000"/>
                </a:solidFill>
              </a:rPr>
              <a:t>*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652D98F-218B-9654-39C7-98247BDF1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532" y="-636958"/>
            <a:ext cx="4055940" cy="237562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791CFE-F1DA-B256-B018-F5B41E30563E}"/>
              </a:ext>
            </a:extLst>
          </p:cNvPr>
          <p:cNvSpPr/>
          <p:nvPr/>
        </p:nvSpPr>
        <p:spPr>
          <a:xfrm>
            <a:off x="9161197" y="5292446"/>
            <a:ext cx="409729" cy="467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>
                <a:solidFill>
                  <a:srgbClr val="F5AEA4"/>
                </a:solidFill>
              </a:rPr>
              <a:t>*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0BF417-5AFB-43D2-9820-67E59D308010}"/>
              </a:ext>
            </a:extLst>
          </p:cNvPr>
          <p:cNvSpPr/>
          <p:nvPr/>
        </p:nvSpPr>
        <p:spPr>
          <a:xfrm>
            <a:off x="8328859" y="1196397"/>
            <a:ext cx="409729" cy="467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F5AEA4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83318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C9E499A4-EF93-73E8-DE2A-CC5621F0B86D}"/>
              </a:ext>
            </a:extLst>
          </p:cNvPr>
          <p:cNvGrpSpPr/>
          <p:nvPr/>
        </p:nvGrpSpPr>
        <p:grpSpPr>
          <a:xfrm>
            <a:off x="3508235" y="695689"/>
            <a:ext cx="5175530" cy="1749799"/>
            <a:chOff x="6369599" y="-68472"/>
            <a:chExt cx="5822401" cy="19685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3D57B3-9D85-2A48-4467-7C49CD63FBDD}"/>
                </a:ext>
              </a:extLst>
            </p:cNvPr>
            <p:cNvSpPr/>
            <p:nvPr/>
          </p:nvSpPr>
          <p:spPr>
            <a:xfrm>
              <a:off x="10603524" y="1314692"/>
              <a:ext cx="1326995" cy="2899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root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E13973-AACC-EFB1-5314-21D65592CEF6}"/>
                </a:ext>
              </a:extLst>
            </p:cNvPr>
            <p:cNvSpPr/>
            <p:nvPr/>
          </p:nvSpPr>
          <p:spPr>
            <a:xfrm>
              <a:off x="6369599" y="430402"/>
              <a:ext cx="1326995" cy="289932"/>
            </a:xfrm>
            <a:prstGeom prst="rect">
              <a:avLst/>
            </a:prstGeom>
            <a:solidFill>
              <a:srgbClr val="FFC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Man1-6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85F6BEC-AD06-A05C-5F1C-503AD9C8FB2B}"/>
                </a:ext>
              </a:extLst>
            </p:cNvPr>
            <p:cNvSpPr/>
            <p:nvPr/>
          </p:nvSpPr>
          <p:spPr>
            <a:xfrm>
              <a:off x="6378033" y="1059079"/>
              <a:ext cx="1326995" cy="2899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Man1-3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C25FF39-6A79-63C4-189A-C04FB4C413BD}"/>
                </a:ext>
              </a:extLst>
            </p:cNvPr>
            <p:cNvSpPr/>
            <p:nvPr/>
          </p:nvSpPr>
          <p:spPr>
            <a:xfrm rot="16200000">
              <a:off x="11011411" y="71268"/>
              <a:ext cx="511223" cy="16669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C9B9CD8-EDB7-6F8A-2505-9D5BC534F07B}"/>
                </a:ext>
              </a:extLst>
            </p:cNvPr>
            <p:cNvSpPr/>
            <p:nvPr/>
          </p:nvSpPr>
          <p:spPr>
            <a:xfrm rot="16200000">
              <a:off x="8707530" y="38445"/>
              <a:ext cx="511225" cy="2331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4F71F76-825E-DBB9-8BD7-42842F3E44B6}"/>
                </a:ext>
              </a:extLst>
            </p:cNvPr>
            <p:cNvSpPr/>
            <p:nvPr/>
          </p:nvSpPr>
          <p:spPr>
            <a:xfrm rot="16200000">
              <a:off x="8707532" y="-590232"/>
              <a:ext cx="511223" cy="2331201"/>
            </a:xfrm>
            <a:prstGeom prst="rect">
              <a:avLst/>
            </a:prstGeom>
            <a:solidFill>
              <a:srgbClr val="FFC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4DD222B3-4D06-2D49-A058-DED07AAD5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47000" y="-68472"/>
              <a:ext cx="4445000" cy="1968500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CEED8CF-5BF3-C836-D308-FAAAFE02EE55}"/>
                </a:ext>
              </a:extLst>
            </p:cNvPr>
            <p:cNvSpPr/>
            <p:nvPr/>
          </p:nvSpPr>
          <p:spPr>
            <a:xfrm>
              <a:off x="7857574" y="65041"/>
              <a:ext cx="409729" cy="4676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b="1" dirty="0">
                  <a:solidFill>
                    <a:srgbClr val="FF0000"/>
                  </a:solidFill>
                </a:rPr>
                <a:t>*</a:t>
              </a:r>
            </a:p>
          </p:txBody>
        </p:sp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6527A087-AD0F-0F0C-50D7-DC42E5572F0F}"/>
              </a:ext>
            </a:extLst>
          </p:cNvPr>
          <p:cNvSpPr txBox="1"/>
          <p:nvPr/>
        </p:nvSpPr>
        <p:spPr>
          <a:xfrm>
            <a:off x="1" y="3075057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Century Gothic" panose="020B0502020202020204" pitchFamily="34" charset="0"/>
              </a:rPr>
              <a:t>When</a:t>
            </a:r>
            <a:r>
              <a:rPr lang="fr-FR" sz="2400" dirty="0">
                <a:latin typeface="Century Gothic" panose="020B0502020202020204" pitchFamily="34" charset="0"/>
              </a:rPr>
              <a:t> Neu5Ac(a2-3) on </a:t>
            </a:r>
            <a:r>
              <a:rPr lang="fr-FR" sz="2400" dirty="0" err="1">
                <a:latin typeface="Century Gothic" panose="020B0502020202020204" pitchFamily="34" charset="0"/>
              </a:rPr>
              <a:t>each</a:t>
            </a:r>
            <a:r>
              <a:rPr lang="fr-FR" sz="2400" dirty="0">
                <a:latin typeface="Century Gothic" panose="020B0502020202020204" pitchFamily="34" charset="0"/>
              </a:rPr>
              <a:t> </a:t>
            </a:r>
            <a:r>
              <a:rPr lang="fr-FR" sz="2400" dirty="0" err="1">
                <a:latin typeface="Century Gothic" panose="020B0502020202020204" pitchFamily="34" charset="0"/>
              </a:rPr>
              <a:t>branch</a:t>
            </a:r>
            <a:r>
              <a:rPr lang="fr-FR" sz="2400" dirty="0">
                <a:latin typeface="Century Gothic" panose="020B0502020202020204" pitchFamily="34" charset="0"/>
              </a:rPr>
              <a:t>: </a:t>
            </a:r>
          </a:p>
          <a:p>
            <a:endParaRPr lang="fr-FR" sz="2400" dirty="0">
              <a:latin typeface="Century Gothic" panose="020B0502020202020204" pitchFamily="34" charset="0"/>
            </a:endParaRPr>
          </a:p>
          <a:p>
            <a:pPr algn="ctr"/>
            <a:r>
              <a:rPr lang="fr-FR" sz="2000" dirty="0">
                <a:latin typeface="Century Gothic" panose="020B0502020202020204" pitchFamily="34" charset="0"/>
              </a:rPr>
              <a:t>Neu5Ac on the </a:t>
            </a:r>
            <a:r>
              <a:rPr lang="fr-FR" sz="2000" dirty="0">
                <a:highlight>
                  <a:srgbClr val="FFC0FF"/>
                </a:highlight>
                <a:latin typeface="Century Gothic" panose="020B0502020202020204" pitchFamily="34" charset="0"/>
              </a:rPr>
              <a:t>Man(a1-6) </a:t>
            </a:r>
            <a:r>
              <a:rPr lang="fr-FR" sz="2000" dirty="0" err="1">
                <a:latin typeface="Century Gothic" panose="020B0502020202020204" pitchFamily="34" charset="0"/>
              </a:rPr>
              <a:t>branch</a:t>
            </a:r>
            <a:r>
              <a:rPr lang="fr-FR" sz="2000" dirty="0"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latin typeface="Century Gothic" panose="020B0502020202020204" pitchFamily="34" charset="0"/>
              </a:rPr>
              <a:t>is</a:t>
            </a:r>
            <a:r>
              <a:rPr lang="fr-FR" sz="2000" dirty="0">
                <a:latin typeface="Century Gothic" panose="020B0502020202020204" pitchFamily="34" charset="0"/>
              </a:rPr>
              <a:t> the </a:t>
            </a:r>
            <a:r>
              <a:rPr lang="fr-FR" sz="2000" dirty="0" err="1">
                <a:latin typeface="Century Gothic" panose="020B0502020202020204" pitchFamily="34" charset="0"/>
              </a:rPr>
              <a:t>most</a:t>
            </a:r>
            <a:r>
              <a:rPr lang="fr-FR" sz="2000" dirty="0">
                <a:latin typeface="Century Gothic" panose="020B0502020202020204" pitchFamily="34" charset="0"/>
              </a:rPr>
              <a:t> flexible </a:t>
            </a:r>
          </a:p>
        </p:txBody>
      </p:sp>
    </p:spTree>
    <p:extLst>
      <p:ext uri="{BB962C8B-B14F-4D97-AF65-F5344CB8AC3E}">
        <p14:creationId xmlns:p14="http://schemas.microsoft.com/office/powerpoint/2010/main" val="4095963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0C12421-E2CF-B3A1-761B-EFF329D8F6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46"/>
          <a:stretch/>
        </p:blipFill>
        <p:spPr>
          <a:xfrm>
            <a:off x="0" y="762000"/>
            <a:ext cx="12192000" cy="5959055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FE9DBEAB-68AE-DEFB-3B98-2ECB11EE29EB}"/>
              </a:ext>
            </a:extLst>
          </p:cNvPr>
          <p:cNvSpPr/>
          <p:nvPr/>
        </p:nvSpPr>
        <p:spPr>
          <a:xfrm>
            <a:off x="10780004" y="1075276"/>
            <a:ext cx="1179565" cy="2571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7C3267-0433-9193-92FF-46FB0CE20741}"/>
              </a:ext>
            </a:extLst>
          </p:cNvPr>
          <p:cNvSpPr/>
          <p:nvPr/>
        </p:nvSpPr>
        <p:spPr>
          <a:xfrm>
            <a:off x="7016470" y="290938"/>
            <a:ext cx="1179565" cy="257161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Man1-6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0A07C0E-9D50-D919-0F26-1AC8A5AFA584}"/>
              </a:ext>
            </a:extLst>
          </p:cNvPr>
          <p:cNvSpPr/>
          <p:nvPr/>
        </p:nvSpPr>
        <p:spPr>
          <a:xfrm>
            <a:off x="7023967" y="848555"/>
            <a:ext cx="1179565" cy="257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Man1-3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9353A3-3B63-6802-F644-257C00C55D1C}"/>
              </a:ext>
            </a:extLst>
          </p:cNvPr>
          <p:cNvSpPr/>
          <p:nvPr/>
        </p:nvSpPr>
        <p:spPr>
          <a:xfrm rot="16200000">
            <a:off x="11143068" y="-29212"/>
            <a:ext cx="453439" cy="14817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D7B97DE-DCA7-4EE1-9D71-2B83F0A84803}"/>
              </a:ext>
            </a:extLst>
          </p:cNvPr>
          <p:cNvSpPr/>
          <p:nvPr/>
        </p:nvSpPr>
        <p:spPr>
          <a:xfrm rot="16200000">
            <a:off x="9095149" y="-58966"/>
            <a:ext cx="453441" cy="20722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342F96F-A45E-6839-B381-6EE3A79D44C6}"/>
              </a:ext>
            </a:extLst>
          </p:cNvPr>
          <p:cNvSpPr/>
          <p:nvPr/>
        </p:nvSpPr>
        <p:spPr>
          <a:xfrm rot="16200000">
            <a:off x="9095151" y="-616583"/>
            <a:ext cx="453439" cy="2072204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B11A6AD-9FD0-76E3-1DFA-CC9ABEB849A6}"/>
              </a:ext>
            </a:extLst>
          </p:cNvPr>
          <p:cNvSpPr txBox="1"/>
          <p:nvPr/>
        </p:nvSpPr>
        <p:spPr>
          <a:xfrm>
            <a:off x="0" y="15465"/>
            <a:ext cx="2782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Alpha-</a:t>
            </a:r>
            <a:r>
              <a:rPr lang="fr-FR" sz="4000" dirty="0" err="1"/>
              <a:t>linked</a:t>
            </a:r>
            <a:endParaRPr lang="fr-FR" sz="4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0EC7AF2-6FCC-B637-D994-BC601A320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532" y="-636958"/>
            <a:ext cx="4055940" cy="23756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38DD18-E26B-DCC1-5220-665F6B8E5182}"/>
              </a:ext>
            </a:extLst>
          </p:cNvPr>
          <p:cNvSpPr/>
          <p:nvPr/>
        </p:nvSpPr>
        <p:spPr>
          <a:xfrm>
            <a:off x="8339130" y="-29098"/>
            <a:ext cx="364208" cy="414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62A5AC-AC44-74BD-EAF3-0265A0920680}"/>
              </a:ext>
            </a:extLst>
          </p:cNvPr>
          <p:cNvSpPr/>
          <p:nvPr/>
        </p:nvSpPr>
        <p:spPr>
          <a:xfrm>
            <a:off x="8328859" y="1196397"/>
            <a:ext cx="409729" cy="467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F5AEA4"/>
                </a:solidFill>
              </a:rPr>
              <a:t>*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F7CA90-C34A-F6E6-33C9-EB1835A928F9}"/>
              </a:ext>
            </a:extLst>
          </p:cNvPr>
          <p:cNvSpPr/>
          <p:nvPr/>
        </p:nvSpPr>
        <p:spPr>
          <a:xfrm>
            <a:off x="9862431" y="5292447"/>
            <a:ext cx="409729" cy="467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03FE0E-9573-EE13-59AB-6A96E7A30D4B}"/>
              </a:ext>
            </a:extLst>
          </p:cNvPr>
          <p:cNvSpPr/>
          <p:nvPr/>
        </p:nvSpPr>
        <p:spPr>
          <a:xfrm>
            <a:off x="9161197" y="5292446"/>
            <a:ext cx="409729" cy="467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F5AEA4"/>
                </a:solidFill>
              </a:rPr>
              <a:t>*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D63393-B650-4E51-814B-D1B4082113B6}"/>
              </a:ext>
            </a:extLst>
          </p:cNvPr>
          <p:cNvSpPr/>
          <p:nvPr/>
        </p:nvSpPr>
        <p:spPr>
          <a:xfrm rot="16200000">
            <a:off x="10219099" y="6608497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AACCD-9F90-6888-BCD7-BAFD2BA109CC}"/>
              </a:ext>
            </a:extLst>
          </p:cNvPr>
          <p:cNvSpPr/>
          <p:nvPr/>
        </p:nvSpPr>
        <p:spPr>
          <a:xfrm rot="16200000">
            <a:off x="3494893" y="6608497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D03E51-CFF6-FFB9-B7C4-09F82464EADE}"/>
              </a:ext>
            </a:extLst>
          </p:cNvPr>
          <p:cNvSpPr/>
          <p:nvPr/>
        </p:nvSpPr>
        <p:spPr>
          <a:xfrm rot="16200000">
            <a:off x="2822473" y="6608497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9CAB1D-AD9E-980A-F8B1-CA1A6F539141}"/>
              </a:ext>
            </a:extLst>
          </p:cNvPr>
          <p:cNvSpPr/>
          <p:nvPr/>
        </p:nvSpPr>
        <p:spPr>
          <a:xfrm rot="16200000">
            <a:off x="8869290" y="6608495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E2E7C9-9124-C3D1-1A0F-73C74C967194}"/>
              </a:ext>
            </a:extLst>
          </p:cNvPr>
          <p:cNvSpPr/>
          <p:nvPr/>
        </p:nvSpPr>
        <p:spPr>
          <a:xfrm rot="16200000">
            <a:off x="6856996" y="6608497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C86BC9-98A8-308E-5A2C-4B664E6B601F}"/>
              </a:ext>
            </a:extLst>
          </p:cNvPr>
          <p:cNvSpPr/>
          <p:nvPr/>
        </p:nvSpPr>
        <p:spPr>
          <a:xfrm rot="16200000">
            <a:off x="5512155" y="6608497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43DFC4-470C-F0E8-7A4B-E425F20F5224}"/>
              </a:ext>
            </a:extLst>
          </p:cNvPr>
          <p:cNvSpPr/>
          <p:nvPr/>
        </p:nvSpPr>
        <p:spPr>
          <a:xfrm rot="16200000">
            <a:off x="4839735" y="6608497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B66843-9C13-3E86-1F75-107EF0218E66}"/>
              </a:ext>
            </a:extLst>
          </p:cNvPr>
          <p:cNvSpPr/>
          <p:nvPr/>
        </p:nvSpPr>
        <p:spPr>
          <a:xfrm rot="16200000">
            <a:off x="9546677" y="6608496"/>
            <a:ext cx="106124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9749C3-F505-6D8E-78AA-376A8BE8C705}"/>
              </a:ext>
            </a:extLst>
          </p:cNvPr>
          <p:cNvSpPr/>
          <p:nvPr/>
        </p:nvSpPr>
        <p:spPr>
          <a:xfrm rot="16200000">
            <a:off x="6184576" y="6608497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6CC262-5331-D45D-290A-83A365E64B01}"/>
              </a:ext>
            </a:extLst>
          </p:cNvPr>
          <p:cNvSpPr/>
          <p:nvPr/>
        </p:nvSpPr>
        <p:spPr>
          <a:xfrm rot="16200000">
            <a:off x="2150053" y="6608497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34CECF-0C6E-3A01-5B0C-EB00501D8AA4}"/>
              </a:ext>
            </a:extLst>
          </p:cNvPr>
          <p:cNvSpPr/>
          <p:nvPr/>
        </p:nvSpPr>
        <p:spPr>
          <a:xfrm rot="16200000">
            <a:off x="7529417" y="6608497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4ED3A2-3203-D4A6-D349-5AD9EEE5F9D8}"/>
              </a:ext>
            </a:extLst>
          </p:cNvPr>
          <p:cNvSpPr/>
          <p:nvPr/>
        </p:nvSpPr>
        <p:spPr>
          <a:xfrm rot="16200000">
            <a:off x="4167314" y="6608497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F4586A-DB10-D17A-6180-8CD463D7419E}"/>
              </a:ext>
            </a:extLst>
          </p:cNvPr>
          <p:cNvSpPr/>
          <p:nvPr/>
        </p:nvSpPr>
        <p:spPr>
          <a:xfrm rot="16200000">
            <a:off x="8206805" y="6608497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989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3D57B3-9D85-2A48-4467-7C49CD63FBDD}"/>
              </a:ext>
            </a:extLst>
          </p:cNvPr>
          <p:cNvSpPr/>
          <p:nvPr/>
        </p:nvSpPr>
        <p:spPr>
          <a:xfrm>
            <a:off x="7271769" y="1925184"/>
            <a:ext cx="1179565" cy="257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E13973-AACC-EFB1-5314-21D65592CEF6}"/>
              </a:ext>
            </a:extLst>
          </p:cNvPr>
          <p:cNvSpPr/>
          <p:nvPr/>
        </p:nvSpPr>
        <p:spPr>
          <a:xfrm>
            <a:off x="3508235" y="1139138"/>
            <a:ext cx="1179565" cy="257720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Man1-6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5F6BEC-AD06-A05C-5F1C-503AD9C8FB2B}"/>
              </a:ext>
            </a:extLst>
          </p:cNvPr>
          <p:cNvSpPr/>
          <p:nvPr/>
        </p:nvSpPr>
        <p:spPr>
          <a:xfrm>
            <a:off x="3515732" y="1697969"/>
            <a:ext cx="1179565" cy="257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Man1-3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25FF39-6A79-63C4-189A-C04FB4C413BD}"/>
              </a:ext>
            </a:extLst>
          </p:cNvPr>
          <p:cNvSpPr/>
          <p:nvPr/>
        </p:nvSpPr>
        <p:spPr>
          <a:xfrm rot="16200000">
            <a:off x="7634340" y="819904"/>
            <a:ext cx="454426" cy="14817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9B9CD8-EDB7-6F8A-2505-9D5BC534F07B}"/>
              </a:ext>
            </a:extLst>
          </p:cNvPr>
          <p:cNvSpPr/>
          <p:nvPr/>
        </p:nvSpPr>
        <p:spPr>
          <a:xfrm rot="16200000">
            <a:off x="5586421" y="790728"/>
            <a:ext cx="454428" cy="20722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F71F76-825E-DBB9-8BD7-42842F3E44B6}"/>
              </a:ext>
            </a:extLst>
          </p:cNvPr>
          <p:cNvSpPr/>
          <p:nvPr/>
        </p:nvSpPr>
        <p:spPr>
          <a:xfrm rot="16200000">
            <a:off x="5586423" y="231897"/>
            <a:ext cx="454426" cy="2072204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527A087-AD0F-0F0C-50D7-DC42E5572F0F}"/>
              </a:ext>
            </a:extLst>
          </p:cNvPr>
          <p:cNvSpPr txBox="1"/>
          <p:nvPr/>
        </p:nvSpPr>
        <p:spPr>
          <a:xfrm>
            <a:off x="1" y="3075057"/>
            <a:ext cx="1219199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Century Gothic" panose="020B0502020202020204" pitchFamily="34" charset="0"/>
              </a:rPr>
              <a:t>When</a:t>
            </a:r>
            <a:r>
              <a:rPr lang="fr-FR" sz="2400" dirty="0">
                <a:latin typeface="Century Gothic" panose="020B0502020202020204" pitchFamily="34" charset="0"/>
              </a:rPr>
              <a:t> Neu5Ac(a2-6) </a:t>
            </a:r>
            <a:r>
              <a:rPr lang="fr-FR" sz="2400" dirty="0" err="1">
                <a:latin typeface="Century Gothic" panose="020B0502020202020204" pitchFamily="34" charset="0"/>
              </a:rPr>
              <a:t>is</a:t>
            </a:r>
            <a:r>
              <a:rPr lang="fr-FR" sz="2400" dirty="0">
                <a:latin typeface="Century Gothic" panose="020B0502020202020204" pitchFamily="34" charset="0"/>
              </a:rPr>
              <a:t> on the</a:t>
            </a:r>
            <a:r>
              <a:rPr lang="fr-FR" sz="2400" dirty="0">
                <a:highlight>
                  <a:srgbClr val="FFC0FF"/>
                </a:highlight>
                <a:latin typeface="Century Gothic" panose="020B0502020202020204" pitchFamily="34" charset="0"/>
              </a:rPr>
              <a:t> Man(a1-6)</a:t>
            </a:r>
            <a:r>
              <a:rPr lang="fr-FR" sz="2400" dirty="0">
                <a:latin typeface="Century Gothic" panose="020B0502020202020204" pitchFamily="34" charset="0"/>
              </a:rPr>
              <a:t> </a:t>
            </a:r>
            <a:r>
              <a:rPr lang="fr-FR" sz="2400" dirty="0" err="1">
                <a:latin typeface="Century Gothic" panose="020B0502020202020204" pitchFamily="34" charset="0"/>
              </a:rPr>
              <a:t>branch</a:t>
            </a:r>
            <a:r>
              <a:rPr lang="fr-FR" sz="2400" dirty="0">
                <a:latin typeface="Century Gothic" panose="020B0502020202020204" pitchFamily="34" charset="0"/>
              </a:rPr>
              <a:t> and Neu5Gc(a2-6) </a:t>
            </a:r>
            <a:r>
              <a:rPr lang="fr-FR" sz="2400" dirty="0" err="1">
                <a:latin typeface="Century Gothic" panose="020B0502020202020204" pitchFamily="34" charset="0"/>
              </a:rPr>
              <a:t>is</a:t>
            </a:r>
            <a:r>
              <a:rPr lang="fr-FR" sz="2400" dirty="0">
                <a:latin typeface="Century Gothic" panose="020B0502020202020204" pitchFamily="34" charset="0"/>
              </a:rPr>
              <a:t> on the </a:t>
            </a:r>
            <a:r>
              <a:rPr lang="fr-FR" sz="2400" dirty="0">
                <a:highlight>
                  <a:srgbClr val="FFFF00"/>
                </a:highlight>
                <a:latin typeface="Century Gothic" panose="020B0502020202020204" pitchFamily="34" charset="0"/>
              </a:rPr>
              <a:t>Man(a1-3)</a:t>
            </a:r>
            <a:r>
              <a:rPr lang="fr-FR" sz="2400" dirty="0">
                <a:latin typeface="Century Gothic" panose="020B0502020202020204" pitchFamily="34" charset="0"/>
              </a:rPr>
              <a:t> </a:t>
            </a:r>
            <a:r>
              <a:rPr lang="fr-FR" sz="2400" dirty="0" err="1">
                <a:latin typeface="Century Gothic" panose="020B0502020202020204" pitchFamily="34" charset="0"/>
              </a:rPr>
              <a:t>branch</a:t>
            </a:r>
            <a:r>
              <a:rPr lang="fr-FR" sz="2400" dirty="0">
                <a:latin typeface="Century Gothic" panose="020B0502020202020204" pitchFamily="34" charset="0"/>
              </a:rPr>
              <a:t>, </a:t>
            </a:r>
            <a:r>
              <a:rPr lang="fr-FR" sz="2400" dirty="0" err="1">
                <a:latin typeface="Century Gothic" panose="020B0502020202020204" pitchFamily="34" charset="0"/>
              </a:rPr>
              <a:t>with</a:t>
            </a:r>
            <a:r>
              <a:rPr lang="fr-FR" sz="2400" dirty="0">
                <a:latin typeface="Century Gothic" panose="020B0502020202020204" pitchFamily="34" charset="0"/>
              </a:rPr>
              <a:t> </a:t>
            </a:r>
            <a:r>
              <a:rPr lang="fr-FR" sz="2400" dirty="0" err="1">
                <a:latin typeface="Century Gothic" panose="020B0502020202020204" pitchFamily="34" charset="0"/>
              </a:rPr>
              <a:t>core</a:t>
            </a:r>
            <a:r>
              <a:rPr lang="fr-FR" sz="2400" dirty="0">
                <a:latin typeface="Century Gothic" panose="020B0502020202020204" pitchFamily="34" charset="0"/>
              </a:rPr>
              <a:t> fucose: </a:t>
            </a:r>
          </a:p>
          <a:p>
            <a:endParaRPr lang="fr-FR" sz="2400" dirty="0">
              <a:latin typeface="Century Gothic" panose="020B0502020202020204" pitchFamily="34" charset="0"/>
            </a:endParaRPr>
          </a:p>
          <a:p>
            <a:pPr algn="ctr"/>
            <a:r>
              <a:rPr lang="fr-FR" sz="2000" dirty="0" err="1">
                <a:latin typeface="Century Gothic" panose="020B0502020202020204" pitchFamily="34" charset="0"/>
              </a:rPr>
              <a:t>Both</a:t>
            </a:r>
            <a:r>
              <a:rPr lang="fr-FR" sz="2000" dirty="0">
                <a:latin typeface="Century Gothic" panose="020B0502020202020204" pitchFamily="34" charset="0"/>
              </a:rPr>
              <a:t> Neu5Ac and Neu5Gc are the </a:t>
            </a:r>
            <a:r>
              <a:rPr lang="fr-FR" sz="2000" dirty="0" err="1">
                <a:latin typeface="Century Gothic" panose="020B0502020202020204" pitchFamily="34" charset="0"/>
              </a:rPr>
              <a:t>most</a:t>
            </a:r>
            <a:r>
              <a:rPr lang="fr-FR" sz="2000" dirty="0">
                <a:latin typeface="Century Gothic" panose="020B0502020202020204" pitchFamily="34" charset="0"/>
              </a:rPr>
              <a:t> flexible, </a:t>
            </a:r>
            <a:r>
              <a:rPr lang="fr-FR" sz="2000" dirty="0" err="1">
                <a:latin typeface="Century Gothic" panose="020B0502020202020204" pitchFamily="34" charset="0"/>
              </a:rPr>
              <a:t>with</a:t>
            </a:r>
            <a:r>
              <a:rPr lang="fr-FR" sz="2000" dirty="0">
                <a:latin typeface="Century Gothic" panose="020B0502020202020204" pitchFamily="34" charset="0"/>
              </a:rPr>
              <a:t> a </a:t>
            </a:r>
            <a:r>
              <a:rPr lang="fr-FR" sz="2000" dirty="0" err="1">
                <a:latin typeface="Century Gothic" panose="020B0502020202020204" pitchFamily="34" charset="0"/>
              </a:rPr>
              <a:t>slightly</a:t>
            </a:r>
            <a:r>
              <a:rPr lang="fr-FR" sz="2000" dirty="0"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latin typeface="Century Gothic" panose="020B0502020202020204" pitchFamily="34" charset="0"/>
              </a:rPr>
              <a:t>higher</a:t>
            </a:r>
            <a:r>
              <a:rPr lang="fr-FR" sz="2000" dirty="0"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latin typeface="Century Gothic" panose="020B0502020202020204" pitchFamily="34" charset="0"/>
              </a:rPr>
              <a:t>flexibility</a:t>
            </a:r>
            <a:r>
              <a:rPr lang="fr-FR" sz="2000" dirty="0">
                <a:latin typeface="Century Gothic" panose="020B0502020202020204" pitchFamily="34" charset="0"/>
              </a:rPr>
              <a:t> for Neu5Ac on the </a:t>
            </a:r>
            <a:r>
              <a:rPr lang="fr-FR" sz="2000" dirty="0">
                <a:highlight>
                  <a:srgbClr val="FFC0FF"/>
                </a:highlight>
                <a:latin typeface="Century Gothic" panose="020B0502020202020204" pitchFamily="34" charset="0"/>
              </a:rPr>
              <a:t>Man(a1-6)</a:t>
            </a:r>
            <a:r>
              <a:rPr lang="fr-FR" sz="2000" dirty="0"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latin typeface="Century Gothic" panose="020B0502020202020204" pitchFamily="34" charset="0"/>
              </a:rPr>
              <a:t>branch</a:t>
            </a:r>
            <a:r>
              <a:rPr lang="fr-FR" sz="2000" dirty="0">
                <a:latin typeface="Century Gothic" panose="020B0502020202020204" pitchFamily="34" charset="0"/>
              </a:rPr>
              <a:t>.</a:t>
            </a:r>
          </a:p>
          <a:p>
            <a:pPr algn="ctr"/>
            <a:endParaRPr lang="fr-FR" sz="2000" dirty="0">
              <a:latin typeface="Century Gothic" panose="020B0502020202020204" pitchFamily="34" charset="0"/>
            </a:endParaRPr>
          </a:p>
          <a:p>
            <a:pPr algn="ctr"/>
            <a:endParaRPr lang="fr-FR" sz="2000" dirty="0">
              <a:latin typeface="Century Gothic" panose="020B0502020202020204" pitchFamily="34" charset="0"/>
            </a:endParaRPr>
          </a:p>
          <a:p>
            <a:pPr algn="ctr"/>
            <a:r>
              <a:rPr lang="fr-FR" sz="2000" dirty="0">
                <a:solidFill>
                  <a:schemeClr val="accent1"/>
                </a:solidFill>
                <a:latin typeface="Century Gothic" panose="020B0502020202020204" pitchFamily="34" charset="0"/>
                <a:sym typeface="Wingdings" pitchFamily="2" charset="2"/>
              </a:rPr>
              <a:t> </a:t>
            </a:r>
            <a:r>
              <a:rPr lang="fr-F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When</a:t>
            </a:r>
            <a:r>
              <a:rPr lang="fr-F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 a mixture of Neu5Gc and Neu5Ac </a:t>
            </a:r>
            <a:r>
              <a:rPr lang="fr-FR" sz="2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is</a:t>
            </a:r>
            <a:r>
              <a:rPr lang="fr-F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present</a:t>
            </a:r>
            <a:r>
              <a:rPr lang="fr-F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, </a:t>
            </a:r>
            <a:r>
              <a:rPr lang="fr-FR" sz="2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flexibility</a:t>
            </a:r>
            <a:r>
              <a:rPr lang="fr-F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seems</a:t>
            </a:r>
            <a:r>
              <a:rPr lang="fr-F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 to follow the </a:t>
            </a:r>
            <a:r>
              <a:rPr lang="fr-FR" sz="2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general</a:t>
            </a:r>
            <a:r>
              <a:rPr lang="fr-F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rule</a:t>
            </a:r>
            <a:r>
              <a:rPr lang="fr-F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: monosaccharide on the </a:t>
            </a:r>
            <a:r>
              <a:rPr lang="fr-FR" sz="2000" dirty="0">
                <a:solidFill>
                  <a:schemeClr val="accent1"/>
                </a:solidFill>
                <a:highlight>
                  <a:srgbClr val="FFC0FF"/>
                </a:highlight>
                <a:latin typeface="Century Gothic" panose="020B0502020202020204" pitchFamily="34" charset="0"/>
              </a:rPr>
              <a:t>Man(a1-6)</a:t>
            </a:r>
            <a:r>
              <a:rPr lang="fr-F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branch</a:t>
            </a:r>
            <a:r>
              <a:rPr lang="fr-F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is</a:t>
            </a:r>
            <a:r>
              <a:rPr lang="fr-F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 the </a:t>
            </a:r>
            <a:r>
              <a:rPr lang="fr-FR" sz="2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most</a:t>
            </a:r>
            <a:r>
              <a:rPr lang="fr-F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 flexible. But, </a:t>
            </a:r>
            <a:r>
              <a:rPr lang="fr-FR" sz="2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when</a:t>
            </a:r>
            <a:r>
              <a:rPr lang="fr-F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 Neu5Gc(a2-6) </a:t>
            </a:r>
            <a:r>
              <a:rPr lang="fr-FR" sz="2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is</a:t>
            </a:r>
            <a:r>
              <a:rPr lang="fr-F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present</a:t>
            </a:r>
            <a:r>
              <a:rPr lang="fr-F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 on the </a:t>
            </a:r>
            <a:r>
              <a:rPr lang="fr-FR" sz="2000" dirty="0">
                <a:solidFill>
                  <a:schemeClr val="accent1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Man(a1-3)</a:t>
            </a:r>
            <a:r>
              <a:rPr lang="fr-F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branch</a:t>
            </a:r>
            <a:r>
              <a:rPr lang="fr-F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, </a:t>
            </a:r>
            <a:r>
              <a:rPr lang="fr-FR" sz="2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it</a:t>
            </a:r>
            <a:r>
              <a:rPr lang="fr-F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is</a:t>
            </a:r>
            <a:r>
              <a:rPr lang="fr-F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also</a:t>
            </a:r>
            <a:r>
              <a:rPr lang="fr-F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highly</a:t>
            </a:r>
            <a:r>
              <a:rPr lang="fr-F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 flexible</a:t>
            </a:r>
            <a:endParaRPr lang="fr-FR" sz="2000" dirty="0">
              <a:latin typeface="Century Gothic" panose="020B0502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669345-7D1F-3939-1A4F-09F4DD77993A}"/>
              </a:ext>
            </a:extLst>
          </p:cNvPr>
          <p:cNvSpPr/>
          <p:nvPr/>
        </p:nvSpPr>
        <p:spPr>
          <a:xfrm>
            <a:off x="4881129" y="817741"/>
            <a:ext cx="364208" cy="414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FF0000"/>
                </a:solidFill>
              </a:rPr>
              <a:t>*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C35BEB5-DA71-BCC8-BC2D-DD8592083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800" y="209047"/>
            <a:ext cx="4055940" cy="237562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E22DFE-2BA5-C446-D1AD-5B5BAE822CD9}"/>
              </a:ext>
            </a:extLst>
          </p:cNvPr>
          <p:cNvSpPr/>
          <p:nvPr/>
        </p:nvSpPr>
        <p:spPr>
          <a:xfrm>
            <a:off x="4814489" y="2035195"/>
            <a:ext cx="409729" cy="467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F5AEA4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934357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4E348DA-A360-520D-60F4-E2BD13AEBF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17" b="2305"/>
          <a:stretch/>
        </p:blipFill>
        <p:spPr>
          <a:xfrm>
            <a:off x="3070" y="1481432"/>
            <a:ext cx="12188930" cy="524594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FE9DBEAB-68AE-DEFB-3B98-2ECB11EE29EB}"/>
              </a:ext>
            </a:extLst>
          </p:cNvPr>
          <p:cNvSpPr/>
          <p:nvPr/>
        </p:nvSpPr>
        <p:spPr>
          <a:xfrm>
            <a:off x="11378317" y="1192641"/>
            <a:ext cx="717129" cy="2605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7C3267-0433-9193-92FF-46FB0CE20741}"/>
              </a:ext>
            </a:extLst>
          </p:cNvPr>
          <p:cNvSpPr/>
          <p:nvPr/>
        </p:nvSpPr>
        <p:spPr>
          <a:xfrm>
            <a:off x="7695856" y="438342"/>
            <a:ext cx="1469605" cy="257161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Man1-6/Glc1-2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0A07C0E-9D50-D919-0F26-1AC8A5AFA584}"/>
              </a:ext>
            </a:extLst>
          </p:cNvPr>
          <p:cNvSpPr/>
          <p:nvPr/>
        </p:nvSpPr>
        <p:spPr>
          <a:xfrm>
            <a:off x="7695856" y="848555"/>
            <a:ext cx="1469604" cy="257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Man1-3/Glc1-4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877060D-78BB-7C55-4A4E-728C4AE95AA7}"/>
              </a:ext>
            </a:extLst>
          </p:cNvPr>
          <p:cNvSpPr/>
          <p:nvPr/>
        </p:nvSpPr>
        <p:spPr>
          <a:xfrm>
            <a:off x="10019174" y="5271897"/>
            <a:ext cx="409729" cy="467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B11A6AD-9FD0-76E3-1DFA-CC9ABEB849A6}"/>
              </a:ext>
            </a:extLst>
          </p:cNvPr>
          <p:cNvSpPr txBox="1"/>
          <p:nvPr/>
        </p:nvSpPr>
        <p:spPr>
          <a:xfrm>
            <a:off x="0" y="15465"/>
            <a:ext cx="2518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err="1"/>
              <a:t>ßeta-linked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D3DC4C-21AA-1C4E-3948-5EB3386D8950}"/>
              </a:ext>
            </a:extLst>
          </p:cNvPr>
          <p:cNvSpPr/>
          <p:nvPr/>
        </p:nvSpPr>
        <p:spPr>
          <a:xfrm rot="16200000">
            <a:off x="9796017" y="6613817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295359-7F69-DCEA-D05C-2B95001CA253}"/>
              </a:ext>
            </a:extLst>
          </p:cNvPr>
          <p:cNvSpPr/>
          <p:nvPr/>
        </p:nvSpPr>
        <p:spPr>
          <a:xfrm rot="16200000">
            <a:off x="7392862" y="6613817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DA944D-636A-DDC3-DAC9-C0F05B19161B}"/>
              </a:ext>
            </a:extLst>
          </p:cNvPr>
          <p:cNvSpPr/>
          <p:nvPr/>
        </p:nvSpPr>
        <p:spPr>
          <a:xfrm rot="16200000">
            <a:off x="4028445" y="6613817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A9C402-5D3D-5A1B-CCCE-6043C8BDE048}"/>
              </a:ext>
            </a:extLst>
          </p:cNvPr>
          <p:cNvSpPr/>
          <p:nvPr/>
        </p:nvSpPr>
        <p:spPr>
          <a:xfrm rot="16200000">
            <a:off x="5470338" y="6613817"/>
            <a:ext cx="106122" cy="331242"/>
          </a:xfrm>
          <a:prstGeom prst="rect">
            <a:avLst/>
          </a:prstGeom>
          <a:solidFill>
            <a:srgbClr val="FFB9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F7905C-0A31-E60D-7A22-07DF11AFC0F6}"/>
              </a:ext>
            </a:extLst>
          </p:cNvPr>
          <p:cNvSpPr/>
          <p:nvPr/>
        </p:nvSpPr>
        <p:spPr>
          <a:xfrm rot="16200000">
            <a:off x="4989707" y="6613817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6CFE66-81FF-A02A-5FDC-8056D75E7FF7}"/>
              </a:ext>
            </a:extLst>
          </p:cNvPr>
          <p:cNvSpPr/>
          <p:nvPr/>
        </p:nvSpPr>
        <p:spPr>
          <a:xfrm rot="16200000">
            <a:off x="3547814" y="6613817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6C2636-F9FB-9175-4D57-38DE5B252C6E}"/>
              </a:ext>
            </a:extLst>
          </p:cNvPr>
          <p:cNvSpPr/>
          <p:nvPr/>
        </p:nvSpPr>
        <p:spPr>
          <a:xfrm rot="16200000">
            <a:off x="8834755" y="6613817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6C12FF-09E9-7240-E3B5-72610375C445}"/>
              </a:ext>
            </a:extLst>
          </p:cNvPr>
          <p:cNvSpPr/>
          <p:nvPr/>
        </p:nvSpPr>
        <p:spPr>
          <a:xfrm rot="16200000">
            <a:off x="10276651" y="6613816"/>
            <a:ext cx="106124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7345AD-EBC5-4C94-73CF-DF3023D6649C}"/>
              </a:ext>
            </a:extLst>
          </p:cNvPr>
          <p:cNvSpPr/>
          <p:nvPr/>
        </p:nvSpPr>
        <p:spPr>
          <a:xfrm rot="16200000">
            <a:off x="5950969" y="6613817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75506B-57CC-C586-3D05-4423128B2C8B}"/>
              </a:ext>
            </a:extLst>
          </p:cNvPr>
          <p:cNvSpPr/>
          <p:nvPr/>
        </p:nvSpPr>
        <p:spPr>
          <a:xfrm rot="16200000">
            <a:off x="9315386" y="6613817"/>
            <a:ext cx="106122" cy="331242"/>
          </a:xfrm>
          <a:prstGeom prst="rect">
            <a:avLst/>
          </a:prstGeom>
          <a:solidFill>
            <a:srgbClr val="ACB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A1A87A-61AC-30DB-875F-2DCCEEFBCA02}"/>
              </a:ext>
            </a:extLst>
          </p:cNvPr>
          <p:cNvSpPr/>
          <p:nvPr/>
        </p:nvSpPr>
        <p:spPr>
          <a:xfrm rot="16200000">
            <a:off x="3067183" y="6613817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E1B605-1BE3-87A8-F5F1-BCAEC1E3B118}"/>
              </a:ext>
            </a:extLst>
          </p:cNvPr>
          <p:cNvSpPr/>
          <p:nvPr/>
        </p:nvSpPr>
        <p:spPr>
          <a:xfrm rot="16200000">
            <a:off x="8354124" y="6613817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791CFE-F1DA-B256-B018-F5B41E30563E}"/>
              </a:ext>
            </a:extLst>
          </p:cNvPr>
          <p:cNvSpPr/>
          <p:nvPr/>
        </p:nvSpPr>
        <p:spPr>
          <a:xfrm>
            <a:off x="9525405" y="5271897"/>
            <a:ext cx="409729" cy="467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chemeClr val="accent2">
                    <a:lumMod val="75000"/>
                  </a:schemeClr>
                </a:solidFill>
              </a:rPr>
              <a:t>*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9B7BEB1A-BD38-1CAF-10BE-E2A7AD6451B3}"/>
              </a:ext>
            </a:extLst>
          </p:cNvPr>
          <p:cNvGrpSpPr/>
          <p:nvPr/>
        </p:nvGrpSpPr>
        <p:grpSpPr>
          <a:xfrm>
            <a:off x="9261797" y="-663464"/>
            <a:ext cx="2835792" cy="2876299"/>
            <a:chOff x="9270675" y="-632827"/>
            <a:chExt cx="2835792" cy="287629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49353A3-3B63-6802-F644-257C00C55D1C}"/>
                </a:ext>
              </a:extLst>
            </p:cNvPr>
            <p:cNvSpPr/>
            <p:nvPr/>
          </p:nvSpPr>
          <p:spPr>
            <a:xfrm rot="16200000">
              <a:off x="11394348" y="226270"/>
              <a:ext cx="260517" cy="11637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D7B97DE-DCA7-4EE1-9D71-2B83F0A84803}"/>
                </a:ext>
              </a:extLst>
            </p:cNvPr>
            <p:cNvSpPr/>
            <p:nvPr/>
          </p:nvSpPr>
          <p:spPr>
            <a:xfrm rot="16200000">
              <a:off x="9723973" y="419020"/>
              <a:ext cx="260518" cy="11671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342F96F-A45E-6839-B381-6EE3A79D44C6}"/>
                </a:ext>
              </a:extLst>
            </p:cNvPr>
            <p:cNvSpPr/>
            <p:nvPr/>
          </p:nvSpPr>
          <p:spPr>
            <a:xfrm rot="16200000">
              <a:off x="9723972" y="12329"/>
              <a:ext cx="260516" cy="1167106"/>
            </a:xfrm>
            <a:prstGeom prst="rect">
              <a:avLst/>
            </a:prstGeom>
            <a:solidFill>
              <a:srgbClr val="FFC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36CBA14-52F3-CDBC-F6C6-BE7840D9E084}"/>
                </a:ext>
              </a:extLst>
            </p:cNvPr>
            <p:cNvSpPr/>
            <p:nvPr/>
          </p:nvSpPr>
          <p:spPr>
            <a:xfrm rot="16200000">
              <a:off x="9729670" y="-394251"/>
              <a:ext cx="260516" cy="1167106"/>
            </a:xfrm>
            <a:prstGeom prst="rect">
              <a:avLst/>
            </a:prstGeom>
            <a:solidFill>
              <a:srgbClr val="ACB1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0EE18BD-8E5C-A604-E9C8-A06AE92A53D9}"/>
                </a:ext>
              </a:extLst>
            </p:cNvPr>
            <p:cNvSpPr/>
            <p:nvPr/>
          </p:nvSpPr>
          <p:spPr>
            <a:xfrm rot="16200000">
              <a:off x="9723969" y="828532"/>
              <a:ext cx="260518" cy="1167106"/>
            </a:xfrm>
            <a:prstGeom prst="rect">
              <a:avLst/>
            </a:prstGeom>
            <a:solidFill>
              <a:srgbClr val="FFB98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F7D307D5-7DF2-1931-2F63-01E57641A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70678" y="-632827"/>
              <a:ext cx="2835788" cy="2876299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D60BF417-5AFB-43D2-9820-67E59D308010}"/>
              </a:ext>
            </a:extLst>
          </p:cNvPr>
          <p:cNvSpPr/>
          <p:nvPr/>
        </p:nvSpPr>
        <p:spPr>
          <a:xfrm>
            <a:off x="9128162" y="322909"/>
            <a:ext cx="409729" cy="467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2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1EECD3-5B24-C78E-0CBA-63AE57A8B1DD}"/>
              </a:ext>
            </a:extLst>
          </p:cNvPr>
          <p:cNvSpPr/>
          <p:nvPr/>
        </p:nvSpPr>
        <p:spPr>
          <a:xfrm>
            <a:off x="7695855" y="30084"/>
            <a:ext cx="1469605" cy="257161"/>
          </a:xfrm>
          <a:prstGeom prst="rect">
            <a:avLst/>
          </a:prstGeom>
          <a:solidFill>
            <a:srgbClr val="ACB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Man1-6/Glc1-6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01F0CD-0402-735A-5E11-D93296D89E2A}"/>
              </a:ext>
            </a:extLst>
          </p:cNvPr>
          <p:cNvSpPr/>
          <p:nvPr/>
        </p:nvSpPr>
        <p:spPr>
          <a:xfrm>
            <a:off x="7695855" y="1258563"/>
            <a:ext cx="1469604" cy="257161"/>
          </a:xfrm>
          <a:prstGeom prst="rect">
            <a:avLst/>
          </a:prstGeom>
          <a:solidFill>
            <a:srgbClr val="FFB9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Man1-3/Glc1-2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C6C474-5871-D30C-0DE5-810FCB986506}"/>
              </a:ext>
            </a:extLst>
          </p:cNvPr>
          <p:cNvSpPr/>
          <p:nvPr/>
        </p:nvSpPr>
        <p:spPr>
          <a:xfrm>
            <a:off x="9150923" y="754965"/>
            <a:ext cx="364208" cy="414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88BFD6-6FE5-A4C5-BCEF-118902078E11}"/>
              </a:ext>
            </a:extLst>
          </p:cNvPr>
          <p:cNvSpPr/>
          <p:nvPr/>
        </p:nvSpPr>
        <p:spPr>
          <a:xfrm>
            <a:off x="9056932" y="5271896"/>
            <a:ext cx="409729" cy="467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chemeClr val="bg1">
                    <a:lumMod val="50000"/>
                  </a:schemeClr>
                </a:solidFill>
              </a:rPr>
              <a:t>*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0E56DE-41FE-3ECB-8FF7-857D5C489912}"/>
              </a:ext>
            </a:extLst>
          </p:cNvPr>
          <p:cNvSpPr/>
          <p:nvPr/>
        </p:nvSpPr>
        <p:spPr>
          <a:xfrm>
            <a:off x="9128162" y="-94931"/>
            <a:ext cx="409729" cy="467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bg1">
                    <a:lumMod val="50000"/>
                  </a:schemeClr>
                </a:solidFill>
              </a:rPr>
              <a:t>*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FF4181B-824A-86E5-CC1E-C1906C7CFA37}"/>
              </a:ext>
            </a:extLst>
          </p:cNvPr>
          <p:cNvSpPr/>
          <p:nvPr/>
        </p:nvSpPr>
        <p:spPr>
          <a:xfrm rot="16200000">
            <a:off x="6912231" y="6613817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965F3E-82AE-E23A-803B-27B5724C2966}"/>
              </a:ext>
            </a:extLst>
          </p:cNvPr>
          <p:cNvSpPr/>
          <p:nvPr/>
        </p:nvSpPr>
        <p:spPr>
          <a:xfrm rot="16200000">
            <a:off x="2586552" y="6613817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A24F06-59F4-A701-AF33-A439C0F15291}"/>
              </a:ext>
            </a:extLst>
          </p:cNvPr>
          <p:cNvSpPr/>
          <p:nvPr/>
        </p:nvSpPr>
        <p:spPr>
          <a:xfrm rot="16200000">
            <a:off x="2584975" y="6493468"/>
            <a:ext cx="106122" cy="331242"/>
          </a:xfrm>
          <a:prstGeom prst="rect">
            <a:avLst/>
          </a:prstGeom>
          <a:solidFill>
            <a:srgbClr val="FFB9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6C16E4-C3D5-FC4A-A9A6-9585B02672A6}"/>
              </a:ext>
            </a:extLst>
          </p:cNvPr>
          <p:cNvSpPr/>
          <p:nvPr/>
        </p:nvSpPr>
        <p:spPr>
          <a:xfrm rot="16200000">
            <a:off x="2105921" y="6613817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521C59-058D-699E-7642-A11C46211636}"/>
              </a:ext>
            </a:extLst>
          </p:cNvPr>
          <p:cNvSpPr/>
          <p:nvPr/>
        </p:nvSpPr>
        <p:spPr>
          <a:xfrm rot="16200000">
            <a:off x="2105921" y="6494912"/>
            <a:ext cx="106122" cy="331242"/>
          </a:xfrm>
          <a:prstGeom prst="rect">
            <a:avLst/>
          </a:prstGeom>
          <a:solidFill>
            <a:srgbClr val="ACB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09FA3A3-C798-9BA4-A012-9D38B00ADAD5}"/>
              </a:ext>
            </a:extLst>
          </p:cNvPr>
          <p:cNvSpPr/>
          <p:nvPr/>
        </p:nvSpPr>
        <p:spPr>
          <a:xfrm rot="16200000">
            <a:off x="7873493" y="6613817"/>
            <a:ext cx="106122" cy="331242"/>
          </a:xfrm>
          <a:prstGeom prst="rect">
            <a:avLst/>
          </a:prstGeom>
          <a:solidFill>
            <a:srgbClr val="ACB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920726A-C28E-180E-DB1D-6B47E3E592AA}"/>
              </a:ext>
            </a:extLst>
          </p:cNvPr>
          <p:cNvSpPr/>
          <p:nvPr/>
        </p:nvSpPr>
        <p:spPr>
          <a:xfrm rot="16200000">
            <a:off x="4509076" y="6613817"/>
            <a:ext cx="106122" cy="331242"/>
          </a:xfrm>
          <a:prstGeom prst="rect">
            <a:avLst/>
          </a:prstGeom>
          <a:solidFill>
            <a:srgbClr val="ACB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618156-A015-B96E-8A4F-2D24CC7930EB}"/>
              </a:ext>
            </a:extLst>
          </p:cNvPr>
          <p:cNvSpPr/>
          <p:nvPr/>
        </p:nvSpPr>
        <p:spPr>
          <a:xfrm rot="16200000">
            <a:off x="6431600" y="6613817"/>
            <a:ext cx="106122" cy="331242"/>
          </a:xfrm>
          <a:prstGeom prst="rect">
            <a:avLst/>
          </a:prstGeom>
          <a:solidFill>
            <a:srgbClr val="FFB9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6261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>
            <a:extLst>
              <a:ext uri="{FF2B5EF4-FFF2-40B4-BE49-F238E27FC236}">
                <a16:creationId xmlns:a16="http://schemas.microsoft.com/office/drawing/2014/main" id="{BDCA2E03-F2DF-41B5-22F6-CC572B3FCB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00" b="2391"/>
          <a:stretch/>
        </p:blipFill>
        <p:spPr>
          <a:xfrm>
            <a:off x="-3900" y="1467386"/>
            <a:ext cx="12195900" cy="5244764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FE9DBEAB-68AE-DEFB-3B98-2ECB11EE29EB}"/>
              </a:ext>
            </a:extLst>
          </p:cNvPr>
          <p:cNvSpPr/>
          <p:nvPr/>
        </p:nvSpPr>
        <p:spPr>
          <a:xfrm>
            <a:off x="11378317" y="1192641"/>
            <a:ext cx="717129" cy="2605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7C3267-0433-9193-92FF-46FB0CE20741}"/>
              </a:ext>
            </a:extLst>
          </p:cNvPr>
          <p:cNvSpPr/>
          <p:nvPr/>
        </p:nvSpPr>
        <p:spPr>
          <a:xfrm>
            <a:off x="7695856" y="438342"/>
            <a:ext cx="1469605" cy="257161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Man1-6/Glc1-2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0A07C0E-9D50-D919-0F26-1AC8A5AFA584}"/>
              </a:ext>
            </a:extLst>
          </p:cNvPr>
          <p:cNvSpPr/>
          <p:nvPr/>
        </p:nvSpPr>
        <p:spPr>
          <a:xfrm>
            <a:off x="7695856" y="848555"/>
            <a:ext cx="1469604" cy="257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Man1-3/Glc1-4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877060D-78BB-7C55-4A4E-728C4AE95AA7}"/>
              </a:ext>
            </a:extLst>
          </p:cNvPr>
          <p:cNvSpPr/>
          <p:nvPr/>
        </p:nvSpPr>
        <p:spPr>
          <a:xfrm>
            <a:off x="10019174" y="5271897"/>
            <a:ext cx="409729" cy="467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B11A6AD-9FD0-76E3-1DFA-CC9ABEB849A6}"/>
              </a:ext>
            </a:extLst>
          </p:cNvPr>
          <p:cNvSpPr txBox="1"/>
          <p:nvPr/>
        </p:nvSpPr>
        <p:spPr>
          <a:xfrm>
            <a:off x="0" y="15465"/>
            <a:ext cx="2782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Alpha-</a:t>
            </a:r>
            <a:r>
              <a:rPr lang="fr-FR" sz="4000" dirty="0" err="1"/>
              <a:t>linked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D3DC4C-21AA-1C4E-3948-5EB3386D8950}"/>
              </a:ext>
            </a:extLst>
          </p:cNvPr>
          <p:cNvSpPr/>
          <p:nvPr/>
        </p:nvSpPr>
        <p:spPr>
          <a:xfrm rot="16200000">
            <a:off x="9796017" y="6613817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295359-7F69-DCEA-D05C-2B95001CA253}"/>
              </a:ext>
            </a:extLst>
          </p:cNvPr>
          <p:cNvSpPr/>
          <p:nvPr/>
        </p:nvSpPr>
        <p:spPr>
          <a:xfrm rot="16200000">
            <a:off x="7392862" y="6613817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DA944D-636A-DDC3-DAC9-C0F05B19161B}"/>
              </a:ext>
            </a:extLst>
          </p:cNvPr>
          <p:cNvSpPr/>
          <p:nvPr/>
        </p:nvSpPr>
        <p:spPr>
          <a:xfrm rot="16200000">
            <a:off x="4028445" y="6613817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A9C402-5D3D-5A1B-CCCE-6043C8BDE048}"/>
              </a:ext>
            </a:extLst>
          </p:cNvPr>
          <p:cNvSpPr/>
          <p:nvPr/>
        </p:nvSpPr>
        <p:spPr>
          <a:xfrm rot="16200000">
            <a:off x="5950965" y="6609449"/>
            <a:ext cx="106122" cy="331242"/>
          </a:xfrm>
          <a:prstGeom prst="rect">
            <a:avLst/>
          </a:prstGeom>
          <a:solidFill>
            <a:srgbClr val="FFB9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F7905C-0A31-E60D-7A22-07DF11AFC0F6}"/>
              </a:ext>
            </a:extLst>
          </p:cNvPr>
          <p:cNvSpPr/>
          <p:nvPr/>
        </p:nvSpPr>
        <p:spPr>
          <a:xfrm rot="16200000">
            <a:off x="4989707" y="6613817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6CFE66-81FF-A02A-5FDC-8056D75E7FF7}"/>
              </a:ext>
            </a:extLst>
          </p:cNvPr>
          <p:cNvSpPr/>
          <p:nvPr/>
        </p:nvSpPr>
        <p:spPr>
          <a:xfrm rot="16200000">
            <a:off x="3547814" y="6613817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6C2636-F9FB-9175-4D57-38DE5B252C6E}"/>
              </a:ext>
            </a:extLst>
          </p:cNvPr>
          <p:cNvSpPr/>
          <p:nvPr/>
        </p:nvSpPr>
        <p:spPr>
          <a:xfrm rot="16200000">
            <a:off x="8834755" y="6613817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6C12FF-09E9-7240-E3B5-72610375C445}"/>
              </a:ext>
            </a:extLst>
          </p:cNvPr>
          <p:cNvSpPr/>
          <p:nvPr/>
        </p:nvSpPr>
        <p:spPr>
          <a:xfrm rot="16200000">
            <a:off x="10276651" y="6613816"/>
            <a:ext cx="106124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7345AD-EBC5-4C94-73CF-DF3023D6649C}"/>
              </a:ext>
            </a:extLst>
          </p:cNvPr>
          <p:cNvSpPr/>
          <p:nvPr/>
        </p:nvSpPr>
        <p:spPr>
          <a:xfrm rot="16200000">
            <a:off x="5470336" y="6613817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75506B-57CC-C586-3D05-4423128B2C8B}"/>
              </a:ext>
            </a:extLst>
          </p:cNvPr>
          <p:cNvSpPr/>
          <p:nvPr/>
        </p:nvSpPr>
        <p:spPr>
          <a:xfrm rot="16200000">
            <a:off x="9315386" y="6613817"/>
            <a:ext cx="106122" cy="331242"/>
          </a:xfrm>
          <a:prstGeom prst="rect">
            <a:avLst/>
          </a:prstGeom>
          <a:solidFill>
            <a:srgbClr val="ACB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A1A87A-61AC-30DB-875F-2DCCEEFBCA02}"/>
              </a:ext>
            </a:extLst>
          </p:cNvPr>
          <p:cNvSpPr/>
          <p:nvPr/>
        </p:nvSpPr>
        <p:spPr>
          <a:xfrm rot="16200000">
            <a:off x="3067183" y="6613817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E1B605-1BE3-87A8-F5F1-BCAEC1E3B118}"/>
              </a:ext>
            </a:extLst>
          </p:cNvPr>
          <p:cNvSpPr/>
          <p:nvPr/>
        </p:nvSpPr>
        <p:spPr>
          <a:xfrm rot="16200000">
            <a:off x="8354124" y="6613817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791CFE-F1DA-B256-B018-F5B41E30563E}"/>
              </a:ext>
            </a:extLst>
          </p:cNvPr>
          <p:cNvSpPr/>
          <p:nvPr/>
        </p:nvSpPr>
        <p:spPr>
          <a:xfrm>
            <a:off x="9525405" y="5271897"/>
            <a:ext cx="409729" cy="467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chemeClr val="accent2">
                    <a:lumMod val="75000"/>
                  </a:schemeClr>
                </a:solidFill>
              </a:rPr>
              <a:t>*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9B7BEB1A-BD38-1CAF-10BE-E2A7AD6451B3}"/>
              </a:ext>
            </a:extLst>
          </p:cNvPr>
          <p:cNvGrpSpPr/>
          <p:nvPr/>
        </p:nvGrpSpPr>
        <p:grpSpPr>
          <a:xfrm>
            <a:off x="9261797" y="-663464"/>
            <a:ext cx="2835792" cy="2876299"/>
            <a:chOff x="9270675" y="-632827"/>
            <a:chExt cx="2835792" cy="287629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49353A3-3B63-6802-F644-257C00C55D1C}"/>
                </a:ext>
              </a:extLst>
            </p:cNvPr>
            <p:cNvSpPr/>
            <p:nvPr/>
          </p:nvSpPr>
          <p:spPr>
            <a:xfrm rot="16200000">
              <a:off x="11394348" y="226270"/>
              <a:ext cx="260517" cy="11637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D7B97DE-DCA7-4EE1-9D71-2B83F0A84803}"/>
                </a:ext>
              </a:extLst>
            </p:cNvPr>
            <p:cNvSpPr/>
            <p:nvPr/>
          </p:nvSpPr>
          <p:spPr>
            <a:xfrm rot="16200000">
              <a:off x="9723973" y="419020"/>
              <a:ext cx="260518" cy="11671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342F96F-A45E-6839-B381-6EE3A79D44C6}"/>
                </a:ext>
              </a:extLst>
            </p:cNvPr>
            <p:cNvSpPr/>
            <p:nvPr/>
          </p:nvSpPr>
          <p:spPr>
            <a:xfrm rot="16200000">
              <a:off x="9723972" y="12329"/>
              <a:ext cx="260516" cy="1167106"/>
            </a:xfrm>
            <a:prstGeom prst="rect">
              <a:avLst/>
            </a:prstGeom>
            <a:solidFill>
              <a:srgbClr val="FFC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36CBA14-52F3-CDBC-F6C6-BE7840D9E084}"/>
                </a:ext>
              </a:extLst>
            </p:cNvPr>
            <p:cNvSpPr/>
            <p:nvPr/>
          </p:nvSpPr>
          <p:spPr>
            <a:xfrm rot="16200000">
              <a:off x="9729670" y="-394251"/>
              <a:ext cx="260516" cy="1167106"/>
            </a:xfrm>
            <a:prstGeom prst="rect">
              <a:avLst/>
            </a:prstGeom>
            <a:solidFill>
              <a:srgbClr val="ACB1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0EE18BD-8E5C-A604-E9C8-A06AE92A53D9}"/>
                </a:ext>
              </a:extLst>
            </p:cNvPr>
            <p:cNvSpPr/>
            <p:nvPr/>
          </p:nvSpPr>
          <p:spPr>
            <a:xfrm rot="16200000">
              <a:off x="9723969" y="828532"/>
              <a:ext cx="260518" cy="1167106"/>
            </a:xfrm>
            <a:prstGeom prst="rect">
              <a:avLst/>
            </a:prstGeom>
            <a:solidFill>
              <a:srgbClr val="FFB98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F7D307D5-7DF2-1931-2F63-01E57641A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70678" y="-632827"/>
              <a:ext cx="2835788" cy="2876299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D60BF417-5AFB-43D2-9820-67E59D308010}"/>
              </a:ext>
            </a:extLst>
          </p:cNvPr>
          <p:cNvSpPr/>
          <p:nvPr/>
        </p:nvSpPr>
        <p:spPr>
          <a:xfrm>
            <a:off x="9128162" y="322909"/>
            <a:ext cx="409729" cy="467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2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1EECD3-5B24-C78E-0CBA-63AE57A8B1DD}"/>
              </a:ext>
            </a:extLst>
          </p:cNvPr>
          <p:cNvSpPr/>
          <p:nvPr/>
        </p:nvSpPr>
        <p:spPr>
          <a:xfrm>
            <a:off x="7695855" y="30084"/>
            <a:ext cx="1469605" cy="257161"/>
          </a:xfrm>
          <a:prstGeom prst="rect">
            <a:avLst/>
          </a:prstGeom>
          <a:solidFill>
            <a:srgbClr val="ACB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Man1-6/Glc1-6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01F0CD-0402-735A-5E11-D93296D89E2A}"/>
              </a:ext>
            </a:extLst>
          </p:cNvPr>
          <p:cNvSpPr/>
          <p:nvPr/>
        </p:nvSpPr>
        <p:spPr>
          <a:xfrm>
            <a:off x="7695855" y="1258563"/>
            <a:ext cx="1469604" cy="257161"/>
          </a:xfrm>
          <a:prstGeom prst="rect">
            <a:avLst/>
          </a:prstGeom>
          <a:solidFill>
            <a:srgbClr val="FFB9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Man1-3/Glc1-2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C6C474-5871-D30C-0DE5-810FCB986506}"/>
              </a:ext>
            </a:extLst>
          </p:cNvPr>
          <p:cNvSpPr/>
          <p:nvPr/>
        </p:nvSpPr>
        <p:spPr>
          <a:xfrm>
            <a:off x="9150923" y="754965"/>
            <a:ext cx="364208" cy="414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88BFD6-6FE5-A4C5-BCEF-118902078E11}"/>
              </a:ext>
            </a:extLst>
          </p:cNvPr>
          <p:cNvSpPr/>
          <p:nvPr/>
        </p:nvSpPr>
        <p:spPr>
          <a:xfrm>
            <a:off x="9056932" y="5271896"/>
            <a:ext cx="409729" cy="467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chemeClr val="bg1">
                    <a:lumMod val="50000"/>
                  </a:schemeClr>
                </a:solidFill>
              </a:rPr>
              <a:t>*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0E56DE-41FE-3ECB-8FF7-857D5C489912}"/>
              </a:ext>
            </a:extLst>
          </p:cNvPr>
          <p:cNvSpPr/>
          <p:nvPr/>
        </p:nvSpPr>
        <p:spPr>
          <a:xfrm>
            <a:off x="9128162" y="-94931"/>
            <a:ext cx="409729" cy="467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bg1">
                    <a:lumMod val="50000"/>
                  </a:schemeClr>
                </a:solidFill>
              </a:rPr>
              <a:t>*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FF4181B-824A-86E5-CC1E-C1906C7CFA37}"/>
              </a:ext>
            </a:extLst>
          </p:cNvPr>
          <p:cNvSpPr/>
          <p:nvPr/>
        </p:nvSpPr>
        <p:spPr>
          <a:xfrm rot="16200000">
            <a:off x="6912231" y="6613817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965F3E-82AE-E23A-803B-27B5724C2966}"/>
              </a:ext>
            </a:extLst>
          </p:cNvPr>
          <p:cNvSpPr/>
          <p:nvPr/>
        </p:nvSpPr>
        <p:spPr>
          <a:xfrm rot="16200000">
            <a:off x="2586552" y="6613817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A24F06-59F4-A701-AF33-A439C0F15291}"/>
              </a:ext>
            </a:extLst>
          </p:cNvPr>
          <p:cNvSpPr/>
          <p:nvPr/>
        </p:nvSpPr>
        <p:spPr>
          <a:xfrm rot="16200000">
            <a:off x="2584975" y="6493468"/>
            <a:ext cx="106122" cy="331242"/>
          </a:xfrm>
          <a:prstGeom prst="rect">
            <a:avLst/>
          </a:prstGeom>
          <a:solidFill>
            <a:srgbClr val="FFB9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6C16E4-C3D5-FC4A-A9A6-9585B02672A6}"/>
              </a:ext>
            </a:extLst>
          </p:cNvPr>
          <p:cNvSpPr/>
          <p:nvPr/>
        </p:nvSpPr>
        <p:spPr>
          <a:xfrm rot="16200000">
            <a:off x="2105921" y="6613817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521C59-058D-699E-7642-A11C46211636}"/>
              </a:ext>
            </a:extLst>
          </p:cNvPr>
          <p:cNvSpPr/>
          <p:nvPr/>
        </p:nvSpPr>
        <p:spPr>
          <a:xfrm rot="16200000">
            <a:off x="2105921" y="6494912"/>
            <a:ext cx="106122" cy="331242"/>
          </a:xfrm>
          <a:prstGeom prst="rect">
            <a:avLst/>
          </a:prstGeom>
          <a:solidFill>
            <a:srgbClr val="ACB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09FA3A3-C798-9BA4-A012-9D38B00ADAD5}"/>
              </a:ext>
            </a:extLst>
          </p:cNvPr>
          <p:cNvSpPr/>
          <p:nvPr/>
        </p:nvSpPr>
        <p:spPr>
          <a:xfrm rot="16200000">
            <a:off x="7873493" y="6613817"/>
            <a:ext cx="106122" cy="331242"/>
          </a:xfrm>
          <a:prstGeom prst="rect">
            <a:avLst/>
          </a:prstGeom>
          <a:solidFill>
            <a:srgbClr val="ACB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920726A-C28E-180E-DB1D-6B47E3E592AA}"/>
              </a:ext>
            </a:extLst>
          </p:cNvPr>
          <p:cNvSpPr/>
          <p:nvPr/>
        </p:nvSpPr>
        <p:spPr>
          <a:xfrm rot="16200000">
            <a:off x="4509076" y="6613817"/>
            <a:ext cx="106122" cy="331242"/>
          </a:xfrm>
          <a:prstGeom prst="rect">
            <a:avLst/>
          </a:prstGeom>
          <a:solidFill>
            <a:srgbClr val="ACB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618156-A015-B96E-8A4F-2D24CC7930EB}"/>
              </a:ext>
            </a:extLst>
          </p:cNvPr>
          <p:cNvSpPr/>
          <p:nvPr/>
        </p:nvSpPr>
        <p:spPr>
          <a:xfrm rot="16200000">
            <a:off x="6431600" y="6613817"/>
            <a:ext cx="106122" cy="331242"/>
          </a:xfrm>
          <a:prstGeom prst="rect">
            <a:avLst/>
          </a:prstGeom>
          <a:solidFill>
            <a:srgbClr val="FFB9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967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D9E76B3-5058-88A7-A8B2-59FFBF99D0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00"/>
          <a:stretch/>
        </p:blipFill>
        <p:spPr>
          <a:xfrm>
            <a:off x="0" y="762000"/>
            <a:ext cx="12192000" cy="5943553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FE9DBEAB-68AE-DEFB-3B98-2ECB11EE29EB}"/>
              </a:ext>
            </a:extLst>
          </p:cNvPr>
          <p:cNvSpPr/>
          <p:nvPr/>
        </p:nvSpPr>
        <p:spPr>
          <a:xfrm>
            <a:off x="10780004" y="1075276"/>
            <a:ext cx="1179565" cy="2571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7C3267-0433-9193-92FF-46FB0CE20741}"/>
              </a:ext>
            </a:extLst>
          </p:cNvPr>
          <p:cNvSpPr/>
          <p:nvPr/>
        </p:nvSpPr>
        <p:spPr>
          <a:xfrm>
            <a:off x="7016470" y="290938"/>
            <a:ext cx="1179565" cy="257161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Man1-6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0A07C0E-9D50-D919-0F26-1AC8A5AFA584}"/>
              </a:ext>
            </a:extLst>
          </p:cNvPr>
          <p:cNvSpPr/>
          <p:nvPr/>
        </p:nvSpPr>
        <p:spPr>
          <a:xfrm>
            <a:off x="7023967" y="848555"/>
            <a:ext cx="1179565" cy="257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Man1-3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9353A3-3B63-6802-F644-257C00C55D1C}"/>
              </a:ext>
            </a:extLst>
          </p:cNvPr>
          <p:cNvSpPr/>
          <p:nvPr/>
        </p:nvSpPr>
        <p:spPr>
          <a:xfrm rot="16200000">
            <a:off x="11143068" y="-29212"/>
            <a:ext cx="453439" cy="14817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D7B97DE-DCA7-4EE1-9D71-2B83F0A84803}"/>
              </a:ext>
            </a:extLst>
          </p:cNvPr>
          <p:cNvSpPr/>
          <p:nvPr/>
        </p:nvSpPr>
        <p:spPr>
          <a:xfrm rot="16200000">
            <a:off x="9095149" y="-58966"/>
            <a:ext cx="453441" cy="20722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342F96F-A45E-6839-B381-6EE3A79D44C6}"/>
              </a:ext>
            </a:extLst>
          </p:cNvPr>
          <p:cNvSpPr/>
          <p:nvPr/>
        </p:nvSpPr>
        <p:spPr>
          <a:xfrm rot="16200000">
            <a:off x="9095151" y="-616583"/>
            <a:ext cx="453439" cy="2072204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BCF0EAE-9F84-7255-054A-5144C512238E}"/>
              </a:ext>
            </a:extLst>
          </p:cNvPr>
          <p:cNvSpPr/>
          <p:nvPr/>
        </p:nvSpPr>
        <p:spPr>
          <a:xfrm>
            <a:off x="8339130" y="-29102"/>
            <a:ext cx="364208" cy="414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B37F245-6DCF-13B6-2676-A2650F3FF368}"/>
              </a:ext>
            </a:extLst>
          </p:cNvPr>
          <p:cNvSpPr/>
          <p:nvPr/>
        </p:nvSpPr>
        <p:spPr>
          <a:xfrm rot="16200000">
            <a:off x="9529129" y="6608497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0ED9BD3-BE03-43EB-0E60-D1BBB80F6760}"/>
              </a:ext>
            </a:extLst>
          </p:cNvPr>
          <p:cNvSpPr/>
          <p:nvPr/>
        </p:nvSpPr>
        <p:spPr>
          <a:xfrm rot="16200000">
            <a:off x="10210839" y="6608497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7E27193-2185-190F-7196-C8CD743E5DD4}"/>
              </a:ext>
            </a:extLst>
          </p:cNvPr>
          <p:cNvSpPr/>
          <p:nvPr/>
        </p:nvSpPr>
        <p:spPr>
          <a:xfrm rot="16200000">
            <a:off x="5502905" y="6607183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4A8FF72-6C58-D17B-A8B5-61642FA2BC17}"/>
              </a:ext>
            </a:extLst>
          </p:cNvPr>
          <p:cNvSpPr/>
          <p:nvPr/>
        </p:nvSpPr>
        <p:spPr>
          <a:xfrm rot="16200000">
            <a:off x="6175003" y="6608498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486F7A9-3692-40F6-A677-2448E95C2385}"/>
              </a:ext>
            </a:extLst>
          </p:cNvPr>
          <p:cNvSpPr/>
          <p:nvPr/>
        </p:nvSpPr>
        <p:spPr>
          <a:xfrm rot="16200000">
            <a:off x="8187478" y="6608498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7EA2E23-5CDB-E654-C6A2-EA84845ECE77}"/>
              </a:ext>
            </a:extLst>
          </p:cNvPr>
          <p:cNvSpPr/>
          <p:nvPr/>
        </p:nvSpPr>
        <p:spPr>
          <a:xfrm rot="16200000">
            <a:off x="6845828" y="6608498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2EF19F8-3E47-E179-54AD-1D9EC0152A76}"/>
              </a:ext>
            </a:extLst>
          </p:cNvPr>
          <p:cNvSpPr/>
          <p:nvPr/>
        </p:nvSpPr>
        <p:spPr>
          <a:xfrm rot="16200000">
            <a:off x="7525630" y="6607182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8DC07AA-00C6-5F69-1DF3-F66A3E2383E0}"/>
              </a:ext>
            </a:extLst>
          </p:cNvPr>
          <p:cNvSpPr/>
          <p:nvPr/>
        </p:nvSpPr>
        <p:spPr>
          <a:xfrm rot="16200000">
            <a:off x="8858302" y="6608498"/>
            <a:ext cx="106124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16B268B-7E45-7515-9615-DBF77942BEE5}"/>
              </a:ext>
            </a:extLst>
          </p:cNvPr>
          <p:cNvSpPr/>
          <p:nvPr/>
        </p:nvSpPr>
        <p:spPr>
          <a:xfrm rot="16200000">
            <a:off x="3491703" y="6608497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29AC5F4-2BAD-4896-6616-A6F49C63EB7D}"/>
              </a:ext>
            </a:extLst>
          </p:cNvPr>
          <p:cNvSpPr/>
          <p:nvPr/>
        </p:nvSpPr>
        <p:spPr>
          <a:xfrm rot="16200000">
            <a:off x="2150053" y="6608497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5BA1023-E431-7F5F-0193-AEDCEF4BFB8D}"/>
              </a:ext>
            </a:extLst>
          </p:cNvPr>
          <p:cNvSpPr/>
          <p:nvPr/>
        </p:nvSpPr>
        <p:spPr>
          <a:xfrm rot="16200000">
            <a:off x="4837524" y="6592994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0D93FC6-22B1-CE8A-0962-657F4DD87B9B}"/>
              </a:ext>
            </a:extLst>
          </p:cNvPr>
          <p:cNvSpPr/>
          <p:nvPr/>
        </p:nvSpPr>
        <p:spPr>
          <a:xfrm rot="16200000">
            <a:off x="2820878" y="6608497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B11A6AD-9FD0-76E3-1DFA-CC9ABEB849A6}"/>
              </a:ext>
            </a:extLst>
          </p:cNvPr>
          <p:cNvSpPr txBox="1"/>
          <p:nvPr/>
        </p:nvSpPr>
        <p:spPr>
          <a:xfrm>
            <a:off x="0" y="15465"/>
            <a:ext cx="2518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err="1"/>
              <a:t>ßeta-linked</a:t>
            </a:r>
            <a:endParaRPr lang="fr-FR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042779-D15E-D98D-9384-496C1B3EB86B}"/>
              </a:ext>
            </a:extLst>
          </p:cNvPr>
          <p:cNvSpPr/>
          <p:nvPr/>
        </p:nvSpPr>
        <p:spPr>
          <a:xfrm rot="16200000">
            <a:off x="4162610" y="6607183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5B06E75-BAA7-E7CB-DCB8-A9D73BDB6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5236" y="-585284"/>
            <a:ext cx="3954338" cy="23161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45BAB3-1066-D9B9-346D-6048EB6D2CE6}"/>
              </a:ext>
            </a:extLst>
          </p:cNvPr>
          <p:cNvSpPr/>
          <p:nvPr/>
        </p:nvSpPr>
        <p:spPr>
          <a:xfrm>
            <a:off x="9862431" y="5292447"/>
            <a:ext cx="409729" cy="467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9002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00FF97C-32F2-D896-E101-461A36999A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00"/>
          <a:stretch/>
        </p:blipFill>
        <p:spPr>
          <a:xfrm>
            <a:off x="0" y="762000"/>
            <a:ext cx="12192000" cy="5943553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FE9DBEAB-68AE-DEFB-3B98-2ECB11EE29EB}"/>
              </a:ext>
            </a:extLst>
          </p:cNvPr>
          <p:cNvSpPr/>
          <p:nvPr/>
        </p:nvSpPr>
        <p:spPr>
          <a:xfrm>
            <a:off x="10780004" y="1075276"/>
            <a:ext cx="1179565" cy="2571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7C3267-0433-9193-92FF-46FB0CE20741}"/>
              </a:ext>
            </a:extLst>
          </p:cNvPr>
          <p:cNvSpPr/>
          <p:nvPr/>
        </p:nvSpPr>
        <p:spPr>
          <a:xfrm>
            <a:off x="7016470" y="290938"/>
            <a:ext cx="1179565" cy="257161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Man1-6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0A07C0E-9D50-D919-0F26-1AC8A5AFA584}"/>
              </a:ext>
            </a:extLst>
          </p:cNvPr>
          <p:cNvSpPr/>
          <p:nvPr/>
        </p:nvSpPr>
        <p:spPr>
          <a:xfrm>
            <a:off x="7023967" y="848555"/>
            <a:ext cx="1179565" cy="257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Man1-3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9353A3-3B63-6802-F644-257C00C55D1C}"/>
              </a:ext>
            </a:extLst>
          </p:cNvPr>
          <p:cNvSpPr/>
          <p:nvPr/>
        </p:nvSpPr>
        <p:spPr>
          <a:xfrm rot="16200000">
            <a:off x="11143068" y="-29212"/>
            <a:ext cx="453439" cy="14817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D7B97DE-DCA7-4EE1-9D71-2B83F0A84803}"/>
              </a:ext>
            </a:extLst>
          </p:cNvPr>
          <p:cNvSpPr/>
          <p:nvPr/>
        </p:nvSpPr>
        <p:spPr>
          <a:xfrm rot="16200000">
            <a:off x="9095149" y="-58966"/>
            <a:ext cx="453441" cy="20722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342F96F-A45E-6839-B381-6EE3A79D44C6}"/>
              </a:ext>
            </a:extLst>
          </p:cNvPr>
          <p:cNvSpPr/>
          <p:nvPr/>
        </p:nvSpPr>
        <p:spPr>
          <a:xfrm rot="16200000">
            <a:off x="9095151" y="-616583"/>
            <a:ext cx="453439" cy="2072204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B11A6AD-9FD0-76E3-1DFA-CC9ABEB849A6}"/>
              </a:ext>
            </a:extLst>
          </p:cNvPr>
          <p:cNvSpPr txBox="1"/>
          <p:nvPr/>
        </p:nvSpPr>
        <p:spPr>
          <a:xfrm>
            <a:off x="0" y="15465"/>
            <a:ext cx="2782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Alpha-</a:t>
            </a:r>
            <a:r>
              <a:rPr lang="fr-FR" sz="4000" dirty="0" err="1"/>
              <a:t>linked</a:t>
            </a:r>
            <a:endParaRPr lang="fr-FR" sz="40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E75FE1F-C34F-EC63-318A-9782C692A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5236" y="-585284"/>
            <a:ext cx="3954338" cy="231611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9E5CBC2-98C0-44D0-BBBE-359E99BC3E91}"/>
              </a:ext>
            </a:extLst>
          </p:cNvPr>
          <p:cNvSpPr/>
          <p:nvPr/>
        </p:nvSpPr>
        <p:spPr>
          <a:xfrm rot="16200000">
            <a:off x="9529129" y="6608497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1C176E-55B1-CB7D-2D6C-7B31EE322C1C}"/>
              </a:ext>
            </a:extLst>
          </p:cNvPr>
          <p:cNvSpPr/>
          <p:nvPr/>
        </p:nvSpPr>
        <p:spPr>
          <a:xfrm rot="16200000">
            <a:off x="10210839" y="6608497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E7CB11-2929-8E2D-0A67-89F6AEE3BA1A}"/>
              </a:ext>
            </a:extLst>
          </p:cNvPr>
          <p:cNvSpPr/>
          <p:nvPr/>
        </p:nvSpPr>
        <p:spPr>
          <a:xfrm rot="16200000">
            <a:off x="5502905" y="6607183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D81BE4-4EAE-3F8A-C292-8DCF95FF04F8}"/>
              </a:ext>
            </a:extLst>
          </p:cNvPr>
          <p:cNvSpPr/>
          <p:nvPr/>
        </p:nvSpPr>
        <p:spPr>
          <a:xfrm rot="16200000">
            <a:off x="6175003" y="6608498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4F0BB9-391C-271B-6E7A-7C6E63164D47}"/>
              </a:ext>
            </a:extLst>
          </p:cNvPr>
          <p:cNvSpPr/>
          <p:nvPr/>
        </p:nvSpPr>
        <p:spPr>
          <a:xfrm rot="16200000">
            <a:off x="8187478" y="6608498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F32CCC-3048-5EE2-9161-A05C3B6150B4}"/>
              </a:ext>
            </a:extLst>
          </p:cNvPr>
          <p:cNvSpPr/>
          <p:nvPr/>
        </p:nvSpPr>
        <p:spPr>
          <a:xfrm rot="16200000">
            <a:off x="6845828" y="6608498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8A3B90-30E0-2668-50F1-54290CDEF68B}"/>
              </a:ext>
            </a:extLst>
          </p:cNvPr>
          <p:cNvSpPr/>
          <p:nvPr/>
        </p:nvSpPr>
        <p:spPr>
          <a:xfrm rot="16200000">
            <a:off x="7525630" y="6607182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AB53EB-D021-23BE-AC25-7C76E29D69E8}"/>
              </a:ext>
            </a:extLst>
          </p:cNvPr>
          <p:cNvSpPr/>
          <p:nvPr/>
        </p:nvSpPr>
        <p:spPr>
          <a:xfrm rot="16200000">
            <a:off x="8858302" y="6608498"/>
            <a:ext cx="106124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215D27-C52D-CC0F-D5D6-3DB34AF12AE6}"/>
              </a:ext>
            </a:extLst>
          </p:cNvPr>
          <p:cNvSpPr/>
          <p:nvPr/>
        </p:nvSpPr>
        <p:spPr>
          <a:xfrm rot="16200000">
            <a:off x="3491703" y="6608497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03755C-B553-EECB-19FE-3B24AC921FAB}"/>
              </a:ext>
            </a:extLst>
          </p:cNvPr>
          <p:cNvSpPr/>
          <p:nvPr/>
        </p:nvSpPr>
        <p:spPr>
          <a:xfrm rot="16200000">
            <a:off x="2150053" y="6608497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C9C294-11C0-A7BD-550A-140261AEF974}"/>
              </a:ext>
            </a:extLst>
          </p:cNvPr>
          <p:cNvSpPr/>
          <p:nvPr/>
        </p:nvSpPr>
        <p:spPr>
          <a:xfrm rot="16200000">
            <a:off x="4837524" y="6592994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4E15EF-70E1-0F03-65D1-6391C9FD54C2}"/>
              </a:ext>
            </a:extLst>
          </p:cNvPr>
          <p:cNvSpPr/>
          <p:nvPr/>
        </p:nvSpPr>
        <p:spPr>
          <a:xfrm rot="16200000">
            <a:off x="2820878" y="6608497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7E45CC-DB9E-9F90-3848-90EE96B631E3}"/>
              </a:ext>
            </a:extLst>
          </p:cNvPr>
          <p:cNvSpPr/>
          <p:nvPr/>
        </p:nvSpPr>
        <p:spPr>
          <a:xfrm rot="16200000">
            <a:off x="4162610" y="6607183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3D9DC5-3B30-9588-8005-5EC373B1CF29}"/>
              </a:ext>
            </a:extLst>
          </p:cNvPr>
          <p:cNvSpPr/>
          <p:nvPr/>
        </p:nvSpPr>
        <p:spPr>
          <a:xfrm>
            <a:off x="9862431" y="5292447"/>
            <a:ext cx="409729" cy="467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150951-7F5F-386D-0F7B-777EEC38045D}"/>
              </a:ext>
            </a:extLst>
          </p:cNvPr>
          <p:cNvSpPr/>
          <p:nvPr/>
        </p:nvSpPr>
        <p:spPr>
          <a:xfrm>
            <a:off x="8339130" y="-29102"/>
            <a:ext cx="364208" cy="414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616553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C9E499A4-EF93-73E8-DE2A-CC5621F0B86D}"/>
              </a:ext>
            </a:extLst>
          </p:cNvPr>
          <p:cNvGrpSpPr/>
          <p:nvPr/>
        </p:nvGrpSpPr>
        <p:grpSpPr>
          <a:xfrm>
            <a:off x="3508235" y="814369"/>
            <a:ext cx="5094201" cy="1368535"/>
            <a:chOff x="6369599" y="65041"/>
            <a:chExt cx="5730907" cy="153958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3D57B3-9D85-2A48-4467-7C49CD63FBDD}"/>
                </a:ext>
              </a:extLst>
            </p:cNvPr>
            <p:cNvSpPr/>
            <p:nvPr/>
          </p:nvSpPr>
          <p:spPr>
            <a:xfrm>
              <a:off x="10603524" y="1314692"/>
              <a:ext cx="1326995" cy="2899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root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E13973-AACC-EFB1-5314-21D65592CEF6}"/>
                </a:ext>
              </a:extLst>
            </p:cNvPr>
            <p:cNvSpPr/>
            <p:nvPr/>
          </p:nvSpPr>
          <p:spPr>
            <a:xfrm>
              <a:off x="6369599" y="430402"/>
              <a:ext cx="1326995" cy="289932"/>
            </a:xfrm>
            <a:prstGeom prst="rect">
              <a:avLst/>
            </a:prstGeom>
            <a:solidFill>
              <a:srgbClr val="FFC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Man1-6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85F6BEC-AD06-A05C-5F1C-503AD9C8FB2B}"/>
                </a:ext>
              </a:extLst>
            </p:cNvPr>
            <p:cNvSpPr/>
            <p:nvPr/>
          </p:nvSpPr>
          <p:spPr>
            <a:xfrm>
              <a:off x="6378033" y="1059079"/>
              <a:ext cx="1326995" cy="2899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Man1-3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C25FF39-6A79-63C4-189A-C04FB4C413BD}"/>
                </a:ext>
              </a:extLst>
            </p:cNvPr>
            <p:cNvSpPr/>
            <p:nvPr/>
          </p:nvSpPr>
          <p:spPr>
            <a:xfrm rot="16200000">
              <a:off x="11011411" y="71268"/>
              <a:ext cx="511223" cy="16669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C9B9CD8-EDB7-6F8A-2505-9D5BC534F07B}"/>
                </a:ext>
              </a:extLst>
            </p:cNvPr>
            <p:cNvSpPr/>
            <p:nvPr/>
          </p:nvSpPr>
          <p:spPr>
            <a:xfrm rot="16200000">
              <a:off x="8707530" y="38445"/>
              <a:ext cx="511225" cy="2331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4F71F76-825E-DBB9-8BD7-42842F3E44B6}"/>
                </a:ext>
              </a:extLst>
            </p:cNvPr>
            <p:cNvSpPr/>
            <p:nvPr/>
          </p:nvSpPr>
          <p:spPr>
            <a:xfrm rot="16200000">
              <a:off x="8707532" y="-590232"/>
              <a:ext cx="511223" cy="2331201"/>
            </a:xfrm>
            <a:prstGeom prst="rect">
              <a:avLst/>
            </a:prstGeom>
            <a:solidFill>
              <a:srgbClr val="FFC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CEED8CF-5BF3-C836-D308-FAAAFE02EE55}"/>
                </a:ext>
              </a:extLst>
            </p:cNvPr>
            <p:cNvSpPr/>
            <p:nvPr/>
          </p:nvSpPr>
          <p:spPr>
            <a:xfrm>
              <a:off x="7857574" y="65041"/>
              <a:ext cx="409729" cy="4676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b="1" dirty="0">
                  <a:solidFill>
                    <a:srgbClr val="FF0000"/>
                  </a:solidFill>
                </a:rPr>
                <a:t>*</a:t>
              </a:r>
            </a:p>
          </p:txBody>
        </p:sp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6527A087-AD0F-0F0C-50D7-DC42E5572F0F}"/>
              </a:ext>
            </a:extLst>
          </p:cNvPr>
          <p:cNvSpPr txBox="1"/>
          <p:nvPr/>
        </p:nvSpPr>
        <p:spPr>
          <a:xfrm>
            <a:off x="1" y="3075057"/>
            <a:ext cx="12191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Century Gothic" panose="020B0502020202020204" pitchFamily="34" charset="0"/>
              </a:rPr>
              <a:t>When</a:t>
            </a:r>
            <a:r>
              <a:rPr lang="fr-FR" sz="2400" dirty="0">
                <a:latin typeface="Century Gothic" panose="020B0502020202020204" pitchFamily="34" charset="0"/>
              </a:rPr>
              <a:t> Neu5Ac(a2-3) on </a:t>
            </a:r>
            <a:r>
              <a:rPr lang="fr-FR" sz="2400" dirty="0" err="1">
                <a:latin typeface="Century Gothic" panose="020B0502020202020204" pitchFamily="34" charset="0"/>
              </a:rPr>
              <a:t>each</a:t>
            </a:r>
            <a:r>
              <a:rPr lang="fr-FR" sz="2400" dirty="0">
                <a:latin typeface="Century Gothic" panose="020B0502020202020204" pitchFamily="34" charset="0"/>
              </a:rPr>
              <a:t> </a:t>
            </a:r>
            <a:r>
              <a:rPr lang="fr-FR" sz="2400" dirty="0" err="1">
                <a:latin typeface="Century Gothic" panose="020B0502020202020204" pitchFamily="34" charset="0"/>
              </a:rPr>
              <a:t>branch</a:t>
            </a:r>
            <a:r>
              <a:rPr lang="fr-FR" sz="2400" dirty="0">
                <a:latin typeface="Century Gothic" panose="020B0502020202020204" pitchFamily="34" charset="0"/>
              </a:rPr>
              <a:t> and </a:t>
            </a:r>
            <a:r>
              <a:rPr lang="fr-FR" sz="2400" dirty="0" err="1">
                <a:latin typeface="Century Gothic" panose="020B0502020202020204" pitchFamily="34" charset="0"/>
              </a:rPr>
              <a:t>core</a:t>
            </a:r>
            <a:r>
              <a:rPr lang="fr-FR" sz="2400" dirty="0">
                <a:latin typeface="Century Gothic" panose="020B0502020202020204" pitchFamily="34" charset="0"/>
              </a:rPr>
              <a:t> fucose </a:t>
            </a:r>
            <a:r>
              <a:rPr lang="fr-FR" sz="2400" dirty="0" err="1">
                <a:latin typeface="Century Gothic" panose="020B0502020202020204" pitchFamily="34" charset="0"/>
              </a:rPr>
              <a:t>is</a:t>
            </a:r>
            <a:r>
              <a:rPr lang="fr-FR" sz="2400" dirty="0">
                <a:latin typeface="Century Gothic" panose="020B0502020202020204" pitchFamily="34" charset="0"/>
              </a:rPr>
              <a:t> </a:t>
            </a:r>
            <a:r>
              <a:rPr lang="fr-FR" sz="2400" dirty="0" err="1">
                <a:latin typeface="Century Gothic" panose="020B0502020202020204" pitchFamily="34" charset="0"/>
              </a:rPr>
              <a:t>added</a:t>
            </a:r>
            <a:r>
              <a:rPr lang="fr-FR" sz="2400" dirty="0">
                <a:latin typeface="Century Gothic" panose="020B0502020202020204" pitchFamily="34" charset="0"/>
              </a:rPr>
              <a:t>: </a:t>
            </a:r>
          </a:p>
          <a:p>
            <a:endParaRPr lang="fr-FR" sz="2400" dirty="0">
              <a:latin typeface="Century Gothic" panose="020B0502020202020204" pitchFamily="34" charset="0"/>
            </a:endParaRPr>
          </a:p>
          <a:p>
            <a:pPr algn="ctr"/>
            <a:r>
              <a:rPr lang="fr-FR" sz="2000" dirty="0">
                <a:latin typeface="Century Gothic" panose="020B0502020202020204" pitchFamily="34" charset="0"/>
              </a:rPr>
              <a:t>Neu5Ac on the </a:t>
            </a:r>
            <a:r>
              <a:rPr lang="fr-FR" sz="2000" dirty="0">
                <a:highlight>
                  <a:srgbClr val="FFC0FF"/>
                </a:highlight>
                <a:latin typeface="Century Gothic" panose="020B0502020202020204" pitchFamily="34" charset="0"/>
              </a:rPr>
              <a:t>Man(a1-6) </a:t>
            </a:r>
            <a:r>
              <a:rPr lang="fr-FR" sz="2000" dirty="0" err="1">
                <a:latin typeface="Century Gothic" panose="020B0502020202020204" pitchFamily="34" charset="0"/>
              </a:rPr>
              <a:t>branch</a:t>
            </a:r>
            <a:r>
              <a:rPr lang="fr-FR" sz="2000" dirty="0"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latin typeface="Century Gothic" panose="020B0502020202020204" pitchFamily="34" charset="0"/>
              </a:rPr>
              <a:t>is</a:t>
            </a:r>
            <a:r>
              <a:rPr lang="fr-FR" sz="2000" dirty="0">
                <a:latin typeface="Century Gothic" panose="020B0502020202020204" pitchFamily="34" charset="0"/>
              </a:rPr>
              <a:t> </a:t>
            </a:r>
            <a:r>
              <a:rPr lang="fr-FR" sz="2000" b="1" dirty="0" err="1">
                <a:latin typeface="Century Gothic" panose="020B0502020202020204" pitchFamily="34" charset="0"/>
              </a:rPr>
              <a:t>still</a:t>
            </a:r>
            <a:r>
              <a:rPr lang="fr-FR" sz="2000" b="1" dirty="0">
                <a:latin typeface="Century Gothic" panose="020B0502020202020204" pitchFamily="34" charset="0"/>
              </a:rPr>
              <a:t> the </a:t>
            </a:r>
            <a:r>
              <a:rPr lang="fr-FR" sz="2000" b="1" dirty="0" err="1">
                <a:latin typeface="Century Gothic" panose="020B0502020202020204" pitchFamily="34" charset="0"/>
              </a:rPr>
              <a:t>most</a:t>
            </a:r>
            <a:r>
              <a:rPr lang="fr-FR" sz="2000" b="1" dirty="0">
                <a:latin typeface="Century Gothic" panose="020B0502020202020204" pitchFamily="34" charset="0"/>
              </a:rPr>
              <a:t> flexible </a:t>
            </a:r>
          </a:p>
          <a:p>
            <a:pPr algn="ctr"/>
            <a:r>
              <a:rPr lang="fr-FR" sz="2000" dirty="0">
                <a:latin typeface="Century Gothic" panose="020B0502020202020204" pitchFamily="34" charset="0"/>
              </a:rPr>
              <a:t>but</a:t>
            </a:r>
          </a:p>
          <a:p>
            <a:pPr algn="ctr"/>
            <a:r>
              <a:rPr lang="fr-FR" sz="2000" dirty="0">
                <a:latin typeface="Century Gothic" panose="020B0502020202020204" pitchFamily="34" charset="0"/>
              </a:rPr>
              <a:t>the </a:t>
            </a:r>
            <a:r>
              <a:rPr lang="fr-FR" sz="2000" dirty="0">
                <a:highlight>
                  <a:srgbClr val="00FF00"/>
                </a:highlight>
                <a:latin typeface="Century Gothic" panose="020B0502020202020204" pitchFamily="34" charset="0"/>
              </a:rPr>
              <a:t>root</a:t>
            </a:r>
            <a:r>
              <a:rPr lang="fr-FR" sz="2000" dirty="0"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latin typeface="Century Gothic" panose="020B0502020202020204" pitchFamily="34" charset="0"/>
              </a:rPr>
              <a:t>is</a:t>
            </a:r>
            <a:r>
              <a:rPr lang="fr-FR" sz="2000" dirty="0">
                <a:latin typeface="Century Gothic" panose="020B0502020202020204" pitchFamily="34" charset="0"/>
              </a:rPr>
              <a:t> more stable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5333913-F68F-F862-E00C-E053CCF0F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599" y="259590"/>
            <a:ext cx="3954338" cy="231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39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0907A471-5CE5-759B-BA34-E39BA04359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76"/>
          <a:stretch/>
        </p:blipFill>
        <p:spPr>
          <a:xfrm>
            <a:off x="4540" y="764270"/>
            <a:ext cx="12187459" cy="596726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FE9DBEAB-68AE-DEFB-3B98-2ECB11EE29EB}"/>
              </a:ext>
            </a:extLst>
          </p:cNvPr>
          <p:cNvSpPr/>
          <p:nvPr/>
        </p:nvSpPr>
        <p:spPr>
          <a:xfrm>
            <a:off x="10780004" y="1075276"/>
            <a:ext cx="1179565" cy="2571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7C3267-0433-9193-92FF-46FB0CE20741}"/>
              </a:ext>
            </a:extLst>
          </p:cNvPr>
          <p:cNvSpPr/>
          <p:nvPr/>
        </p:nvSpPr>
        <p:spPr>
          <a:xfrm>
            <a:off x="7016470" y="290938"/>
            <a:ext cx="1179565" cy="257161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Man1-6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0A07C0E-9D50-D919-0F26-1AC8A5AFA584}"/>
              </a:ext>
            </a:extLst>
          </p:cNvPr>
          <p:cNvSpPr/>
          <p:nvPr/>
        </p:nvSpPr>
        <p:spPr>
          <a:xfrm>
            <a:off x="7023967" y="848555"/>
            <a:ext cx="1179565" cy="257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Man1-3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9353A3-3B63-6802-F644-257C00C55D1C}"/>
              </a:ext>
            </a:extLst>
          </p:cNvPr>
          <p:cNvSpPr/>
          <p:nvPr/>
        </p:nvSpPr>
        <p:spPr>
          <a:xfrm rot="16200000">
            <a:off x="11143068" y="-29212"/>
            <a:ext cx="453439" cy="14817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D7B97DE-DCA7-4EE1-9D71-2B83F0A84803}"/>
              </a:ext>
            </a:extLst>
          </p:cNvPr>
          <p:cNvSpPr/>
          <p:nvPr/>
        </p:nvSpPr>
        <p:spPr>
          <a:xfrm rot="16200000">
            <a:off x="9095149" y="-58966"/>
            <a:ext cx="453441" cy="20722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342F96F-A45E-6839-B381-6EE3A79D44C6}"/>
              </a:ext>
            </a:extLst>
          </p:cNvPr>
          <p:cNvSpPr/>
          <p:nvPr/>
        </p:nvSpPr>
        <p:spPr>
          <a:xfrm rot="16200000">
            <a:off x="9095151" y="-616583"/>
            <a:ext cx="453439" cy="2072204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BCF0EAE-9F84-7255-054A-5144C512238E}"/>
              </a:ext>
            </a:extLst>
          </p:cNvPr>
          <p:cNvSpPr/>
          <p:nvPr/>
        </p:nvSpPr>
        <p:spPr>
          <a:xfrm>
            <a:off x="8339130" y="-33031"/>
            <a:ext cx="364208" cy="414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B37F245-6DCF-13B6-2676-A2650F3FF368}"/>
              </a:ext>
            </a:extLst>
          </p:cNvPr>
          <p:cNvSpPr/>
          <p:nvPr/>
        </p:nvSpPr>
        <p:spPr>
          <a:xfrm rot="16200000">
            <a:off x="9478622" y="6599169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0ED9BD3-BE03-43EB-0E60-D1BBB80F6760}"/>
              </a:ext>
            </a:extLst>
          </p:cNvPr>
          <p:cNvSpPr/>
          <p:nvPr/>
        </p:nvSpPr>
        <p:spPr>
          <a:xfrm rot="16200000">
            <a:off x="4388380" y="6607586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7E27193-2185-190F-7196-C8CD743E5DD4}"/>
              </a:ext>
            </a:extLst>
          </p:cNvPr>
          <p:cNvSpPr/>
          <p:nvPr/>
        </p:nvSpPr>
        <p:spPr>
          <a:xfrm rot="16200000">
            <a:off x="10219100" y="6599169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4A8FF72-6C58-D17B-A8B5-61642FA2BC17}"/>
              </a:ext>
            </a:extLst>
          </p:cNvPr>
          <p:cNvSpPr/>
          <p:nvPr/>
        </p:nvSpPr>
        <p:spPr>
          <a:xfrm rot="16200000">
            <a:off x="5829779" y="6607154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486F7A9-3692-40F6-A677-2448E95C2385}"/>
              </a:ext>
            </a:extLst>
          </p:cNvPr>
          <p:cNvSpPr/>
          <p:nvPr/>
        </p:nvSpPr>
        <p:spPr>
          <a:xfrm rot="16200000">
            <a:off x="2944610" y="6599169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7EA2E23-5CDB-E654-C6A2-EA84845ECE77}"/>
              </a:ext>
            </a:extLst>
          </p:cNvPr>
          <p:cNvSpPr/>
          <p:nvPr/>
        </p:nvSpPr>
        <p:spPr>
          <a:xfrm rot="16200000">
            <a:off x="5103899" y="6599169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2EF19F8-3E47-E179-54AD-1D9EC0152A76}"/>
              </a:ext>
            </a:extLst>
          </p:cNvPr>
          <p:cNvSpPr/>
          <p:nvPr/>
        </p:nvSpPr>
        <p:spPr>
          <a:xfrm rot="16200000">
            <a:off x="7277055" y="6599169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8DC07AA-00C6-5F69-1DF3-F66A3E2383E0}"/>
              </a:ext>
            </a:extLst>
          </p:cNvPr>
          <p:cNvSpPr/>
          <p:nvPr/>
        </p:nvSpPr>
        <p:spPr>
          <a:xfrm rot="16200000">
            <a:off x="8763102" y="6599168"/>
            <a:ext cx="106124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16B268B-7E45-7515-9615-DBF77942BEE5}"/>
              </a:ext>
            </a:extLst>
          </p:cNvPr>
          <p:cNvSpPr/>
          <p:nvPr/>
        </p:nvSpPr>
        <p:spPr>
          <a:xfrm rot="16200000">
            <a:off x="8016852" y="6618971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29AC5F4-2BAD-4896-6616-A6F49C63EB7D}"/>
              </a:ext>
            </a:extLst>
          </p:cNvPr>
          <p:cNvSpPr/>
          <p:nvPr/>
        </p:nvSpPr>
        <p:spPr>
          <a:xfrm rot="16200000">
            <a:off x="3671191" y="6599291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5BA1023-E431-7F5F-0193-AEDCEF4BFB8D}"/>
              </a:ext>
            </a:extLst>
          </p:cNvPr>
          <p:cNvSpPr/>
          <p:nvPr/>
        </p:nvSpPr>
        <p:spPr>
          <a:xfrm rot="16200000">
            <a:off x="6592073" y="6604554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0D93FC6-22B1-CE8A-0962-657F4DD87B9B}"/>
              </a:ext>
            </a:extLst>
          </p:cNvPr>
          <p:cNvSpPr/>
          <p:nvPr/>
        </p:nvSpPr>
        <p:spPr>
          <a:xfrm rot="16200000">
            <a:off x="2217161" y="6599169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877060D-78BB-7C55-4A4E-728C4AE95AA7}"/>
              </a:ext>
            </a:extLst>
          </p:cNvPr>
          <p:cNvSpPr/>
          <p:nvPr/>
        </p:nvSpPr>
        <p:spPr>
          <a:xfrm>
            <a:off x="9862431" y="5292447"/>
            <a:ext cx="409729" cy="467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B11A6AD-9FD0-76E3-1DFA-CC9ABEB849A6}"/>
              </a:ext>
            </a:extLst>
          </p:cNvPr>
          <p:cNvSpPr txBox="1"/>
          <p:nvPr/>
        </p:nvSpPr>
        <p:spPr>
          <a:xfrm>
            <a:off x="0" y="15465"/>
            <a:ext cx="2518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err="1"/>
              <a:t>ßeta-linked</a:t>
            </a:r>
            <a:endParaRPr lang="fr-FR" sz="4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1D073AD-F154-1350-302C-4610D78AC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2516" y="-169662"/>
            <a:ext cx="4014476" cy="17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2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DE6505C-2B75-534C-E082-EC97568232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64"/>
          <a:stretch/>
        </p:blipFill>
        <p:spPr>
          <a:xfrm>
            <a:off x="3672" y="763836"/>
            <a:ext cx="12188327" cy="5901365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FE9DBEAB-68AE-DEFB-3B98-2ECB11EE29EB}"/>
              </a:ext>
            </a:extLst>
          </p:cNvPr>
          <p:cNvSpPr/>
          <p:nvPr/>
        </p:nvSpPr>
        <p:spPr>
          <a:xfrm>
            <a:off x="10780004" y="1075276"/>
            <a:ext cx="1179565" cy="2571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7C3267-0433-9193-92FF-46FB0CE20741}"/>
              </a:ext>
            </a:extLst>
          </p:cNvPr>
          <p:cNvSpPr/>
          <p:nvPr/>
        </p:nvSpPr>
        <p:spPr>
          <a:xfrm>
            <a:off x="7016470" y="290938"/>
            <a:ext cx="1179565" cy="257161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Man1-6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0A07C0E-9D50-D919-0F26-1AC8A5AFA584}"/>
              </a:ext>
            </a:extLst>
          </p:cNvPr>
          <p:cNvSpPr/>
          <p:nvPr/>
        </p:nvSpPr>
        <p:spPr>
          <a:xfrm>
            <a:off x="7023967" y="848555"/>
            <a:ext cx="1179565" cy="257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Man1-3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9353A3-3B63-6802-F644-257C00C55D1C}"/>
              </a:ext>
            </a:extLst>
          </p:cNvPr>
          <p:cNvSpPr/>
          <p:nvPr/>
        </p:nvSpPr>
        <p:spPr>
          <a:xfrm rot="16200000">
            <a:off x="11143068" y="-29212"/>
            <a:ext cx="453439" cy="14817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D7B97DE-DCA7-4EE1-9D71-2B83F0A84803}"/>
              </a:ext>
            </a:extLst>
          </p:cNvPr>
          <p:cNvSpPr/>
          <p:nvPr/>
        </p:nvSpPr>
        <p:spPr>
          <a:xfrm rot="16200000">
            <a:off x="9095149" y="-58966"/>
            <a:ext cx="453441" cy="20722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342F96F-A45E-6839-B381-6EE3A79D44C6}"/>
              </a:ext>
            </a:extLst>
          </p:cNvPr>
          <p:cNvSpPr/>
          <p:nvPr/>
        </p:nvSpPr>
        <p:spPr>
          <a:xfrm rot="16200000">
            <a:off x="9095151" y="-616583"/>
            <a:ext cx="453439" cy="2072204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BCF0EAE-9F84-7255-054A-5144C512238E}"/>
              </a:ext>
            </a:extLst>
          </p:cNvPr>
          <p:cNvSpPr/>
          <p:nvPr/>
        </p:nvSpPr>
        <p:spPr>
          <a:xfrm>
            <a:off x="8339130" y="-33031"/>
            <a:ext cx="364208" cy="414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B37F245-6DCF-13B6-2676-A2650F3FF368}"/>
              </a:ext>
            </a:extLst>
          </p:cNvPr>
          <p:cNvSpPr/>
          <p:nvPr/>
        </p:nvSpPr>
        <p:spPr>
          <a:xfrm rot="16200000">
            <a:off x="9491651" y="6599169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0ED9BD3-BE03-43EB-0E60-D1BBB80F6760}"/>
              </a:ext>
            </a:extLst>
          </p:cNvPr>
          <p:cNvSpPr/>
          <p:nvPr/>
        </p:nvSpPr>
        <p:spPr>
          <a:xfrm rot="16200000">
            <a:off x="4399508" y="6607586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7E27193-2185-190F-7196-C8CD743E5DD4}"/>
              </a:ext>
            </a:extLst>
          </p:cNvPr>
          <p:cNvSpPr/>
          <p:nvPr/>
        </p:nvSpPr>
        <p:spPr>
          <a:xfrm rot="16200000">
            <a:off x="10219100" y="6599169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4A8FF72-6C58-D17B-A8B5-61642FA2BC17}"/>
              </a:ext>
            </a:extLst>
          </p:cNvPr>
          <p:cNvSpPr/>
          <p:nvPr/>
        </p:nvSpPr>
        <p:spPr>
          <a:xfrm rot="16200000">
            <a:off x="5854406" y="6607154"/>
            <a:ext cx="106122" cy="331242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486F7A9-3692-40F6-A677-2448E95C2385}"/>
              </a:ext>
            </a:extLst>
          </p:cNvPr>
          <p:cNvSpPr/>
          <p:nvPr/>
        </p:nvSpPr>
        <p:spPr>
          <a:xfrm rot="16200000">
            <a:off x="2944610" y="6599169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7EA2E23-5CDB-E654-C6A2-EA84845ECE77}"/>
              </a:ext>
            </a:extLst>
          </p:cNvPr>
          <p:cNvSpPr/>
          <p:nvPr/>
        </p:nvSpPr>
        <p:spPr>
          <a:xfrm rot="16200000">
            <a:off x="5126957" y="6599169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2EF19F8-3E47-E179-54AD-1D9EC0152A76}"/>
              </a:ext>
            </a:extLst>
          </p:cNvPr>
          <p:cNvSpPr/>
          <p:nvPr/>
        </p:nvSpPr>
        <p:spPr>
          <a:xfrm rot="16200000">
            <a:off x="8036753" y="6594545"/>
            <a:ext cx="106122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8DC07AA-00C6-5F69-1DF3-F66A3E2383E0}"/>
              </a:ext>
            </a:extLst>
          </p:cNvPr>
          <p:cNvSpPr/>
          <p:nvPr/>
        </p:nvSpPr>
        <p:spPr>
          <a:xfrm rot="16200000">
            <a:off x="8764201" y="6599168"/>
            <a:ext cx="106124" cy="331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16B268B-7E45-7515-9615-DBF77942BEE5}"/>
              </a:ext>
            </a:extLst>
          </p:cNvPr>
          <p:cNvSpPr/>
          <p:nvPr/>
        </p:nvSpPr>
        <p:spPr>
          <a:xfrm rot="16200000">
            <a:off x="7309304" y="6596570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29AC5F4-2BAD-4896-6616-A6F49C63EB7D}"/>
              </a:ext>
            </a:extLst>
          </p:cNvPr>
          <p:cNvSpPr/>
          <p:nvPr/>
        </p:nvSpPr>
        <p:spPr>
          <a:xfrm rot="16200000">
            <a:off x="3672059" y="6599291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5BA1023-E431-7F5F-0193-AEDCEF4BFB8D}"/>
              </a:ext>
            </a:extLst>
          </p:cNvPr>
          <p:cNvSpPr/>
          <p:nvPr/>
        </p:nvSpPr>
        <p:spPr>
          <a:xfrm rot="16200000">
            <a:off x="6581855" y="6604554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0D93FC6-22B1-CE8A-0962-657F4DD87B9B}"/>
              </a:ext>
            </a:extLst>
          </p:cNvPr>
          <p:cNvSpPr/>
          <p:nvPr/>
        </p:nvSpPr>
        <p:spPr>
          <a:xfrm rot="16200000">
            <a:off x="2217161" y="6599169"/>
            <a:ext cx="106122" cy="331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877060D-78BB-7C55-4A4E-728C4AE95AA7}"/>
              </a:ext>
            </a:extLst>
          </p:cNvPr>
          <p:cNvSpPr/>
          <p:nvPr/>
        </p:nvSpPr>
        <p:spPr>
          <a:xfrm>
            <a:off x="9862431" y="5292447"/>
            <a:ext cx="409729" cy="467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B11A6AD-9FD0-76E3-1DFA-CC9ABEB849A6}"/>
              </a:ext>
            </a:extLst>
          </p:cNvPr>
          <p:cNvSpPr txBox="1"/>
          <p:nvPr/>
        </p:nvSpPr>
        <p:spPr>
          <a:xfrm>
            <a:off x="0" y="15465"/>
            <a:ext cx="2782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Alpha-</a:t>
            </a:r>
            <a:r>
              <a:rPr lang="fr-FR" sz="4000" dirty="0" err="1"/>
              <a:t>linked</a:t>
            </a:r>
            <a:endParaRPr lang="fr-FR" sz="4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1D073AD-F154-1350-302C-4610D78AC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2516" y="-169662"/>
            <a:ext cx="4014476" cy="17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57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3D57B3-9D85-2A48-4467-7C49CD63FBDD}"/>
              </a:ext>
            </a:extLst>
          </p:cNvPr>
          <p:cNvSpPr/>
          <p:nvPr/>
        </p:nvSpPr>
        <p:spPr>
          <a:xfrm>
            <a:off x="7271769" y="1925184"/>
            <a:ext cx="1179565" cy="257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E13973-AACC-EFB1-5314-21D65592CEF6}"/>
              </a:ext>
            </a:extLst>
          </p:cNvPr>
          <p:cNvSpPr/>
          <p:nvPr/>
        </p:nvSpPr>
        <p:spPr>
          <a:xfrm>
            <a:off x="3508235" y="1139138"/>
            <a:ext cx="1179565" cy="257720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Man1-6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5F6BEC-AD06-A05C-5F1C-503AD9C8FB2B}"/>
              </a:ext>
            </a:extLst>
          </p:cNvPr>
          <p:cNvSpPr/>
          <p:nvPr/>
        </p:nvSpPr>
        <p:spPr>
          <a:xfrm>
            <a:off x="3515732" y="1697969"/>
            <a:ext cx="1179565" cy="257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Man1-3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25FF39-6A79-63C4-189A-C04FB4C413BD}"/>
              </a:ext>
            </a:extLst>
          </p:cNvPr>
          <p:cNvSpPr/>
          <p:nvPr/>
        </p:nvSpPr>
        <p:spPr>
          <a:xfrm rot="16200000">
            <a:off x="7634340" y="819904"/>
            <a:ext cx="454426" cy="14817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9B9CD8-EDB7-6F8A-2505-9D5BC534F07B}"/>
              </a:ext>
            </a:extLst>
          </p:cNvPr>
          <p:cNvSpPr/>
          <p:nvPr/>
        </p:nvSpPr>
        <p:spPr>
          <a:xfrm rot="16200000">
            <a:off x="5586421" y="790728"/>
            <a:ext cx="454428" cy="20722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F71F76-825E-DBB9-8BD7-42842F3E44B6}"/>
              </a:ext>
            </a:extLst>
          </p:cNvPr>
          <p:cNvSpPr/>
          <p:nvPr/>
        </p:nvSpPr>
        <p:spPr>
          <a:xfrm rot="16200000">
            <a:off x="5586423" y="231897"/>
            <a:ext cx="454426" cy="2072204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EED8CF-5BF3-C836-D308-FAAAFE02EE55}"/>
              </a:ext>
            </a:extLst>
          </p:cNvPr>
          <p:cNvSpPr/>
          <p:nvPr/>
        </p:nvSpPr>
        <p:spPr>
          <a:xfrm>
            <a:off x="4830895" y="803214"/>
            <a:ext cx="364208" cy="415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527A087-AD0F-0F0C-50D7-DC42E5572F0F}"/>
              </a:ext>
            </a:extLst>
          </p:cNvPr>
          <p:cNvSpPr txBox="1"/>
          <p:nvPr/>
        </p:nvSpPr>
        <p:spPr>
          <a:xfrm>
            <a:off x="1" y="3075057"/>
            <a:ext cx="121919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Century Gothic" panose="020B0502020202020204" pitchFamily="34" charset="0"/>
              </a:rPr>
              <a:t>When</a:t>
            </a:r>
            <a:r>
              <a:rPr lang="fr-FR" sz="2400" dirty="0">
                <a:latin typeface="Century Gothic" panose="020B0502020202020204" pitchFamily="34" charset="0"/>
              </a:rPr>
              <a:t> Neu5Ac(a2-6) on </a:t>
            </a:r>
            <a:r>
              <a:rPr lang="fr-FR" sz="2400" dirty="0" err="1">
                <a:latin typeface="Century Gothic" panose="020B0502020202020204" pitchFamily="34" charset="0"/>
              </a:rPr>
              <a:t>each</a:t>
            </a:r>
            <a:r>
              <a:rPr lang="fr-FR" sz="2400" dirty="0">
                <a:latin typeface="Century Gothic" panose="020B0502020202020204" pitchFamily="34" charset="0"/>
              </a:rPr>
              <a:t> </a:t>
            </a:r>
            <a:r>
              <a:rPr lang="fr-FR" sz="2400" dirty="0" err="1">
                <a:latin typeface="Century Gothic" panose="020B0502020202020204" pitchFamily="34" charset="0"/>
              </a:rPr>
              <a:t>branch</a:t>
            </a:r>
            <a:r>
              <a:rPr lang="fr-FR" sz="2400" dirty="0">
                <a:latin typeface="Century Gothic" panose="020B0502020202020204" pitchFamily="34" charset="0"/>
              </a:rPr>
              <a:t>: </a:t>
            </a:r>
          </a:p>
          <a:p>
            <a:endParaRPr lang="fr-FR" sz="2400" dirty="0">
              <a:latin typeface="Century Gothic" panose="020B0502020202020204" pitchFamily="34" charset="0"/>
            </a:endParaRPr>
          </a:p>
          <a:p>
            <a:pPr algn="ctr"/>
            <a:r>
              <a:rPr lang="fr-FR" sz="2000" dirty="0">
                <a:latin typeface="Century Gothic" panose="020B0502020202020204" pitchFamily="34" charset="0"/>
              </a:rPr>
              <a:t>Neu5Ac on the </a:t>
            </a:r>
            <a:r>
              <a:rPr lang="fr-FR" sz="2000" dirty="0">
                <a:highlight>
                  <a:srgbClr val="FFC0FF"/>
                </a:highlight>
                <a:latin typeface="Century Gothic" panose="020B0502020202020204" pitchFamily="34" charset="0"/>
              </a:rPr>
              <a:t>Man(a1-6) </a:t>
            </a:r>
            <a:r>
              <a:rPr lang="fr-FR" sz="2000" dirty="0" err="1">
                <a:latin typeface="Century Gothic" panose="020B0502020202020204" pitchFamily="34" charset="0"/>
              </a:rPr>
              <a:t>branch</a:t>
            </a:r>
            <a:r>
              <a:rPr lang="fr-FR" sz="2000" dirty="0"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latin typeface="Century Gothic" panose="020B0502020202020204" pitchFamily="34" charset="0"/>
              </a:rPr>
              <a:t>is</a:t>
            </a:r>
            <a:r>
              <a:rPr lang="fr-FR" sz="2000" dirty="0">
                <a:latin typeface="Century Gothic" panose="020B0502020202020204" pitchFamily="34" charset="0"/>
              </a:rPr>
              <a:t> the </a:t>
            </a:r>
            <a:r>
              <a:rPr lang="fr-FR" sz="2000" dirty="0" err="1">
                <a:latin typeface="Century Gothic" panose="020B0502020202020204" pitchFamily="34" charset="0"/>
              </a:rPr>
              <a:t>most</a:t>
            </a:r>
            <a:r>
              <a:rPr lang="fr-FR" sz="2000" dirty="0">
                <a:latin typeface="Century Gothic" panose="020B0502020202020204" pitchFamily="34" charset="0"/>
              </a:rPr>
              <a:t> flexible</a:t>
            </a:r>
          </a:p>
          <a:p>
            <a:pPr algn="ctr"/>
            <a:endParaRPr lang="fr-FR" sz="2000" dirty="0">
              <a:latin typeface="Century Gothic" panose="020B0502020202020204" pitchFamily="34" charset="0"/>
            </a:endParaRPr>
          </a:p>
          <a:p>
            <a:pPr algn="ctr"/>
            <a:endParaRPr lang="fr-FR" sz="2000" dirty="0">
              <a:latin typeface="Century Gothic" panose="020B0502020202020204" pitchFamily="34" charset="0"/>
            </a:endParaRPr>
          </a:p>
          <a:p>
            <a:pPr algn="ctr"/>
            <a:endParaRPr lang="fr-FR" sz="2000" dirty="0">
              <a:latin typeface="Century Gothic" panose="020B0502020202020204" pitchFamily="34" charset="0"/>
            </a:endParaRPr>
          </a:p>
          <a:p>
            <a:pPr algn="ctr"/>
            <a:r>
              <a:rPr lang="fr-FR" sz="2000" dirty="0">
                <a:solidFill>
                  <a:schemeClr val="accent1"/>
                </a:solidFill>
                <a:latin typeface="Century Gothic" panose="020B0502020202020204" pitchFamily="34" charset="0"/>
                <a:sym typeface="Wingdings" pitchFamily="2" charset="2"/>
              </a:rPr>
              <a:t> </a:t>
            </a:r>
            <a:r>
              <a:rPr lang="fr-F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 No </a:t>
            </a:r>
            <a:r>
              <a:rPr lang="fr-FR" sz="2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matter</a:t>
            </a:r>
            <a:r>
              <a:rPr lang="fr-F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 if </a:t>
            </a:r>
            <a:r>
              <a:rPr lang="fr-FR" sz="2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both</a:t>
            </a:r>
            <a:r>
              <a:rPr lang="fr-F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 Neu5Ac are a2-6 or a2-3, </a:t>
            </a:r>
            <a:r>
              <a:rPr lang="fr-FR" sz="2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it</a:t>
            </a:r>
            <a:r>
              <a:rPr lang="fr-F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is</a:t>
            </a:r>
            <a:r>
              <a:rPr lang="fr-F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always</a:t>
            </a:r>
            <a:r>
              <a:rPr lang="fr-F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 the one on the </a:t>
            </a:r>
            <a:r>
              <a:rPr lang="fr-FR" sz="2000" dirty="0">
                <a:solidFill>
                  <a:schemeClr val="accent1"/>
                </a:solidFill>
                <a:highlight>
                  <a:srgbClr val="FFC0FF"/>
                </a:highlight>
                <a:latin typeface="Century Gothic" panose="020B0502020202020204" pitchFamily="34" charset="0"/>
              </a:rPr>
              <a:t>Man(a1-6)</a:t>
            </a:r>
            <a:r>
              <a:rPr lang="fr-F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branch</a:t>
            </a:r>
            <a:r>
              <a:rPr lang="fr-F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which</a:t>
            </a:r>
            <a:r>
              <a:rPr lang="fr-F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fr-FR" sz="2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is</a:t>
            </a:r>
            <a:r>
              <a:rPr lang="fr-F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 the </a:t>
            </a:r>
            <a:r>
              <a:rPr lang="fr-FR" sz="2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most</a:t>
            </a:r>
            <a:r>
              <a:rPr lang="fr-F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 flexible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E6EEE47-0A28-B24E-038A-EADA05435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800" y="671867"/>
            <a:ext cx="4014476" cy="17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017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</TotalTime>
  <Words>834</Words>
  <Application>Microsoft Macintosh PowerPoint</Application>
  <PresentationFormat>Grand écran</PresentationFormat>
  <Paragraphs>300</Paragraphs>
  <Slides>33</Slides>
  <Notes>32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Century Gothic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 Thomès</dc:creator>
  <cp:lastModifiedBy>Luc Thomès</cp:lastModifiedBy>
  <cp:revision>127</cp:revision>
  <dcterms:created xsi:type="dcterms:W3CDTF">2024-05-02T13:44:24Z</dcterms:created>
  <dcterms:modified xsi:type="dcterms:W3CDTF">2024-05-19T13:23:14Z</dcterms:modified>
</cp:coreProperties>
</file>