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0" r:id="rId2"/>
    <p:sldId id="337" r:id="rId3"/>
    <p:sldId id="335" r:id="rId4"/>
    <p:sldId id="31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ED34C"/>
    <a:srgbClr val="70AD47"/>
    <a:srgbClr val="CECECE"/>
    <a:srgbClr val="F0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4" autoAdjust="0"/>
    <p:restoredTop sz="94513" autoAdjust="0"/>
  </p:normalViewPr>
  <p:slideViewPr>
    <p:cSldViewPr snapToGrid="0">
      <p:cViewPr varScale="1">
        <p:scale>
          <a:sx n="67" d="100"/>
          <a:sy n="67" d="100"/>
        </p:scale>
        <p:origin x="7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82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74AA4-019D-4EB2-8E29-DCD3D56040B7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3CCA8-674B-4D2A-B71D-A4873E14B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93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D5EC-CC1A-4481-9102-38F76452CAE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F0822-AD12-4626-AE22-F242EBF64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F0822-AD12-4626-AE22-F242EBF642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5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F0822-AD12-4626-AE22-F242EBF642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5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提升线下，但不承诺你</a:t>
            </a:r>
            <a:endParaRPr lang="en-US" altLang="zh-CN" dirty="0" smtClean="0"/>
          </a:p>
          <a:p>
            <a:r>
              <a:rPr lang="zh-CN" altLang="en-US" dirty="0" smtClean="0"/>
              <a:t>孵化出什么盈利模式</a:t>
            </a:r>
            <a:endParaRPr lang="en-US" altLang="zh-CN" dirty="0" smtClean="0"/>
          </a:p>
          <a:p>
            <a:r>
              <a:rPr lang="zh-CN" altLang="en-US" dirty="0" smtClean="0"/>
              <a:t>股东互补性在哪里，支付上是弱的、金融的东西弱的</a:t>
            </a:r>
            <a:endParaRPr lang="en-US" altLang="zh-CN" dirty="0" smtClean="0"/>
          </a:p>
          <a:p>
            <a:r>
              <a:rPr lang="zh-CN" altLang="en-US" dirty="0" smtClean="0"/>
              <a:t>互联网产品的设计要强</a:t>
            </a:r>
            <a:endParaRPr lang="en-US" altLang="zh-CN" dirty="0" smtClean="0"/>
          </a:p>
          <a:p>
            <a:r>
              <a:rPr lang="zh-CN" altLang="en-US" dirty="0" smtClean="0"/>
              <a:t>产品的实现能力要强</a:t>
            </a:r>
            <a:endParaRPr lang="en-US" altLang="zh-CN" dirty="0" smtClean="0"/>
          </a:p>
          <a:p>
            <a:r>
              <a:rPr lang="zh-CN" altLang="en-US" smtClean="0"/>
              <a:t>现有的软件资产，如何评估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E2267-58CB-4725-A562-9B89FBCBD8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 descr="背景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6832" y="1124744"/>
            <a:ext cx="10179253" cy="1837550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6836" y="4125116"/>
            <a:ext cx="10181721" cy="129303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50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520126"/>
            <a:ext cx="27432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520126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520126"/>
            <a:ext cx="2743200" cy="365125"/>
          </a:xfrm>
        </p:spPr>
        <p:txBody>
          <a:bodyPr/>
          <a:lstStyle/>
          <a:p>
            <a:pPr>
              <a:defRPr/>
            </a:pPr>
            <a:fld id="{87473CAE-21C8-42E0-A2D7-DA9125147B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771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73CAE-21C8-42E0-A2D7-DA9125147B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19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3107" y="13479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7473CAE-21C8-42E0-A2D7-DA9125147B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-16329"/>
            <a:ext cx="12192000" cy="62371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gradFill>
              <a:gsLst>
                <a:gs pos="2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95869"/>
            <a:ext cx="10515600" cy="46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2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7978" y="1482439"/>
            <a:ext cx="10801259" cy="183755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SAAS</a:t>
            </a:r>
            <a:r>
              <a:rPr lang="zh-CN" altLang="en-US" dirty="0" smtClean="0">
                <a:solidFill>
                  <a:schemeClr val="tx1"/>
                </a:solidFill>
              </a:rPr>
              <a:t>平台的访问控制设计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56874" y="5564965"/>
            <a:ext cx="5464371" cy="129303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28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28145" y="1149296"/>
            <a:ext cx="9534947" cy="2480872"/>
          </a:xfrm>
          <a:prstGeom prst="roundRect">
            <a:avLst>
              <a:gd name="adj" fmla="val 38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5313" y="1810512"/>
            <a:ext cx="7567183" cy="1691640"/>
          </a:xfrm>
          <a:prstGeom prst="roundRect">
            <a:avLst>
              <a:gd name="adj" fmla="val 37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Ｉ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运营管理业务域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业务架构</a:t>
            </a:r>
            <a:r>
              <a:rPr lang="en-US" altLang="zh-CN" dirty="0" smtClean="0"/>
              <a:t>-SAAS</a:t>
            </a:r>
            <a:r>
              <a:rPr lang="zh-CN" altLang="en-US" dirty="0" smtClean="0"/>
              <a:t>平台的访问控制的顶层业务架构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17560" y="2105435"/>
            <a:ext cx="1245403" cy="1180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定义及管理访问控制参与者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81260" y="2115373"/>
            <a:ext cx="1298744" cy="1180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定义及管理访问控制权限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72883" y="2105435"/>
            <a:ext cx="1228143" cy="1180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提供运行时访问控制服务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02142" y="2115373"/>
            <a:ext cx="1228143" cy="1180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访问控制监视与审计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336586" y="2373789"/>
            <a:ext cx="559896" cy="64406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346398" y="2383729"/>
            <a:ext cx="559896" cy="64406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6362366" y="2383729"/>
            <a:ext cx="559896" cy="64406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584743" y="1810512"/>
            <a:ext cx="1512839" cy="1691640"/>
          </a:xfrm>
          <a:prstGeom prst="roundRect">
            <a:avLst>
              <a:gd name="adj" fmla="val 377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644223" y="2142474"/>
            <a:ext cx="1352160" cy="11807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201576" y="1159358"/>
            <a:ext cx="1297960" cy="2480873"/>
          </a:xfrm>
          <a:prstGeom prst="roundRect">
            <a:avLst>
              <a:gd name="adj" fmla="val 38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租户２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329245" y="1586618"/>
            <a:ext cx="1031112" cy="1915534"/>
          </a:xfrm>
          <a:prstGeom prst="roundRect">
            <a:avLst>
              <a:gd name="adj" fmla="val 377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．．．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94944" y="4008024"/>
            <a:ext cx="10811129" cy="1652112"/>
          </a:xfrm>
          <a:prstGeom prst="roundRect">
            <a:avLst>
              <a:gd name="adj" fmla="val 380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ＳＡＡＳ平台运营管理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584468" y="4612862"/>
            <a:ext cx="2049912" cy="6798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租户开通及变更服务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720009" y="4615292"/>
            <a:ext cx="2249699" cy="6817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资源注册管理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4626864" y="3640231"/>
            <a:ext cx="1022754" cy="381000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10188923" y="3627024"/>
            <a:ext cx="1022754" cy="381000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865313" y="4597670"/>
            <a:ext cx="2579165" cy="681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部署运行的可租用的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业务服务组件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749808" y="969264"/>
            <a:ext cx="10698480" cy="5257800"/>
          </a:xfrm>
          <a:custGeom>
            <a:avLst/>
            <a:gdLst>
              <a:gd name="connsiteX0" fmla="*/ 18288 w 10716768"/>
              <a:gd name="connsiteY0" fmla="*/ 356616 h 5248656"/>
              <a:gd name="connsiteX1" fmla="*/ 64008 w 10716768"/>
              <a:gd name="connsiteY1" fmla="*/ 2834640 h 5248656"/>
              <a:gd name="connsiteX2" fmla="*/ 2944368 w 10716768"/>
              <a:gd name="connsiteY2" fmla="*/ 2834640 h 5248656"/>
              <a:gd name="connsiteX3" fmla="*/ 2926080 w 10716768"/>
              <a:gd name="connsiteY3" fmla="*/ 5248656 h 5248656"/>
              <a:gd name="connsiteX4" fmla="*/ 10716768 w 10716768"/>
              <a:gd name="connsiteY4" fmla="*/ 5248656 h 5248656"/>
              <a:gd name="connsiteX5" fmla="*/ 10716768 w 10716768"/>
              <a:gd name="connsiteY5" fmla="*/ 2843784 h 5248656"/>
              <a:gd name="connsiteX6" fmla="*/ 7790688 w 10716768"/>
              <a:gd name="connsiteY6" fmla="*/ 2843784 h 5248656"/>
              <a:gd name="connsiteX7" fmla="*/ 7790688 w 10716768"/>
              <a:gd name="connsiteY7" fmla="*/ 0 h 5248656"/>
              <a:gd name="connsiteX8" fmla="*/ 0 w 10716768"/>
              <a:gd name="connsiteY8" fmla="*/ 0 h 5248656"/>
              <a:gd name="connsiteX9" fmla="*/ 18288 w 10716768"/>
              <a:gd name="connsiteY9" fmla="*/ 356616 h 5248656"/>
              <a:gd name="connsiteX0" fmla="*/ 0 w 10698480"/>
              <a:gd name="connsiteY0" fmla="*/ 365760 h 5257800"/>
              <a:gd name="connsiteX1" fmla="*/ 45720 w 10698480"/>
              <a:gd name="connsiteY1" fmla="*/ 2843784 h 5257800"/>
              <a:gd name="connsiteX2" fmla="*/ 2926080 w 10698480"/>
              <a:gd name="connsiteY2" fmla="*/ 2843784 h 5257800"/>
              <a:gd name="connsiteX3" fmla="*/ 2907792 w 10698480"/>
              <a:gd name="connsiteY3" fmla="*/ 5257800 h 5257800"/>
              <a:gd name="connsiteX4" fmla="*/ 10698480 w 10698480"/>
              <a:gd name="connsiteY4" fmla="*/ 5257800 h 5257800"/>
              <a:gd name="connsiteX5" fmla="*/ 10698480 w 10698480"/>
              <a:gd name="connsiteY5" fmla="*/ 2852928 h 5257800"/>
              <a:gd name="connsiteX6" fmla="*/ 7772400 w 10698480"/>
              <a:gd name="connsiteY6" fmla="*/ 2852928 h 5257800"/>
              <a:gd name="connsiteX7" fmla="*/ 7772400 w 10698480"/>
              <a:gd name="connsiteY7" fmla="*/ 9144 h 5257800"/>
              <a:gd name="connsiteX8" fmla="*/ 0 w 10698480"/>
              <a:gd name="connsiteY8" fmla="*/ 0 h 5257800"/>
              <a:gd name="connsiteX9" fmla="*/ 0 w 10698480"/>
              <a:gd name="connsiteY9" fmla="*/ 36576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98480" h="5257800">
                <a:moveTo>
                  <a:pt x="0" y="365760"/>
                </a:moveTo>
                <a:lnTo>
                  <a:pt x="45720" y="2843784"/>
                </a:lnTo>
                <a:lnTo>
                  <a:pt x="2926080" y="2843784"/>
                </a:lnTo>
                <a:lnTo>
                  <a:pt x="2907792" y="5257800"/>
                </a:lnTo>
                <a:lnTo>
                  <a:pt x="10698480" y="5257800"/>
                </a:lnTo>
                <a:lnTo>
                  <a:pt x="10698480" y="2852928"/>
                </a:lnTo>
                <a:lnTo>
                  <a:pt x="7772400" y="2852928"/>
                </a:lnTo>
                <a:lnTo>
                  <a:pt x="7772400" y="9144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07241" y="5738985"/>
            <a:ext cx="545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访问控制相关顶层业务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6024572" y="4636103"/>
            <a:ext cx="559896" cy="64406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344760" y="4612862"/>
            <a:ext cx="1930710" cy="6798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资源租用及变更服务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8711836" y="4586448"/>
            <a:ext cx="559896" cy="64406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7642" y="770368"/>
            <a:ext cx="8446417" cy="4979983"/>
          </a:xfrm>
          <a:prstGeom prst="roundRect">
            <a:avLst>
              <a:gd name="adj" fmla="val 38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11415" y="1181582"/>
            <a:ext cx="6799524" cy="4411736"/>
          </a:xfrm>
          <a:prstGeom prst="roundRect">
            <a:avLst>
              <a:gd name="adj" fmla="val 3771"/>
            </a:avLst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9250" y="1569290"/>
            <a:ext cx="2808855" cy="3270924"/>
          </a:xfrm>
          <a:prstGeom prst="roundRect">
            <a:avLst>
              <a:gd name="adj" fmla="val 6690"/>
            </a:avLst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6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1600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树视图</a:t>
            </a:r>
            <a:endParaRPr lang="zh-CN" altLang="en-US" sz="16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841334" y="2218089"/>
            <a:ext cx="2611635" cy="2578093"/>
          </a:xfrm>
          <a:prstGeom prst="roundRect">
            <a:avLst>
              <a:gd name="adj" fmla="val 6057"/>
            </a:avLst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根组织机构：组织机构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1036" y="71752"/>
            <a:ext cx="10515600" cy="46253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业务架构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领域概念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4566249" y="3130226"/>
            <a:ext cx="2479599" cy="1697757"/>
          </a:xfrm>
          <a:prstGeom prst="roundRect">
            <a:avLst>
              <a:gd name="adj" fmla="val 6169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域内业务应用及功能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628431" y="3440247"/>
            <a:ext cx="1584866" cy="128880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574367" y="1569291"/>
            <a:ext cx="3685736" cy="1505622"/>
          </a:xfrm>
          <a:prstGeom prst="roundRect">
            <a:avLst>
              <a:gd name="adj" fmla="val 6169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业务角色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91979" y="1181581"/>
            <a:ext cx="1329109" cy="2398509"/>
          </a:xfrm>
          <a:prstGeom prst="roundRect">
            <a:avLst>
              <a:gd name="adj" fmla="val 4793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组织机构</a:t>
            </a:r>
            <a:endParaRPr lang="zh-CN" altLang="en-US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6127" y="1512733"/>
            <a:ext cx="1142779" cy="452486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组织机构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6127" y="2143839"/>
            <a:ext cx="1142779" cy="452486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组织机构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43082" y="2903113"/>
            <a:ext cx="1142779" cy="452486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组织机构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46222" y="2580878"/>
            <a:ext cx="959271" cy="314943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业务岗位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09756" y="2571451"/>
            <a:ext cx="959271" cy="314943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业务岗位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937787" y="2952851"/>
            <a:ext cx="2439457" cy="1763763"/>
          </a:xfrm>
          <a:prstGeom prst="round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下级组织：组织机构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008680" y="3337296"/>
            <a:ext cx="1063729" cy="1234888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业务岗位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116179" y="3337297"/>
            <a:ext cx="1173379" cy="1234888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736342" y="1916730"/>
            <a:ext cx="2706581" cy="1114568"/>
          </a:xfrm>
          <a:prstGeom prst="roundRect">
            <a:avLst>
              <a:gd name="adj" fmla="val 616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业务角色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831997" y="2191463"/>
            <a:ext cx="2270707" cy="264300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成员岗位：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业务岗位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4851694" y="2500323"/>
            <a:ext cx="2251010" cy="236265"/>
          </a:xfrm>
          <a:prstGeom prst="roundRect">
            <a:avLst/>
          </a:prstGeom>
          <a:ln>
            <a:prstDash val="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业务岗位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2525858" y="2260384"/>
            <a:ext cx="2235510" cy="31106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8" idx="1"/>
            <a:endCxn id="29" idx="0"/>
          </p:cNvCxnSpPr>
          <p:nvPr/>
        </p:nvCxnSpPr>
        <p:spPr>
          <a:xfrm flipH="1">
            <a:off x="2540545" y="2618456"/>
            <a:ext cx="2311149" cy="71884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2073308" y="3814846"/>
            <a:ext cx="942585" cy="390706"/>
          </a:xfrm>
          <a:prstGeom prst="roundRect">
            <a:avLst/>
          </a:prstGeom>
          <a:ln w="28575"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3206740" y="3899843"/>
            <a:ext cx="942585" cy="346244"/>
          </a:xfrm>
          <a:prstGeom prst="roundRect">
            <a:avLst/>
          </a:prstGeom>
          <a:ln w="28575"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91979" y="3662387"/>
            <a:ext cx="1384589" cy="1930931"/>
          </a:xfrm>
          <a:prstGeom prst="roundRect">
            <a:avLst>
              <a:gd name="adj" fmla="val 4793"/>
            </a:avLst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endParaRPr lang="zh-CN" altLang="en-US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24561" y="4011665"/>
            <a:ext cx="1056438" cy="452486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324561" y="4510273"/>
            <a:ext cx="1056438" cy="452486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24561" y="5022044"/>
            <a:ext cx="1056438" cy="452486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519009" y="1916729"/>
            <a:ext cx="634320" cy="1096197"/>
          </a:xfrm>
          <a:prstGeom prst="roundRect">
            <a:avLst>
              <a:gd name="adj" fmla="val 616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业务角色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x…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661471" y="3786167"/>
            <a:ext cx="1441849" cy="85363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业务模块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273001" y="3462623"/>
            <a:ext cx="631956" cy="125399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711800" y="4114399"/>
            <a:ext cx="625953" cy="4743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5444662" y="4096598"/>
            <a:ext cx="580102" cy="45138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49086" y="4019848"/>
            <a:ext cx="557216" cy="54866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746267" y="4885562"/>
            <a:ext cx="6513835" cy="623770"/>
          </a:xfrm>
          <a:prstGeom prst="roundRect">
            <a:avLst>
              <a:gd name="adj" fmla="val 4793"/>
            </a:avLst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1400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业务域</a:t>
            </a:r>
            <a:r>
              <a:rPr lang="en-US" altLang="zh-CN" sz="1400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endParaRPr lang="zh-CN" altLang="en-US" sz="14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1841645" y="5154749"/>
            <a:ext cx="2209260" cy="288000"/>
          </a:xfrm>
          <a:prstGeom prst="roundRect">
            <a:avLst>
              <a:gd name="adj" fmla="val 66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业务域</a:t>
            </a:r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树视图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200021" y="5154749"/>
            <a:ext cx="1755155" cy="288000"/>
          </a:xfrm>
          <a:prstGeom prst="roundRect">
            <a:avLst>
              <a:gd name="adj" fmla="val 669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业务域</a:t>
            </a:r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业务角色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6104291" y="5154749"/>
            <a:ext cx="1967283" cy="288000"/>
          </a:xfrm>
          <a:prstGeom prst="roundRect">
            <a:avLst>
              <a:gd name="adj" fmla="val 66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业务域</a:t>
            </a:r>
            <a:r>
              <a:rPr lang="en-US" altLang="zh-CN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12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endParaRPr lang="zh-CN" altLang="en-US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8600144" y="770368"/>
            <a:ext cx="3502013" cy="5932015"/>
          </a:xfrm>
          <a:prstGeom prst="roundRect">
            <a:avLst>
              <a:gd name="adj" fmla="val 380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顶层领域概念说明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stCxn id="3" idx="3"/>
          </p:cNvCxnSpPr>
          <p:nvPr/>
        </p:nvCxnSpPr>
        <p:spPr>
          <a:xfrm>
            <a:off x="1378906" y="1738976"/>
            <a:ext cx="1744422" cy="452486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61" idx="1"/>
            <a:endCxn id="66" idx="3"/>
          </p:cNvCxnSpPr>
          <p:nvPr/>
        </p:nvCxnSpPr>
        <p:spPr>
          <a:xfrm flipH="1">
            <a:off x="1380999" y="4010199"/>
            <a:ext cx="692309" cy="227709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55620" y="4287495"/>
            <a:ext cx="963647" cy="228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权限树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216542" y="4309890"/>
            <a:ext cx="963647" cy="22820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权限树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>
            <a:endCxn id="67" idx="3"/>
          </p:cNvCxnSpPr>
          <p:nvPr/>
        </p:nvCxnSpPr>
        <p:spPr>
          <a:xfrm flipH="1">
            <a:off x="1380999" y="4210598"/>
            <a:ext cx="1835543" cy="525918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7" idx="3"/>
            <a:endCxn id="27" idx="0"/>
          </p:cNvCxnSpPr>
          <p:nvPr/>
        </p:nvCxnSpPr>
        <p:spPr>
          <a:xfrm>
            <a:off x="1378906" y="2370082"/>
            <a:ext cx="1778610" cy="582769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7145092" y="2191460"/>
            <a:ext cx="252519" cy="8214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权限树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77642" y="5745311"/>
            <a:ext cx="5923937" cy="957072"/>
          </a:xfrm>
          <a:prstGeom prst="roundRect">
            <a:avLst>
              <a:gd name="adj" fmla="val 6169"/>
            </a:avLst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平台提供给各租户可选的业务应用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255254" y="6005454"/>
            <a:ext cx="5540246" cy="63728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业务应用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232650" y="6046870"/>
            <a:ext cx="4458283" cy="553370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2307694" y="6113328"/>
            <a:ext cx="3136967" cy="413935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r>
              <a:rPr lang="en-US" altLang="zh-CN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366894" y="6187132"/>
            <a:ext cx="1878870" cy="21227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资源树定义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057552" y="5767538"/>
            <a:ext cx="2419370" cy="957072"/>
          </a:xfrm>
          <a:prstGeom prst="roundRect">
            <a:avLst>
              <a:gd name="adj" fmla="val 6169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各应用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的受控业务资源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6175983" y="6123467"/>
            <a:ext cx="2038886" cy="172127"/>
          </a:xfrm>
          <a:prstGeom prst="roundRect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声明的受控资源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186804" y="6445336"/>
            <a:ext cx="2028335" cy="193295"/>
          </a:xfrm>
          <a:prstGeom prst="roundRect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声明的受控资源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056498" y="3130226"/>
            <a:ext cx="1203605" cy="1697757"/>
          </a:xfrm>
          <a:prstGeom prst="roundRect">
            <a:avLst>
              <a:gd name="adj" fmla="val 6169"/>
            </a:avLst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域内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受控业务资源实现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7102705" y="3600217"/>
            <a:ext cx="950647" cy="45810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受控资源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107" name="圆角矩形 106"/>
          <p:cNvSpPr/>
          <p:nvPr/>
        </p:nvSpPr>
        <p:spPr>
          <a:xfrm>
            <a:off x="7125321" y="4210598"/>
            <a:ext cx="969497" cy="42409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受控资源实现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弧形 33"/>
          <p:cNvSpPr/>
          <p:nvPr/>
        </p:nvSpPr>
        <p:spPr>
          <a:xfrm>
            <a:off x="7635127" y="3752495"/>
            <a:ext cx="875863" cy="2603462"/>
          </a:xfrm>
          <a:prstGeom prst="arc">
            <a:avLst>
              <a:gd name="adj1" fmla="val 16361458"/>
              <a:gd name="adj2" fmla="val 4794426"/>
            </a:avLst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627240" y="1175607"/>
            <a:ext cx="3474917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1.SAAS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平台可以支持多个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每个租户需定义自己的组织机构，租户的组织机构是没有层级关系的。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每个租户需定义自己的操作者账号，账号只属于租户，不属于任何组织机构。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4.SAAS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平台提供多个应用供租户选用。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租户必须定义业务域，业务域是租户所选的业务应用在该租户中的运行环境；业务域是层级结构。下级域结构与上级域相同，若在下级域中没有定义某项事物，则使用其上级域中所定义的该项事物。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每个业务域必须有且只有一个的组织机构树视图，组织机构树视图规定了该业务域中组织机构之间的层级关系。若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子业务域没有定义组织机构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树视图，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则使用上级域的组织机构树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视图，在组织机构树视图中使用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组织机构引用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来关联组织的实际组织机构。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组织机构引用中定义了业务域在该组织机构下所设置的工作岗位，工作岗位中设定了具体的账号成员和权限树。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成员就是租户的账号引用，拥有该工作岗位的权限。权限树就是该岗位拥有着所拥有的访问权限。业务岗位之间存在工作汇报的层级关系。业务岗位可以作为业务角色的成员而继承业务角色的权限。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角色是对工作岗位的抽象，因此，业务角色不隶属于任何组织机构，只属于业务域。业务角色可以设定权限树。业务角色不能拥有工作成员，但可以将其他业务角色或业务岗位作为自己的成员，成员会继承该业务角色的权限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9.SAAS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平台提供的业务应用可以共享相同的受控业务资源定义，业务域中需定义具体的业务资源实现。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876074" y="2777111"/>
            <a:ext cx="2168967" cy="219620"/>
          </a:xfrm>
          <a:prstGeom prst="roundRect">
            <a:avLst/>
          </a:prstGeom>
          <a:solidFill>
            <a:srgbClr val="92D050"/>
          </a:solidFill>
          <a:ln>
            <a:prstDash val="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成员业务角色：业务角色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cxnSp>
        <p:nvCxnSpPr>
          <p:cNvPr id="97" name="直接连接符 96"/>
          <p:cNvCxnSpPr>
            <a:endCxn id="76" idx="1"/>
          </p:cNvCxnSpPr>
          <p:nvPr/>
        </p:nvCxnSpPr>
        <p:spPr>
          <a:xfrm flipV="1">
            <a:off x="7055691" y="2464828"/>
            <a:ext cx="463318" cy="436876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3256520" y="3631581"/>
            <a:ext cx="823102" cy="222914"/>
          </a:xfrm>
          <a:prstGeom prst="roundRect">
            <a:avLst/>
          </a:prstGeom>
          <a:ln w="28575">
            <a:prstDash val="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上级岗位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 flipV="1">
            <a:off x="3015893" y="3462623"/>
            <a:ext cx="212517" cy="207793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2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44977" y="2139728"/>
            <a:ext cx="3555439" cy="183755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感谢聆听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1111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东软无版权版_Office默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57668</TotalTime>
  <Words>744</Words>
  <Application>Microsoft Office PowerPoint</Application>
  <PresentationFormat>宽屏</PresentationFormat>
  <Paragraphs>90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宋体</vt:lpstr>
      <vt:lpstr>微软雅黑</vt:lpstr>
      <vt:lpstr>Arial</vt:lpstr>
      <vt:lpstr>Calibri</vt:lpstr>
      <vt:lpstr>东软无版权版_Office默认主题</vt:lpstr>
      <vt:lpstr>SAAS平台的访问控制设计</vt:lpstr>
      <vt:lpstr>业务架构-SAAS平台的访问控制的顶层业务架构</vt:lpstr>
      <vt:lpstr>业务架构——领域概念</vt:lpstr>
      <vt:lpstr>感谢聆听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访问控制平台架构设计</dc:title>
  <dc:creator>兰天</dc:creator>
  <cp:lastModifiedBy>lant</cp:lastModifiedBy>
  <cp:revision>7316</cp:revision>
  <dcterms:created xsi:type="dcterms:W3CDTF">2012-12-17T06:17:36Z</dcterms:created>
  <dcterms:modified xsi:type="dcterms:W3CDTF">2017-06-01T01:45:31Z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中国石油销售公司互联网运营体系建议20160123-V1.2</vt:lpwstr>
  </property>
  <property fmtid="{D5CDD505-2E9C-101B-9397-08002B2CF9AE}" pid="3" name="SlideDescription">
    <vt:lpwstr>石油零售领域产业互联网线上线下运营布局的关键</vt:lpwstr>
  </property>
</Properties>
</file>