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62" r:id="rId5"/>
    <p:sldId id="259" r:id="rId6"/>
    <p:sldId id="263" r:id="rId7"/>
    <p:sldId id="264" r:id="rId8"/>
    <p:sldId id="265" r:id="rId9"/>
    <p:sldId id="268" r:id="rId10"/>
    <p:sldId id="266" r:id="rId11"/>
    <p:sldId id="267" r:id="rId12"/>
    <p:sldId id="260" r:id="rId13"/>
    <p:sldId id="269" r:id="rId14"/>
    <p:sldId id="261" r:id="rId15"/>
    <p:sldId id="270" r:id="rId16"/>
  </p:sldIdLst>
  <p:sldSz cx="9144000" cy="6858000" type="screen4x3"/>
  <p:notesSz cx="6858000" cy="9144000"/>
  <p:embeddedFontLst>
    <p:embeddedFont>
      <p:font typeface="Calibri" panose="020F0502020204030204" pitchFamily="34" charset="0"/>
      <p:regular r:id="rId18"/>
      <p:bold r:id="rId19"/>
      <p:italic r:id="rId20"/>
      <p:boldItalic r:id="rId21"/>
    </p:embeddedFont>
    <p:embeddedFont>
      <p:font typeface="Tahoma" panose="020B0604030504040204" pitchFamily="3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ThS+/QUg8gGh88W5YQVbRCe36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4"/>
    <p:restoredTop sz="86439"/>
  </p:normalViewPr>
  <p:slideViewPr>
    <p:cSldViewPr snapToGrid="0" snapToObjects="1">
      <p:cViewPr>
        <p:scale>
          <a:sx n="82" d="100"/>
          <a:sy n="82" d="100"/>
        </p:scale>
        <p:origin x="-1330" y="-58"/>
      </p:cViewPr>
      <p:guideLst>
        <p:guide orient="horz" pos="2160"/>
        <p:guide pos="2880"/>
      </p:guideLst>
    </p:cSldViewPr>
  </p:slideViewPr>
  <p:outlineViewPr>
    <p:cViewPr>
      <p:scale>
        <a:sx n="33" d="100"/>
        <a:sy n="33" d="100"/>
      </p:scale>
      <p:origin x="0" y="-49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077658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67107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2852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678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3475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 name="Google Shape;10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5113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0100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262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51858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0627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1143000" y="1538287"/>
            <a:ext cx="6858000" cy="2387600"/>
          </a:xfrm>
          <a:prstGeom prst="rect">
            <a:avLst/>
          </a:prstGeom>
          <a:noFill/>
          <a:ln>
            <a:noFill/>
          </a:ln>
        </p:spPr>
        <p:txBody>
          <a:bodyPr spcFirstLastPara="1" wrap="square" lIns="91425" tIns="45700" rIns="91425" bIns="45700" anchor="b" anchorCtr="0">
            <a:normAutofit/>
          </a:bodyPr>
          <a:lstStyle>
            <a:lvl1pPr marR="0" lvl="0" algn="ctr">
              <a:lnSpc>
                <a:spcPct val="90000"/>
              </a:lnSpc>
              <a:spcBef>
                <a:spcPts val="0"/>
              </a:spcBef>
              <a:spcAft>
                <a:spcPts val="0"/>
              </a:spcAft>
              <a:buClr>
                <a:srgbClr val="3F3F3F"/>
              </a:buClr>
              <a:buSzPts val="4400"/>
              <a:buFont typeface="Calibri"/>
              <a:buNone/>
              <a:defRPr sz="44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143000" y="43132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lt1"/>
              </a:buClr>
              <a:buSzPts val="2800"/>
              <a:buNone/>
              <a:defRPr sz="2800">
                <a:solidFill>
                  <a:schemeClr val="lt1"/>
                </a:solidFill>
              </a:defRPr>
            </a:lvl1pPr>
            <a:lvl2pPr lvl="1" algn="ctr">
              <a:lnSpc>
                <a:spcPct val="90000"/>
              </a:lnSpc>
              <a:spcBef>
                <a:spcPts val="375"/>
              </a:spcBef>
              <a:spcAft>
                <a:spcPts val="0"/>
              </a:spcAft>
              <a:buClr>
                <a:srgbClr val="3F3F3F"/>
              </a:buClr>
              <a:buSzPts val="1500"/>
              <a:buNone/>
              <a:defRPr sz="1500"/>
            </a:lvl2pPr>
            <a:lvl3pPr lvl="2" algn="ctr">
              <a:lnSpc>
                <a:spcPct val="90000"/>
              </a:lnSpc>
              <a:spcBef>
                <a:spcPts val="375"/>
              </a:spcBef>
              <a:spcAft>
                <a:spcPts val="0"/>
              </a:spcAft>
              <a:buClr>
                <a:srgbClr val="3F3F3F"/>
              </a:buClr>
              <a:buSzPts val="1350"/>
              <a:buNone/>
              <a:defRPr sz="1350"/>
            </a:lvl3pPr>
            <a:lvl4pPr lvl="3" algn="ctr">
              <a:lnSpc>
                <a:spcPct val="90000"/>
              </a:lnSpc>
              <a:spcBef>
                <a:spcPts val="375"/>
              </a:spcBef>
              <a:spcAft>
                <a:spcPts val="0"/>
              </a:spcAft>
              <a:buClr>
                <a:srgbClr val="3F3F3F"/>
              </a:buClr>
              <a:buSzPts val="1200"/>
              <a:buNone/>
              <a:defRPr sz="1200"/>
            </a:lvl4pPr>
            <a:lvl5pPr lvl="4" algn="ctr">
              <a:lnSpc>
                <a:spcPct val="90000"/>
              </a:lnSpc>
              <a:spcBef>
                <a:spcPts val="375"/>
              </a:spcBef>
              <a:spcAft>
                <a:spcPts val="0"/>
              </a:spcAft>
              <a:buClr>
                <a:srgbClr val="3F3F3F"/>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7"/>
          <p:cNvSpPr txBox="1">
            <a:spLocks noGrp="1"/>
          </p:cNvSpPr>
          <p:nvPr>
            <p:ph type="body" idx="1"/>
          </p:nvPr>
        </p:nvSpPr>
        <p:spPr>
          <a:xfrm rot="5400000">
            <a:off x="2051050" y="-215901"/>
            <a:ext cx="4902199"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4" name="Google Shape;74;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8"/>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0" name="Google Shape;80;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rgbClr val="3F3F3F"/>
              </a:buClr>
              <a:buSzPts val="1800"/>
              <a:buNone/>
              <a:defRPr sz="1800" b="1"/>
            </a:lvl1pPr>
            <a:lvl2pPr marL="914400" lvl="1" indent="-228600" algn="l">
              <a:lnSpc>
                <a:spcPct val="90000"/>
              </a:lnSpc>
              <a:spcBef>
                <a:spcPts val="375"/>
              </a:spcBef>
              <a:spcAft>
                <a:spcPts val="0"/>
              </a:spcAft>
              <a:buClr>
                <a:srgbClr val="3F3F3F"/>
              </a:buClr>
              <a:buSzPts val="1500"/>
              <a:buNone/>
              <a:defRPr sz="1500" b="1"/>
            </a:lvl2pPr>
            <a:lvl3pPr marL="1371600" lvl="2" indent="-228600" algn="l">
              <a:lnSpc>
                <a:spcPct val="90000"/>
              </a:lnSpc>
              <a:spcBef>
                <a:spcPts val="375"/>
              </a:spcBef>
              <a:spcAft>
                <a:spcPts val="0"/>
              </a:spcAft>
              <a:buClr>
                <a:srgbClr val="3F3F3F"/>
              </a:buClr>
              <a:buSzPts val="1350"/>
              <a:buNone/>
              <a:defRPr sz="1350" b="1"/>
            </a:lvl3pPr>
            <a:lvl4pPr marL="1828800" lvl="3" indent="-228600" algn="l">
              <a:lnSpc>
                <a:spcPct val="90000"/>
              </a:lnSpc>
              <a:spcBef>
                <a:spcPts val="375"/>
              </a:spcBef>
              <a:spcAft>
                <a:spcPts val="0"/>
              </a:spcAft>
              <a:buClr>
                <a:srgbClr val="3F3F3F"/>
              </a:buClr>
              <a:buSzPts val="1200"/>
              <a:buNone/>
              <a:defRPr sz="1200" b="1"/>
            </a:lvl4pPr>
            <a:lvl5pPr marL="2286000" lvl="4" indent="-228600" algn="l">
              <a:lnSpc>
                <a:spcPct val="90000"/>
              </a:lnSpc>
              <a:spcBef>
                <a:spcPts val="375"/>
              </a:spcBef>
              <a:spcAft>
                <a:spcPts val="0"/>
              </a:spcAft>
              <a:buClr>
                <a:srgbClr val="3F3F3F"/>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rgbClr val="3F3F3F"/>
              </a:buClr>
              <a:buSzPts val="1800"/>
              <a:buNone/>
              <a:defRPr sz="1800" b="1"/>
            </a:lvl1pPr>
            <a:lvl2pPr marL="914400" lvl="1" indent="-228600" algn="l">
              <a:lnSpc>
                <a:spcPct val="90000"/>
              </a:lnSpc>
              <a:spcBef>
                <a:spcPts val="375"/>
              </a:spcBef>
              <a:spcAft>
                <a:spcPts val="0"/>
              </a:spcAft>
              <a:buClr>
                <a:srgbClr val="3F3F3F"/>
              </a:buClr>
              <a:buSzPts val="1500"/>
              <a:buNone/>
              <a:defRPr sz="1500" b="1"/>
            </a:lvl2pPr>
            <a:lvl3pPr marL="1371600" lvl="2" indent="-228600" algn="l">
              <a:lnSpc>
                <a:spcPct val="90000"/>
              </a:lnSpc>
              <a:spcBef>
                <a:spcPts val="375"/>
              </a:spcBef>
              <a:spcAft>
                <a:spcPts val="0"/>
              </a:spcAft>
              <a:buClr>
                <a:srgbClr val="3F3F3F"/>
              </a:buClr>
              <a:buSzPts val="1350"/>
              <a:buNone/>
              <a:defRPr sz="1350" b="1"/>
            </a:lvl3pPr>
            <a:lvl4pPr marL="1828800" lvl="3" indent="-228600" algn="l">
              <a:lnSpc>
                <a:spcPct val="90000"/>
              </a:lnSpc>
              <a:spcBef>
                <a:spcPts val="375"/>
              </a:spcBef>
              <a:spcAft>
                <a:spcPts val="0"/>
              </a:spcAft>
              <a:buClr>
                <a:srgbClr val="3F3F3F"/>
              </a:buClr>
              <a:buSzPts val="1200"/>
              <a:buNone/>
              <a:defRPr sz="1200" b="1"/>
            </a:lvl4pPr>
            <a:lvl5pPr marL="2286000" lvl="4" indent="-228600" algn="l">
              <a:lnSpc>
                <a:spcPct val="90000"/>
              </a:lnSpc>
              <a:spcBef>
                <a:spcPts val="375"/>
              </a:spcBef>
              <a:spcAft>
                <a:spcPts val="0"/>
              </a:spcAft>
              <a:buClr>
                <a:srgbClr val="3F3F3F"/>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5"/>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rgbClr val="3F3F3F"/>
              </a:buClr>
              <a:buSzPts val="2400"/>
              <a:buChar char="•"/>
              <a:defRPr sz="2400"/>
            </a:lvl1pPr>
            <a:lvl2pPr marL="914400" lvl="1" indent="-361950" algn="l">
              <a:lnSpc>
                <a:spcPct val="90000"/>
              </a:lnSpc>
              <a:spcBef>
                <a:spcPts val="375"/>
              </a:spcBef>
              <a:spcAft>
                <a:spcPts val="0"/>
              </a:spcAft>
              <a:buClr>
                <a:srgbClr val="3F3F3F"/>
              </a:buClr>
              <a:buSzPts val="2100"/>
              <a:buChar char="•"/>
              <a:defRPr sz="2100"/>
            </a:lvl2pPr>
            <a:lvl3pPr marL="1371600" lvl="2" indent="-342900" algn="l">
              <a:lnSpc>
                <a:spcPct val="90000"/>
              </a:lnSpc>
              <a:spcBef>
                <a:spcPts val="375"/>
              </a:spcBef>
              <a:spcAft>
                <a:spcPts val="0"/>
              </a:spcAft>
              <a:buClr>
                <a:srgbClr val="3F3F3F"/>
              </a:buClr>
              <a:buSzPts val="1800"/>
              <a:buChar char="•"/>
              <a:defRPr sz="1800"/>
            </a:lvl3pPr>
            <a:lvl4pPr marL="1828800" lvl="3" indent="-323850" algn="l">
              <a:lnSpc>
                <a:spcPct val="90000"/>
              </a:lnSpc>
              <a:spcBef>
                <a:spcPts val="375"/>
              </a:spcBef>
              <a:spcAft>
                <a:spcPts val="0"/>
              </a:spcAft>
              <a:buClr>
                <a:srgbClr val="3F3F3F"/>
              </a:buClr>
              <a:buSzPts val="1500"/>
              <a:buChar char="•"/>
              <a:defRPr sz="1500"/>
            </a:lvl4pPr>
            <a:lvl5pPr marL="2286000" lvl="4" indent="-323850" algn="l">
              <a:lnSpc>
                <a:spcPct val="90000"/>
              </a:lnSpc>
              <a:spcBef>
                <a:spcPts val="375"/>
              </a:spcBef>
              <a:spcAft>
                <a:spcPts val="0"/>
              </a:spcAft>
              <a:buClr>
                <a:srgbClr val="3F3F3F"/>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0" name="Google Shape;60;p15"/>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3F3F3F"/>
              </a:buClr>
              <a:buSzPts val="1200"/>
              <a:buNone/>
              <a:defRPr sz="1200"/>
            </a:lvl1pPr>
            <a:lvl2pPr marL="914400" lvl="1" indent="-228600" algn="l">
              <a:lnSpc>
                <a:spcPct val="90000"/>
              </a:lnSpc>
              <a:spcBef>
                <a:spcPts val="375"/>
              </a:spcBef>
              <a:spcAft>
                <a:spcPts val="0"/>
              </a:spcAft>
              <a:buClr>
                <a:srgbClr val="3F3F3F"/>
              </a:buClr>
              <a:buSzPts val="1050"/>
              <a:buNone/>
              <a:defRPr sz="1050"/>
            </a:lvl2pPr>
            <a:lvl3pPr marL="1371600" lvl="2" indent="-228600" algn="l">
              <a:lnSpc>
                <a:spcPct val="90000"/>
              </a:lnSpc>
              <a:spcBef>
                <a:spcPts val="375"/>
              </a:spcBef>
              <a:spcAft>
                <a:spcPts val="0"/>
              </a:spcAft>
              <a:buClr>
                <a:srgbClr val="3F3F3F"/>
              </a:buClr>
              <a:buSzPts val="900"/>
              <a:buNone/>
              <a:defRPr sz="900"/>
            </a:lvl3pPr>
            <a:lvl4pPr marL="1828800" lvl="3" indent="-228600" algn="l">
              <a:lnSpc>
                <a:spcPct val="90000"/>
              </a:lnSpc>
              <a:spcBef>
                <a:spcPts val="375"/>
              </a:spcBef>
              <a:spcAft>
                <a:spcPts val="0"/>
              </a:spcAft>
              <a:buClr>
                <a:srgbClr val="3F3F3F"/>
              </a:buClr>
              <a:buSzPts val="750"/>
              <a:buNone/>
              <a:defRPr sz="750"/>
            </a:lvl4pPr>
            <a:lvl5pPr marL="2286000" lvl="4" indent="-228600" algn="l">
              <a:lnSpc>
                <a:spcPct val="90000"/>
              </a:lnSpc>
              <a:spcBef>
                <a:spcPts val="375"/>
              </a:spcBef>
              <a:spcAft>
                <a:spcPts val="0"/>
              </a:spcAft>
              <a:buClr>
                <a:srgbClr val="3F3F3F"/>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1" name="Google Shape;61;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6"/>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rgbClr val="3F3F3F"/>
              </a:buClr>
              <a:buSzPts val="2400"/>
              <a:buFont typeface="Arial"/>
              <a:buNone/>
              <a:defRPr sz="2400" b="0" i="0" u="none" strike="noStrike" cap="none">
                <a:solidFill>
                  <a:srgbClr val="3F3F3F"/>
                </a:solidFill>
                <a:latin typeface="Calibri"/>
                <a:ea typeface="Calibri"/>
                <a:cs typeface="Calibri"/>
                <a:sym typeface="Calibri"/>
              </a:defRPr>
            </a:lvl1pPr>
            <a:lvl2pPr marR="0" lvl="1" algn="l" rtl="0">
              <a:lnSpc>
                <a:spcPct val="90000"/>
              </a:lnSpc>
              <a:spcBef>
                <a:spcPts val="375"/>
              </a:spcBef>
              <a:spcAft>
                <a:spcPts val="0"/>
              </a:spcAft>
              <a:buClr>
                <a:srgbClr val="3F3F3F"/>
              </a:buClr>
              <a:buSzPts val="2100"/>
              <a:buFont typeface="Arial"/>
              <a:buNone/>
              <a:defRPr sz="2100" b="0" i="0" u="none" strike="noStrike" cap="none">
                <a:solidFill>
                  <a:srgbClr val="3F3F3F"/>
                </a:solidFill>
                <a:latin typeface="Calibri"/>
                <a:ea typeface="Calibri"/>
                <a:cs typeface="Calibri"/>
                <a:sym typeface="Calibri"/>
              </a:defRPr>
            </a:lvl2pPr>
            <a:lvl3pPr marR="0" lvl="2" algn="l" rtl="0">
              <a:lnSpc>
                <a:spcPct val="90000"/>
              </a:lnSpc>
              <a:spcBef>
                <a:spcPts val="375"/>
              </a:spcBef>
              <a:spcAft>
                <a:spcPts val="0"/>
              </a:spcAft>
              <a:buClr>
                <a:srgbClr val="3F3F3F"/>
              </a:buClr>
              <a:buSzPts val="1800"/>
              <a:buFont typeface="Arial"/>
              <a:buNone/>
              <a:defRPr sz="1800" b="0" i="0" u="none" strike="noStrike" cap="none">
                <a:solidFill>
                  <a:srgbClr val="3F3F3F"/>
                </a:solidFill>
                <a:latin typeface="Calibri"/>
                <a:ea typeface="Calibri"/>
                <a:cs typeface="Calibri"/>
                <a:sym typeface="Calibri"/>
              </a:defRPr>
            </a:lvl3pPr>
            <a:lvl4pPr marR="0" lvl="3" algn="l" rtl="0">
              <a:lnSpc>
                <a:spcPct val="90000"/>
              </a:lnSpc>
              <a:spcBef>
                <a:spcPts val="375"/>
              </a:spcBef>
              <a:spcAft>
                <a:spcPts val="0"/>
              </a:spcAft>
              <a:buClr>
                <a:srgbClr val="3F3F3F"/>
              </a:buClr>
              <a:buSzPts val="1500"/>
              <a:buFont typeface="Arial"/>
              <a:buNone/>
              <a:defRPr sz="1500" b="0" i="0" u="none" strike="noStrike" cap="none">
                <a:solidFill>
                  <a:srgbClr val="3F3F3F"/>
                </a:solidFill>
                <a:latin typeface="Calibri"/>
                <a:ea typeface="Calibri"/>
                <a:cs typeface="Calibri"/>
                <a:sym typeface="Calibri"/>
              </a:defRPr>
            </a:lvl4pPr>
            <a:lvl5pPr marR="0" lvl="4" algn="l" rtl="0">
              <a:lnSpc>
                <a:spcPct val="90000"/>
              </a:lnSpc>
              <a:spcBef>
                <a:spcPts val="375"/>
              </a:spcBef>
              <a:spcAft>
                <a:spcPts val="0"/>
              </a:spcAft>
              <a:buClr>
                <a:srgbClr val="3F3F3F"/>
              </a:buClr>
              <a:buSzPts val="1500"/>
              <a:buFont typeface="Arial"/>
              <a:buNone/>
              <a:defRPr sz="1500" b="0" i="0" u="none" strike="noStrike" cap="none">
                <a:solidFill>
                  <a:srgbClr val="3F3F3F"/>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7" name="Google Shape;67;p1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3F3F3F"/>
              </a:buClr>
              <a:buSzPts val="1200"/>
              <a:buNone/>
              <a:defRPr sz="1200"/>
            </a:lvl1pPr>
            <a:lvl2pPr marL="914400" lvl="1" indent="-228600" algn="l">
              <a:lnSpc>
                <a:spcPct val="90000"/>
              </a:lnSpc>
              <a:spcBef>
                <a:spcPts val="375"/>
              </a:spcBef>
              <a:spcAft>
                <a:spcPts val="0"/>
              </a:spcAft>
              <a:buClr>
                <a:srgbClr val="3F3F3F"/>
              </a:buClr>
              <a:buSzPts val="1050"/>
              <a:buNone/>
              <a:defRPr sz="1050"/>
            </a:lvl2pPr>
            <a:lvl3pPr marL="1371600" lvl="2" indent="-228600" algn="l">
              <a:lnSpc>
                <a:spcPct val="90000"/>
              </a:lnSpc>
              <a:spcBef>
                <a:spcPts val="375"/>
              </a:spcBef>
              <a:spcAft>
                <a:spcPts val="0"/>
              </a:spcAft>
              <a:buClr>
                <a:srgbClr val="3F3F3F"/>
              </a:buClr>
              <a:buSzPts val="900"/>
              <a:buNone/>
              <a:defRPr sz="900"/>
            </a:lvl3pPr>
            <a:lvl4pPr marL="1828800" lvl="3" indent="-228600" algn="l">
              <a:lnSpc>
                <a:spcPct val="90000"/>
              </a:lnSpc>
              <a:spcBef>
                <a:spcPts val="375"/>
              </a:spcBef>
              <a:spcAft>
                <a:spcPts val="0"/>
              </a:spcAft>
              <a:buClr>
                <a:srgbClr val="3F3F3F"/>
              </a:buClr>
              <a:buSzPts val="750"/>
              <a:buNone/>
              <a:defRPr sz="750"/>
            </a:lvl4pPr>
            <a:lvl5pPr marL="2286000" lvl="4" indent="-228600" algn="l">
              <a:lnSpc>
                <a:spcPct val="90000"/>
              </a:lnSpc>
              <a:spcBef>
                <a:spcPts val="375"/>
              </a:spcBef>
              <a:spcAft>
                <a:spcPts val="0"/>
              </a:spcAft>
              <a:buClr>
                <a:srgbClr val="3F3F3F"/>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8" name="Google Shape;68;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rgbClr val="3F3F3F"/>
              </a:buClr>
              <a:buSzPts val="21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23850" algn="l" rtl="0">
              <a:lnSpc>
                <a:spcPct val="90000"/>
              </a:lnSpc>
              <a:spcBef>
                <a:spcPts val="375"/>
              </a:spcBef>
              <a:spcAft>
                <a:spcPts val="0"/>
              </a:spcAft>
              <a:buClr>
                <a:srgbClr val="3F3F3F"/>
              </a:buClr>
              <a:buSzPts val="1500"/>
              <a:buFont typeface="Arial"/>
              <a:buChar char="•"/>
              <a:defRPr sz="1500" b="0" i="0" u="none" strike="noStrike" cap="none">
                <a:solidFill>
                  <a:srgbClr val="3F3F3F"/>
                </a:solidFill>
                <a:latin typeface="Calibri"/>
                <a:ea typeface="Calibri"/>
                <a:cs typeface="Calibri"/>
                <a:sym typeface="Calibri"/>
              </a:defRPr>
            </a:lvl3pPr>
            <a:lvl4pPr marL="1828800" marR="0" lvl="3"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4pPr>
            <a:lvl5pPr marL="2286000" marR="0" lvl="4"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276957" y="1630666"/>
            <a:ext cx="8590085" cy="181573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3F3F3F"/>
              </a:buClr>
              <a:buSzPts val="3600"/>
              <a:buFont typeface="Tahoma"/>
              <a:buNone/>
            </a:pPr>
            <a:r>
              <a:rPr lang="vi-VN" sz="3600" dirty="0">
                <a:latin typeface="Times New Roman" panose="02020603050405020304" pitchFamily="18" charset="0"/>
                <a:ea typeface="Tahoma"/>
                <a:cs typeface="Times New Roman" panose="02020603050405020304" pitchFamily="18" charset="0"/>
                <a:sym typeface="Tahoma"/>
              </a:rPr>
              <a:t>THIẾT KẾ VÀ XÂY DỰNG PHẦN MỀM</a:t>
            </a:r>
            <a:br>
              <a:rPr lang="vi-VN" sz="3600" dirty="0">
                <a:latin typeface="Times New Roman" panose="02020603050405020304" pitchFamily="18" charset="0"/>
                <a:ea typeface="Tahoma"/>
                <a:cs typeface="Times New Roman" panose="02020603050405020304" pitchFamily="18" charset="0"/>
                <a:sym typeface="Tahoma"/>
              </a:rPr>
            </a:br>
            <a:r>
              <a:rPr lang="vi-VN" sz="3600" dirty="0">
                <a:latin typeface="Times New Roman" panose="02020603050405020304" pitchFamily="18" charset="0"/>
                <a:ea typeface="Tahoma"/>
                <a:cs typeface="Times New Roman" panose="02020603050405020304" pitchFamily="18" charset="0"/>
                <a:sym typeface="Tahoma"/>
              </a:rPr>
              <a:t>ECOBIKE – RENTAL</a:t>
            </a:r>
            <a:endParaRPr sz="3600" dirty="0">
              <a:latin typeface="Times New Roman" panose="02020603050405020304" pitchFamily="18" charset="0"/>
              <a:ea typeface="Tahoma"/>
              <a:cs typeface="Times New Roman" panose="02020603050405020304" pitchFamily="18" charset="0"/>
              <a:sym typeface="Tahoma"/>
            </a:endParaRPr>
          </a:p>
        </p:txBody>
      </p:sp>
      <p:sp>
        <p:nvSpPr>
          <p:cNvPr id="88" name="Google Shape;88;p1"/>
          <p:cNvSpPr txBox="1"/>
          <p:nvPr/>
        </p:nvSpPr>
        <p:spPr>
          <a:xfrm>
            <a:off x="5161017" y="4800023"/>
            <a:ext cx="3971108" cy="1556328"/>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lt1"/>
              </a:buClr>
              <a:buSzPts val="1800"/>
              <a:buFont typeface="Arial"/>
              <a:buNone/>
            </a:pPr>
            <a:r>
              <a:rPr lang="vi-VN" sz="1800" b="0" i="0" u="none" strike="noStrike" cap="none" dirty="0">
                <a:solidFill>
                  <a:schemeClr val="lt1"/>
                </a:solidFill>
                <a:latin typeface="Tahoma"/>
                <a:ea typeface="Tahoma"/>
                <a:cs typeface="Tahoma"/>
                <a:sym typeface="Tahoma"/>
              </a:rPr>
              <a:t>Nhóm 8</a:t>
            </a:r>
            <a:endParaRPr dirty="0"/>
          </a:p>
          <a:p>
            <a:pPr marL="0" marR="0" lvl="0" indent="0" algn="just" rtl="0">
              <a:lnSpc>
                <a:spcPct val="90000"/>
              </a:lnSpc>
              <a:spcBef>
                <a:spcPts val="750"/>
              </a:spcBef>
              <a:spcAft>
                <a:spcPts val="0"/>
              </a:spcAft>
              <a:buClr>
                <a:schemeClr val="lt1"/>
              </a:buClr>
              <a:buSzPts val="1800"/>
              <a:buFont typeface="Arial"/>
              <a:buNone/>
            </a:pPr>
            <a:r>
              <a:rPr lang="en-US" sz="1800" dirty="0">
                <a:solidFill>
                  <a:schemeClr val="lt1"/>
                </a:solidFill>
                <a:latin typeface="Tahoma"/>
                <a:ea typeface="Tahoma"/>
                <a:cs typeface="Tahoma"/>
                <a:sym typeface="Tahoma"/>
              </a:rPr>
              <a:t>Lê </a:t>
            </a:r>
            <a:r>
              <a:rPr lang="en-US" sz="1800" dirty="0" err="1">
                <a:solidFill>
                  <a:schemeClr val="lt1"/>
                </a:solidFill>
                <a:latin typeface="Tahoma"/>
                <a:ea typeface="Tahoma"/>
                <a:cs typeface="Tahoma"/>
                <a:sym typeface="Tahoma"/>
              </a:rPr>
              <a:t>Tường</a:t>
            </a:r>
            <a:r>
              <a:rPr lang="en-US" sz="1800" dirty="0">
                <a:solidFill>
                  <a:schemeClr val="lt1"/>
                </a:solidFill>
                <a:latin typeface="Tahoma"/>
                <a:ea typeface="Tahoma"/>
                <a:cs typeface="Tahoma"/>
                <a:sym typeface="Tahoma"/>
              </a:rPr>
              <a:t> </a:t>
            </a:r>
            <a:r>
              <a:rPr lang="en-US" sz="1800" dirty="0" err="1">
                <a:solidFill>
                  <a:schemeClr val="lt1"/>
                </a:solidFill>
                <a:latin typeface="Tahoma"/>
                <a:ea typeface="Tahoma"/>
                <a:cs typeface="Tahoma"/>
                <a:sym typeface="Tahoma"/>
              </a:rPr>
              <a:t>Khanh</a:t>
            </a:r>
            <a:r>
              <a:rPr lang="en-US" sz="1800" dirty="0">
                <a:solidFill>
                  <a:schemeClr val="lt1"/>
                </a:solidFill>
                <a:latin typeface="Tahoma"/>
                <a:ea typeface="Tahoma"/>
                <a:cs typeface="Tahoma"/>
                <a:sym typeface="Tahoma"/>
              </a:rPr>
              <a:t> - 20180109</a:t>
            </a:r>
            <a:endParaRPr dirty="0"/>
          </a:p>
          <a:p>
            <a:pPr marL="0" marR="0" lvl="0" indent="0" algn="just" rtl="0">
              <a:lnSpc>
                <a:spcPct val="90000"/>
              </a:lnSpc>
              <a:spcBef>
                <a:spcPts val="750"/>
              </a:spcBef>
              <a:spcAft>
                <a:spcPts val="0"/>
              </a:spcAft>
              <a:buClr>
                <a:schemeClr val="lt1"/>
              </a:buClr>
              <a:buSzPts val="1800"/>
              <a:buFont typeface="Arial"/>
              <a:buNone/>
            </a:pPr>
            <a:r>
              <a:rPr lang="vi-VN" sz="1800" b="0" i="0" u="none" strike="noStrike" cap="none" dirty="0">
                <a:solidFill>
                  <a:schemeClr val="lt1"/>
                </a:solidFill>
                <a:latin typeface="Tahoma"/>
                <a:ea typeface="Tahoma"/>
                <a:cs typeface="Tahoma"/>
                <a:sym typeface="Tahoma"/>
              </a:rPr>
              <a:t>Nguyễn Phi Phúc - 20180155</a:t>
            </a:r>
            <a:endParaRPr dirty="0"/>
          </a:p>
          <a:p>
            <a:pPr marL="0" marR="0" lvl="0" indent="0" algn="just" rtl="0">
              <a:lnSpc>
                <a:spcPct val="90000"/>
              </a:lnSpc>
              <a:spcBef>
                <a:spcPts val="750"/>
              </a:spcBef>
              <a:spcAft>
                <a:spcPts val="0"/>
              </a:spcAft>
              <a:buClr>
                <a:schemeClr val="lt1"/>
              </a:buClr>
              <a:buSzPts val="1800"/>
              <a:buFont typeface="Arial"/>
              <a:buNone/>
            </a:pPr>
            <a:r>
              <a:rPr lang="en-US" sz="1800" dirty="0" err="1">
                <a:solidFill>
                  <a:schemeClr val="lt1"/>
                </a:solidFill>
                <a:latin typeface="Tahoma"/>
                <a:ea typeface="Tahoma"/>
                <a:cs typeface="Tahoma"/>
                <a:sym typeface="Tahoma"/>
              </a:rPr>
              <a:t>Bùi</a:t>
            </a:r>
            <a:r>
              <a:rPr lang="en-US" sz="1800" dirty="0">
                <a:solidFill>
                  <a:schemeClr val="lt1"/>
                </a:solidFill>
                <a:latin typeface="Tahoma"/>
                <a:ea typeface="Tahoma"/>
                <a:cs typeface="Tahoma"/>
                <a:sym typeface="Tahoma"/>
              </a:rPr>
              <a:t> </a:t>
            </a:r>
            <a:r>
              <a:rPr lang="en-US" sz="1800" dirty="0" err="1">
                <a:solidFill>
                  <a:schemeClr val="lt1"/>
                </a:solidFill>
                <a:latin typeface="Tahoma"/>
                <a:ea typeface="Tahoma"/>
                <a:cs typeface="Tahoma"/>
                <a:sym typeface="Tahoma"/>
              </a:rPr>
              <a:t>Đức</a:t>
            </a:r>
            <a:r>
              <a:rPr lang="en-US" sz="1800" dirty="0">
                <a:solidFill>
                  <a:schemeClr val="lt1"/>
                </a:solidFill>
                <a:latin typeface="Tahoma"/>
                <a:ea typeface="Tahoma"/>
                <a:cs typeface="Tahoma"/>
                <a:sym typeface="Tahoma"/>
              </a:rPr>
              <a:t> </a:t>
            </a:r>
            <a:r>
              <a:rPr lang="en-US" sz="1800" dirty="0" err="1">
                <a:solidFill>
                  <a:schemeClr val="lt1"/>
                </a:solidFill>
                <a:latin typeface="Tahoma"/>
                <a:ea typeface="Tahoma"/>
                <a:cs typeface="Tahoma"/>
                <a:sym typeface="Tahoma"/>
              </a:rPr>
              <a:t>Tuấn</a:t>
            </a:r>
            <a:r>
              <a:rPr lang="en-US" sz="1800" dirty="0">
                <a:solidFill>
                  <a:schemeClr val="lt1"/>
                </a:solidFill>
                <a:latin typeface="Tahoma"/>
                <a:ea typeface="Tahoma"/>
                <a:cs typeface="Tahoma"/>
                <a:sym typeface="Tahoma"/>
              </a:rPr>
              <a:t> </a:t>
            </a:r>
            <a:r>
              <a:rPr lang="en-US" sz="1800" dirty="0" err="1">
                <a:solidFill>
                  <a:schemeClr val="lt1"/>
                </a:solidFill>
                <a:latin typeface="Tahoma"/>
                <a:ea typeface="Tahoma"/>
                <a:cs typeface="Tahoma"/>
                <a:sym typeface="Tahoma"/>
              </a:rPr>
              <a:t>Dũng</a:t>
            </a:r>
            <a:r>
              <a:rPr lang="en-US" sz="1800" dirty="0">
                <a:solidFill>
                  <a:schemeClr val="lt1"/>
                </a:solidFill>
                <a:latin typeface="Tahoma"/>
                <a:ea typeface="Tahoma"/>
                <a:cs typeface="Tahoma"/>
                <a:sym typeface="Tahoma"/>
              </a:rPr>
              <a:t> - 20180048</a:t>
            </a:r>
            <a:endParaRPr dirty="0"/>
          </a:p>
          <a:p>
            <a:pPr marL="0" marR="0" lvl="0" indent="0" algn="l" rtl="0">
              <a:lnSpc>
                <a:spcPct val="90000"/>
              </a:lnSpc>
              <a:spcBef>
                <a:spcPts val="750"/>
              </a:spcBef>
              <a:spcAft>
                <a:spcPts val="0"/>
              </a:spcAft>
              <a:buClr>
                <a:schemeClr val="lt1"/>
              </a:buClr>
              <a:buSzPts val="2800"/>
              <a:buFont typeface="Arial"/>
              <a:buNone/>
            </a:pPr>
            <a:endParaRPr sz="2800" b="0" i="0" u="none" strike="noStrike" cap="none" dirty="0">
              <a:solidFill>
                <a:schemeClr val="lt1"/>
              </a:solidFill>
              <a:latin typeface="Tahoma"/>
              <a:ea typeface="Tahoma"/>
              <a:cs typeface="Tahoma"/>
              <a:sym typeface="Tahoma"/>
            </a:endParaRPr>
          </a:p>
        </p:txBody>
      </p:sp>
      <p:sp>
        <p:nvSpPr>
          <p:cNvPr id="89" name="Google Shape;89;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1CB3EF-6861-A14E-B512-58214DED09D4}"/>
              </a:ext>
            </a:extLst>
          </p:cNvPr>
          <p:cNvSpPr>
            <a:spLocks noGrp="1"/>
          </p:cNvSpPr>
          <p:nvPr>
            <p:ph type="title"/>
          </p:nvPr>
        </p:nvSpPr>
        <p:spPr>
          <a:xfrm>
            <a:off x="488950" y="-87314"/>
            <a:ext cx="8026400" cy="805772"/>
          </a:xfrm>
        </p:spPr>
        <p:txBody>
          <a:bodyPr/>
          <a:lstStyle/>
          <a:p>
            <a:endParaRPr lang="x-none" dirty="0"/>
          </a:p>
        </p:txBody>
      </p:sp>
      <p:sp>
        <p:nvSpPr>
          <p:cNvPr id="3" name="Text Placeholder 2">
            <a:extLst>
              <a:ext uri="{FF2B5EF4-FFF2-40B4-BE49-F238E27FC236}">
                <a16:creationId xmlns:a16="http://schemas.microsoft.com/office/drawing/2014/main" xmlns="" id="{5028D004-C598-974C-B8F7-618B58866CFF}"/>
              </a:ext>
            </a:extLst>
          </p:cNvPr>
          <p:cNvSpPr>
            <a:spLocks noGrp="1"/>
          </p:cNvSpPr>
          <p:nvPr>
            <p:ph type="body" idx="1"/>
          </p:nvPr>
        </p:nvSpPr>
        <p:spPr>
          <a:xfrm>
            <a:off x="488950" y="1346200"/>
            <a:ext cx="8026400" cy="534851"/>
          </a:xfrm>
        </p:spPr>
        <p:txBody>
          <a:bodyPr/>
          <a:lstStyle/>
          <a:p>
            <a:r>
              <a:rPr lang="x-none" dirty="0">
                <a:latin typeface="Times New Roman" panose="02020603050405020304" pitchFamily="18" charset="0"/>
                <a:cs typeface="Times New Roman" panose="02020603050405020304" pitchFamily="18" charset="0"/>
              </a:rPr>
              <a:t>SubSystem Barcode Class Diagram</a:t>
            </a:r>
          </a:p>
        </p:txBody>
      </p:sp>
      <p:sp>
        <p:nvSpPr>
          <p:cNvPr id="4" name="Slide Number Placeholder 3">
            <a:extLst>
              <a:ext uri="{FF2B5EF4-FFF2-40B4-BE49-F238E27FC236}">
                <a16:creationId xmlns:a16="http://schemas.microsoft.com/office/drawing/2014/main" xmlns="" id="{E08C04B6-996D-6C43-828C-97340C14CD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5" name="Picture 4" descr="Diagram&#10;&#10;Description automatically generated">
            <a:extLst>
              <a:ext uri="{FF2B5EF4-FFF2-40B4-BE49-F238E27FC236}">
                <a16:creationId xmlns:a16="http://schemas.microsoft.com/office/drawing/2014/main" xmlns="" id="{AA46342D-77AD-0741-8D22-5107DB9C0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372" y="2219960"/>
            <a:ext cx="7815943" cy="3291840"/>
          </a:xfrm>
          <a:prstGeom prst="rect">
            <a:avLst/>
          </a:prstGeom>
        </p:spPr>
      </p:pic>
    </p:spTree>
    <p:extLst>
      <p:ext uri="{BB962C8B-B14F-4D97-AF65-F5344CB8AC3E}">
        <p14:creationId xmlns:p14="http://schemas.microsoft.com/office/powerpoint/2010/main" val="58309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B4CB8B-C81E-F441-B36A-9736E25070A2}"/>
              </a:ext>
            </a:extLst>
          </p:cNvPr>
          <p:cNvSpPr>
            <a:spLocks noGrp="1"/>
          </p:cNvSpPr>
          <p:nvPr>
            <p:ph type="title"/>
          </p:nvPr>
        </p:nvSpPr>
        <p:spPr>
          <a:xfrm>
            <a:off x="488950" y="-87314"/>
            <a:ext cx="8026400" cy="871086"/>
          </a:xfrm>
        </p:spPr>
        <p:txBody>
          <a:bodyPr/>
          <a:lstStyle/>
          <a:p>
            <a:endParaRPr lang="x-none" dirty="0"/>
          </a:p>
        </p:txBody>
      </p:sp>
      <p:sp>
        <p:nvSpPr>
          <p:cNvPr id="3" name="Text Placeholder 2">
            <a:extLst>
              <a:ext uri="{FF2B5EF4-FFF2-40B4-BE49-F238E27FC236}">
                <a16:creationId xmlns:a16="http://schemas.microsoft.com/office/drawing/2014/main" xmlns="" id="{9A19AC1E-D4C3-9549-9721-44D549B45468}"/>
              </a:ext>
            </a:extLst>
          </p:cNvPr>
          <p:cNvSpPr>
            <a:spLocks noGrp="1"/>
          </p:cNvSpPr>
          <p:nvPr>
            <p:ph type="body" idx="1"/>
          </p:nvPr>
        </p:nvSpPr>
        <p:spPr>
          <a:xfrm>
            <a:off x="488950" y="1049155"/>
            <a:ext cx="8026400" cy="518388"/>
          </a:xfrm>
        </p:spPr>
        <p:txBody>
          <a:bodyPr/>
          <a:lstStyle/>
          <a:p>
            <a:r>
              <a:rPr lang="x-none" dirty="0">
                <a:latin typeface="Times New Roman" panose="02020603050405020304" pitchFamily="18" charset="0"/>
                <a:cs typeface="Times New Roman" panose="02020603050405020304" pitchFamily="18" charset="0"/>
              </a:rPr>
              <a:t>Subsystem Interbank Class Diagram</a:t>
            </a:r>
          </a:p>
        </p:txBody>
      </p:sp>
      <p:sp>
        <p:nvSpPr>
          <p:cNvPr id="4" name="Slide Number Placeholder 3">
            <a:extLst>
              <a:ext uri="{FF2B5EF4-FFF2-40B4-BE49-F238E27FC236}">
                <a16:creationId xmlns:a16="http://schemas.microsoft.com/office/drawing/2014/main" xmlns="" id="{11E13445-923B-6545-AE3A-D8159C24E3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5" name="Picture 4" descr="Diagram&#10;&#10;Description automatically generated">
            <a:extLst>
              <a:ext uri="{FF2B5EF4-FFF2-40B4-BE49-F238E27FC236}">
                <a16:creationId xmlns:a16="http://schemas.microsoft.com/office/drawing/2014/main" xmlns="" id="{B35B7B1B-3DAD-6D42-91CF-B8D271F344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900" y="1832926"/>
            <a:ext cx="7770576" cy="4168546"/>
          </a:xfrm>
          <a:prstGeom prst="rect">
            <a:avLst/>
          </a:prstGeom>
        </p:spPr>
      </p:pic>
    </p:spTree>
    <p:extLst>
      <p:ext uri="{BB962C8B-B14F-4D97-AF65-F5344CB8AC3E}">
        <p14:creationId xmlns:p14="http://schemas.microsoft.com/office/powerpoint/2010/main" val="219380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dirty="0">
                <a:latin typeface="Times New Roman" panose="02020603050405020304" pitchFamily="18" charset="0"/>
                <a:cs typeface="Times New Roman" panose="02020603050405020304" pitchFamily="18" charset="0"/>
              </a:rPr>
              <a:t>4.</a:t>
            </a:r>
            <a:r>
              <a:rPr lang="en-US" baseline="0" dirty="0">
                <a:latin typeface="Times New Roman" panose="02020603050405020304" pitchFamily="18" charset="0"/>
                <a:cs typeface="Times New Roman" panose="02020603050405020304" pitchFamily="18" charset="0"/>
              </a:rPr>
              <a:t> Design considerations</a:t>
            </a:r>
            <a:endParaRPr dirty="0">
              <a:latin typeface="Times New Roman" panose="02020603050405020304" pitchFamily="18" charset="0"/>
              <a:cs typeface="Times New Roman" panose="02020603050405020304" pitchFamily="18" charset="0"/>
            </a:endParaRPr>
          </a:p>
        </p:txBody>
      </p:sp>
      <p:sp>
        <p:nvSpPr>
          <p:cNvPr id="120" name="Google Shape;120;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 name="Text Placeholder 1">
            <a:extLst>
              <a:ext uri="{FF2B5EF4-FFF2-40B4-BE49-F238E27FC236}">
                <a16:creationId xmlns:a16="http://schemas.microsoft.com/office/drawing/2014/main" xmlns="" id="{1A640CD8-6B8F-6B48-AAD3-19B047ED606D}"/>
              </a:ext>
            </a:extLst>
          </p:cNvPr>
          <p:cNvSpPr>
            <a:spLocks noGrp="1"/>
          </p:cNvSpPr>
          <p:nvPr>
            <p:ph type="body" idx="1"/>
          </p:nvPr>
        </p:nvSpPr>
        <p:spPr>
          <a:xfrm>
            <a:off x="488950" y="1346201"/>
            <a:ext cx="7387953" cy="3186610"/>
          </a:xfrm>
        </p:spPr>
        <p:txBody>
          <a:bodyPr/>
          <a:lstStyle/>
          <a:p>
            <a:r>
              <a:rPr lang="x-none" dirty="0">
                <a:latin typeface="Times New Roman" panose="02020603050405020304" pitchFamily="18" charset="0"/>
                <a:cs typeface="Times New Roman" panose="02020603050405020304" pitchFamily="18" charset="0"/>
              </a:rPr>
              <a:t>Design Concepts :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Về</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tổng</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quan</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chúng</a:t>
            </a:r>
            <a:r>
              <a:rPr lang="vi-VN"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tôi</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đánh</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giá</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hệ</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thống</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là</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low coupling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và</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high cohesion</a:t>
            </a:r>
            <a:r>
              <a:rPr lang="x-none" dirty="0">
                <a:latin typeface="Times New Roman" panose="02020603050405020304" pitchFamily="18" charset="0"/>
                <a:cs typeface="Times New Roman" panose="02020603050405020304" pitchFamily="18" charset="0"/>
              </a:rPr>
              <a:t>.</a:t>
            </a:r>
          </a:p>
          <a:p>
            <a:pPr lvl="1"/>
            <a:r>
              <a:rPr lang="x-none" dirty="0">
                <a:latin typeface="Times New Roman" panose="02020603050405020304" pitchFamily="18" charset="0"/>
                <a:cs typeface="Times New Roman" panose="02020603050405020304" pitchFamily="18" charset="0"/>
              </a:rPr>
              <a:t>Cohesion : phần lớn các package đều có mức cohesion là functional hoặc logical</a:t>
            </a:r>
          </a:p>
          <a:p>
            <a:pPr lvl="1"/>
            <a:r>
              <a:rPr lang="x-none" dirty="0">
                <a:latin typeface="Times New Roman" panose="02020603050405020304" pitchFamily="18" charset="0"/>
                <a:cs typeface="Times New Roman" panose="02020603050405020304" pitchFamily="18" charset="0"/>
              </a:rPr>
              <a:t>Coupling : phần lớn các package đều có mức coupling là data coupling</a:t>
            </a:r>
          </a:p>
          <a:p>
            <a:pPr lvl="1"/>
            <a:endParaRPr lang="x-none"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59F066-CE8D-9346-B259-F145A5ED52A2}"/>
              </a:ext>
            </a:extLst>
          </p:cNvPr>
          <p:cNvSpPr>
            <a:spLocks noGrp="1"/>
          </p:cNvSpPr>
          <p:nvPr>
            <p:ph type="title"/>
          </p:nvPr>
        </p:nvSpPr>
        <p:spPr/>
        <p:txBody>
          <a:bodyPr/>
          <a:lstStyle/>
          <a:p>
            <a:endParaRPr lang="x-none" dirty="0"/>
          </a:p>
        </p:txBody>
      </p:sp>
      <p:sp>
        <p:nvSpPr>
          <p:cNvPr id="3" name="Text Placeholder 2">
            <a:extLst>
              <a:ext uri="{FF2B5EF4-FFF2-40B4-BE49-F238E27FC236}">
                <a16:creationId xmlns:a16="http://schemas.microsoft.com/office/drawing/2014/main" xmlns="" id="{8FF7BE8F-1204-CE42-A8B3-A8B8CDF84C6A}"/>
              </a:ext>
            </a:extLst>
          </p:cNvPr>
          <p:cNvSpPr>
            <a:spLocks noGrp="1"/>
          </p:cNvSpPr>
          <p:nvPr>
            <p:ph type="body" idx="1"/>
          </p:nvPr>
        </p:nvSpPr>
        <p:spPr/>
        <p:txBody>
          <a:bodyPr/>
          <a:lstStyle/>
          <a:p>
            <a:r>
              <a:rPr lang="x-none" dirty="0">
                <a:latin typeface="Times New Roman" panose="02020603050405020304" pitchFamily="18" charset="0"/>
                <a:cs typeface="Times New Roman" panose="02020603050405020304" pitchFamily="18" charset="0"/>
              </a:rPr>
              <a:t>Design principles : </a:t>
            </a:r>
          </a:p>
          <a:p>
            <a:pPr lvl="1"/>
            <a:r>
              <a:rPr lang="x-none" dirty="0">
                <a:latin typeface="Times New Roman" panose="02020603050405020304" pitchFamily="18" charset="0"/>
                <a:cs typeface="Times New Roman" panose="02020603050405020304" pitchFamily="18" charset="0"/>
              </a:rPr>
              <a:t>Single responsibility </a:t>
            </a:r>
            <a:r>
              <a:rPr lang="x-none">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Tất cả các lớp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vi-VN" dirty="0">
                <a:latin typeface="Times New Roman" panose="02020603050405020304" pitchFamily="18" charset="0"/>
                <a:cs typeface="Times New Roman" panose="02020603050405020304" pitchFamily="18" charset="0"/>
              </a:rPr>
              <a:t> thực hiện</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chức</a:t>
            </a:r>
            <a:r>
              <a:rPr lang="vi-VN" dirty="0">
                <a:latin typeface="Times New Roman" panose="02020603050405020304" pitchFamily="18" charset="0"/>
                <a:cs typeface="Times New Roman" panose="02020603050405020304" pitchFamily="18" charset="0"/>
              </a:rPr>
              <a:t> 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endParaRPr lang="x-none" dirty="0">
              <a:latin typeface="Times New Roman" panose="02020603050405020304" pitchFamily="18" charset="0"/>
              <a:cs typeface="Times New Roman" panose="02020603050405020304" pitchFamily="18" charset="0"/>
            </a:endParaRPr>
          </a:p>
          <a:p>
            <a:pPr lvl="1"/>
            <a:r>
              <a:rPr lang="x-none" dirty="0">
                <a:latin typeface="Times New Roman" panose="02020603050405020304" pitchFamily="18" charset="0"/>
                <a:cs typeface="Times New Roman" panose="02020603050405020304" pitchFamily="18" charset="0"/>
              </a:rPr>
              <a:t>Open for extension,</a:t>
            </a:r>
            <a:r>
              <a:rPr lang="x-none" baseline="0" dirty="0">
                <a:latin typeface="Times New Roman" panose="02020603050405020304" pitchFamily="18" charset="0"/>
                <a:cs typeface="Times New Roman" panose="02020603050405020304" pitchFamily="18" charset="0"/>
              </a:rPr>
              <a:t> closed for modification :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hiện</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tính </a:t>
            </a:r>
            <a:r>
              <a:rPr lang="en-US" smtClean="0">
                <a:latin typeface="Times New Roman" panose="02020603050405020304" pitchFamily="18" charset="0"/>
                <a:cs typeface="Times New Roman" panose="02020603050405020304" pitchFamily="18" charset="0"/>
              </a:rPr>
              <a:t>toán </a:t>
            </a:r>
            <a:r>
              <a:rPr lang="en-US" dirty="0">
                <a:latin typeface="Times New Roman" panose="02020603050405020304" pitchFamily="18" charset="0"/>
                <a:cs typeface="Times New Roman" panose="02020603050405020304" pitchFamily="18" charset="0"/>
              </a:rPr>
              <a:t>hay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abstraction,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x-none" dirty="0"/>
              <a:t>.</a:t>
            </a:r>
            <a:endParaRPr lang="x-none" baseline="0" dirty="0">
              <a:latin typeface="Times New Roman" panose="02020603050405020304" pitchFamily="18" charset="0"/>
              <a:cs typeface="Times New Roman" panose="02020603050405020304" pitchFamily="18" charset="0"/>
            </a:endParaRPr>
          </a:p>
          <a:p>
            <a:pPr lvl="1"/>
            <a:r>
              <a:rPr lang="en-US" sz="180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Liskov</a:t>
            </a:r>
            <a:r>
              <a:rPr lang="en-US" sz="180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substitution : </a:t>
            </a:r>
            <a:r>
              <a:rPr lang="vi-VN" dirty="0">
                <a:latin typeface="Times New Roman" panose="02020603050405020304" pitchFamily="18" charset="0"/>
                <a:cs typeface="Times New Roman" panose="02020603050405020304" pitchFamily="18" charset="0"/>
              </a:rPr>
              <a:t>Các instance lớp con đều có thể thay thế được instance của lớp cha</a:t>
            </a:r>
            <a:r>
              <a:rPr lang="x-none" dirty="0">
                <a:latin typeface="Times New Roman" panose="02020603050405020304" pitchFamily="18" charset="0"/>
                <a:cs typeface="Times New Roman" panose="02020603050405020304" pitchFamily="18" charset="0"/>
              </a:rPr>
              <a:t>.</a:t>
            </a:r>
            <a:endParaRPr lang="en-US" sz="1800" i="0" u="none" strike="noStrike" cap="none" dirty="0">
              <a:solidFill>
                <a:srgbClr val="3F3F3F"/>
              </a:solidFill>
              <a:effectLst/>
              <a:latin typeface="Times New Roman" panose="02020603050405020304" pitchFamily="18" charset="0"/>
              <a:cs typeface="Times New Roman" panose="02020603050405020304" pitchFamily="18" charset="0"/>
              <a:sym typeface="Calibri"/>
            </a:endParaRPr>
          </a:p>
          <a:p>
            <a:pPr lvl="1"/>
            <a:r>
              <a:rPr lang="en-US" dirty="0">
                <a:latin typeface="Times New Roman" panose="02020603050405020304" pitchFamily="18" charset="0"/>
                <a:cs typeface="Times New Roman" panose="02020603050405020304" pitchFamily="18" charset="0"/>
              </a:rPr>
              <a:t>Interface segregation</a:t>
            </a:r>
            <a:r>
              <a:rPr lang="x-none"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CostComputer</a:t>
            </a:r>
            <a:r>
              <a:rPr lang="en-US" dirty="0">
                <a:latin typeface="Times New Roman" panose="02020603050405020304" pitchFamily="18" charset="0"/>
                <a:cs typeface="Times New Roman" panose="02020603050405020304" pitchFamily="18" charset="0"/>
              </a:rPr>
              <a:t> Interface do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calculate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getDebit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interface</a:t>
            </a:r>
            <a:r>
              <a:rPr lang="x-none" smtClean="0">
                <a:latin typeface="Times New Roman" panose="02020603050405020304" pitchFamily="18" charset="0"/>
                <a:cs typeface="Times New Roman" panose="02020603050405020304" pitchFamily="18" charset="0"/>
              </a:rPr>
              <a:t>.</a:t>
            </a:r>
            <a:r>
              <a:rPr lang="en-US" smtClean="0">
                <a:latin typeface="Times New Roman" panose="02020603050405020304" pitchFamily="18" charset="0"/>
                <a:cs typeface="Times New Roman" panose="02020603050405020304" pitchFamily="18" charset="0"/>
              </a:rPr>
              <a:t> Tương tự với lớp InterbankInterface có 2 phương thức là refund và payRental.</a:t>
            </a:r>
            <a:endParaRPr lang="x-none"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Dependency inversion : </a:t>
            </a:r>
            <a:r>
              <a:rPr lang="vi-VN" dirty="0">
                <a:latin typeface="Times New Roman" panose="02020603050405020304" pitchFamily="18" charset="0"/>
                <a:cs typeface="Times New Roman" panose="02020603050405020304" pitchFamily="18" charset="0"/>
              </a:rPr>
              <a:t>C</a:t>
            </a:r>
            <a:r>
              <a:rPr lang="en-US" dirty="0" err="1">
                <a:latin typeface="Times New Roman" panose="02020603050405020304" pitchFamily="18" charset="0"/>
                <a:cs typeface="Times New Roman" panose="02020603050405020304" pitchFamily="18" charset="0"/>
              </a:rPr>
              <a: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package controller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package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interface</a:t>
            </a:r>
            <a:r>
              <a:rPr lang="x-none" dirty="0">
                <a:latin typeface="Times New Roman" panose="02020603050405020304" pitchFamily="18" charset="0"/>
                <a:cs typeface="Times New Roman" panose="02020603050405020304" pitchFamily="18" charset="0"/>
              </a:rPr>
              <a:t> </a:t>
            </a:r>
            <a:r>
              <a:rPr lang="x-none" dirty="0"/>
              <a:t>.</a:t>
            </a:r>
            <a:endParaRPr lang="x-none" dirty="0">
              <a:latin typeface="Times New Roman" panose="02020603050405020304" pitchFamily="18" charset="0"/>
              <a:cs typeface="Times New Roman" panose="02020603050405020304" pitchFamily="18" charset="0"/>
            </a:endParaRPr>
          </a:p>
          <a:p>
            <a:pPr lvl="1"/>
            <a:endParaRPr lang="x-none" sz="1800" i="0" u="none" strike="noStrike" cap="none" dirty="0">
              <a:solidFill>
                <a:srgbClr val="3F3F3F"/>
              </a:solidFill>
              <a:effectLst/>
              <a:latin typeface="Times New Roman" panose="02020603050405020304" pitchFamily="18" charset="0"/>
              <a:cs typeface="Times New Roman" panose="02020603050405020304" pitchFamily="18" charset="0"/>
              <a:sym typeface="Calibri"/>
            </a:endParaRPr>
          </a:p>
          <a:p>
            <a:pPr lvl="1"/>
            <a:endParaRPr lang="x-non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3AE14BB9-A09B-D94B-8E37-59733A26EC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56365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6"/>
          <p:cNvSpPr txBox="1">
            <a:spLocks noGrp="1"/>
          </p:cNvSpPr>
          <p:nvPr>
            <p:ph type="title"/>
          </p:nvPr>
        </p:nvSpPr>
        <p:spPr>
          <a:xfrm>
            <a:off x="488950" y="-87314"/>
            <a:ext cx="8026400" cy="8057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endParaRPr dirty="0">
              <a:latin typeface="Times New Roman" panose="02020603050405020304" pitchFamily="18" charset="0"/>
              <a:cs typeface="Times New Roman" panose="02020603050405020304" pitchFamily="18" charset="0"/>
            </a:endParaRPr>
          </a:p>
        </p:txBody>
      </p:sp>
      <p:sp>
        <p:nvSpPr>
          <p:cNvPr id="157" name="Google Shape;157;p6"/>
          <p:cNvSpPr txBox="1">
            <a:spLocks noGrp="1"/>
          </p:cNvSpPr>
          <p:nvPr>
            <p:ph type="body" idx="1"/>
          </p:nvPr>
        </p:nvSpPr>
        <p:spPr>
          <a:xfrm>
            <a:off x="488950" y="979715"/>
            <a:ext cx="8026400" cy="2449286"/>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rgbClr val="3F3F3F"/>
              </a:buClr>
              <a:buSzPts val="2100"/>
              <a:buChar char="•"/>
            </a:pPr>
            <a:r>
              <a:rPr lang="vi-VN" dirty="0">
                <a:latin typeface="Times New Roman" panose="02020603050405020304" pitchFamily="18" charset="0"/>
                <a:cs typeface="Times New Roman" panose="02020603050405020304" pitchFamily="18" charset="0"/>
              </a:rPr>
              <a:t>Design Patterns :</a:t>
            </a:r>
          </a:p>
          <a:p>
            <a:pPr marL="0" lvl="0" indent="0" algn="l" rtl="0">
              <a:lnSpc>
                <a:spcPct val="90000"/>
              </a:lnSpc>
              <a:spcBef>
                <a:spcPts val="0"/>
              </a:spcBef>
              <a:spcAft>
                <a:spcPts val="0"/>
              </a:spcAft>
              <a:buClr>
                <a:srgbClr val="3F3F3F"/>
              </a:buClr>
              <a:buSzPts val="2100"/>
              <a:buNone/>
            </a:pPr>
            <a:endParaRPr lang="vi-VN" dirty="0">
              <a:latin typeface="Times New Roman" panose="02020603050405020304" pitchFamily="18" charset="0"/>
              <a:cs typeface="Times New Roman" panose="02020603050405020304" pitchFamily="18" charset="0"/>
            </a:endParaRPr>
          </a:p>
          <a:p>
            <a:pPr marL="628650" lvl="1" indent="-171450">
              <a:spcBef>
                <a:spcPts val="0"/>
              </a:spcBef>
              <a:buSzPts val="2100"/>
            </a:pPr>
            <a:r>
              <a:rPr lang="en-US" dirty="0">
                <a:latin typeface="Times New Roman" panose="02020603050405020304" pitchFamily="18" charset="0"/>
                <a:cs typeface="Times New Roman" panose="02020603050405020304" pitchFamily="18" charset="0"/>
              </a:rPr>
              <a:t>Factory</a:t>
            </a:r>
            <a:r>
              <a:rPr lang="vi-VN" dirty="0">
                <a:latin typeface="Times New Roman" panose="02020603050405020304" pitchFamily="18" charset="0"/>
                <a:cs typeface="Times New Roman" panose="02020603050405020304" pitchFamily="18" charset="0"/>
              </a:rPr>
              <a:t> patterns : </a:t>
            </a:r>
            <a:r>
              <a:rPr lang="vi-VN" dirty="0">
                <a:latin typeface="+mj-lt"/>
              </a:rPr>
              <a:t>Tách biệt công việc tạo object / instance ra khỏi xử lý của client code (client code là phần code sử dụng object / instance để thực hiện hoàn thành công việc của nó). Client code sẽ không cần phải quan tâm instance được tạo ra như thế nào, nó là object của class nào, nhờ đó giảm thiểu dependency của client code</a:t>
            </a:r>
            <a:r>
              <a:rPr lang="x-none" dirty="0">
                <a:latin typeface="Times New Roman" panose="02020603050405020304" pitchFamily="18" charset="0"/>
                <a:cs typeface="Times New Roman" panose="02020603050405020304" pitchFamily="18" charset="0"/>
              </a:rPr>
              <a:t>.</a:t>
            </a:r>
          </a:p>
          <a:p>
            <a:pPr marL="628650" lvl="1" indent="-171450">
              <a:spcBef>
                <a:spcPts val="0"/>
              </a:spcBef>
              <a:buSzPts val="2100"/>
            </a:pPr>
            <a:r>
              <a:rPr lang="en-US" dirty="0">
                <a:latin typeface="Times New Roman" panose="02020603050405020304" pitchFamily="18" charset="0"/>
                <a:cs typeface="Times New Roman" panose="02020603050405020304" pitchFamily="18" charset="0"/>
              </a:rPr>
              <a:t>Singleton :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Singleton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class </a:t>
            </a:r>
            <a:r>
              <a:rPr lang="en-US" dirty="0" err="1">
                <a:latin typeface="Times New Roman" panose="02020603050405020304" pitchFamily="18" charset="0"/>
                <a:cs typeface="Times New Roman" panose="02020603050405020304" pitchFamily="18" charset="0"/>
              </a:rPr>
              <a:t>MySQLConnection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CSDL</a:t>
            </a:r>
            <a:r>
              <a:rPr lang="x-none" dirty="0">
                <a:latin typeface="Times New Roman" panose="02020603050405020304" pitchFamily="18" charset="0"/>
                <a:cs typeface="Times New Roman" panose="02020603050405020304" pitchFamily="18" charset="0"/>
              </a:rPr>
              <a:t>.</a:t>
            </a:r>
          </a:p>
        </p:txBody>
      </p:sp>
      <p:sp>
        <p:nvSpPr>
          <p:cNvPr id="158" name="Google Shape;15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3" name="Picture 2" descr="Diagram&#10;&#10;Description automatically generated">
            <a:extLst>
              <a:ext uri="{FF2B5EF4-FFF2-40B4-BE49-F238E27FC236}">
                <a16:creationId xmlns:a16="http://schemas.microsoft.com/office/drawing/2014/main" xmlns="" id="{1CE1D4DB-9E50-3F43-B6A6-A4553DE83444}"/>
              </a:ext>
            </a:extLst>
          </p:cNvPr>
          <p:cNvPicPr>
            <a:picLocks noChangeAspect="1"/>
          </p:cNvPicPr>
          <p:nvPr/>
        </p:nvPicPr>
        <p:blipFill>
          <a:blip r:embed="rId3"/>
          <a:stretch>
            <a:fillRect/>
          </a:stretch>
        </p:blipFill>
        <p:spPr>
          <a:xfrm>
            <a:off x="1499950" y="3583140"/>
            <a:ext cx="6144100" cy="26190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3E4360-1473-D948-89A3-B5E877209C95}"/>
              </a:ext>
            </a:extLst>
          </p:cNvPr>
          <p:cNvSpPr>
            <a:spLocks noGrp="1"/>
          </p:cNvSpPr>
          <p:nvPr>
            <p:ph type="title"/>
          </p:nvPr>
        </p:nvSpPr>
        <p:spPr>
          <a:xfrm>
            <a:off x="488950" y="-87314"/>
            <a:ext cx="8026400" cy="871086"/>
          </a:xfrm>
        </p:spPr>
        <p:txBody>
          <a:bodyPr/>
          <a:lstStyle/>
          <a:p>
            <a:endParaRPr lang="x-none" dirty="0"/>
          </a:p>
        </p:txBody>
      </p:sp>
      <p:sp>
        <p:nvSpPr>
          <p:cNvPr id="3" name="Text Placeholder 2">
            <a:extLst>
              <a:ext uri="{FF2B5EF4-FFF2-40B4-BE49-F238E27FC236}">
                <a16:creationId xmlns:a16="http://schemas.microsoft.com/office/drawing/2014/main" xmlns="" id="{1A0ABF07-CC63-F041-B9A8-296A58C6C72E}"/>
              </a:ext>
            </a:extLst>
          </p:cNvPr>
          <p:cNvSpPr>
            <a:spLocks noGrp="1"/>
          </p:cNvSpPr>
          <p:nvPr>
            <p:ph type="body" idx="1"/>
          </p:nvPr>
        </p:nvSpPr>
        <p:spPr>
          <a:xfrm>
            <a:off x="488950" y="1045029"/>
            <a:ext cx="8026400" cy="5203370"/>
          </a:xfrm>
        </p:spPr>
        <p:txBody>
          <a:bodyPr/>
          <a:lstStyle/>
          <a:p>
            <a:pPr lvl="1"/>
            <a:r>
              <a:rPr lang="en-US" dirty="0">
                <a:latin typeface="Times New Roman" panose="02020603050405020304" pitchFamily="18" charset="0"/>
                <a:cs typeface="Times New Roman" panose="02020603050405020304" pitchFamily="18" charset="0"/>
              </a:rPr>
              <a:t>Data Access Object :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Data Access Object pattern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interface DAO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entity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endParaRPr lang="x-none" dirty="0"/>
          </a:p>
        </p:txBody>
      </p:sp>
      <p:sp>
        <p:nvSpPr>
          <p:cNvPr id="4" name="Slide Number Placeholder 3">
            <a:extLst>
              <a:ext uri="{FF2B5EF4-FFF2-40B4-BE49-F238E27FC236}">
                <a16:creationId xmlns:a16="http://schemas.microsoft.com/office/drawing/2014/main" xmlns="" id="{4D4BA178-1050-FF4F-8426-F1CDC59CC5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6" name="Picture 5" descr="Diagram&#10;&#10;Description automatically generated">
            <a:extLst>
              <a:ext uri="{FF2B5EF4-FFF2-40B4-BE49-F238E27FC236}">
                <a16:creationId xmlns:a16="http://schemas.microsoft.com/office/drawing/2014/main" xmlns="" id="{3D560A3A-ED48-2A4E-A4D3-652D8E26AA24}"/>
              </a:ext>
            </a:extLst>
          </p:cNvPr>
          <p:cNvPicPr>
            <a:picLocks noChangeAspect="1"/>
          </p:cNvPicPr>
          <p:nvPr/>
        </p:nvPicPr>
        <p:blipFill>
          <a:blip r:embed="rId3"/>
          <a:stretch>
            <a:fillRect/>
          </a:stretch>
        </p:blipFill>
        <p:spPr>
          <a:xfrm>
            <a:off x="1998979" y="2149369"/>
            <a:ext cx="5683613" cy="3785521"/>
          </a:xfrm>
          <a:prstGeom prst="rect">
            <a:avLst/>
          </a:prstGeom>
        </p:spPr>
      </p:pic>
    </p:spTree>
    <p:extLst>
      <p:ext uri="{BB962C8B-B14F-4D97-AF65-F5344CB8AC3E}">
        <p14:creationId xmlns:p14="http://schemas.microsoft.com/office/powerpoint/2010/main" val="247190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742950" lvl="0" indent="-742950" algn="l" rtl="0">
              <a:lnSpc>
                <a:spcPct val="90000"/>
              </a:lnSpc>
              <a:spcBef>
                <a:spcPts val="0"/>
              </a:spcBef>
              <a:spcAft>
                <a:spcPts val="0"/>
              </a:spcAft>
              <a:buClr>
                <a:schemeClr val="lt1"/>
              </a:buClr>
              <a:buSzPts val="3600"/>
              <a:buFont typeface="Calibri"/>
              <a:buAutoNum type="arabicPeriod"/>
            </a:pP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endParaRPr dirty="0">
              <a:latin typeface="Times New Roman" panose="02020603050405020304" pitchFamily="18" charset="0"/>
              <a:cs typeface="Times New Roman" panose="02020603050405020304" pitchFamily="18" charset="0"/>
            </a:endParaRPr>
          </a:p>
        </p:txBody>
      </p:sp>
      <p:sp>
        <p:nvSpPr>
          <p:cNvPr id="95" name="Google Shape;95;p2"/>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Nguyễn</a:t>
            </a:r>
            <a:r>
              <a:rPr lang="en-US" sz="2000" dirty="0">
                <a:latin typeface="Times New Roman" panose="02020603050405020304" pitchFamily="18" charset="0"/>
                <a:cs typeface="Times New Roman" panose="02020603050405020304" pitchFamily="18" charset="0"/>
              </a:rPr>
              <a:t> Phi </a:t>
            </a:r>
            <a:r>
              <a:rPr lang="en-US" sz="2000" dirty="0" err="1">
                <a:latin typeface="Times New Roman" panose="02020603050405020304" pitchFamily="18" charset="0"/>
                <a:cs typeface="Times New Roman" panose="02020603050405020304" pitchFamily="18" charset="0"/>
              </a:rPr>
              <a:t>Phúc</a:t>
            </a:r>
            <a:r>
              <a:rPr lang="en-US" sz="2000" baseline="0" dirty="0">
                <a:latin typeface="Times New Roman" panose="02020603050405020304" pitchFamily="18" charset="0"/>
                <a:cs typeface="Times New Roman" panose="02020603050405020304" pitchFamily="18" charset="0"/>
              </a:rPr>
              <a:t> : 35%</a:t>
            </a:r>
          </a:p>
          <a:p>
            <a:pPr lvl="1"/>
            <a:r>
              <a:rPr lang="x-none" sz="2000" dirty="0">
                <a:latin typeface="Times New Roman" panose="02020603050405020304" pitchFamily="18" charset="0"/>
                <a:cs typeface="Times New Roman" panose="02020603050405020304" pitchFamily="18" charset="0"/>
              </a:rPr>
              <a:t>SRS</a:t>
            </a:r>
          </a:p>
          <a:p>
            <a:pPr lvl="1"/>
            <a:r>
              <a:rPr lang="x-none" sz="2000" dirty="0">
                <a:latin typeface="Times New Roman" panose="02020603050405020304" pitchFamily="18" charset="0"/>
                <a:cs typeface="Times New Roman" panose="02020603050405020304" pitchFamily="18" charset="0"/>
              </a:rPr>
              <a:t>SDD</a:t>
            </a:r>
          </a:p>
          <a:p>
            <a:pPr lvl="1"/>
            <a:r>
              <a:rPr lang="x-none" sz="2000" dirty="0">
                <a:latin typeface="Times New Roman" panose="02020603050405020304" pitchFamily="18" charset="0"/>
                <a:cs typeface="Times New Roman" panose="02020603050405020304" pitchFamily="18" charset="0"/>
              </a:rPr>
              <a:t>Subsystem</a:t>
            </a:r>
          </a:p>
          <a:p>
            <a:pPr lvl="1"/>
            <a:r>
              <a:rPr lang="en-US" sz="2000" dirty="0">
                <a:latin typeface="Times New Roman" panose="02020603050405020304" pitchFamily="18" charset="0"/>
                <a:cs typeface="Times New Roman" panose="02020603050405020304" pitchFamily="18" charset="0"/>
              </a:rPr>
              <a:t>C</a:t>
            </a:r>
            <a:r>
              <a:rPr lang="x-none" sz="2000" dirty="0">
                <a:latin typeface="Times New Roman" panose="02020603050405020304" pitchFamily="18" charset="0"/>
                <a:cs typeface="Times New Roman" panose="02020603050405020304" pitchFamily="18" charset="0"/>
              </a:rPr>
              <a:t>ontroller</a:t>
            </a:r>
          </a:p>
          <a:p>
            <a:pPr lvl="0"/>
            <a:r>
              <a:rPr lang="x-none" sz="2000" dirty="0">
                <a:latin typeface="Times New Roman" panose="02020603050405020304" pitchFamily="18" charset="0"/>
                <a:cs typeface="Times New Roman" panose="02020603050405020304" pitchFamily="18" charset="0"/>
              </a:rPr>
              <a:t>Lê Tường Khanh : 35%</a:t>
            </a:r>
          </a:p>
          <a:p>
            <a:pPr lvl="1"/>
            <a:r>
              <a:rPr lang="x-none" sz="2000" dirty="0">
                <a:latin typeface="Times New Roman" panose="02020603050405020304" pitchFamily="18" charset="0"/>
                <a:cs typeface="Times New Roman" panose="02020603050405020304" pitchFamily="18" charset="0"/>
              </a:rPr>
              <a:t>SRS</a:t>
            </a:r>
          </a:p>
          <a:p>
            <a:pPr lvl="1"/>
            <a:r>
              <a:rPr lang="x-none" sz="2000" dirty="0">
                <a:latin typeface="Times New Roman" panose="02020603050405020304" pitchFamily="18" charset="0"/>
                <a:cs typeface="Times New Roman" panose="02020603050405020304" pitchFamily="18" charset="0"/>
              </a:rPr>
              <a:t>SDD</a:t>
            </a:r>
          </a:p>
          <a:p>
            <a:pPr lvl="1"/>
            <a:r>
              <a:rPr lang="x-none" sz="2000" dirty="0">
                <a:latin typeface="Times New Roman" panose="02020603050405020304" pitchFamily="18" charset="0"/>
                <a:cs typeface="Times New Roman" panose="02020603050405020304" pitchFamily="18" charset="0"/>
              </a:rPr>
              <a:t>Slide thuyết trình</a:t>
            </a:r>
          </a:p>
          <a:p>
            <a:pPr lvl="1"/>
            <a:r>
              <a:rPr lang="x-none" sz="2000" dirty="0">
                <a:latin typeface="Times New Roman" panose="02020603050405020304" pitchFamily="18" charset="0"/>
                <a:cs typeface="Times New Roman" panose="02020603050405020304" pitchFamily="18" charset="0"/>
              </a:rPr>
              <a:t>Thiết kế Data base</a:t>
            </a:r>
          </a:p>
          <a:p>
            <a:pPr lvl="0"/>
            <a:r>
              <a:rPr lang="x-none" sz="2000" dirty="0">
                <a:latin typeface="Times New Roman" panose="02020603050405020304" pitchFamily="18" charset="0"/>
                <a:cs typeface="Times New Roman" panose="02020603050405020304" pitchFamily="18" charset="0"/>
              </a:rPr>
              <a:t>Bùi Đức Tuấn Dũng : </a:t>
            </a:r>
          </a:p>
          <a:p>
            <a:pPr lvl="1"/>
            <a:r>
              <a:rPr lang="x-none" sz="1700" dirty="0">
                <a:latin typeface="Times New Roman" panose="02020603050405020304" pitchFamily="18" charset="0"/>
                <a:cs typeface="Times New Roman" panose="02020603050405020304" pitchFamily="18" charset="0"/>
              </a:rPr>
              <a:t>Test plan</a:t>
            </a:r>
          </a:p>
          <a:p>
            <a:pPr lvl="1"/>
            <a:r>
              <a:rPr lang="x-none" sz="1700" dirty="0">
                <a:latin typeface="Times New Roman" panose="02020603050405020304" pitchFamily="18" charset="0"/>
                <a:cs typeface="Times New Roman" panose="02020603050405020304" pitchFamily="18" charset="0"/>
              </a:rPr>
              <a:t>Javadoc</a:t>
            </a:r>
          </a:p>
          <a:p>
            <a:pPr lvl="1"/>
            <a:r>
              <a:rPr lang="x-none" sz="1700" dirty="0">
                <a:latin typeface="Times New Roman" panose="02020603050405020304" pitchFamily="18" charset="0"/>
                <a:cs typeface="Times New Roman" panose="02020603050405020304" pitchFamily="18" charset="0"/>
              </a:rPr>
              <a:t>Thiết kế giao diện</a:t>
            </a:r>
          </a:p>
        </p:txBody>
      </p:sp>
      <p:sp>
        <p:nvSpPr>
          <p:cNvPr id="96" name="Google Shape;9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3" name="TextBox 2">
            <a:extLst>
              <a:ext uri="{FF2B5EF4-FFF2-40B4-BE49-F238E27FC236}">
                <a16:creationId xmlns:a16="http://schemas.microsoft.com/office/drawing/2014/main" xmlns="" id="{9864BB64-0907-494A-8ACF-01D392F89735}"/>
              </a:ext>
            </a:extLst>
          </p:cNvPr>
          <p:cNvSpPr txBox="1"/>
          <p:nvPr/>
        </p:nvSpPr>
        <p:spPr>
          <a:xfrm>
            <a:off x="1472540" y="1864426"/>
            <a:ext cx="332509" cy="546265"/>
          </a:xfrm>
          <a:prstGeom prst="rect">
            <a:avLst/>
          </a:prstGeom>
          <a:noFill/>
        </p:spPr>
        <p:txBody>
          <a:bodyPr wrap="square" rtlCol="0">
            <a:spAutoFit/>
          </a:bodyPr>
          <a:lstStyle/>
          <a:p>
            <a:endParaRPr lang="x-non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488950" y="-87315"/>
            <a:ext cx="865505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dirty="0">
                <a:latin typeface="Times New Roman" panose="02020603050405020304" pitchFamily="18" charset="0"/>
                <a:cs typeface="Times New Roman" panose="02020603050405020304" pitchFamily="18" charset="0"/>
              </a:rPr>
              <a:t>2. Sequence Diagram</a:t>
            </a:r>
            <a:endParaRPr dirty="0">
              <a:latin typeface="Times New Roman" panose="02020603050405020304" pitchFamily="18" charset="0"/>
              <a:cs typeface="Times New Roman" panose="02020603050405020304" pitchFamily="18" charset="0"/>
            </a:endParaRPr>
          </a:p>
        </p:txBody>
      </p:sp>
      <p:sp>
        <p:nvSpPr>
          <p:cNvPr id="103" name="Google Shape;103;p3"/>
          <p:cNvSpPr txBox="1">
            <a:spLocks noGrp="1"/>
          </p:cNvSpPr>
          <p:nvPr>
            <p:ph type="body" idx="1"/>
          </p:nvPr>
        </p:nvSpPr>
        <p:spPr>
          <a:xfrm>
            <a:off x="562838" y="959361"/>
            <a:ext cx="8176211" cy="681991"/>
          </a:xfrm>
          <a:prstGeom prst="rect">
            <a:avLst/>
          </a:prstGeom>
          <a:noFill/>
          <a:ln>
            <a:noFill/>
          </a:ln>
        </p:spPr>
        <p:txBody>
          <a:bodyPr spcFirstLastPara="1" wrap="square" lIns="91425" tIns="45700" rIns="91425" bIns="45700" anchor="t" anchorCtr="0">
            <a:normAutofit/>
          </a:bodyPr>
          <a:lstStyle/>
          <a:p>
            <a:pPr marL="171450" lvl="0" indent="-171450" algn="l" rtl="0">
              <a:lnSpc>
                <a:spcPct val="150000"/>
              </a:lnSpc>
              <a:spcBef>
                <a:spcPts val="0"/>
              </a:spcBef>
              <a:spcAft>
                <a:spcPts val="0"/>
              </a:spcAft>
              <a:buClr>
                <a:srgbClr val="3F3F3F"/>
              </a:buClr>
              <a:buSzPts val="2400"/>
              <a:buFont typeface="Noto Sans Symbols"/>
              <a:buChar char="▪"/>
            </a:pPr>
            <a:r>
              <a:rPr lang="en-US" sz="2400" b="1" dirty="0">
                <a:latin typeface="Times New Roman" panose="02020603050405020304" pitchFamily="18" charset="0"/>
                <a:ea typeface="Times New Roman"/>
                <a:cs typeface="Times New Roman" panose="02020603050405020304" pitchFamily="18" charset="0"/>
                <a:sym typeface="Times New Roman"/>
              </a:rPr>
              <a:t> Rent Bike Sequence Diagram</a:t>
            </a:r>
          </a:p>
        </p:txBody>
      </p:sp>
      <p:sp>
        <p:nvSpPr>
          <p:cNvPr id="104" name="Google Shape;10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8" name="Picture 7" descr="Diagram&#10;&#10;Description automatically generated">
            <a:extLst>
              <a:ext uri="{FF2B5EF4-FFF2-40B4-BE49-F238E27FC236}">
                <a16:creationId xmlns:a16="http://schemas.microsoft.com/office/drawing/2014/main" xmlns="" id="{DD6DB37F-6A83-D445-A7B0-53200CFD0E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287" y="1515291"/>
            <a:ext cx="7553159" cy="4838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BBDCA2-8677-AC4C-B539-6419CA888DAE}"/>
              </a:ext>
            </a:extLst>
          </p:cNvPr>
          <p:cNvSpPr>
            <a:spLocks noGrp="1"/>
          </p:cNvSpPr>
          <p:nvPr>
            <p:ph type="title"/>
          </p:nvPr>
        </p:nvSpPr>
        <p:spPr>
          <a:xfrm>
            <a:off x="488950" y="-87314"/>
            <a:ext cx="8026400" cy="1132344"/>
          </a:xfrm>
        </p:spPr>
        <p:txBody>
          <a:bodyPr/>
          <a:lstStyle/>
          <a:p>
            <a:r>
              <a:rPr lang="x-none" dirty="0">
                <a:latin typeface="Times New Roman" panose="02020603050405020304" pitchFamily="18" charset="0"/>
                <a:cs typeface="Times New Roman" panose="02020603050405020304" pitchFamily="18" charset="0"/>
              </a:rPr>
              <a:t>2.Sequence Diagram</a:t>
            </a:r>
          </a:p>
        </p:txBody>
      </p:sp>
      <p:sp>
        <p:nvSpPr>
          <p:cNvPr id="3" name="Text Placeholder 2">
            <a:extLst>
              <a:ext uri="{FF2B5EF4-FFF2-40B4-BE49-F238E27FC236}">
                <a16:creationId xmlns:a16="http://schemas.microsoft.com/office/drawing/2014/main" xmlns="" id="{9BDAF2E5-7F96-8848-82D8-B68D7BE33726}"/>
              </a:ext>
            </a:extLst>
          </p:cNvPr>
          <p:cNvSpPr>
            <a:spLocks noGrp="1"/>
          </p:cNvSpPr>
          <p:nvPr>
            <p:ph type="body" idx="1"/>
          </p:nvPr>
        </p:nvSpPr>
        <p:spPr>
          <a:xfrm>
            <a:off x="488950" y="1045030"/>
            <a:ext cx="8026400" cy="534851"/>
          </a:xfrm>
        </p:spPr>
        <p:txBody>
          <a:bodyPr/>
          <a:lstStyle/>
          <a:p>
            <a:r>
              <a:rPr lang="en-US" sz="2000" b="1" dirty="0">
                <a:latin typeface="Times New Roman" panose="02020603050405020304" pitchFamily="18" charset="0"/>
                <a:ea typeface="Times New Roman"/>
                <a:cs typeface="Times New Roman" panose="02020603050405020304" pitchFamily="18" charset="0"/>
                <a:sym typeface="Times New Roman"/>
              </a:rPr>
              <a:t>Return Bike Sequence Diagram</a:t>
            </a:r>
          </a:p>
        </p:txBody>
      </p:sp>
      <p:sp>
        <p:nvSpPr>
          <p:cNvPr id="4" name="Slide Number Placeholder 3">
            <a:extLst>
              <a:ext uri="{FF2B5EF4-FFF2-40B4-BE49-F238E27FC236}">
                <a16:creationId xmlns:a16="http://schemas.microsoft.com/office/drawing/2014/main" xmlns="" id="{D11FC423-D7D8-1D49-897A-12A9E10DCF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Picture 4" descr="Diagram&#10;&#10;Description automatically generated">
            <a:extLst>
              <a:ext uri="{FF2B5EF4-FFF2-40B4-BE49-F238E27FC236}">
                <a16:creationId xmlns:a16="http://schemas.microsoft.com/office/drawing/2014/main" xmlns="" id="{F22EDE1E-5198-5A44-BC3E-7BCB97DB67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1549" y="1682660"/>
            <a:ext cx="7694175" cy="4138840"/>
          </a:xfrm>
          <a:prstGeom prst="rect">
            <a:avLst/>
          </a:prstGeom>
        </p:spPr>
      </p:pic>
    </p:spTree>
    <p:extLst>
      <p:ext uri="{BB962C8B-B14F-4D97-AF65-F5344CB8AC3E}">
        <p14:creationId xmlns:p14="http://schemas.microsoft.com/office/powerpoint/2010/main" val="4275674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dirty="0">
                <a:latin typeface="Times New Roman" panose="02020603050405020304" pitchFamily="18" charset="0"/>
                <a:cs typeface="Times New Roman" panose="02020603050405020304" pitchFamily="18" charset="0"/>
              </a:rPr>
              <a:t>3.</a:t>
            </a:r>
            <a:r>
              <a:rPr lang="en-US" baseline="0" dirty="0">
                <a:latin typeface="Times New Roman" panose="02020603050405020304" pitchFamily="18" charset="0"/>
                <a:cs typeface="Times New Roman" panose="02020603050405020304" pitchFamily="18" charset="0"/>
              </a:rPr>
              <a:t> Class Diagrams</a:t>
            </a:r>
            <a:endParaRPr dirty="0">
              <a:latin typeface="Times New Roman" panose="02020603050405020304" pitchFamily="18" charset="0"/>
              <a:cs typeface="Times New Roman" panose="02020603050405020304" pitchFamily="18" charset="0"/>
            </a:endParaRPr>
          </a:p>
        </p:txBody>
      </p:sp>
      <p:sp>
        <p:nvSpPr>
          <p:cNvPr id="113" name="Google Shape;113;p4"/>
          <p:cNvSpPr txBox="1">
            <a:spLocks noGrp="1"/>
          </p:cNvSpPr>
          <p:nvPr>
            <p:ph type="body" idx="1"/>
          </p:nvPr>
        </p:nvSpPr>
        <p:spPr>
          <a:xfrm>
            <a:off x="849086" y="1346200"/>
            <a:ext cx="7341325" cy="587103"/>
          </a:xfrm>
          <a:prstGeom prst="rect">
            <a:avLst/>
          </a:prstGeom>
          <a:noFill/>
          <a:ln>
            <a:noFill/>
          </a:ln>
        </p:spPr>
        <p:txBody>
          <a:bodyPr spcFirstLastPara="1" wrap="square" lIns="91425" tIns="45700" rIns="91425" bIns="45700" anchor="t" anchorCtr="0">
            <a:normAutofit/>
          </a:bodyPr>
          <a:lstStyle/>
          <a:p>
            <a:pPr marL="476250" lvl="0" indent="-342900" algn="just" rtl="0">
              <a:lnSpc>
                <a:spcPct val="90000"/>
              </a:lnSpc>
              <a:spcBef>
                <a:spcPts val="750"/>
              </a:spcBef>
              <a:spcAft>
                <a:spcPts val="0"/>
              </a:spcAft>
              <a:buClr>
                <a:srgbClr val="3F3F3F"/>
              </a:buClr>
              <a:buSzPts val="2100"/>
            </a:pPr>
            <a:r>
              <a:rPr lang="vi-VN" i="0" dirty="0">
                <a:latin typeface="Times New Roman" panose="02020603050405020304" pitchFamily="18" charset="0"/>
                <a:cs typeface="Times New Roman" panose="02020603050405020304" pitchFamily="18" charset="0"/>
              </a:rPr>
              <a:t>General Class Diagram</a:t>
            </a:r>
            <a:endParaRPr i="0" dirty="0">
              <a:latin typeface="Times New Roman" panose="02020603050405020304" pitchFamily="18" charset="0"/>
              <a:cs typeface="Times New Roman" panose="02020603050405020304" pitchFamily="18" charset="0"/>
            </a:endParaRPr>
          </a:p>
        </p:txBody>
      </p:sp>
      <p:sp>
        <p:nvSpPr>
          <p:cNvPr id="114" name="Google Shape;114;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5" name="Picture 4" descr="Diagram&#10;&#10;Description automatically generated">
            <a:extLst>
              <a:ext uri="{FF2B5EF4-FFF2-40B4-BE49-F238E27FC236}">
                <a16:creationId xmlns:a16="http://schemas.microsoft.com/office/drawing/2014/main" xmlns="" id="{32C61849-65ED-9645-84C6-33400D0307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589" y="1828800"/>
            <a:ext cx="7403708" cy="44230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33AD64-EC9E-E84F-9F41-BE10E3C34D6E}"/>
              </a:ext>
            </a:extLst>
          </p:cNvPr>
          <p:cNvSpPr>
            <a:spLocks noGrp="1"/>
          </p:cNvSpPr>
          <p:nvPr>
            <p:ph type="title"/>
          </p:nvPr>
        </p:nvSpPr>
        <p:spPr>
          <a:xfrm>
            <a:off x="488950" y="136524"/>
            <a:ext cx="8026400" cy="594996"/>
          </a:xfrm>
        </p:spPr>
        <p:txBody>
          <a:bodyPr/>
          <a:lstStyle/>
          <a:p>
            <a:endParaRPr lang="x-none" dirty="0"/>
          </a:p>
        </p:txBody>
      </p:sp>
      <p:sp>
        <p:nvSpPr>
          <p:cNvPr id="3" name="Text Placeholder 2">
            <a:extLst>
              <a:ext uri="{FF2B5EF4-FFF2-40B4-BE49-F238E27FC236}">
                <a16:creationId xmlns:a16="http://schemas.microsoft.com/office/drawing/2014/main" xmlns="" id="{D9C24D7B-172B-0542-B793-7A10A3C80AF0}"/>
              </a:ext>
            </a:extLst>
          </p:cNvPr>
          <p:cNvSpPr>
            <a:spLocks noGrp="1"/>
          </p:cNvSpPr>
          <p:nvPr>
            <p:ph type="body" idx="1"/>
          </p:nvPr>
        </p:nvSpPr>
        <p:spPr>
          <a:xfrm>
            <a:off x="488950" y="1075280"/>
            <a:ext cx="8026400" cy="492263"/>
          </a:xfrm>
        </p:spPr>
        <p:txBody>
          <a:bodyPr/>
          <a:lstStyle/>
          <a:p>
            <a:r>
              <a:rPr lang="x-none" dirty="0">
                <a:latin typeface="Times New Roman" panose="02020603050405020304" pitchFamily="18" charset="0"/>
                <a:cs typeface="Times New Roman" panose="02020603050405020304" pitchFamily="18" charset="0"/>
              </a:rPr>
              <a:t>Views package Class Diagram</a:t>
            </a:r>
          </a:p>
        </p:txBody>
      </p:sp>
      <p:sp>
        <p:nvSpPr>
          <p:cNvPr id="4" name="Slide Number Placeholder 3">
            <a:extLst>
              <a:ext uri="{FF2B5EF4-FFF2-40B4-BE49-F238E27FC236}">
                <a16:creationId xmlns:a16="http://schemas.microsoft.com/office/drawing/2014/main" xmlns="" id="{3480A6B7-D461-1045-86F9-D0310E0849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Picture 4" descr="Diagram&#10;&#10;Description automatically generated">
            <a:extLst>
              <a:ext uri="{FF2B5EF4-FFF2-40B4-BE49-F238E27FC236}">
                <a16:creationId xmlns:a16="http://schemas.microsoft.com/office/drawing/2014/main" xmlns="" id="{84C8629F-7840-B84B-93E7-2DF9D1035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550" y="1567543"/>
            <a:ext cx="6993797" cy="4771294"/>
          </a:xfrm>
          <a:prstGeom prst="rect">
            <a:avLst/>
          </a:prstGeom>
        </p:spPr>
      </p:pic>
    </p:spTree>
    <p:extLst>
      <p:ext uri="{BB962C8B-B14F-4D97-AF65-F5344CB8AC3E}">
        <p14:creationId xmlns:p14="http://schemas.microsoft.com/office/powerpoint/2010/main" val="93711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CD5BC-D9F2-6346-A769-46CBC4EF683B}"/>
              </a:ext>
            </a:extLst>
          </p:cNvPr>
          <p:cNvSpPr>
            <a:spLocks noGrp="1"/>
          </p:cNvSpPr>
          <p:nvPr>
            <p:ph type="title"/>
          </p:nvPr>
        </p:nvSpPr>
        <p:spPr>
          <a:xfrm>
            <a:off x="488950" y="-87315"/>
            <a:ext cx="7871279" cy="818835"/>
          </a:xfrm>
        </p:spPr>
        <p:txBody>
          <a:bodyPr/>
          <a:lstStyle/>
          <a:p>
            <a:endParaRPr lang="x-none" dirty="0"/>
          </a:p>
        </p:txBody>
      </p:sp>
      <p:sp>
        <p:nvSpPr>
          <p:cNvPr id="3" name="Text Placeholder 2">
            <a:extLst>
              <a:ext uri="{FF2B5EF4-FFF2-40B4-BE49-F238E27FC236}">
                <a16:creationId xmlns:a16="http://schemas.microsoft.com/office/drawing/2014/main" xmlns="" id="{97D3451C-34A0-EB4A-BBD7-EA73CC5E55BA}"/>
              </a:ext>
            </a:extLst>
          </p:cNvPr>
          <p:cNvSpPr>
            <a:spLocks noGrp="1"/>
          </p:cNvSpPr>
          <p:nvPr>
            <p:ph type="body" idx="1"/>
          </p:nvPr>
        </p:nvSpPr>
        <p:spPr>
          <a:xfrm>
            <a:off x="488950" y="979714"/>
            <a:ext cx="8026400" cy="613955"/>
          </a:xfrm>
        </p:spPr>
        <p:txBody>
          <a:bodyPr/>
          <a:lstStyle/>
          <a:p>
            <a:r>
              <a:rPr lang="x-none" dirty="0">
                <a:latin typeface="Times New Roman" panose="02020603050405020304" pitchFamily="18" charset="0"/>
                <a:cs typeface="Times New Roman" panose="02020603050405020304" pitchFamily="18" charset="0"/>
              </a:rPr>
              <a:t>Controller package Class Diagram</a:t>
            </a:r>
          </a:p>
        </p:txBody>
      </p:sp>
      <p:sp>
        <p:nvSpPr>
          <p:cNvPr id="4" name="Slide Number Placeholder 3">
            <a:extLst>
              <a:ext uri="{FF2B5EF4-FFF2-40B4-BE49-F238E27FC236}">
                <a16:creationId xmlns:a16="http://schemas.microsoft.com/office/drawing/2014/main" xmlns="" id="{D17B8D45-7E5F-C64D-8815-80EEE6C3AD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descr="Diagram&#10;&#10;Description automatically generated">
            <a:extLst>
              <a:ext uri="{FF2B5EF4-FFF2-40B4-BE49-F238E27FC236}">
                <a16:creationId xmlns:a16="http://schemas.microsoft.com/office/drawing/2014/main" xmlns="" id="{7B0F3237-D563-8449-AA51-DEF4287573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574" y="2132143"/>
            <a:ext cx="7766776" cy="3220731"/>
          </a:xfrm>
          <a:prstGeom prst="rect">
            <a:avLst/>
          </a:prstGeom>
        </p:spPr>
      </p:pic>
    </p:spTree>
    <p:extLst>
      <p:ext uri="{BB962C8B-B14F-4D97-AF65-F5344CB8AC3E}">
        <p14:creationId xmlns:p14="http://schemas.microsoft.com/office/powerpoint/2010/main" val="114212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5FBF23-314A-D149-A5A2-572B65FACA59}"/>
              </a:ext>
            </a:extLst>
          </p:cNvPr>
          <p:cNvSpPr>
            <a:spLocks noGrp="1"/>
          </p:cNvSpPr>
          <p:nvPr>
            <p:ph type="title"/>
          </p:nvPr>
        </p:nvSpPr>
        <p:spPr>
          <a:xfrm>
            <a:off x="488950" y="-87315"/>
            <a:ext cx="8026400" cy="844961"/>
          </a:xfrm>
        </p:spPr>
        <p:txBody>
          <a:bodyPr/>
          <a:lstStyle/>
          <a:p>
            <a:endParaRPr lang="x-none" dirty="0"/>
          </a:p>
        </p:txBody>
      </p:sp>
      <p:sp>
        <p:nvSpPr>
          <p:cNvPr id="3" name="Text Placeholder 2">
            <a:extLst>
              <a:ext uri="{FF2B5EF4-FFF2-40B4-BE49-F238E27FC236}">
                <a16:creationId xmlns:a16="http://schemas.microsoft.com/office/drawing/2014/main" xmlns="" id="{39120519-9E68-9D4C-8389-59D8433E3014}"/>
              </a:ext>
            </a:extLst>
          </p:cNvPr>
          <p:cNvSpPr>
            <a:spLocks noGrp="1"/>
          </p:cNvSpPr>
          <p:nvPr>
            <p:ph type="body" idx="1"/>
          </p:nvPr>
        </p:nvSpPr>
        <p:spPr>
          <a:xfrm>
            <a:off x="488950" y="979714"/>
            <a:ext cx="8026400" cy="470263"/>
          </a:xfrm>
        </p:spPr>
        <p:txBody>
          <a:bodyPr>
            <a:normAutofit lnSpcReduction="10000"/>
          </a:bodyPr>
          <a:lstStyle/>
          <a:p>
            <a:r>
              <a:rPr lang="x-none" dirty="0">
                <a:latin typeface="Times New Roman" panose="02020603050405020304" pitchFamily="18" charset="0"/>
                <a:cs typeface="Times New Roman" panose="02020603050405020304" pitchFamily="18" charset="0"/>
              </a:rPr>
              <a:t>Accessor package Class Diagram</a:t>
            </a:r>
          </a:p>
        </p:txBody>
      </p:sp>
      <p:sp>
        <p:nvSpPr>
          <p:cNvPr id="4" name="Slide Number Placeholder 3">
            <a:extLst>
              <a:ext uri="{FF2B5EF4-FFF2-40B4-BE49-F238E27FC236}">
                <a16:creationId xmlns:a16="http://schemas.microsoft.com/office/drawing/2014/main" xmlns="" id="{9461B3B5-B74C-E24D-80D0-DBB2E6C385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6" name="Picture 5" descr="Diagram&#10;&#10;Description automatically generated">
            <a:extLst>
              <a:ext uri="{FF2B5EF4-FFF2-40B4-BE49-F238E27FC236}">
                <a16:creationId xmlns:a16="http://schemas.microsoft.com/office/drawing/2014/main" xmlns="" id="{4F67EA23-88F1-8B42-BDB3-4527929D36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9134" y="1555841"/>
            <a:ext cx="6627586" cy="4506362"/>
          </a:xfrm>
          <a:prstGeom prst="rect">
            <a:avLst/>
          </a:prstGeom>
        </p:spPr>
      </p:pic>
    </p:spTree>
    <p:extLst>
      <p:ext uri="{BB962C8B-B14F-4D97-AF65-F5344CB8AC3E}">
        <p14:creationId xmlns:p14="http://schemas.microsoft.com/office/powerpoint/2010/main" val="2063366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EC1A20-3027-9E41-96EA-6D1DCDC93272}"/>
              </a:ext>
            </a:extLst>
          </p:cNvPr>
          <p:cNvSpPr>
            <a:spLocks noGrp="1"/>
          </p:cNvSpPr>
          <p:nvPr>
            <p:ph type="title"/>
          </p:nvPr>
        </p:nvSpPr>
        <p:spPr/>
        <p:txBody>
          <a:bodyPr/>
          <a:lstStyle/>
          <a:p>
            <a:endParaRPr lang="x-none" dirty="0"/>
          </a:p>
        </p:txBody>
      </p:sp>
      <p:sp>
        <p:nvSpPr>
          <p:cNvPr id="3" name="Text Placeholder 2">
            <a:extLst>
              <a:ext uri="{FF2B5EF4-FFF2-40B4-BE49-F238E27FC236}">
                <a16:creationId xmlns:a16="http://schemas.microsoft.com/office/drawing/2014/main" xmlns="" id="{59B45981-345E-AB42-8829-13CEF210BAF2}"/>
              </a:ext>
            </a:extLst>
          </p:cNvPr>
          <p:cNvSpPr>
            <a:spLocks noGrp="1"/>
          </p:cNvSpPr>
          <p:nvPr>
            <p:ph type="body" idx="1"/>
          </p:nvPr>
        </p:nvSpPr>
        <p:spPr>
          <a:xfrm>
            <a:off x="488950" y="1346200"/>
            <a:ext cx="8026400" cy="769983"/>
          </a:xfrm>
        </p:spPr>
        <p:txBody>
          <a:bodyPr/>
          <a:lstStyle/>
          <a:p>
            <a:r>
              <a:rPr lang="x-none" dirty="0">
                <a:latin typeface="Times New Roman" panose="02020603050405020304" pitchFamily="18" charset="0"/>
                <a:cs typeface="Times New Roman" panose="02020603050405020304" pitchFamily="18" charset="0"/>
              </a:rPr>
              <a:t>Entity package Class Diagram</a:t>
            </a:r>
          </a:p>
        </p:txBody>
      </p:sp>
      <p:sp>
        <p:nvSpPr>
          <p:cNvPr id="4" name="Slide Number Placeholder 3">
            <a:extLst>
              <a:ext uri="{FF2B5EF4-FFF2-40B4-BE49-F238E27FC236}">
                <a16:creationId xmlns:a16="http://schemas.microsoft.com/office/drawing/2014/main" xmlns="" id="{A13BA40B-1464-B44F-B24B-1A3EB0AECC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Picture 4" descr="Diagram&#10;&#10;Description automatically generated">
            <a:extLst>
              <a:ext uri="{FF2B5EF4-FFF2-40B4-BE49-F238E27FC236}">
                <a16:creationId xmlns:a16="http://schemas.microsoft.com/office/drawing/2014/main" xmlns="" id="{22E75AA3-6B93-1D44-808E-69FEC616E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340" y="2117725"/>
            <a:ext cx="5948245" cy="3617504"/>
          </a:xfrm>
          <a:prstGeom prst="rect">
            <a:avLst/>
          </a:prstGeom>
        </p:spPr>
      </p:pic>
    </p:spTree>
    <p:extLst>
      <p:ext uri="{BB962C8B-B14F-4D97-AF65-F5344CB8AC3E}">
        <p14:creationId xmlns:p14="http://schemas.microsoft.com/office/powerpoint/2010/main" val="101802843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511</Words>
  <Application>Microsoft Office PowerPoint</Application>
  <PresentationFormat>On-screen Show (4:3)</PresentationFormat>
  <Paragraphs>71</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Noto Sans Symbols</vt:lpstr>
      <vt:lpstr>Times New Roman</vt:lpstr>
      <vt:lpstr>Tahoma</vt:lpstr>
      <vt:lpstr>Office Theme</vt:lpstr>
      <vt:lpstr>THIẾT KẾ VÀ XÂY DỰNG PHẦN MỀM ECOBIKE – RENTAL</vt:lpstr>
      <vt:lpstr>Phân công công việc</vt:lpstr>
      <vt:lpstr>2. Sequence Diagram</vt:lpstr>
      <vt:lpstr>2.Sequence Diagram</vt:lpstr>
      <vt:lpstr>3. Class Diagrams</vt:lpstr>
      <vt:lpstr>PowerPoint Presentation</vt:lpstr>
      <vt:lpstr>PowerPoint Presentation</vt:lpstr>
      <vt:lpstr>PowerPoint Presentation</vt:lpstr>
      <vt:lpstr>PowerPoint Presentation</vt:lpstr>
      <vt:lpstr>PowerPoint Presentation</vt:lpstr>
      <vt:lpstr>PowerPoint Presentation</vt:lpstr>
      <vt:lpstr>4. Design considerations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VÀ XÂY DỰNG PHẦN MỀM ECOBIKE – RENTAL</dc:title>
  <dc:creator>Hang</dc:creator>
  <cp:lastModifiedBy>Windows User</cp:lastModifiedBy>
  <cp:revision>22</cp:revision>
  <dcterms:created xsi:type="dcterms:W3CDTF">2016-07-25T07:53:11Z</dcterms:created>
  <dcterms:modified xsi:type="dcterms:W3CDTF">2022-01-09T15:15:51Z</dcterms:modified>
</cp:coreProperties>
</file>