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FFC700"/>
    <a:srgbClr val="FFFFFF"/>
    <a:srgbClr val="D4D4D4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26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27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4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8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3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9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8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6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2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1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30AA-2EE1-42B5-AC13-F154391E4C8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3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9368" y="3162300"/>
            <a:ext cx="9144000" cy="1407206"/>
          </a:xfrm>
        </p:spPr>
        <p:txBody>
          <a:bodyPr>
            <a:normAutofit fontScale="90000"/>
          </a:bodyPr>
          <a:lstStyle/>
          <a:p>
            <a:r>
              <a:rPr lang="ru-RU" sz="4800" dirty="0" err="1" smtClean="0">
                <a:solidFill>
                  <a:srgbClr val="363636"/>
                </a:solidFill>
              </a:rPr>
              <a:t>Автоматизована</a:t>
            </a:r>
            <a:r>
              <a:rPr lang="ru-RU" sz="4800" dirty="0" smtClean="0">
                <a:solidFill>
                  <a:srgbClr val="363636"/>
                </a:solidFill>
              </a:rPr>
              <a:t> </a:t>
            </a:r>
            <a:r>
              <a:rPr lang="ru-RU" sz="4800" dirty="0">
                <a:solidFill>
                  <a:srgbClr val="363636"/>
                </a:solidFill>
              </a:rPr>
              <a:t>система </a:t>
            </a:r>
            <a:r>
              <a:rPr lang="ru-RU" sz="4800" dirty="0">
                <a:solidFill>
                  <a:srgbClr val="FFC700"/>
                </a:solidFill>
              </a:rPr>
              <a:t>"</a:t>
            </a:r>
            <a:r>
              <a:rPr lang="ru-RU" sz="4800" dirty="0" err="1">
                <a:solidFill>
                  <a:srgbClr val="212121"/>
                </a:solidFill>
              </a:rPr>
              <a:t>Шкільний</a:t>
            </a:r>
            <a:r>
              <a:rPr lang="ru-RU" sz="4800" dirty="0">
                <a:solidFill>
                  <a:srgbClr val="212121"/>
                </a:solidFill>
              </a:rPr>
              <a:t> </a:t>
            </a:r>
            <a:r>
              <a:rPr lang="ru-RU" sz="4800" dirty="0" err="1">
                <a:solidFill>
                  <a:srgbClr val="212121"/>
                </a:solidFill>
              </a:rPr>
              <a:t>електронний</a:t>
            </a:r>
            <a:r>
              <a:rPr lang="ru-RU" sz="4800" dirty="0">
                <a:solidFill>
                  <a:srgbClr val="212121"/>
                </a:solidFill>
              </a:rPr>
              <a:t> журнал</a:t>
            </a:r>
            <a:r>
              <a:rPr lang="ru-RU" sz="4800" dirty="0" smtClean="0">
                <a:solidFill>
                  <a:srgbClr val="FFC700"/>
                </a:solidFill>
              </a:rPr>
              <a:t>"</a:t>
            </a:r>
            <a:endParaRPr lang="ru-RU" sz="4800" dirty="0">
              <a:solidFill>
                <a:srgbClr val="FFC7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3103" y="2067560"/>
            <a:ext cx="4340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363636"/>
                </a:solidFill>
              </a:rPr>
              <a:t>ТЕМА РОБОТИ</a:t>
            </a:r>
            <a:r>
              <a:rPr lang="ru-RU" sz="4800" dirty="0" smtClean="0">
                <a:solidFill>
                  <a:srgbClr val="FFC700"/>
                </a:solidFill>
              </a:rPr>
              <a:t>:</a:t>
            </a:r>
            <a:endParaRPr lang="ru-RU" sz="4800" dirty="0">
              <a:solidFill>
                <a:srgbClr val="FFC7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580" y="-2698024"/>
            <a:ext cx="2419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6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31768" y="3261406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rgbClr val="212121"/>
                </a:solidFill>
              </a:rPr>
              <a:t>розробка додатку для </a:t>
            </a:r>
            <a:r>
              <a:rPr lang="uk-UA" dirty="0" smtClean="0">
                <a:solidFill>
                  <a:srgbClr val="212121"/>
                </a:solidFill>
              </a:rPr>
              <a:t>автоматизації шкільного електронного журналу</a:t>
            </a:r>
            <a:endParaRPr lang="ru-RU" dirty="0">
              <a:solidFill>
                <a:srgbClr val="21212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6603" y="2214509"/>
            <a:ext cx="4340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363636"/>
                </a:solidFill>
              </a:rPr>
              <a:t>МЕТА </a:t>
            </a:r>
            <a:r>
              <a:rPr lang="ru-RU" sz="4800" dirty="0" smtClean="0">
                <a:solidFill>
                  <a:srgbClr val="363636"/>
                </a:solidFill>
              </a:rPr>
              <a:t>РОБОТИ</a:t>
            </a:r>
            <a:r>
              <a:rPr lang="ru-RU" sz="4800" dirty="0" smtClean="0">
                <a:solidFill>
                  <a:srgbClr val="FFC700"/>
                </a:solidFill>
              </a:rPr>
              <a:t>:</a:t>
            </a:r>
            <a:endParaRPr lang="ru-RU" sz="4800" dirty="0">
              <a:solidFill>
                <a:srgbClr val="FFC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8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355543" y="1438956"/>
            <a:ext cx="9144000" cy="44425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0" indent="-571500">
              <a:lnSpc>
                <a:spcPct val="10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 smtClean="0">
                <a:effectLst/>
              </a:rPr>
              <a:t>доступ до таблиць бази даних;</a:t>
            </a:r>
            <a:endParaRPr lang="ru-RU" sz="2800" dirty="0" smtClean="0">
              <a:effectLst/>
            </a:endParaRPr>
          </a:p>
          <a:p>
            <a:pPr marL="571500" lvl="0" indent="-571500">
              <a:lnSpc>
                <a:spcPct val="10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 smtClean="0">
                <a:effectLst/>
              </a:rPr>
              <a:t>редагування інформації в таблицях;</a:t>
            </a:r>
            <a:endParaRPr lang="ru-RU" sz="2800" dirty="0" smtClean="0">
              <a:effectLst/>
            </a:endParaRPr>
          </a:p>
          <a:p>
            <a:pPr marL="571500" lvl="0" indent="-571500">
              <a:lnSpc>
                <a:spcPct val="10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 smtClean="0">
                <a:effectLst/>
              </a:rPr>
              <a:t>оформлення груп учнів;</a:t>
            </a:r>
            <a:endParaRPr lang="ru-RU" sz="2800" dirty="0" smtClean="0">
              <a:effectLst/>
            </a:endParaRPr>
          </a:p>
          <a:p>
            <a:pPr marL="571500" lvl="0" indent="-571500">
              <a:lnSpc>
                <a:spcPct val="10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 smtClean="0">
                <a:effectLst/>
              </a:rPr>
              <a:t>пошук оцінок по даті;</a:t>
            </a:r>
            <a:endParaRPr lang="ru-RU" sz="2800" dirty="0" smtClean="0">
              <a:effectLst/>
            </a:endParaRPr>
          </a:p>
          <a:p>
            <a:pPr marL="571500" lvl="0" indent="-571500">
              <a:lnSpc>
                <a:spcPct val="10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 smtClean="0">
                <a:effectLst/>
              </a:rPr>
              <a:t>пошук уроку в розкладі;</a:t>
            </a:r>
            <a:endParaRPr lang="ru-RU" sz="2800" dirty="0" smtClean="0">
              <a:effectLst/>
            </a:endParaRPr>
          </a:p>
          <a:p>
            <a:pPr marL="571500" lvl="0" indent="-571500">
              <a:lnSpc>
                <a:spcPct val="10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 smtClean="0">
                <a:effectLst/>
              </a:rPr>
              <a:t>пошук потрібного учня за прізвищем або групою;</a:t>
            </a:r>
            <a:endParaRPr lang="ru-RU" sz="2800" dirty="0" smtClean="0">
              <a:effectLst/>
            </a:endParaRPr>
          </a:p>
          <a:p>
            <a:pPr marL="571500" lvl="0" indent="-571500">
              <a:lnSpc>
                <a:spcPct val="10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 smtClean="0">
                <a:effectLst/>
              </a:rPr>
              <a:t>виконання запитів з таблиць за різними критеріями;</a:t>
            </a:r>
            <a:endParaRPr lang="ru-RU" sz="2800" dirty="0" smtClean="0">
              <a:effectLst/>
            </a:endParaRPr>
          </a:p>
          <a:p>
            <a:pPr marL="571500" lvl="0" indent="-571500">
              <a:lnSpc>
                <a:spcPct val="10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 smtClean="0">
                <a:effectLst/>
              </a:rPr>
              <a:t>виведення звітів;</a:t>
            </a:r>
            <a:endParaRPr lang="ru-RU" sz="2800" dirty="0" smtClean="0">
              <a:effectLst/>
            </a:endParaRPr>
          </a:p>
          <a:p>
            <a:pPr marL="571500" lvl="0" indent="-571500">
              <a:lnSpc>
                <a:spcPct val="10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 smtClean="0">
                <a:effectLst/>
              </a:rPr>
              <a:t>друк інформації.</a:t>
            </a:r>
            <a:endParaRPr lang="ru-RU" sz="28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1319" y="484134"/>
            <a:ext cx="5661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363636"/>
                </a:solidFill>
              </a:rPr>
              <a:t>ФУНКЦІЇ ПРОГРАМИ</a:t>
            </a:r>
            <a:r>
              <a:rPr lang="ru-RU" sz="4800" dirty="0" smtClean="0">
                <a:solidFill>
                  <a:srgbClr val="FFC700"/>
                </a:solidFill>
              </a:rPr>
              <a:t>:</a:t>
            </a:r>
            <a:endParaRPr lang="ru-RU" sz="4800" dirty="0">
              <a:solidFill>
                <a:srgbClr val="FFC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0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1643" y="312684"/>
            <a:ext cx="10565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363636"/>
                </a:solidFill>
              </a:rPr>
              <a:t>РЕЛЯЦІЙНА МОДЕЛЬ БАЗИ ДАНИХ</a:t>
            </a:r>
            <a:r>
              <a:rPr lang="ru-RU" sz="4000" dirty="0" smtClean="0">
                <a:solidFill>
                  <a:srgbClr val="FFC700"/>
                </a:solidFill>
              </a:rPr>
              <a:t>:</a:t>
            </a:r>
            <a:endParaRPr lang="ru-RU" sz="4000" dirty="0">
              <a:solidFill>
                <a:srgbClr val="FFC700"/>
              </a:solidFill>
            </a:endParaRPr>
          </a:p>
        </p:txBody>
      </p:sp>
      <p:pic>
        <p:nvPicPr>
          <p:cNvPr id="6" name="Рисунок 5" descr="Реляционная модель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20570"/>
            <a:ext cx="9401175" cy="5467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68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81706" y="2610531"/>
            <a:ext cx="8757694" cy="18376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0" indent="-571500">
              <a:lnSpc>
                <a:spcPct val="10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363636"/>
                </a:solidFill>
                <a:effectLst/>
              </a:rPr>
              <a:t>Даний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програмний</a:t>
            </a:r>
            <a:r>
              <a:rPr lang="ru-RU" sz="3600" dirty="0" smtClean="0">
                <a:solidFill>
                  <a:srgbClr val="363636"/>
                </a:solidFill>
                <a:effectLst/>
              </a:rPr>
              <a:t> продукт написано об’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єктно-орієнтованою</a:t>
            </a:r>
            <a:r>
              <a:rPr lang="ru-RU" sz="3600" dirty="0" smtClean="0">
                <a:solidFill>
                  <a:srgbClr val="363636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мовою</a:t>
            </a:r>
            <a:r>
              <a:rPr lang="ru-RU" sz="3600" dirty="0">
                <a:solidFill>
                  <a:srgbClr val="363636"/>
                </a:solidFill>
              </a:rPr>
              <a:t>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програмування</a:t>
            </a:r>
            <a:r>
              <a:rPr lang="ru-RU" sz="3600" dirty="0" smtClean="0">
                <a:solidFill>
                  <a:srgbClr val="363636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Borland</a:t>
            </a:r>
            <a:r>
              <a:rPr lang="ru-RU" sz="3600" dirty="0" smtClean="0">
                <a:solidFill>
                  <a:srgbClr val="363636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Delphi</a:t>
            </a:r>
            <a:endParaRPr lang="ru-RU" sz="3600" dirty="0">
              <a:solidFill>
                <a:srgbClr val="363636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4594" y="503184"/>
            <a:ext cx="755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363636"/>
                </a:solidFill>
              </a:rPr>
              <a:t>МОВА ПРОГРАМУВАННЯ</a:t>
            </a:r>
            <a:r>
              <a:rPr lang="ru-RU" sz="4800" dirty="0" smtClean="0">
                <a:solidFill>
                  <a:srgbClr val="FFC700"/>
                </a:solidFill>
              </a:rPr>
              <a:t>:</a:t>
            </a:r>
            <a:endParaRPr lang="ru-RU" sz="4800" dirty="0">
              <a:solidFill>
                <a:srgbClr val="FFC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8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910306" y="2467656"/>
            <a:ext cx="8757694" cy="25043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0" indent="-571500">
              <a:lnSpc>
                <a:spcPct val="10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ru-RU" sz="3600" dirty="0" err="1" smtClean="0">
                <a:solidFill>
                  <a:srgbClr val="363636"/>
                </a:solidFill>
                <a:effectLst/>
              </a:rPr>
              <a:t>Середовищем</a:t>
            </a:r>
            <a:r>
              <a:rPr lang="ru-RU" sz="3600" dirty="0" smtClean="0">
                <a:solidFill>
                  <a:srgbClr val="363636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функціонування</a:t>
            </a:r>
            <a:r>
              <a:rPr lang="ru-RU" sz="3600" dirty="0" smtClean="0">
                <a:solidFill>
                  <a:srgbClr val="363636"/>
                </a:solidFill>
                <a:effectLst/>
              </a:rPr>
              <a:t> та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розробки</a:t>
            </a:r>
            <a:r>
              <a:rPr lang="ru-RU" sz="3600" dirty="0">
                <a:solidFill>
                  <a:srgbClr val="363636"/>
                </a:solidFill>
              </a:rPr>
              <a:t>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програми</a:t>
            </a:r>
            <a:r>
              <a:rPr lang="ru-RU" sz="3600" dirty="0" smtClean="0">
                <a:solidFill>
                  <a:srgbClr val="363636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було</a:t>
            </a:r>
            <a:r>
              <a:rPr lang="ru-RU" sz="3600" dirty="0" smtClean="0">
                <a:solidFill>
                  <a:srgbClr val="363636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обрано</a:t>
            </a:r>
            <a:r>
              <a:rPr lang="ru-RU" sz="3600" dirty="0" smtClean="0">
                <a:solidFill>
                  <a:srgbClr val="363636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363636"/>
                </a:solidFill>
                <a:effectLst/>
              </a:rPr>
              <a:t>операційну</a:t>
            </a:r>
            <a:r>
              <a:rPr lang="ru-RU" sz="3600" dirty="0" smtClean="0">
                <a:solidFill>
                  <a:srgbClr val="363636"/>
                </a:solidFill>
                <a:effectLst/>
              </a:rPr>
              <a:t> систему </a:t>
            </a:r>
            <a:r>
              <a:rPr lang="en-US" sz="3600" dirty="0" smtClean="0">
                <a:solidFill>
                  <a:srgbClr val="363636"/>
                </a:solidFill>
                <a:effectLst/>
              </a:rPr>
              <a:t>Microsoft Windows </a:t>
            </a:r>
            <a:r>
              <a:rPr lang="uk-UA" sz="3600" dirty="0" smtClean="0">
                <a:solidFill>
                  <a:srgbClr val="363636"/>
                </a:solidFill>
                <a:effectLst/>
              </a:rPr>
              <a:t>10</a:t>
            </a:r>
            <a:r>
              <a:rPr lang="en-US" sz="3600" dirty="0" smtClean="0">
                <a:solidFill>
                  <a:srgbClr val="363636"/>
                </a:solidFill>
                <a:effectLst/>
              </a:rPr>
              <a:t> Professional</a:t>
            </a:r>
            <a:endParaRPr lang="ru-RU" sz="3600" dirty="0">
              <a:solidFill>
                <a:srgbClr val="363636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0725" y="1293759"/>
            <a:ext cx="939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363636"/>
                </a:solidFill>
              </a:rPr>
              <a:t>СЕРЕДОВИЩЕ ФУНКЦІОНУВАННЯ</a:t>
            </a:r>
            <a:r>
              <a:rPr lang="ru-RU" sz="4000" dirty="0" smtClean="0">
                <a:solidFill>
                  <a:srgbClr val="FFC700"/>
                </a:solidFill>
              </a:rPr>
              <a:t>:</a:t>
            </a:r>
            <a:endParaRPr lang="ru-RU" sz="4000" dirty="0">
              <a:solidFill>
                <a:srgbClr val="FFC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5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9819" y="2465334"/>
            <a:ext cx="755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 smtClean="0">
                <a:solidFill>
                  <a:srgbClr val="363636"/>
                </a:solidFill>
              </a:rPr>
              <a:t>ДЕМОНСТРАЦІЯ ПРОГРАМИ</a:t>
            </a:r>
            <a:endParaRPr lang="ru-RU" sz="4800" dirty="0">
              <a:solidFill>
                <a:srgbClr val="FFC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1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528" y="2375535"/>
            <a:ext cx="8248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363636"/>
                </a:solidFill>
              </a:rPr>
              <a:t>В результаті виконаної курсової роботи було створено автоматизовану систему керування обліком шкільного </a:t>
            </a:r>
            <a:r>
              <a:rPr lang="uk-UA" dirty="0" smtClean="0">
                <a:solidFill>
                  <a:srgbClr val="363636"/>
                </a:solidFill>
              </a:rPr>
              <a:t>електронного </a:t>
            </a:r>
            <a:r>
              <a:rPr lang="uk-UA" dirty="0">
                <a:solidFill>
                  <a:srgbClr val="363636"/>
                </a:solidFill>
              </a:rPr>
              <a:t>журналу. </a:t>
            </a:r>
            <a:endParaRPr lang="uk-UA" dirty="0" smtClean="0">
              <a:solidFill>
                <a:srgbClr val="363636"/>
              </a:solidFill>
            </a:endParaRPr>
          </a:p>
          <a:p>
            <a:endParaRPr lang="ru-RU" dirty="0">
              <a:solidFill>
                <a:srgbClr val="363636"/>
              </a:solidFill>
            </a:endParaRPr>
          </a:p>
          <a:p>
            <a:r>
              <a:rPr lang="uk-UA" dirty="0">
                <a:solidFill>
                  <a:srgbClr val="363636"/>
                </a:solidFill>
              </a:rPr>
              <a:t>Використання автоматизованої системи має підвищити зручність вчителям виставлення та учням перегляд оцінок. Також підвищить зручність можливість бачити розклад своїх уроків, доступ до </a:t>
            </a:r>
            <a:r>
              <a:rPr lang="en-US" dirty="0">
                <a:solidFill>
                  <a:srgbClr val="363636"/>
                </a:solidFill>
              </a:rPr>
              <a:t>emails </a:t>
            </a:r>
            <a:r>
              <a:rPr lang="ru-RU" dirty="0" err="1" smtClean="0">
                <a:solidFill>
                  <a:srgbClr val="363636"/>
                </a:solidFill>
              </a:rPr>
              <a:t>учителів</a:t>
            </a:r>
            <a:r>
              <a:rPr lang="ru-RU" dirty="0" smtClean="0">
                <a:solidFill>
                  <a:srgbClr val="363636"/>
                </a:solidFill>
              </a:rPr>
              <a:t> та </a:t>
            </a:r>
            <a:r>
              <a:rPr lang="ru-RU" dirty="0" err="1">
                <a:solidFill>
                  <a:srgbClr val="363636"/>
                </a:solidFill>
              </a:rPr>
              <a:t>учнів</a:t>
            </a:r>
            <a:r>
              <a:rPr lang="ru-RU" dirty="0" smtClean="0">
                <a:solidFill>
                  <a:srgbClr val="363636"/>
                </a:solidFill>
              </a:rPr>
              <a:t>.</a:t>
            </a:r>
          </a:p>
          <a:p>
            <a:endParaRPr lang="ru-RU" dirty="0" smtClean="0">
              <a:solidFill>
                <a:srgbClr val="363636"/>
              </a:solidFill>
            </a:endParaRPr>
          </a:p>
          <a:p>
            <a:r>
              <a:rPr lang="uk-UA" dirty="0" smtClean="0">
                <a:solidFill>
                  <a:srgbClr val="363636"/>
                </a:solidFill>
              </a:rPr>
              <a:t>Програма </a:t>
            </a:r>
            <a:r>
              <a:rPr lang="uk-UA" dirty="0">
                <a:solidFill>
                  <a:srgbClr val="363636"/>
                </a:solidFill>
              </a:rPr>
              <a:t>має зручний у використанні інтерфейс, не потребує багато часу на опанування принципів роботи з ним. </a:t>
            </a:r>
            <a:endParaRPr lang="ru-RU" dirty="0">
              <a:solidFill>
                <a:srgbClr val="36363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6454" y="1312809"/>
            <a:ext cx="295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363636"/>
                </a:solidFill>
              </a:rPr>
              <a:t>ВИСНОВКИ</a:t>
            </a:r>
            <a:r>
              <a:rPr lang="ru-RU" sz="4000" dirty="0" smtClean="0">
                <a:solidFill>
                  <a:srgbClr val="FFC700"/>
                </a:solidFill>
              </a:rPr>
              <a:t>:</a:t>
            </a:r>
            <a:endParaRPr lang="ru-RU" sz="4000" dirty="0">
              <a:solidFill>
                <a:srgbClr val="FFC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129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171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Автоматизована система "Шкільний електронний журнал"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РОБОТИ: «Автоматизована система "Шкільний електронний журнал"»</dc:title>
  <dc:creator>Ваня Щедровський</dc:creator>
  <cp:lastModifiedBy>Ваня Щедровський</cp:lastModifiedBy>
  <cp:revision>24</cp:revision>
  <dcterms:created xsi:type="dcterms:W3CDTF">2021-11-26T19:00:19Z</dcterms:created>
  <dcterms:modified xsi:type="dcterms:W3CDTF">2021-11-26T19:19:29Z</dcterms:modified>
</cp:coreProperties>
</file>