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78" r:id="rId3"/>
    <p:sldId id="257" r:id="rId4"/>
    <p:sldId id="279" r:id="rId5"/>
    <p:sldId id="258" r:id="rId6"/>
    <p:sldId id="268" r:id="rId7"/>
    <p:sldId id="269" r:id="rId8"/>
    <p:sldId id="280" r:id="rId9"/>
    <p:sldId id="259" r:id="rId10"/>
    <p:sldId id="271" r:id="rId11"/>
    <p:sldId id="281" r:id="rId12"/>
    <p:sldId id="272" r:id="rId13"/>
    <p:sldId id="282" r:id="rId14"/>
    <p:sldId id="264" r:id="rId15"/>
    <p:sldId id="277" r:id="rId16"/>
    <p:sldId id="265" r:id="rId17"/>
    <p:sldId id="267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4375B83B-9163-41AD-A663-975D178DD76C}">
          <p14:sldIdLst>
            <p14:sldId id="256"/>
            <p14:sldId id="278"/>
          </p14:sldIdLst>
        </p14:section>
        <p14:section name="What is API" id="{C31E9187-2900-40CE-B3E3-1B27760E3624}">
          <p14:sldIdLst>
            <p14:sldId id="257"/>
          </p14:sldIdLst>
        </p14:section>
        <p14:section name="Типи API" id="{3B08BD18-086F-4FD7-BEAB-D6A3960F81F8}">
          <p14:sldIdLst>
            <p14:sldId id="279"/>
            <p14:sldId id="258"/>
            <p14:sldId id="268"/>
            <p14:sldId id="269"/>
          </p14:sldIdLst>
        </p14:section>
        <p14:section name="Основні принципи роботи" id="{6BEA5EBC-6FA4-4360-AE9D-99E0D3C7B6E6}">
          <p14:sldIdLst>
            <p14:sldId id="280"/>
            <p14:sldId id="259"/>
            <p14:sldId id="271"/>
            <p14:sldId id="281"/>
            <p14:sldId id="272"/>
          </p14:sldIdLst>
        </p14:section>
        <p14:section name="Programs" id="{C1B83BE9-004E-455A-8A81-20DC92E54DCB}">
          <p14:sldIdLst>
            <p14:sldId id="282"/>
            <p14:sldId id="264"/>
            <p14:sldId id="277"/>
          </p14:sldIdLst>
        </p14:section>
        <p14:section name="Problems" id="{6CDDDEAD-655F-4D05-AA31-988117BD9A75}">
          <p14:sldIdLst>
            <p14:sldId id="265"/>
          </p14:sldIdLst>
        </p14:section>
        <p14:section name="Base" id="{E7E1BC5F-F045-4BC4-9A91-F70FE83B3649}">
          <p14:sldIdLst>
            <p14:sldId id="26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57F9-9318-469B-9827-840B33B5C736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08F4-0E5B-4603-A8AE-B14187E4DB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328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27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Методи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094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Методи </a:t>
            </a:r>
            <a:r>
              <a:rPr lang="en-US" dirty="0"/>
              <a:t>http</a:t>
            </a:r>
            <a:r>
              <a:rPr lang="uk-UA" dirty="0"/>
              <a:t> таблиця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495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uk-UA" dirty="0"/>
              <a:t>статуси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11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Інструменти для роботи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17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Postman </a:t>
            </a:r>
            <a:r>
              <a:rPr lang="uk-UA" dirty="0"/>
              <a:t>та його застосування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757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Swagger </a:t>
            </a:r>
            <a:r>
              <a:rPr lang="uk-UA" dirty="0"/>
              <a:t>та його застосування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765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Проблеми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55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975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Закінчення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9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384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API?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52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Типи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18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Веб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6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Бібліотечні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92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Операційні</a:t>
            </a:r>
            <a:r>
              <a:rPr lang="en-US" dirty="0"/>
              <a:t> 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00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Основні принципи роботи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99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Запити та відповіді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045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902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64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278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636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09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3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7896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2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021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1629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8799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211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00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447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6E0933-5729-47FD-8FE0-18DAAA3B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10142791" cy="2113466"/>
          </a:xfrm>
        </p:spPr>
        <p:txBody>
          <a:bodyPr/>
          <a:lstStyle/>
          <a:p>
            <a:r>
              <a:rPr lang="ru-RU" dirty="0"/>
              <a:t>API: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та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endParaRPr lang="uk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DAC7D-BE1C-4635-9D86-3DBAD2EB70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1966079" cy="281164"/>
          </a:xfrm>
        </p:spPr>
        <p:txBody>
          <a:bodyPr/>
          <a:lstStyle/>
          <a:p>
            <a:r>
              <a:rPr lang="uk-UA" b="1" dirty="0" err="1"/>
              <a:t>Щедровський</a:t>
            </a:r>
            <a:r>
              <a:rPr lang="uk-UA" b="1" dirty="0"/>
              <a:t> Іван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522FFF-6BE6-48DC-8908-977EC0CD9C75}"/>
              </a:ext>
            </a:extLst>
          </p:cNvPr>
          <p:cNvSpPr txBox="1">
            <a:spLocks/>
          </p:cNvSpPr>
          <p:nvPr/>
        </p:nvSpPr>
        <p:spPr>
          <a:xfrm>
            <a:off x="3224665" y="4728131"/>
            <a:ext cx="1054727" cy="2811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КНТ-113сп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637D26-E2B5-4551-91E9-0974CFA087DD}"/>
              </a:ext>
            </a:extLst>
          </p:cNvPr>
          <p:cNvSpPr txBox="1">
            <a:spLocks/>
          </p:cNvSpPr>
          <p:nvPr/>
        </p:nvSpPr>
        <p:spPr>
          <a:xfrm>
            <a:off x="4727448" y="4728131"/>
            <a:ext cx="1280160" cy="2811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29, 2024 </a:t>
            </a:r>
          </a:p>
        </p:txBody>
      </p:sp>
    </p:spTree>
    <p:extLst>
      <p:ext uri="{BB962C8B-B14F-4D97-AF65-F5344CB8AC3E}">
        <p14:creationId xmlns:p14="http://schemas.microsoft.com/office/powerpoint/2010/main" val="346193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26E89B-5EA3-4078-9FC7-08EA031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23629-A0A2-41C8-9AAF-ABCB263A258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40309" y="2164014"/>
            <a:ext cx="9508236" cy="286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>
              <a:buNone/>
            </a:pPr>
            <a:r>
              <a:rPr lang="en-US" sz="1400" b="1" dirty="0"/>
              <a:t>GET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отримання даних з сервера. </a:t>
            </a:r>
          </a:p>
          <a:p>
            <a:pPr marL="0" lvl="1" indent="0">
              <a:buNone/>
            </a:pPr>
            <a:r>
              <a:rPr lang="uk-UA" sz="1400" dirty="0"/>
              <a:t>Наприклад, отримання списку користувачів або детальної інформації про конкретний об'єкт.</a:t>
            </a:r>
          </a:p>
          <a:p>
            <a:pPr marL="0" lvl="1" indent="0">
              <a:buNone/>
            </a:pPr>
            <a:endParaRPr lang="uk-UA" sz="1400" b="1" dirty="0"/>
          </a:p>
          <a:p>
            <a:pPr marL="0" lvl="1" indent="0">
              <a:buNone/>
            </a:pPr>
            <a:r>
              <a:rPr lang="en-US" sz="1400" b="1" dirty="0"/>
              <a:t>POST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створення нових ресурсів на сервері. </a:t>
            </a:r>
          </a:p>
          <a:p>
            <a:pPr marL="0" lvl="1" indent="0">
              <a:buNone/>
            </a:pPr>
            <a:r>
              <a:rPr lang="uk-UA" sz="1400" dirty="0"/>
              <a:t>Наприклад, створення нового користувача або додавання нового запису.</a:t>
            </a:r>
          </a:p>
          <a:p>
            <a:pPr marL="0" lvl="1" indent="0">
              <a:buNone/>
            </a:pPr>
            <a:endParaRPr lang="uk-UA" sz="1400" b="1" dirty="0"/>
          </a:p>
          <a:p>
            <a:pPr marL="0" lvl="1" indent="0">
              <a:buNone/>
            </a:pPr>
            <a:r>
              <a:rPr lang="en-US" sz="1400" b="1" dirty="0"/>
              <a:t>PUT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оновлення існуючих ресурсів на сервері. </a:t>
            </a:r>
          </a:p>
          <a:p>
            <a:pPr marL="0" lvl="1" indent="0">
              <a:buNone/>
            </a:pPr>
            <a:r>
              <a:rPr lang="uk-UA" sz="1400" dirty="0"/>
              <a:t>Наприклад, оновлення інформації про користувача.</a:t>
            </a:r>
          </a:p>
          <a:p>
            <a:pPr marL="0" lvl="1" indent="0">
              <a:buNone/>
            </a:pPr>
            <a:endParaRPr lang="uk-UA" sz="1400" b="1" dirty="0"/>
          </a:p>
          <a:p>
            <a:pPr marL="0" lvl="1" indent="0">
              <a:buNone/>
            </a:pPr>
            <a:r>
              <a:rPr lang="en-US" sz="1400" b="1" dirty="0"/>
              <a:t>DELETE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видалення ресурсів з сервера. </a:t>
            </a:r>
          </a:p>
          <a:p>
            <a:pPr marL="0" lvl="1" indent="0">
              <a:buNone/>
            </a:pPr>
            <a:r>
              <a:rPr lang="uk-UA" sz="1400" dirty="0"/>
              <a:t>Наприклад, видалення користувача або запису.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C0C2687-8E04-4710-863C-DB00100FCEC8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7E0A38E-50D6-4D70-A2BB-5CA7ACA29A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158E77-0C43-4EAF-B76C-E2243B2423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290240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E9EFA25-D19E-4760-AAB2-86771C424C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92014275"/>
              </p:ext>
            </p:extLst>
          </p:nvPr>
        </p:nvGraphicFramePr>
        <p:xfrm>
          <a:off x="960120" y="2316480"/>
          <a:ext cx="906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3507491504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51055234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932591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51091207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5488793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Методи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Запит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Відповідь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67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URL</a:t>
                      </a:r>
                      <a:endParaRPr lang="uk-U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Тіло запиту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Статус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Тіло відповіді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4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9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7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447791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E26E89B-5EA3-4078-9FC7-08EA031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C0C2687-8E04-4710-863C-DB00100FCEC8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1D3FC6-D83F-42FC-B5DE-045E2975D2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6253AA-B8BF-47FD-966C-77FBD7271D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0132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AFED61-3677-4C30-8049-2C5D0290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Статуси відповідей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9C24ABE-5E8B-4F27-945F-5A7EBC646E54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27EDC7-FB9D-44B4-9146-1CB6C1970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36" y="2200894"/>
            <a:ext cx="5487500" cy="308286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EF7CC0-23F7-4441-BF29-620BCD2F7ED2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12</a:t>
            </a:fld>
            <a:endParaRPr lang="en-US" b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92F0170-C006-4D5D-BDF9-08A943840057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02C191-DC53-4357-BFC5-E8F6136C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 для роботи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D29F1-0C48-44DA-848A-5F7BCE03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995386"/>
            <a:ext cx="4933950" cy="109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01.</a:t>
            </a:r>
            <a:r>
              <a:rPr lang="en-US" sz="1800" dirty="0"/>
              <a:t> Postman </a:t>
            </a:r>
            <a:r>
              <a:rPr lang="uk-UA" sz="1800" dirty="0"/>
              <a:t>та </a:t>
            </a:r>
            <a:r>
              <a:rPr lang="en-US" sz="1800" dirty="0"/>
              <a:t>Insomnia </a:t>
            </a:r>
            <a:r>
              <a:rPr lang="uk-UA" sz="1800" dirty="0"/>
              <a:t>для тестування </a:t>
            </a:r>
            <a:r>
              <a:rPr lang="en-US" sz="1800" dirty="0"/>
              <a:t>API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02. </a:t>
            </a:r>
            <a:r>
              <a:rPr lang="en-US" sz="1800" dirty="0"/>
              <a:t>Swagger </a:t>
            </a:r>
            <a:r>
              <a:rPr lang="uk-UA" sz="1800" dirty="0"/>
              <a:t>для документації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A3824B-F80D-4886-B6EE-EC3E8B3295C6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07921B61-1120-4936-8244-AE78021D029E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75D840B-24F2-466E-9F9E-4177ED8ED21A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13</a:t>
            </a:fld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C60A3-E658-4D58-93A0-DF07D90B673D}"/>
              </a:ext>
            </a:extLst>
          </p:cNvPr>
          <p:cNvSpPr txBox="1"/>
          <p:nvPr/>
        </p:nvSpPr>
        <p:spPr>
          <a:xfrm>
            <a:off x="1028700" y="4873752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3" action="ppaction://hlinksldjump"/>
              </a:rPr>
              <a:t>Postman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DB065-7B66-42C4-88ED-0DCA2C82AAE2}"/>
              </a:ext>
            </a:extLst>
          </p:cNvPr>
          <p:cNvSpPr txBox="1"/>
          <p:nvPr/>
        </p:nvSpPr>
        <p:spPr>
          <a:xfrm>
            <a:off x="2241804" y="4873752"/>
            <a:ext cx="88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Swagger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2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91B0C-B4BB-416D-AB8E-881453EE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236AB-8EE2-4845-ACDF-77F477B3FE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/>
              <a:t>Потужний інструмент для тестування </a:t>
            </a:r>
            <a:r>
              <a:rPr lang="en-US" sz="2000" dirty="0"/>
              <a:t>API, </a:t>
            </a:r>
            <a:r>
              <a:rPr lang="uk-UA" sz="2000" dirty="0"/>
              <a:t>який дозволяє створювати, надсилати запити, переглядати відповіді, та автоматизувати тести. </a:t>
            </a:r>
            <a:endParaRPr lang="en-US" sz="2000" dirty="0"/>
          </a:p>
          <a:p>
            <a:endParaRPr lang="en-US" sz="2000" dirty="0"/>
          </a:p>
          <a:p>
            <a:r>
              <a:rPr lang="uk-UA" sz="2000" dirty="0"/>
              <a:t>Зручний для розробників завдяки інтуїтивно зрозумілому інтерфейсу і широким можливостям для налаштування запитів.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D1542DE-414C-43B7-8290-89AD03F31C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" t="-9346" r="-1" b="-8381"/>
          <a:stretch/>
        </p:blipFill>
        <p:spPr>
          <a:xfrm>
            <a:off x="6286500" y="990600"/>
            <a:ext cx="5905500" cy="4837113"/>
          </a:xfr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58EE65A-1328-4BFD-99F1-A3E7C5F1B676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E980060E-1222-4183-B5E3-639122AFFE89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731045-6528-4447-9420-3C3A53A6D1FB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14</a:t>
            </a:fld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20081-5944-4D75-B108-5B39674EB236}"/>
              </a:ext>
            </a:extLst>
          </p:cNvPr>
          <p:cNvSpPr txBox="1"/>
          <p:nvPr/>
        </p:nvSpPr>
        <p:spPr>
          <a:xfrm>
            <a:off x="1028700" y="5984557"/>
            <a:ext cx="47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API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7465-BCC3-4BF6-B0DF-22A8A52B8D48}"/>
              </a:ext>
            </a:extLst>
          </p:cNvPr>
          <p:cNvSpPr txBox="1"/>
          <p:nvPr/>
        </p:nvSpPr>
        <p:spPr>
          <a:xfrm>
            <a:off x="1562100" y="5984494"/>
            <a:ext cx="241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chemeClr val="bg1"/>
                </a:solidFill>
                <a:hlinkClick r:id="rId5" action="ppaction://hlinksldjump"/>
              </a:rPr>
              <a:t>Основні принципи роботи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74E16-BE1C-4F6B-AB3C-630E071F227B}"/>
              </a:ext>
            </a:extLst>
          </p:cNvPr>
          <p:cNvSpPr txBox="1"/>
          <p:nvPr/>
        </p:nvSpPr>
        <p:spPr>
          <a:xfrm>
            <a:off x="4315968" y="598449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6" action="ppaction://hlinksldjump"/>
              </a:rPr>
              <a:t>Back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A1D3F2-D56B-42AC-9238-3BD068A6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236AB-8EE2-4845-ACDF-77F477B3FE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700" y="2787948"/>
            <a:ext cx="4876800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Інструмент для створення, генерування та візуалізації документації для </a:t>
            </a:r>
            <a:r>
              <a:rPr lang="en-US" dirty="0"/>
              <a:t>REST API. </a:t>
            </a:r>
          </a:p>
          <a:p>
            <a:r>
              <a:rPr lang="uk-UA" dirty="0"/>
              <a:t>Дозволяє автоматично генерувати документацію з кодової бази або </a:t>
            </a:r>
            <a:r>
              <a:rPr lang="en-US" dirty="0"/>
              <a:t>YAML/JSON </a:t>
            </a:r>
            <a:r>
              <a:rPr lang="uk-UA" dirty="0"/>
              <a:t>файлів, що описують </a:t>
            </a:r>
            <a:r>
              <a:rPr lang="en-US" dirty="0"/>
              <a:t>API. </a:t>
            </a:r>
          </a:p>
          <a:p>
            <a:r>
              <a:rPr lang="en-US" dirty="0"/>
              <a:t>Swagger UI </a:t>
            </a:r>
            <a:r>
              <a:rPr lang="uk-UA" dirty="0"/>
              <a:t>дозволяє розробникам та користувачам взаємодіяти з </a:t>
            </a:r>
            <a:r>
              <a:rPr lang="en-US" dirty="0"/>
              <a:t>API </a:t>
            </a:r>
            <a:r>
              <a:rPr lang="uk-UA" dirty="0"/>
              <a:t>безпосередньо через веб-інтерфейс.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CD55-45C5-42F5-8744-C81B5A122B71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0EFF8A0-0D71-4F8A-AC6B-3F0ED8168171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F8F109A-C0E0-4BEE-9F28-2895689AE8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-645" r="41378" b="645"/>
          <a:stretch/>
        </p:blipFill>
        <p:spPr>
          <a:xfrm>
            <a:off x="6426200" y="990600"/>
            <a:ext cx="5765800" cy="4837113"/>
          </a:xfr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101134C-F268-4A9C-B41F-039B75A65FA2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15</a:t>
            </a:fld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0CB78-7EBF-4C77-8A45-7873ACAA493B}"/>
              </a:ext>
            </a:extLst>
          </p:cNvPr>
          <p:cNvSpPr txBox="1"/>
          <p:nvPr/>
        </p:nvSpPr>
        <p:spPr>
          <a:xfrm>
            <a:off x="1028700" y="5984557"/>
            <a:ext cx="47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API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84254-CCD7-4F4A-8CC4-0E5B483AE20F}"/>
              </a:ext>
            </a:extLst>
          </p:cNvPr>
          <p:cNvSpPr txBox="1"/>
          <p:nvPr/>
        </p:nvSpPr>
        <p:spPr>
          <a:xfrm>
            <a:off x="1562100" y="5984494"/>
            <a:ext cx="241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chemeClr val="bg1"/>
                </a:solidFill>
                <a:hlinkClick r:id="rId5" action="ppaction://hlinksldjump"/>
              </a:rPr>
              <a:t>Основні принципи роботи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3E271-1106-4720-A7BB-84531EE73DEB}"/>
              </a:ext>
            </a:extLst>
          </p:cNvPr>
          <p:cNvSpPr txBox="1"/>
          <p:nvPr/>
        </p:nvSpPr>
        <p:spPr>
          <a:xfrm>
            <a:off x="4315968" y="598449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6" action="ppaction://hlinksldjump"/>
              </a:rPr>
              <a:t>Back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7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B473-4A1E-4736-83C9-2ABAAE6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/>
              <a:t>Проблеми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873E0215-1E7F-4A47-B142-3F52C8012190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D8652-A2B0-44E0-AC54-B2614FD73F2C}"/>
              </a:ext>
            </a:extLst>
          </p:cNvPr>
          <p:cNvSpPr txBox="1"/>
          <p:nvPr/>
        </p:nvSpPr>
        <p:spPr>
          <a:xfrm>
            <a:off x="1211744" y="2196391"/>
            <a:ext cx="780868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uk-UA" sz="1600" b="1" dirty="0">
                <a:solidFill>
                  <a:schemeClr val="bg1"/>
                </a:solidFill>
              </a:rPr>
              <a:t>Проблеми сумісності</a:t>
            </a:r>
            <a:r>
              <a:rPr lang="uk-UA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 err="1">
                <a:solidFill>
                  <a:schemeClr val="bg1"/>
                </a:solidFill>
              </a:rPr>
              <a:t>Версіонування</a:t>
            </a:r>
            <a:r>
              <a:rPr lang="uk-UA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API</a:t>
            </a:r>
            <a:endParaRPr lang="uk-UA" sz="16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Різні формати даних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Підтримка старих версій</a:t>
            </a:r>
          </a:p>
          <a:p>
            <a:pPr>
              <a:buFont typeface="+mj-lt"/>
              <a:buAutoNum type="arabicPeriod"/>
            </a:pPr>
            <a:r>
              <a:rPr lang="uk-UA" sz="1600" b="1" dirty="0">
                <a:solidFill>
                  <a:schemeClr val="bg1"/>
                </a:solidFill>
              </a:rPr>
              <a:t>Обмеження за запитами (</a:t>
            </a:r>
            <a:r>
              <a:rPr lang="en-US" sz="1600" b="1" dirty="0">
                <a:solidFill>
                  <a:schemeClr val="bg1"/>
                </a:solidFill>
              </a:rPr>
              <a:t>rate limiting)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Захист від надмірного використання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Обробка перевищення лімітів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Сповіщення про ліміти</a:t>
            </a:r>
          </a:p>
          <a:p>
            <a:pPr>
              <a:buFont typeface="+mj-lt"/>
              <a:buAutoNum type="arabicPeriod"/>
            </a:pPr>
            <a:r>
              <a:rPr lang="uk-UA" sz="1600" b="1" dirty="0">
                <a:solidFill>
                  <a:schemeClr val="bg1"/>
                </a:solidFill>
              </a:rPr>
              <a:t>Безпека та аутентифікація</a:t>
            </a:r>
            <a:r>
              <a:rPr lang="uk-UA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Аутентифікація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Авторизація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Шифрування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Захист від атак</a:t>
            </a:r>
          </a:p>
          <a:p>
            <a:endParaRPr lang="uk-UA" sz="1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70D96C5-9994-4739-8366-E48796E0DDC7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16</a:t>
            </a:fld>
            <a:endParaRPr lang="en-US" b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115EBC-7E60-4991-A5C9-D4A00DF8FA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977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9B2D0-25AB-4D45-8AB7-F0C9F3CD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2E5837-632A-4CAD-AC6B-3EDA9DAB7BA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66800" y="2286001"/>
            <a:ext cx="48768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API </a:t>
            </a:r>
            <a:r>
              <a:rPr lang="uk-UA" dirty="0"/>
              <a:t>дуже корисні для розробників, оскільки вони надають потужні інструменти для швидкої і ефективної розробки програмного забезпечення.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dirty="0"/>
              <a:t>Використання </a:t>
            </a:r>
            <a:r>
              <a:rPr lang="en-US" dirty="0"/>
              <a:t>API </a:t>
            </a:r>
            <a:r>
              <a:rPr lang="uk-UA" dirty="0"/>
              <a:t>дозволяє інтегрувати різноманітні сервіси та системи, спрощуючи створення масштабованих і гнучких додатків.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00A5FA-409A-4096-9208-B41130D5E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/>
            <a:r>
              <a:rPr lang="uk-UA" dirty="0"/>
              <a:t>Завдяки чітким стандартам, </a:t>
            </a:r>
            <a:r>
              <a:rPr lang="en-US" dirty="0"/>
              <a:t>API </a:t>
            </a:r>
            <a:r>
              <a:rPr lang="uk-UA" dirty="0"/>
              <a:t>забезпечують сумісність і узгодженість між різними компонентами.</a:t>
            </a:r>
            <a:endParaRPr lang="en-US" dirty="0"/>
          </a:p>
          <a:p>
            <a:pPr marL="0"/>
            <a:endParaRPr lang="en-US" dirty="0"/>
          </a:p>
          <a:p>
            <a:pPr marL="0"/>
            <a:r>
              <a:rPr lang="uk-UA" dirty="0"/>
              <a:t>Інтерфейси </a:t>
            </a:r>
            <a:r>
              <a:rPr lang="en-US" dirty="0"/>
              <a:t>API </a:t>
            </a:r>
            <a:r>
              <a:rPr lang="uk-UA" dirty="0"/>
              <a:t>роблять складні процеси доступними через прості виклики, що значно прискорює розробку і впровадження нових функцій.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36E55EA-DA15-40DE-8DAB-EDAF6B03FE8C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889D84-0A68-4F84-A17F-568B33BDE500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80201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B5FACC-1E42-45CB-A81B-D597010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6647E0A-57BC-44FA-8832-C16AEE26A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7" y="2801431"/>
            <a:ext cx="4633391" cy="233203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54C3CB6-71CD-4ADD-A5CB-14D553AA72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r="22222"/>
          <a:stretch>
            <a:fillRect/>
          </a:stretch>
        </p:blipFill>
        <p:spPr/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8EFECB4-A387-45FC-80ED-B4EA8C2476A9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6C8FAA57-6BC2-4532-8F2A-DBE30088FD08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7225B8-C26C-4F0E-96F9-2DE224E93A97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18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2829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D86A2-4EB9-4A2A-A628-C4E61551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556" y="2286000"/>
            <a:ext cx="7810499" cy="3392424"/>
          </a:xfrm>
        </p:spPr>
        <p:txBody>
          <a:bodyPr/>
          <a:lstStyle/>
          <a:p>
            <a:r>
              <a:rPr lang="en-US" b="1" dirty="0">
                <a:cs typeface="Calibri"/>
              </a:rPr>
              <a:t>01. </a:t>
            </a:r>
            <a:r>
              <a:rPr lang="uk-UA" dirty="0"/>
              <a:t>Що таке </a:t>
            </a:r>
            <a:r>
              <a:rPr lang="en-US" dirty="0"/>
              <a:t>API?</a:t>
            </a:r>
          </a:p>
          <a:p>
            <a:r>
              <a:rPr lang="en-US" b="1" dirty="0">
                <a:cs typeface="Calibri"/>
              </a:rPr>
              <a:t>02. </a:t>
            </a:r>
            <a:r>
              <a:rPr lang="uk-UA" dirty="0"/>
              <a:t>Типи </a:t>
            </a:r>
            <a:r>
              <a:rPr lang="en-US" dirty="0"/>
              <a:t>API</a:t>
            </a:r>
            <a:endParaRPr lang="uk-UA" dirty="0"/>
          </a:p>
          <a:p>
            <a:r>
              <a:rPr lang="en-US" b="1" dirty="0"/>
              <a:t>03. </a:t>
            </a:r>
            <a:r>
              <a:rPr lang="uk-UA" dirty="0"/>
              <a:t>Основні принципи роботи</a:t>
            </a:r>
            <a:endParaRPr lang="en-US" dirty="0"/>
          </a:p>
          <a:p>
            <a:r>
              <a:rPr lang="en-US" b="1" dirty="0">
                <a:cs typeface="Calibri"/>
              </a:rPr>
              <a:t>06. </a:t>
            </a:r>
            <a:r>
              <a:rPr lang="uk-UA" dirty="0"/>
              <a:t>Програми для тестування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EA0AB5-BB46-4EA8-80C2-A40AEE23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56" y="999068"/>
            <a:ext cx="7810500" cy="645284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EE813F-8D92-42D4-8D76-9096B5C85F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F24C6C-A20B-49AE-A695-FCBCEBAB53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7FF7321B-4427-4EAA-AB8A-E4B64B505EF2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</p:spTree>
    <p:extLst>
      <p:ext uri="{BB962C8B-B14F-4D97-AF65-F5344CB8AC3E}">
        <p14:creationId xmlns:p14="http://schemas.microsoft.com/office/powerpoint/2010/main" val="287330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8FDB18-D26A-49E7-827F-4F249FD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Application Programming Interface</a:t>
            </a:r>
            <a:endParaRPr lang="uk-UA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1EDB8-346A-476C-BDCA-402E5EE83A0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700" y="2410923"/>
            <a:ext cx="4876800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uk-UA" sz="1400" b="1" dirty="0"/>
              <a:t>Інтерфейс програмування застосунків (</a:t>
            </a:r>
            <a:r>
              <a:rPr lang="en-US" sz="1400" b="1" dirty="0"/>
              <a:t>API) </a:t>
            </a:r>
            <a:r>
              <a:rPr lang="en-US" sz="1400" dirty="0"/>
              <a:t>— </a:t>
            </a:r>
            <a:r>
              <a:rPr lang="uk-UA" sz="1400" dirty="0"/>
              <a:t>це спосіб, завдяки якому дві або більше комп'ютерних програми можуть взаємодіяти між собою.</a:t>
            </a:r>
            <a:endParaRPr lang="ru-RU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r>
              <a:rPr lang="uk-UA" sz="1400" dirty="0"/>
              <a:t>Спрощено, </a:t>
            </a:r>
            <a:r>
              <a:rPr lang="en-US" sz="1400" dirty="0"/>
              <a:t>API </a:t>
            </a:r>
            <a:r>
              <a:rPr lang="uk-UA" sz="1400" dirty="0"/>
              <a:t>є набором чітко визначених методів для взаємодії різних компонентів програмного забезпечення.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API </a:t>
            </a:r>
            <a:r>
              <a:rPr lang="uk-UA" sz="1400" dirty="0"/>
              <a:t>забезпечує розробників інструментами для швидкої розробки програмного забезпечення, дозволяючи використовувати готові функції та сервіси.</a:t>
            </a:r>
          </a:p>
          <a:p>
            <a:r>
              <a:rPr lang="uk-UA" sz="1400" dirty="0"/>
              <a:t>Використання </a:t>
            </a:r>
            <a:r>
              <a:rPr lang="en-US" sz="1400" dirty="0"/>
              <a:t>API </a:t>
            </a:r>
            <a:r>
              <a:rPr lang="uk-UA" sz="1400" dirty="0"/>
              <a:t>спрощує інтеграцію сервісів і систем, що дозволяє створювати масштабовані додатки.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AD734D3-79D2-4A39-9929-F6E05F99E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9930" y="1010412"/>
            <a:ext cx="4837176" cy="4837176"/>
          </a:xfr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A3DD1CD-9502-4C9F-93D7-26185C3E047D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7CA1E7-3E18-4561-9FA0-9A8B165E32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2B8B68C-009C-46B4-B498-9013D88BD2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594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96341C-6D54-4B49-931D-442FAB3BE7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28700" y="2749304"/>
            <a:ext cx="2015103" cy="17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cs typeface="Calibri"/>
              </a:rPr>
              <a:t>01. </a:t>
            </a:r>
            <a:r>
              <a:rPr lang="uk-UA" sz="1600" dirty="0"/>
              <a:t>Веб </a:t>
            </a:r>
            <a:r>
              <a:rPr lang="en-US" sz="1600" dirty="0"/>
              <a:t>API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2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dirty="0"/>
              <a:t>Бібліотечні </a:t>
            </a:r>
            <a:r>
              <a:rPr lang="en-US" sz="1600" dirty="0"/>
              <a:t>API</a:t>
            </a:r>
            <a:endParaRPr lang="uk-UA" sz="1600" dirty="0"/>
          </a:p>
          <a:p>
            <a:pPr>
              <a:lnSpc>
                <a:spcPct val="200000"/>
              </a:lnSpc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3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dirty="0"/>
              <a:t>Операційні</a:t>
            </a:r>
            <a:r>
              <a:rPr lang="en-US" sz="1600" dirty="0"/>
              <a:t> API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D63CDEE-FB38-48D3-8EFF-924EF9F9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D39FBC9-0614-4FB5-9C8A-35006BA97CF7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A3C8-EAFD-43C6-A70E-58698036CF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E645E84-D1C6-4A7C-BCB9-1FA65A9E5F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205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D63CDEE-FB38-48D3-8EFF-924EF9F9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8ACF97-3655-436D-84C0-BEF83101F9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D39FBC9-0614-4FB5-9C8A-35006BA97CF7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82615-566B-4120-9840-A1F2BD7D5336}"/>
              </a:ext>
            </a:extLst>
          </p:cNvPr>
          <p:cNvSpPr txBox="1"/>
          <p:nvPr/>
        </p:nvSpPr>
        <p:spPr>
          <a:xfrm>
            <a:off x="1028700" y="2482080"/>
            <a:ext cx="906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chemeClr val="bg1"/>
                </a:solidFill>
              </a:rPr>
              <a:t>REST (Representational State Transfer)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uk-UA" sz="1800" dirty="0">
                <a:solidFill>
                  <a:schemeClr val="bg1"/>
                </a:solidFill>
              </a:rPr>
              <a:t>Найпоширеніший тип веб </a:t>
            </a:r>
            <a:r>
              <a:rPr lang="en-US" sz="1800" dirty="0">
                <a:solidFill>
                  <a:schemeClr val="bg1"/>
                </a:solidFill>
              </a:rPr>
              <a:t>API, </a:t>
            </a:r>
            <a:r>
              <a:rPr lang="uk-UA" sz="1800" dirty="0">
                <a:solidFill>
                  <a:schemeClr val="bg1"/>
                </a:solidFill>
              </a:rPr>
              <a:t>який використовує стандарти </a:t>
            </a:r>
            <a:r>
              <a:rPr lang="en-US" sz="1800" dirty="0">
                <a:solidFill>
                  <a:schemeClr val="bg1"/>
                </a:solidFill>
              </a:rPr>
              <a:t>HTTP </a:t>
            </a:r>
            <a:r>
              <a:rPr lang="uk-UA" sz="1800" dirty="0">
                <a:solidFill>
                  <a:schemeClr val="bg1"/>
                </a:solidFill>
              </a:rPr>
              <a:t>з деякими правилами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endParaRPr lang="uk-UA" sz="1800" b="1" dirty="0">
              <a:solidFill>
                <a:schemeClr val="bg1"/>
              </a:solidFill>
            </a:endParaRP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SOAP (Simple Object Access Protocol)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uk-UA" sz="1800" dirty="0">
                <a:solidFill>
                  <a:schemeClr val="bg1"/>
                </a:solidFill>
              </a:rPr>
              <a:t>Протокол, який використовує </a:t>
            </a:r>
            <a:r>
              <a:rPr lang="en-US" sz="1800" dirty="0">
                <a:solidFill>
                  <a:schemeClr val="bg1"/>
                </a:solidFill>
              </a:rPr>
              <a:t>XML </a:t>
            </a:r>
            <a:r>
              <a:rPr lang="uk-UA" sz="1800" dirty="0">
                <a:solidFill>
                  <a:schemeClr val="bg1"/>
                </a:solidFill>
              </a:rPr>
              <a:t>для обміну повідомленнями і забезпечує високий рівень безпеки та надійності.</a:t>
            </a:r>
          </a:p>
          <a:p>
            <a:pPr lvl="1"/>
            <a:endParaRPr lang="uk-UA" sz="1800" b="1" dirty="0">
              <a:solidFill>
                <a:schemeClr val="bg1"/>
              </a:solidFill>
            </a:endParaRPr>
          </a:p>
          <a:p>
            <a:pPr lvl="1"/>
            <a:r>
              <a:rPr lang="en-US" sz="1800" b="1" dirty="0" err="1">
                <a:solidFill>
                  <a:schemeClr val="bg1"/>
                </a:solidFill>
              </a:rPr>
              <a:t>GraphQL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uk-UA" sz="1800" dirty="0" err="1">
                <a:solidFill>
                  <a:schemeClr val="bg1"/>
                </a:solidFill>
              </a:rPr>
              <a:t>Запитова</a:t>
            </a:r>
            <a:r>
              <a:rPr lang="uk-UA" sz="1800" dirty="0">
                <a:solidFill>
                  <a:schemeClr val="bg1"/>
                </a:solidFill>
              </a:rPr>
              <a:t> мова для </a:t>
            </a:r>
            <a:r>
              <a:rPr lang="en-US" sz="1800" dirty="0">
                <a:solidFill>
                  <a:schemeClr val="bg1"/>
                </a:solidFill>
              </a:rPr>
              <a:t>API, </a:t>
            </a:r>
            <a:r>
              <a:rPr lang="uk-UA" sz="1800" dirty="0">
                <a:solidFill>
                  <a:schemeClr val="bg1"/>
                </a:solidFill>
              </a:rPr>
              <a:t>яка дозволяє клієнтам запитувати тільки ті дані, які їм потрібні, що підвищує ефективність роботи.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0C39C2-251C-4845-8DFD-92B1901BCB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655665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96341C-6D54-4B49-931D-442FAB3BE7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28700" y="2393784"/>
            <a:ext cx="790956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ru-RU" sz="1400" b="1" dirty="0" err="1"/>
              <a:t>Бібліотечні</a:t>
            </a:r>
            <a:r>
              <a:rPr lang="ru-RU" sz="1400" b="1" dirty="0"/>
              <a:t> API </a:t>
            </a:r>
            <a:r>
              <a:rPr lang="ru-RU" sz="1400" b="1" dirty="0" err="1"/>
              <a:t>забезпечують</a:t>
            </a:r>
            <a:r>
              <a:rPr lang="ru-RU" sz="1400" b="1" dirty="0"/>
              <a:t> доступ до </a:t>
            </a:r>
            <a:r>
              <a:rPr lang="ru-RU" sz="1400" b="1" dirty="0" err="1"/>
              <a:t>функцій</a:t>
            </a:r>
            <a:r>
              <a:rPr lang="ru-RU" sz="1400" b="1" dirty="0"/>
              <a:t> та процедур, </a:t>
            </a:r>
            <a:r>
              <a:rPr lang="ru-RU" sz="1400" b="1" dirty="0" err="1"/>
              <a:t>що</a:t>
            </a:r>
            <a:r>
              <a:rPr lang="ru-RU" sz="1400" b="1" dirty="0"/>
              <a:t> </a:t>
            </a:r>
            <a:r>
              <a:rPr lang="ru-RU" sz="1400" b="1" dirty="0" err="1"/>
              <a:t>знаходяться</a:t>
            </a:r>
            <a:r>
              <a:rPr lang="ru-RU" sz="1400" b="1" dirty="0"/>
              <a:t> в </a:t>
            </a:r>
            <a:r>
              <a:rPr lang="ru-RU" sz="1400" b="1" dirty="0" err="1"/>
              <a:t>програмних</a:t>
            </a:r>
            <a:r>
              <a:rPr lang="ru-RU" sz="1400" b="1" dirty="0"/>
              <a:t> </a:t>
            </a:r>
            <a:r>
              <a:rPr lang="ru-RU" sz="1400" b="1" dirty="0" err="1"/>
              <a:t>бібліотеках</a:t>
            </a:r>
            <a:endParaRPr lang="ru-RU" sz="1400" b="1" dirty="0"/>
          </a:p>
          <a:p>
            <a:pPr marL="0" lvl="1"/>
            <a:endParaRPr lang="ru-RU" sz="1400" dirty="0"/>
          </a:p>
          <a:p>
            <a:pPr marL="0" lvl="1"/>
            <a:r>
              <a:rPr lang="ru-RU" sz="1400" dirty="0"/>
              <a:t>Вони </a:t>
            </a:r>
            <a:r>
              <a:rPr lang="ru-RU" sz="1400" dirty="0" err="1"/>
              <a:t>дозволяють</a:t>
            </a:r>
            <a:r>
              <a:rPr lang="ru-RU" sz="1400" dirty="0"/>
              <a:t> </a:t>
            </a:r>
            <a:r>
              <a:rPr lang="ru-RU" sz="1400" dirty="0" err="1"/>
              <a:t>розробникам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вже</a:t>
            </a:r>
            <a:r>
              <a:rPr lang="ru-RU" sz="1400" dirty="0"/>
              <a:t> </a:t>
            </a:r>
            <a:r>
              <a:rPr lang="ru-RU" sz="1400" dirty="0" err="1"/>
              <a:t>готовий</a:t>
            </a:r>
            <a:r>
              <a:rPr lang="ru-RU" sz="1400" dirty="0"/>
              <a:t> код для 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конкретних</a:t>
            </a:r>
            <a:r>
              <a:rPr lang="ru-RU" sz="1400" dirty="0"/>
              <a:t> задач,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значно</a:t>
            </a:r>
            <a:r>
              <a:rPr lang="ru-RU" sz="1400" dirty="0"/>
              <a:t> </a:t>
            </a:r>
            <a:r>
              <a:rPr lang="ru-RU" sz="1400" dirty="0" err="1"/>
              <a:t>спрощує</a:t>
            </a:r>
            <a:r>
              <a:rPr lang="ru-RU" sz="1400" dirty="0"/>
              <a:t> і </a:t>
            </a:r>
            <a:r>
              <a:rPr lang="ru-RU" sz="1400" dirty="0" err="1"/>
              <a:t>прискорює</a:t>
            </a:r>
            <a:r>
              <a:rPr lang="ru-RU" sz="1400" dirty="0"/>
              <a:t> </a:t>
            </a:r>
            <a:r>
              <a:rPr lang="ru-RU" sz="1400" dirty="0" err="1"/>
              <a:t>процес</a:t>
            </a:r>
            <a:r>
              <a:rPr lang="ru-RU" sz="1400" dirty="0"/>
              <a:t> </a:t>
            </a:r>
            <a:r>
              <a:rPr lang="ru-RU" sz="1400" dirty="0" err="1"/>
              <a:t>розробки</a:t>
            </a:r>
            <a:r>
              <a:rPr lang="ru-RU" sz="1400" dirty="0"/>
              <a:t> </a:t>
            </a:r>
            <a:r>
              <a:rPr lang="ru-RU" sz="1400" dirty="0" err="1"/>
              <a:t>програмного</a:t>
            </a:r>
            <a:r>
              <a:rPr lang="ru-RU" sz="1400" dirty="0"/>
              <a:t> </a:t>
            </a:r>
            <a:r>
              <a:rPr lang="ru-RU" sz="1400" dirty="0" err="1"/>
              <a:t>забезпечення</a:t>
            </a:r>
            <a:r>
              <a:rPr lang="ru-RU" sz="1400" dirty="0"/>
              <a:t>. 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dirty="0" err="1"/>
              <a:t>Бібліотечні</a:t>
            </a:r>
            <a:r>
              <a:rPr lang="ru-RU" sz="1400" dirty="0"/>
              <a:t> API часто </a:t>
            </a:r>
            <a:r>
              <a:rPr lang="ru-RU" sz="1400" dirty="0" err="1"/>
              <a:t>використовуються</a:t>
            </a:r>
            <a:r>
              <a:rPr lang="ru-RU" sz="1400" dirty="0"/>
              <a:t> для </a:t>
            </a:r>
            <a:r>
              <a:rPr lang="ru-RU" sz="1400" dirty="0" err="1"/>
              <a:t>роботи</a:t>
            </a:r>
            <a:r>
              <a:rPr lang="ru-RU" sz="1400" dirty="0"/>
              <a:t> з базами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обробки</a:t>
            </a:r>
            <a:r>
              <a:rPr lang="ru-RU" sz="1400" dirty="0"/>
              <a:t> </a:t>
            </a:r>
            <a:r>
              <a:rPr lang="ru-RU" sz="1400" dirty="0" err="1"/>
              <a:t>графіки</a:t>
            </a:r>
            <a:r>
              <a:rPr lang="ru-RU" sz="1400" dirty="0"/>
              <a:t>, </a:t>
            </a:r>
            <a:r>
              <a:rPr lang="ru-RU" sz="1400" dirty="0" err="1"/>
              <a:t>мережевого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 та </a:t>
            </a:r>
            <a:r>
              <a:rPr lang="ru-RU" sz="1400" dirty="0" err="1"/>
              <a:t>інших</a:t>
            </a:r>
            <a:r>
              <a:rPr lang="ru-RU" sz="1400" dirty="0"/>
              <a:t> </a:t>
            </a:r>
            <a:r>
              <a:rPr lang="ru-RU" sz="1400" dirty="0" err="1"/>
              <a:t>завдань</a:t>
            </a:r>
            <a:r>
              <a:rPr lang="ru-RU" sz="1400" dirty="0"/>
              <a:t>.</a:t>
            </a:r>
            <a:endParaRPr lang="uk-UA" sz="1400" dirty="0"/>
          </a:p>
          <a:p>
            <a:pPr marL="0" lvl="1"/>
            <a:endParaRPr lang="uk-UA" sz="1400" dirty="0"/>
          </a:p>
          <a:p>
            <a:pPr marL="0" lvl="1"/>
            <a:r>
              <a:rPr lang="uk-UA" sz="1400" dirty="0"/>
              <a:t>Приклад: </a:t>
            </a:r>
            <a:r>
              <a:rPr lang="en-US" sz="1400" dirty="0"/>
              <a:t>API </a:t>
            </a:r>
            <a:r>
              <a:rPr lang="uk-UA" sz="1400" dirty="0"/>
              <a:t>бібліотеки </a:t>
            </a:r>
            <a:r>
              <a:rPr lang="en-US" sz="1400" dirty="0"/>
              <a:t>jQuery, </a:t>
            </a:r>
            <a:r>
              <a:rPr lang="uk-UA" sz="1400" dirty="0"/>
              <a:t>яка полегшує роботу з </a:t>
            </a:r>
            <a:r>
              <a:rPr lang="en-US" sz="1400" dirty="0"/>
              <a:t>DOM </a:t>
            </a:r>
            <a:r>
              <a:rPr lang="uk-UA" sz="1400" dirty="0"/>
              <a:t>в </a:t>
            </a:r>
            <a:r>
              <a:rPr lang="en-US" sz="1400" dirty="0"/>
              <a:t>JavaScript.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98C939D-F8F0-47CA-8742-23D4E7D1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Бібліотечні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5FEF7CC-3F68-49FE-8C6E-FDAE9F6BC894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405BA9-D93E-49C7-A465-37D2A04E7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B3A84FA-E241-43C0-8C96-94E99071C2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3645846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CA7741-9A7B-4404-808A-B779167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Операційні</a:t>
            </a:r>
            <a:r>
              <a:rPr lang="en-US" dirty="0"/>
              <a:t> API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96341C-6D54-4B49-931D-442FAB3BE71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9738" y="2382046"/>
            <a:ext cx="8943214" cy="209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>
              <a:buNone/>
            </a:pPr>
            <a:r>
              <a:rPr lang="uk-UA" sz="1400" dirty="0"/>
              <a:t>Операційні </a:t>
            </a:r>
            <a:r>
              <a:rPr lang="en-US" sz="1400" dirty="0"/>
              <a:t>API </a:t>
            </a:r>
            <a:r>
              <a:rPr lang="uk-UA" sz="1400" dirty="0"/>
              <a:t>використовуються для взаємодії з операційною системою, надаючи доступ до її функцій </a:t>
            </a:r>
            <a:br>
              <a:rPr lang="en-US" sz="1400" dirty="0"/>
            </a:br>
            <a:r>
              <a:rPr lang="uk-UA" sz="1400" dirty="0"/>
              <a:t>та ресурсів. </a:t>
            </a:r>
            <a:endParaRPr lang="en-US" sz="1400" dirty="0"/>
          </a:p>
          <a:p>
            <a:pPr marL="0" lvl="1" indent="0"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uk-UA" sz="1400" dirty="0"/>
              <a:t>Вони дозволяють розробникам створювати програми, які можуть виконувати завдання на рівні операційної системи, такі як управління файлами, обробка даних, робота з мережевими з'єднаннями та іншими системними ресурсами. </a:t>
            </a:r>
            <a:endParaRPr lang="en-US" sz="1400" dirty="0"/>
          </a:p>
          <a:p>
            <a:pPr marL="0" lvl="1" indent="0"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uk-UA" sz="1400" dirty="0"/>
              <a:t>Приклад: </a:t>
            </a:r>
            <a:r>
              <a:rPr lang="en-US" sz="1400" dirty="0"/>
              <a:t>Windows API, </a:t>
            </a:r>
            <a:r>
              <a:rPr lang="uk-UA" sz="1400" dirty="0"/>
              <a:t>яке дозволяє розробникам створювати програми для операційної системи </a:t>
            </a:r>
            <a:r>
              <a:rPr lang="en-US" sz="1400" dirty="0"/>
              <a:t>Windows.</a:t>
            </a:r>
            <a:endParaRPr lang="uk-UA" sz="1400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CEA0CA3-FD90-4520-A146-6613DB563C49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D064C0-8672-404C-96C2-8427A780FA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B1EC047-B89E-4263-AC07-A60EC141CF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5362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8E33F-4E23-425B-A2A2-CBD3D496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принципи роботи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23629-A0A2-41C8-9AAF-ABCB263A25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700" y="2590458"/>
            <a:ext cx="4876800" cy="29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>
                <a:cs typeface="Calibri"/>
              </a:rPr>
              <a:t>01. </a:t>
            </a:r>
            <a:r>
              <a:rPr lang="uk-UA" sz="1600" b="1" dirty="0"/>
              <a:t>Запити та відповіді</a:t>
            </a:r>
          </a:p>
          <a:p>
            <a:pPr marL="0" indent="0">
              <a:buNone/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2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b="1" dirty="0"/>
              <a:t>Методи </a:t>
            </a:r>
            <a:r>
              <a:rPr lang="en-US" sz="1600" b="1" dirty="0"/>
              <a:t>HTTP</a:t>
            </a:r>
          </a:p>
          <a:p>
            <a:pPr marL="0" indent="0">
              <a:buNone/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3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b="1" dirty="0"/>
              <a:t>Статуси відповідей </a:t>
            </a:r>
            <a:r>
              <a:rPr lang="en-US" sz="1600" b="1" dirty="0"/>
              <a:t>HTTP</a:t>
            </a:r>
            <a:endParaRPr lang="en-US" sz="1600" dirty="0"/>
          </a:p>
          <a:p>
            <a:pPr marL="0" indent="0">
              <a:buNone/>
            </a:pPr>
            <a:endParaRPr lang="uk-UA" sz="1600" b="1" dirty="0"/>
          </a:p>
          <a:p>
            <a:pPr>
              <a:buFontTx/>
              <a:buChar char="-"/>
            </a:pPr>
            <a:r>
              <a:rPr lang="en-US" sz="1600" b="1" dirty="0">
                <a:cs typeface="Calibri"/>
              </a:rPr>
              <a:t> </a:t>
            </a:r>
            <a:r>
              <a:rPr lang="uk-UA" sz="1600" b="1" dirty="0">
                <a:cs typeface="Calibri"/>
              </a:rPr>
              <a:t>Стандартизація</a:t>
            </a:r>
          </a:p>
          <a:p>
            <a:pPr>
              <a:buFontTx/>
              <a:buChar char="-"/>
            </a:pPr>
            <a:r>
              <a:rPr lang="en-US" sz="1600" b="1" dirty="0">
                <a:cs typeface="Calibri"/>
              </a:rPr>
              <a:t> </a:t>
            </a:r>
            <a:r>
              <a:rPr lang="uk-UA" sz="1600" b="1" dirty="0">
                <a:cs typeface="Calibri"/>
              </a:rPr>
              <a:t>Абстракція</a:t>
            </a:r>
          </a:p>
          <a:p>
            <a:pPr>
              <a:buFontTx/>
              <a:buChar char="-"/>
            </a:pPr>
            <a:r>
              <a:rPr lang="en-US" sz="1600" b="1" dirty="0">
                <a:cs typeface="Calibri"/>
              </a:rPr>
              <a:t> </a:t>
            </a:r>
            <a:r>
              <a:rPr lang="uk-UA" sz="1600" b="1" dirty="0">
                <a:cs typeface="Calibri"/>
              </a:rPr>
              <a:t>Модульність</a:t>
            </a: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AB4C1B5-30FF-4B58-B22A-9C0525DA024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-7377" r="22061" b="-389"/>
          <a:stretch/>
        </p:blipFill>
        <p:spPr>
          <a:xfrm>
            <a:off x="7354824" y="990600"/>
            <a:ext cx="4837176" cy="4837176"/>
          </a:xfr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2AE742E3-D257-4005-873D-B52013018DB1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632478E-AC49-4AF0-A61C-FAEE70448D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C0DAF-6C0F-4CFB-BFF6-874C72B35F12}"/>
              </a:ext>
            </a:extLst>
          </p:cNvPr>
          <p:cNvSpPr txBox="1"/>
          <p:nvPr/>
        </p:nvSpPr>
        <p:spPr>
          <a:xfrm>
            <a:off x="1028700" y="5673887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Web API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379EE3-6D7E-43C5-A735-B8E906BFB1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9342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423629-A0A2-41C8-9AAF-ABCB263A258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28700" y="3046281"/>
            <a:ext cx="781049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uk-UA" sz="1400" dirty="0"/>
              <a:t>Коли клієнт (наприклад, браузер або мобільний додаток) хоче отримати або надіслати дані до сервера, він відправляє запит до </a:t>
            </a:r>
            <a:r>
              <a:rPr lang="en-US" sz="1400" dirty="0"/>
              <a:t>API.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400" dirty="0"/>
              <a:t>Запит містить необхідну інформацію, таку як </a:t>
            </a:r>
            <a:r>
              <a:rPr lang="en-US" sz="1400" dirty="0"/>
              <a:t>URL, </a:t>
            </a:r>
            <a:r>
              <a:rPr lang="uk-UA" sz="1400" dirty="0"/>
              <a:t>метод </a:t>
            </a:r>
            <a:r>
              <a:rPr lang="en-US" sz="1400" dirty="0"/>
              <a:t>HTTP, </a:t>
            </a:r>
            <a:r>
              <a:rPr lang="uk-UA" sz="1400" dirty="0"/>
              <a:t>заголовки та, за потреби, тіло запиту.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400" dirty="0"/>
              <a:t>Сервер обробляє запит і відправляє відповідь, яка містить статусний код </a:t>
            </a:r>
            <a:r>
              <a:rPr lang="en-US" sz="1400" dirty="0"/>
              <a:t>HTTP, </a:t>
            </a:r>
            <a:r>
              <a:rPr lang="uk-UA" sz="1400" dirty="0"/>
              <a:t>заголовки та тіло відповіді з даними або повідомленням про помилку.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CDE2BE-1BA7-4593-86F1-88711467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Запити та відповіді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2AE742E3-D257-4005-873D-B52013018DB1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5A7555-BFAC-4AAD-9BD3-1C1CF1C932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3D3E53-46A4-4E0B-B0D8-686B2E3936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43060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6BA318A-FE8B-4339-9E1F-3C34FCE117A1}" vid="{413C5E75-2100-4749-8613-1D60FE1BCD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915</Words>
  <Application>Microsoft Office PowerPoint</Application>
  <PresentationFormat>Widescreen</PresentationFormat>
  <Paragraphs>222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Nova</vt:lpstr>
      <vt:lpstr>Calibri</vt:lpstr>
      <vt:lpstr>Wingdings</vt:lpstr>
      <vt:lpstr>Theme1</vt:lpstr>
      <vt:lpstr>API: використання  та аналіз існуючих рішень</vt:lpstr>
      <vt:lpstr>План</vt:lpstr>
      <vt:lpstr>Application Programming Interface</vt:lpstr>
      <vt:lpstr>Типи API</vt:lpstr>
      <vt:lpstr>Веб API</vt:lpstr>
      <vt:lpstr>Бібліотечні API</vt:lpstr>
      <vt:lpstr>Операційні API</vt:lpstr>
      <vt:lpstr>Основні принципи роботи</vt:lpstr>
      <vt:lpstr>Запити та відповіді</vt:lpstr>
      <vt:lpstr>Методи HTTP</vt:lpstr>
      <vt:lpstr>Методи HTTP</vt:lpstr>
      <vt:lpstr>Статуси відповідей HTTP</vt:lpstr>
      <vt:lpstr>Інструменти для роботи</vt:lpstr>
      <vt:lpstr>Postman</vt:lpstr>
      <vt:lpstr>Swagger</vt:lpstr>
      <vt:lpstr> Проблеми</vt:lpstr>
      <vt:lpstr>Summary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API: використання та аналіз існуючих рішень</dc:title>
  <dc:creator>Ivan Schedrovskiy</dc:creator>
  <cp:lastModifiedBy>Ivan Schedrovskiy</cp:lastModifiedBy>
  <cp:revision>116</cp:revision>
  <dcterms:created xsi:type="dcterms:W3CDTF">2024-05-28T18:45:16Z</dcterms:created>
  <dcterms:modified xsi:type="dcterms:W3CDTF">2024-06-06T07:28:36Z</dcterms:modified>
</cp:coreProperties>
</file>