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84" r:id="rId12"/>
    <p:sldId id="265" r:id="rId13"/>
    <p:sldId id="266" r:id="rId14"/>
    <p:sldId id="267" r:id="rId15"/>
    <p:sldId id="268" r:id="rId16"/>
    <p:sldId id="270" r:id="rId17"/>
    <p:sldId id="283" r:id="rId18"/>
    <p:sldId id="272" r:id="rId19"/>
    <p:sldId id="273" r:id="rId20"/>
    <p:sldId id="28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322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403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17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730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756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786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17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790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224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956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44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09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114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93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21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21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68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45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38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7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29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048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048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9717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57" name="Google Shape;57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•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8956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8956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89559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89559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•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8956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8956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89559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89559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26" name="Google Shape;126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32" name="Google Shape;132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type="txAndObj">
  <p:cSld name="TEXT_AND_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64" name="Google Shape;64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65" name="Google Shape;65;p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0" name="Google Shape;70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1" name="Google Shape;71;p4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4" name="Google Shape;7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объект и текст" type="objAndTx">
  <p:cSld name="OBJECT_AND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87" y="0"/>
            <a:ext cx="9148763" cy="6851650"/>
            <a:chOff x="1587" y="0"/>
            <a:chExt cx="9148763" cy="6851650"/>
          </a:xfrm>
        </p:grpSpPr>
        <p:sp>
          <p:nvSpPr>
            <p:cNvPr id="11" name="Google Shape;11;p1"/>
            <p:cNvSpPr/>
            <p:nvPr/>
          </p:nvSpPr>
          <p:spPr>
            <a:xfrm>
              <a:off x="8008937" y="4168775"/>
              <a:ext cx="1141412" cy="2682875"/>
            </a:xfrm>
            <a:custGeom>
              <a:avLst/>
              <a:gdLst/>
              <a:ahLst/>
              <a:cxnLst/>
              <a:rect l="0" t="0" r="0" b="0"/>
              <a:pathLst>
                <a:path w="717" h="1690" extrusionOk="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00244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8550275" y="6022975"/>
              <a:ext cx="600075" cy="828675"/>
            </a:xfrm>
            <a:custGeom>
              <a:avLst/>
              <a:gdLst/>
              <a:ahLst/>
              <a:cxnLst/>
              <a:rect l="0" t="0" r="0" b="0"/>
              <a:pathLst>
                <a:path w="377" h="522" extrusionOk="0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00244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9017000" y="6689725"/>
              <a:ext cx="133350" cy="161925"/>
            </a:xfrm>
            <a:custGeom>
              <a:avLst/>
              <a:gdLst/>
              <a:ahLst/>
              <a:cxnLst/>
              <a:rect l="0" t="0" r="0" b="0"/>
              <a:pathLst>
                <a:path w="84" h="102" extrusionOk="0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00244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4" name="Google Shape;14;p1"/>
            <p:cNvGrpSpPr/>
            <p:nvPr/>
          </p:nvGrpSpPr>
          <p:grpSpPr>
            <a:xfrm>
              <a:off x="457200" y="0"/>
              <a:ext cx="8093075" cy="6851650"/>
              <a:chOff x="457200" y="0"/>
              <a:chExt cx="8093075" cy="6851650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4427537" y="0"/>
                <a:ext cx="114300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72" h="4316" extrusionOk="0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4903787" y="0"/>
                <a:ext cx="276225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174" h="4316" extrusionOk="0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330825" y="0"/>
                <a:ext cx="534987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335" h="4316" extrusionOk="0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5835650" y="0"/>
                <a:ext cx="677862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425" h="4316" extrusionOk="0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6264275" y="0"/>
                <a:ext cx="885825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556" h="4316" extrusionOk="0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6740525" y="0"/>
                <a:ext cx="1095375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688" h="4316" extrusionOk="0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7178675" y="0"/>
                <a:ext cx="1371600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861" h="4316" extrusionOk="0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3808412" y="0"/>
                <a:ext cx="238125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149" h="4316" extrusionOk="0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3122612" y="0"/>
                <a:ext cx="476250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299" h="4316" extrusionOk="0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2486025" y="0"/>
                <a:ext cx="674687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424" h="4316" extrusionOk="0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790700" y="0"/>
                <a:ext cx="912812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574" h="4316" extrusionOk="0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1114425" y="0"/>
                <a:ext cx="1169987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735" h="4316" extrusionOk="0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457200" y="0"/>
                <a:ext cx="1333500" cy="6851650"/>
              </a:xfrm>
              <a:custGeom>
                <a:avLst/>
                <a:gdLst/>
                <a:ahLst/>
                <a:cxnLst/>
                <a:rect l="0" t="0" r="0" b="0"/>
                <a:pathLst>
                  <a:path w="837" h="4316" extrusionOk="0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448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8" name="Google Shape;28;p1"/>
            <p:cNvSpPr/>
            <p:nvPr/>
          </p:nvSpPr>
          <p:spPr>
            <a:xfrm>
              <a:off x="9525" y="4605337"/>
              <a:ext cx="962025" cy="2246312"/>
            </a:xfrm>
            <a:custGeom>
              <a:avLst/>
              <a:gdLst/>
              <a:ahLst/>
              <a:cxnLst/>
              <a:rect l="0" t="0" r="0" b="0"/>
              <a:pathLst>
                <a:path w="604" h="1415" extrusionOk="0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00244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9525" y="6175375"/>
              <a:ext cx="361950" cy="676275"/>
            </a:xfrm>
            <a:custGeom>
              <a:avLst/>
              <a:gdLst/>
              <a:ahLst/>
              <a:cxnLst/>
              <a:rect l="0" t="0" r="0" b="0"/>
              <a:pathLst>
                <a:path w="227" h="426" extrusionOk="0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00244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581900" y="0"/>
              <a:ext cx="1562100" cy="2835275"/>
            </a:xfrm>
            <a:custGeom>
              <a:avLst/>
              <a:gdLst/>
              <a:ahLst/>
              <a:cxnLst/>
              <a:rect l="0" t="0" r="0" b="0"/>
              <a:pathLst>
                <a:path w="981" h="1786" extrusionOk="0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60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002587" y="0"/>
              <a:ext cx="1141412" cy="1341437"/>
            </a:xfrm>
            <a:custGeom>
              <a:avLst/>
              <a:gdLst/>
              <a:ahLst/>
              <a:cxnLst/>
              <a:rect l="0" t="0" r="0" b="0"/>
              <a:pathLst>
                <a:path w="717" h="845" extrusionOk="0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496300" y="0"/>
              <a:ext cx="647700" cy="657225"/>
            </a:xfrm>
            <a:custGeom>
              <a:avLst/>
              <a:gdLst/>
              <a:ahLst/>
              <a:cxnLst/>
              <a:rect l="0" t="0" r="0" b="0"/>
              <a:pathLst>
                <a:path w="407" h="414" extrusionOk="0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9525" y="0"/>
              <a:ext cx="1362075" cy="2236787"/>
            </a:xfrm>
            <a:custGeom>
              <a:avLst/>
              <a:gdLst/>
              <a:ahLst/>
              <a:cxnLst/>
              <a:rect l="0" t="0" r="0" b="0"/>
              <a:pathLst>
                <a:path w="855" h="1409" extrusionOk="0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60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9525" y="0"/>
              <a:ext cx="933450" cy="950912"/>
            </a:xfrm>
            <a:custGeom>
              <a:avLst/>
              <a:gdLst/>
              <a:ahLst/>
              <a:cxnLst/>
              <a:rect l="0" t="0" r="0" b="0"/>
              <a:pathLst>
                <a:path w="586" h="599" extrusionOk="0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9525" y="0"/>
              <a:ext cx="428625" cy="400050"/>
            </a:xfrm>
            <a:custGeom>
              <a:avLst/>
              <a:gdLst/>
              <a:ahLst/>
              <a:cxnLst/>
              <a:rect l="0" t="0" r="0" b="0"/>
              <a:pathLst>
                <a:path w="269" h="252" extrusionOk="0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6" name="Google Shape;36;p1"/>
            <p:cNvCxnSpPr/>
            <p:nvPr/>
          </p:nvCxnSpPr>
          <p:spPr>
            <a:xfrm>
              <a:off x="1587" y="4364037"/>
              <a:ext cx="9140825" cy="0"/>
            </a:xfrm>
            <a:prstGeom prst="straightConnector1">
              <a:avLst/>
            </a:prstGeom>
            <a:noFill/>
            <a:ln w="158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1587" y="3740150"/>
              <a:ext cx="9140825" cy="0"/>
            </a:xfrm>
            <a:prstGeom prst="straightConnector1">
              <a:avLst/>
            </a:prstGeom>
            <a:noFill/>
            <a:ln w="158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1587" y="4987925"/>
              <a:ext cx="9140825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39" name="Google Shape;39;p1"/>
            <p:cNvGrpSpPr/>
            <p:nvPr/>
          </p:nvGrpSpPr>
          <p:grpSpPr>
            <a:xfrm>
              <a:off x="1587" y="622300"/>
              <a:ext cx="9140825" cy="2493962"/>
              <a:chOff x="1587" y="622300"/>
              <a:chExt cx="9140825" cy="2493962"/>
            </a:xfrm>
          </p:grpSpPr>
          <p:cxnSp>
            <p:nvCxnSpPr>
              <p:cNvPr id="40" name="Google Shape;40;p1"/>
              <p:cNvCxnSpPr/>
              <p:nvPr/>
            </p:nvCxnSpPr>
            <p:spPr>
              <a:xfrm>
                <a:off x="1587" y="1244600"/>
                <a:ext cx="9140825" cy="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>
                <a:off x="1587" y="3116262"/>
                <a:ext cx="9140825" cy="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>
                <a:off x="1587" y="2492375"/>
                <a:ext cx="9140825" cy="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>
                <a:off x="1587" y="1868487"/>
                <a:ext cx="9140825" cy="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1"/>
              <p:cNvCxnSpPr/>
              <p:nvPr/>
            </p:nvCxnSpPr>
            <p:spPr>
              <a:xfrm>
                <a:off x="1587" y="622300"/>
                <a:ext cx="9140825" cy="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45" name="Google Shape;45;p1"/>
            <p:cNvCxnSpPr/>
            <p:nvPr/>
          </p:nvCxnSpPr>
          <p:spPr>
            <a:xfrm>
              <a:off x="1587" y="6235700"/>
              <a:ext cx="9140825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" name="Google Shape;46;p1"/>
            <p:cNvCxnSpPr/>
            <p:nvPr/>
          </p:nvCxnSpPr>
          <p:spPr>
            <a:xfrm>
              <a:off x="1587" y="5611812"/>
              <a:ext cx="9140825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50" name="Google Shape;50;p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Некласична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філософія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sz="40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sz="40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ХІХ-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поч.ХХст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1"/>
          </p:nvPr>
        </p:nvSpPr>
        <p:spPr>
          <a:xfrm>
            <a:off x="4235450" y="1600200"/>
            <a:ext cx="4908549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1.Відмінності 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особливості класичної та некласичної філософії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Прагматизм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Філософія життя.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3.Психоаналіз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4.Феноменологія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Марксизм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AutoNum type="arabicPeriod"/>
            </a:pPr>
            <a:endParaRPr lang="uk-UA" sz="1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dirty="0" smtClean="0">
                <a:solidFill>
                  <a:srgbClr val="FFFF00"/>
                </a:solidFill>
              </a:rPr>
              <a:t> </a:t>
            </a:r>
            <a:endParaRPr lang="uk-UA" dirty="0">
              <a:solidFill>
                <a:srgbClr val="FFFF00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endParaRPr dirty="0">
              <a:solidFill>
                <a:srgbClr val="FFFF00"/>
              </a:solidFill>
            </a:endParaRPr>
          </a:p>
        </p:txBody>
      </p:sp>
      <p:pic>
        <p:nvPicPr>
          <p:cNvPr id="5" name="Google Shape;211;p20" descr="x_454ed06c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253" y="2838994"/>
            <a:ext cx="2300696" cy="32957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390253" y="1604009"/>
            <a:ext cx="4038600" cy="4530725"/>
          </a:xfrm>
        </p:spPr>
        <p:txBody>
          <a:bodyPr/>
          <a:lstStyle/>
          <a:p>
            <a:pPr marL="121920" indent="0">
              <a:buNone/>
            </a:pPr>
            <a:r>
              <a:rPr lang="uk-UA" sz="1600" b="1" i="1" dirty="0" smtClean="0">
                <a:solidFill>
                  <a:srgbClr val="FFFF00"/>
                </a:solidFill>
              </a:rPr>
              <a:t>А. Шопенгауер (1788-1860)</a:t>
            </a:r>
          </a:p>
          <a:p>
            <a:pPr marL="121920" indent="0">
              <a:buNone/>
            </a:pPr>
            <a:r>
              <a:rPr lang="uk-UA" sz="1600" b="1" i="1" dirty="0" smtClean="0">
                <a:solidFill>
                  <a:srgbClr val="FFFF00"/>
                </a:solidFill>
              </a:rPr>
              <a:t>«Світ як воля, та уявлення</a:t>
            </a:r>
            <a:r>
              <a:rPr lang="uk-UA" sz="1600" b="1" i="1" dirty="0" smtClean="0">
                <a:solidFill>
                  <a:srgbClr val="FFFF00"/>
                </a:solidFill>
              </a:rPr>
              <a:t>» </a:t>
            </a:r>
            <a:endParaRPr lang="ru-RU" sz="16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500062" y="285750"/>
            <a:ext cx="8229600" cy="113982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uk-UA" sz="3600" b="1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Мораль – це засіб боротьби слабких проти сильних</a:t>
            </a:r>
            <a:endParaRPr lang="uk-UA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38"/>
          <p:cNvSpPr txBox="1">
            <a:spLocks noGrp="1"/>
          </p:cNvSpPr>
          <p:nvPr>
            <p:ph type="body" idx="1"/>
          </p:nvPr>
        </p:nvSpPr>
        <p:spPr>
          <a:xfrm>
            <a:off x="285750" y="1600200"/>
            <a:ext cx="8643937" cy="5043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Свою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позицію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позначає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як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аморальність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(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неморальність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), а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як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3200" b="1" i="1" u="sng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“</a:t>
            </a:r>
            <a:r>
              <a:rPr lang="en-US" sz="3200" b="1" i="1" u="sng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імморалізм</a:t>
            </a:r>
            <a:r>
              <a:rPr lang="en-US" sz="3200" b="1" i="1" u="sng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” </a:t>
            </a:r>
            <a:r>
              <a:rPr lang="en-US" sz="2400" b="1" i="1" u="none" dirty="0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lang="en-US" sz="2400" b="1" i="1" u="none" dirty="0" err="1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позаморальність</a:t>
            </a:r>
            <a:r>
              <a:rPr lang="en-US" sz="2400" b="1" i="1" u="none" dirty="0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endParaRPr lang="uk-UA" sz="2400" b="1" i="0" u="none" dirty="0" smtClean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Мораль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його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думку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тримається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авторитеті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і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залякуванні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(в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першу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чергу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–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релігійному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але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він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стверджує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що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Бог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помер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…)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Стати</a:t>
            </a:r>
            <a:r>
              <a:rPr lang="en-US" sz="2400" b="0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3200" b="1" i="1" u="sng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надлюдиною</a:t>
            </a:r>
            <a:r>
              <a:rPr lang="en-US" sz="3200" b="1" i="0" u="none" dirty="0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-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це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справжнє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виявлення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сили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життя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endParaRPr lang="uk-UA" sz="2400" b="1" i="0" u="none" dirty="0" smtClean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endParaRPr lang="uk-UA" sz="2400" b="1" i="0" u="none" dirty="0" smtClean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Постає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проти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розуму,як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засобу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організації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людського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життя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сліпа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сила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120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Воля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виявляє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себе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насамперед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через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життя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яке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для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Ніцше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постає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першою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і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єдиною</a:t>
            </a:r>
            <a:r>
              <a:rPr lang="en-US" sz="2400" b="1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реальністю</a:t>
            </a:r>
            <a:r>
              <a:rPr lang="en-US" sz="2400" b="1" i="0" u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</a:t>
            </a:r>
            <a:endParaRPr lang="uk-UA" sz="2400" b="1" i="0" u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endParaRPr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8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Всесвіт,природа,почуття</a:t>
            </a:r>
            <a:r>
              <a:rPr lang="en-US" sz="28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8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тощо</a:t>
            </a:r>
            <a:r>
              <a:rPr lang="en-US" sz="28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– </a:t>
            </a:r>
            <a:r>
              <a:rPr lang="en-US" sz="28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усе</a:t>
            </a:r>
            <a:r>
              <a:rPr lang="en-US" sz="28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8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це</a:t>
            </a:r>
            <a:r>
              <a:rPr lang="en-US" sz="28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є </a:t>
            </a:r>
            <a:r>
              <a:rPr lang="en-US" sz="28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лише</a:t>
            </a:r>
            <a:r>
              <a:rPr lang="en-US" sz="28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8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елементи</a:t>
            </a:r>
            <a:r>
              <a:rPr lang="en-US" sz="28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8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життя</a:t>
            </a:r>
            <a:r>
              <a:rPr lang="en-US" sz="28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</a:t>
            </a:r>
            <a:endParaRPr lang="uk-UA" sz="2800" b="1" i="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endParaRPr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1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Оскільки</a:t>
            </a:r>
            <a:r>
              <a:rPr lang="en-US" sz="2400" b="1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життя</a:t>
            </a:r>
            <a:r>
              <a:rPr lang="en-US" sz="2400" b="1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рухає</a:t>
            </a:r>
            <a:r>
              <a:rPr lang="en-US" sz="2400" b="1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волевиявлення</a:t>
            </a:r>
            <a:r>
              <a:rPr lang="en-US" sz="2400" b="1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у </a:t>
            </a:r>
            <a:r>
              <a:rPr lang="en-US" sz="2400" b="1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ньому</a:t>
            </a:r>
            <a:r>
              <a:rPr lang="en-US" sz="2400" b="1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панує</a:t>
            </a:r>
            <a:r>
              <a:rPr lang="en-US" sz="2400" b="1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u="sng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боротьба</a:t>
            </a:r>
            <a:r>
              <a:rPr lang="en-US" sz="2400" b="1" u="sng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u="sng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за</a:t>
            </a:r>
            <a:r>
              <a:rPr lang="en-US" sz="2400" b="1" u="sng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u="sng" strike="noStrike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виживання</a:t>
            </a:r>
            <a:endParaRPr lang="uk-UA" sz="2400" b="1" u="sng" strike="noStrike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40005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uk-UA" sz="2400" b="1" i="1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 У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ній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перемагає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найсильніший</a:t>
            </a:r>
            <a:r>
              <a:rPr lang="en-US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</a:t>
            </a:r>
            <a:endParaRPr lang="uk-UA" sz="2000" b="1" i="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40005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2.</a:t>
            </a:r>
            <a:r>
              <a:rPr lang="uk-UA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Завдяки</a:t>
            </a:r>
            <a:r>
              <a:rPr lang="en-US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такій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перемозі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життя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може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зміцнюватись</a:t>
            </a:r>
            <a:r>
              <a:rPr lang="en-US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    </a:t>
            </a:r>
            <a:endParaRPr lang="uk-UA" sz="2000" b="1" i="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40005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3.</a:t>
            </a:r>
            <a:r>
              <a:rPr lang="uk-UA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Слабким</a:t>
            </a:r>
            <a:r>
              <a:rPr lang="en-US" sz="20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людям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слід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ні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співчувати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окремо,ні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  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допомагати,бо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підтримка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слабих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веде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до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виснаження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і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виродження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i="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життя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5" name="Google Shape;335;p37" descr="ІВ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475" y="4487862"/>
            <a:ext cx="1533525" cy="237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 descr="ФВІ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3312" y="4552950"/>
            <a:ext cx="15367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7" descr="ФІВ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662487"/>
            <a:ext cx="1463675" cy="2195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9386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Шпенглер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представник </a:t>
            </a:r>
            <a:r>
              <a:rPr lang="uk-UA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історицистського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варіанту«Занепад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Європи»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прикладі занепаду греко-римської культури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«занепад» Заходу.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endParaRPr lang="uk-UA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Хосе Ортега-і-Гассет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розробив вчення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раціовіталізму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Життя тлумачиться </a:t>
            </a:r>
            <a:r>
              <a:rPr lang="uk-UA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антропологічно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праці «Повстання мас»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Духовна «еліта» творить культуру, а маса людей задовольняється несвідомо стандартними поняттями і уявленнями.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endParaRPr lang="uk-UA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1680"/>
              <a:buNone/>
            </a:pPr>
            <a:r>
              <a:rPr lang="uk-UA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Анрі </a:t>
            </a:r>
            <a:r>
              <a:rPr lang="uk-UA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Бергсон</a:t>
            </a:r>
            <a:r>
              <a:rPr lang="ru-RU" sz="2000" dirty="0"/>
              <a:t>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концепцію «позитивної метафізики», 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1680"/>
              <a:buNone/>
            </a:pP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 проблему сучасної йому філософії та гуманітарних наук мислитель вбачав у змішанні таких понять як «протяжність» і «тривалість», «динамічне» і «статичне» тощо.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1680"/>
              <a:buNone/>
            </a:pPr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Зокрема він критикував розгляд часу, як сукупності моментів і відстоював думку про неподільний тривалий час, який лежить в основі свідомості.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89" y="82675"/>
            <a:ext cx="8873991" cy="1580661"/>
          </a:xfrm>
          <a:solidFill>
            <a:srgbClr val="00B0F0"/>
          </a:solidFill>
        </p:spPr>
        <p:txBody>
          <a:bodyPr/>
          <a:lstStyle/>
          <a:p>
            <a:r>
              <a:rPr lang="uk-U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Освальд Шпенглер (1880-1936) </a:t>
            </a:r>
            <a:br>
              <a:rPr lang="uk-U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Хосе </a:t>
            </a:r>
            <a:r>
              <a:rPr lang="uk-UA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Ортега</a:t>
            </a:r>
            <a:r>
              <a:rPr lang="uk-U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–і-</a:t>
            </a:r>
            <a:r>
              <a:rPr lang="uk-UA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Гассет</a:t>
            </a:r>
            <a:r>
              <a:rPr lang="uk-U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(1833-1955)</a:t>
            </a:r>
            <a:br>
              <a:rPr lang="uk-U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Анрі Бергсон (1859-1941)</a:t>
            </a:r>
            <a:br>
              <a:rPr lang="uk-U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закат европы краткое содержание шпенгле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08" y="1802167"/>
            <a:ext cx="2600734" cy="23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i="0" u="none" strike="noStrike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Психоанал</a:t>
            </a:r>
            <a:r>
              <a:rPr lang="uk-UA" sz="3600" b="1" i="0" u="none" strike="noStrike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ітична</a:t>
            </a:r>
            <a:r>
              <a:rPr lang="uk-UA" sz="3600" b="1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філософія або </a:t>
            </a:r>
            <a:r>
              <a:rPr lang="uk-UA" sz="3600" b="1" i="0" u="none" strike="noStrike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фрейдізм</a:t>
            </a:r>
            <a:r>
              <a:rPr lang="uk-UA" sz="3600" b="1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sz="36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539931" y="1417637"/>
            <a:ext cx="8029304" cy="50179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ts val="192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lang="en-US" sz="3200" b="0" i="0" u="none" dirty="0" smtClean="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uk-UA" sz="1600" b="1" i="0" u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Психоаналіз </a:t>
            </a:r>
            <a:r>
              <a:rPr lang="uk-UA" sz="1600" b="1" i="0" u="none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Зігмунда</a:t>
            </a:r>
            <a:r>
              <a:rPr lang="uk-UA" sz="1600" b="1" i="0" u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Фрейда</a:t>
            </a:r>
            <a:r>
              <a:rPr lang="uk-UA" sz="1600" i="0" u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(1856-1939</a:t>
            </a:r>
            <a:r>
              <a:rPr lang="uk-UA" sz="1600" b="1" i="0" u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endParaRPr sz="1600" b="1" i="0" u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lvl="0" indent="-220980">
              <a:lnSpc>
                <a:spcPts val="1920"/>
              </a:lnSpc>
              <a:buNone/>
            </a:pPr>
            <a:r>
              <a:rPr lang="uk-UA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Перший рівень  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свідомості  є  невід’ємною  </a:t>
            </a:r>
            <a:endParaRPr lang="uk-UA" sz="1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20980">
              <a:lnSpc>
                <a:spcPts val="1920"/>
              </a:lnSpc>
              <a:buNone/>
            </a:pP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частиною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людської  психіки, </a:t>
            </a: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 вміщує  біологічні сексуальні  </a:t>
            </a:r>
            <a:endParaRPr lang="uk-UA" sz="1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20980">
              <a:lnSpc>
                <a:spcPts val="1920"/>
              </a:lnSpc>
              <a:buNone/>
            </a:pP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потяги </a:t>
            </a:r>
            <a:r>
              <a:rPr lang="uk-UA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«Воно» </a:t>
            </a:r>
            <a:r>
              <a:rPr lang="uk-UA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«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20980">
              <a:lnSpc>
                <a:spcPts val="1920"/>
              </a:lnSpc>
              <a:buNone/>
            </a:pPr>
            <a:r>
              <a:rPr lang="uk-UA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uk-UA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рівень 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представляє   раціональну   частину  психіки людини.  </a:t>
            </a:r>
            <a:endParaRPr lang="uk-UA" sz="1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20980">
              <a:lnSpc>
                <a:spcPts val="1920"/>
              </a:lnSpc>
              <a:buNone/>
            </a:pP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Його формування відбувається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завдяки  суспільству  і вимогам, які  </a:t>
            </a: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висуває перед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sz="1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20980">
              <a:lnSpc>
                <a:spcPts val="1920"/>
              </a:lnSpc>
              <a:buNone/>
            </a:pP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людиною.  </a:t>
            </a: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Тому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uk-UA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«Я»   «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підпорядкований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принципу реальності.</a:t>
            </a:r>
            <a:endParaRPr lang="ru-RU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uk-UA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Тоді  ж як третій  рівень 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“Над-Я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Super-ego</a:t>
            </a: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-</a:t>
            </a:r>
            <a:r>
              <a:rPr 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 </a:t>
            </a:r>
            <a:r>
              <a:rPr lang="uk-UA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 носія  стандартів моральності,  судді, критики, </a:t>
            </a:r>
            <a:r>
              <a:rPr lang="uk-UA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цензора, совісті. </a:t>
            </a:r>
            <a:endParaRPr lang="uk-UA" sz="12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uk-UA" sz="1600" b="1" i="0" u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КАРЛ  ГУСТАВ ЮНГ- </a:t>
            </a:r>
            <a:r>
              <a:rPr lang="uk-UA" sz="1600" i="1" u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досліджував спонтанну появу мотивів: аналогічним фольклорним і міфологічним, у снах і фантазіях, символіка є складової самої психіки, а несвідоме виробляє ідеї, схеми які складають основу уявлень людини. </a:t>
            </a:r>
            <a:r>
              <a:rPr lang="uk-UA" sz="16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АРХЕТИПИ загальнолюдські </a:t>
            </a:r>
            <a:r>
              <a:rPr lang="uk-UA" sz="1600" u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первообрази. ТИПОЛОГІЯ ХАРАКТЕРУ Екстравертний та Інтровертний.</a:t>
            </a:r>
          </a:p>
          <a:p>
            <a:pPr marL="106680" indent="0">
              <a:buNone/>
            </a:pPr>
            <a:r>
              <a:rPr lang="uk-UA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ЕРІХ ФРОММ – Головна цінність людини це кохання.</a:t>
            </a:r>
          </a:p>
          <a:p>
            <a:pPr marL="106680" indent="0">
              <a:buNone/>
            </a:pPr>
            <a:r>
              <a:rPr lang="uk-UA" sz="1600" u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 процесі розвитку особи існує екзистенціальне і історичне; авторитарне і гуманістичне; експлуататорське та рецептивне: «Свобода від», «Свобода для»</a:t>
            </a:r>
          </a:p>
        </p:txBody>
      </p:sp>
      <p:pic>
        <p:nvPicPr>
          <p:cNvPr id="1026" name="Picture 2" descr="https://tureligious.com.ua/wp-content/uploads/2018/06/psih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031" y="1368006"/>
            <a:ext cx="1661900" cy="161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80411" y="1417637"/>
            <a:ext cx="1998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  <a:latin typeface="Helvetica Neue"/>
              </a:rPr>
              <a:t>Фрейд розробив </a:t>
            </a:r>
            <a:r>
              <a:rPr lang="uk-UA" dirty="0" err="1" smtClean="0">
                <a:solidFill>
                  <a:srgbClr val="FF0000"/>
                </a:solidFill>
                <a:latin typeface="Helvetica Neue"/>
              </a:rPr>
              <a:t>трирівневу</a:t>
            </a:r>
            <a:r>
              <a:rPr lang="uk-UA" dirty="0" smtClean="0">
                <a:solidFill>
                  <a:srgbClr val="FF0000"/>
                </a:solidFill>
                <a:latin typeface="Helvetica Neue"/>
              </a:rPr>
              <a:t>  структуру людської  психіки.</a:t>
            </a:r>
            <a:endParaRPr lang="uk-U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 b="1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Феноменологія </a:t>
            </a:r>
            <a:r>
              <a:rPr lang="uk-UA" sz="4400" b="1" i="0" u="none" strike="noStrike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Гуссерля</a:t>
            </a:r>
            <a:endParaRPr sz="44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66" name="Google Shape;266;p28"/>
          <p:cNvSpPr txBox="1">
            <a:spLocks noGrp="1"/>
          </p:cNvSpPr>
          <p:nvPr>
            <p:ph type="body" idx="1"/>
          </p:nvPr>
        </p:nvSpPr>
        <p:spPr>
          <a:xfrm>
            <a:off x="474617" y="1321525"/>
            <a:ext cx="8229600" cy="524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uk-UA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Феноменологія</a:t>
            </a:r>
            <a:r>
              <a:rPr lang="ru-RU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(вчення про </a:t>
            </a:r>
            <a:r>
              <a:rPr lang="ru-RU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феномени</a:t>
            </a:r>
            <a:r>
              <a:rPr lang="ru-RU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uk-UA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одне</a:t>
            </a:r>
            <a:r>
              <a:rPr lang="ru-RU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найбільш оригінальних і значних </a:t>
            </a:r>
            <a:r>
              <a:rPr lang="ru-RU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напрямків</a:t>
            </a:r>
          </a:p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ru-RU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філософії 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</a:t>
            </a:r>
            <a:r>
              <a:rPr lang="ru-RU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endParaRPr lang="ru-RU" sz="1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2160"/>
              <a:buNone/>
            </a:pPr>
            <a:endParaRPr lang="ru-RU" sz="18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ru-RU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 </a:t>
            </a:r>
            <a:r>
              <a:rPr lang="ru-RU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основоположником феноменології </a:t>
            </a:r>
            <a:endParaRPr lang="ru-RU" sz="18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ru-RU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самостійного</a:t>
            </a:r>
            <a:r>
              <a:rPr lang="ru-RU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є Е. Гуссерль . </a:t>
            </a:r>
            <a:endParaRPr lang="ru-RU" sz="18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ru-RU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Ідеї </a:t>
            </a:r>
            <a:r>
              <a:rPr lang="ru-RU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феноменології </a:t>
            </a:r>
            <a:r>
              <a:rPr lang="ru-RU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ряд </a:t>
            </a:r>
            <a:r>
              <a:rPr lang="ru-RU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спільних</a:t>
            </a:r>
            <a:r>
              <a:rPr lang="ru-RU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рис </a:t>
            </a:r>
            <a:endParaRPr lang="ru-RU" sz="18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ru-RU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філософією</a:t>
            </a:r>
            <a:r>
              <a:rPr lang="ru-RU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буддизму, хоча невідомо, </a:t>
            </a:r>
            <a:endParaRPr lang="ru-RU" sz="18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ru-RU" sz="18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 Гуссерль знайомий з </a:t>
            </a:r>
            <a:r>
              <a:rPr lang="ru-RU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нею.</a:t>
            </a:r>
          </a:p>
          <a:p>
            <a:pPr marL="0" indent="0" algn="just">
              <a:spcBef>
                <a:spcPts val="0"/>
              </a:spcBef>
              <a:buSzPts val="2160"/>
              <a:buNone/>
            </a:pPr>
            <a:r>
              <a:rPr lang="uk-UA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основі феноменології лежать дві фундаментальні ідеї:</a:t>
            </a:r>
          </a:p>
          <a:p>
            <a:pPr marL="106680" indent="0">
              <a:buNone/>
            </a:pPr>
            <a:r>
              <a:rPr lang="uk-UA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по-перше, кожна людина має свідомість, що самоочевидне для будь-якого мислячого істоти (згадаємо </a:t>
            </a:r>
            <a:r>
              <a:rPr lang="uk-UA" sz="18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декартівське</a:t>
            </a:r>
            <a:r>
              <a:rPr lang="uk-UA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"Думаю, отже, існую");</a:t>
            </a:r>
          </a:p>
          <a:p>
            <a:pPr marL="106680" indent="0">
              <a:buNone/>
            </a:pPr>
            <a:r>
              <a:rPr lang="uk-UA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по-друге, оскільки знаряддям пізнання всього, що лежить за межами свідомості (тобто зовнішнього світу), є свідомість, то будь-які об'єкти або факти дійсності пізнаються і усвідомлюються нами, тільки будучи якимось чином відображені і проявлені в свідомості. Отже, все те, що ми пізнаємо, є, строго кажучи, не самі об'єкти або факти дійсності, а їх прояви у свідомості, тобто феномени або явища.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None/>
            </a:pPr>
            <a:endParaRPr lang="uk-UA" sz="18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эдмунд гуссерл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74" y="1297577"/>
            <a:ext cx="1947364" cy="224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Позитивізм</a:t>
            </a:r>
            <a:r>
              <a:rPr lang="uk-UA" sz="4000" b="1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Огюст Конта </a:t>
            </a:r>
            <a:r>
              <a:rPr lang="uk-UA" sz="2800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(1798-1857</a:t>
            </a:r>
            <a:r>
              <a:rPr lang="uk-UA" sz="3600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404949" y="1887583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lang="uk-UA" dirty="0" smtClean="0"/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lang="uk-UA" dirty="0"/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lang="uk-UA" dirty="0" smtClean="0"/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lang="uk-UA" dirty="0"/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6240" y="1294100"/>
            <a:ext cx="5455920" cy="507831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Позитиві́зм (лат.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positivus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позитивний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парадигмальна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гносео-методологічна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установка,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якої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позитивне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знання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отримане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 результат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суто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наукового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(не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філософського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пізнання</a:t>
            </a:r>
            <a:r>
              <a:rPr lang="ru-RU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uk-UA" sz="1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Рушійною силою суспільного розвитку є прогрес знання. О. </a:t>
            </a:r>
            <a:r>
              <a:rPr lang="uk-UA" sz="18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</a:t>
            </a:r>
            <a:r>
              <a:rPr lang="uk-UA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вважає, що в історії змінилося три стадії розвитку думки. Перша - </a:t>
            </a:r>
            <a:r>
              <a:rPr lang="uk-UA" sz="18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теологічна,</a:t>
            </a:r>
            <a:r>
              <a:rPr lang="uk-UA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коли </a:t>
            </a:r>
            <a:r>
              <a:rPr lang="uk-UA" sz="18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першопочатком</a:t>
            </a:r>
            <a:r>
              <a:rPr lang="uk-UA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буття проголошувались боги, демони. Друга - метафізична, коли філософи зверталися до "</a:t>
            </a:r>
            <a:r>
              <a:rPr lang="uk-UA" sz="18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сутнос-тей</a:t>
            </a:r>
            <a:r>
              <a:rPr lang="uk-UA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- абстракцій типу "матерія" або "дух". Третя - позитивна, на якій, відкинувши вигадки теології та метафізики, мислителі переходять до дослідження світу конкретно-науковими способами, завданням філософії стає констатація найбільш загальних законів, які  відкривають  позитивні науки.</a:t>
            </a:r>
            <a:endParaRPr lang="uk-UA" sz="1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pidru4niki.com/imag/filosof/pod_fil/image0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83" y="1297576"/>
            <a:ext cx="2882537" cy="30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500062" y="285750"/>
            <a:ext cx="8229600" cy="1139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1" u="none" strike="noStrike" cap="none" dirty="0" err="1">
                <a:solidFill>
                  <a:srgbClr val="FFC000"/>
                </a:solidFill>
                <a:sym typeface="Arial"/>
              </a:rPr>
              <a:t>Обгрунтував</a:t>
            </a:r>
            <a:r>
              <a:rPr lang="en-US" sz="3600" b="1" u="none" strike="noStrike" cap="none" dirty="0">
                <a:solidFill>
                  <a:srgbClr val="FFC000"/>
                </a:solidFill>
                <a:sym typeface="Arial"/>
              </a:rPr>
              <a:t> “</a:t>
            </a:r>
            <a:r>
              <a:rPr lang="en-US" sz="3600" b="1" u="none" strike="noStrike" cap="none" dirty="0" err="1">
                <a:solidFill>
                  <a:srgbClr val="FFC000"/>
                </a:solidFill>
                <a:sym typeface="Arial"/>
              </a:rPr>
              <a:t>закон</a:t>
            </a:r>
            <a:r>
              <a:rPr lang="en-US" sz="3600" b="1" u="none" strike="noStrike" cap="none" dirty="0">
                <a:solidFill>
                  <a:srgbClr val="FFC000"/>
                </a:solidFill>
                <a:sym typeface="Arial"/>
              </a:rPr>
              <a:t> 3-х </a:t>
            </a:r>
            <a:r>
              <a:rPr lang="en-US" sz="3600" b="1" u="none" strike="noStrike" cap="none" dirty="0" err="1">
                <a:solidFill>
                  <a:srgbClr val="FFC000"/>
                </a:solidFill>
                <a:sym typeface="Arial"/>
              </a:rPr>
              <a:t>стадій</a:t>
            </a:r>
            <a:r>
              <a:rPr lang="en-US" sz="3600" b="1" u="none" strike="noStrike" cap="none" dirty="0">
                <a:solidFill>
                  <a:srgbClr val="FFC000"/>
                </a:solidFill>
                <a:sym typeface="Arial"/>
              </a:rPr>
              <a:t>”              у </a:t>
            </a:r>
            <a:r>
              <a:rPr lang="en-US" sz="3600" b="1" u="none" strike="noStrike" cap="none" dirty="0" err="1">
                <a:solidFill>
                  <a:srgbClr val="FFC000"/>
                </a:solidFill>
                <a:sym typeface="Arial"/>
              </a:rPr>
              <a:t>розвитку</a:t>
            </a:r>
            <a:r>
              <a:rPr lang="en-US" sz="3600" b="1" u="none" strike="noStrike" cap="none" dirty="0">
                <a:solidFill>
                  <a:srgbClr val="FFC000"/>
                </a:solidFill>
                <a:sym typeface="Arial"/>
              </a:rPr>
              <a:t> </a:t>
            </a:r>
            <a:r>
              <a:rPr lang="en-US" sz="3600" b="1" u="none" strike="noStrike" cap="none" dirty="0" err="1">
                <a:solidFill>
                  <a:srgbClr val="FFC000"/>
                </a:solidFill>
                <a:sym typeface="Arial"/>
              </a:rPr>
              <a:t>знань</a:t>
            </a:r>
            <a:r>
              <a:rPr lang="en-US" sz="3600" b="1" u="none" strike="noStrike" cap="none" dirty="0">
                <a:solidFill>
                  <a:srgbClr val="FFC000"/>
                </a:solidFill>
                <a:sym typeface="Arial"/>
              </a:rPr>
              <a:t> </a:t>
            </a:r>
            <a:r>
              <a:rPr lang="en-US" sz="3600" b="1" u="none" strike="noStrike" cap="none" dirty="0" err="1">
                <a:solidFill>
                  <a:srgbClr val="FFC000"/>
                </a:solidFill>
                <a:sym typeface="Arial"/>
              </a:rPr>
              <a:t>людства</a:t>
            </a:r>
            <a:r>
              <a:rPr lang="en-US" sz="3600" b="1" u="none" strike="noStrike" cap="none" dirty="0">
                <a:solidFill>
                  <a:srgbClr val="FFC000"/>
                </a:solidFill>
                <a:sym typeface="Arial"/>
              </a:rPr>
              <a:t>: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3013075" y="1557337"/>
            <a:ext cx="6130925" cy="5300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None/>
            </a:pPr>
            <a:r>
              <a:rPr lang="en-US" sz="2400" b="1" i="1" u="none" dirty="0" err="1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Релігійна</a:t>
            </a:r>
            <a:r>
              <a:rPr lang="en-US" sz="2400" b="1" i="1" u="none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0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– </a:t>
            </a:r>
            <a:endParaRPr lang="uk-UA" sz="2400" b="0" i="0" u="none" dirty="0" smtClean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пошуки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абсолютних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знань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про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явища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які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постають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продуктом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дій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надприродних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сил</a:t>
            </a:r>
            <a:endParaRPr lang="uk-UA" sz="2400" b="1" i="0" u="none" dirty="0" smtClean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1" u="none" dirty="0" err="1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Метафізична</a:t>
            </a:r>
            <a:r>
              <a:rPr lang="en-US" sz="2400" b="0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0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–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None/>
            </a:pP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пошуки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абсолютних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знань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шляхомвиведення</a:t>
            </a:r>
            <a:r>
              <a:rPr lang="en-US" sz="2400" b="1" i="0" u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реальних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подій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із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абстрактних,всезагальних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сутностей</a:t>
            </a:r>
            <a:endParaRPr lang="uk-UA" sz="2400" b="1" i="0" u="none" dirty="0" smtClean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1" u="none" dirty="0" err="1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Позитивна</a:t>
            </a:r>
            <a:r>
              <a:rPr lang="en-US" sz="2400" b="1" i="1" u="none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lang="en-US" sz="2400" b="1" i="1" u="none" dirty="0" err="1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наукова</a:t>
            </a:r>
            <a:r>
              <a:rPr lang="en-US" sz="2400" b="1" i="1" u="none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 </a:t>
            </a:r>
            <a:r>
              <a:rPr lang="en-US" sz="2400" b="0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–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відмова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від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абсолютних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знань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зосередження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зусиль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1" u="none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виведення</a:t>
            </a:r>
            <a:r>
              <a:rPr lang="en-US" sz="2400" b="1" i="1" u="none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1" u="none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законів</a:t>
            </a:r>
            <a:r>
              <a:rPr lang="en-US" sz="2400" b="1" i="1" u="none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1" u="none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спостережуваних</a:t>
            </a:r>
            <a:r>
              <a:rPr lang="en-US" sz="2400" b="1" i="1" u="none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1" u="none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явищ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9" name="Google Shape;289;p31" descr="j02991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773237"/>
            <a:ext cx="2282825" cy="374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457200" y="243840"/>
            <a:ext cx="8229600" cy="12888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lvl="0"/>
            <a:r>
              <a:rPr lang="uk-UA" b="1" i="0" u="none" strike="noStrike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uk-UA" b="1" i="0" u="none" strike="noStrike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uk-UA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i="0" u="none" strike="noStrike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Марксизм </a:t>
            </a:r>
            <a:r>
              <a:rPr lang="uk-UA" sz="2800" b="1" i="0" u="none" strike="noStrike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Карл Маркс, Фрідріх Енгельс</a:t>
            </a:r>
            <a:br>
              <a:rPr lang="uk-UA" sz="2800" b="1" i="0" u="none" strike="noStrike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ru-RU" sz="2800" dirty="0"/>
              <a:t> (1818-1883</a:t>
            </a:r>
            <a:r>
              <a:rPr lang="ru-RU" sz="2800" dirty="0" smtClean="0"/>
              <a:t>)</a:t>
            </a:r>
            <a:r>
              <a:rPr lang="ru-RU" sz="2800" dirty="0"/>
              <a:t>  </a:t>
            </a:r>
            <a:r>
              <a:rPr lang="ru-RU" sz="2800" dirty="0" smtClean="0"/>
              <a:t>                                      (</a:t>
            </a:r>
            <a:r>
              <a:rPr lang="ru-RU" sz="2800" dirty="0"/>
              <a:t>1820-1895) </a:t>
            </a:r>
            <a:r>
              <a:rPr lang="uk-U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0" u="none" strike="noStrike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uk-UA" sz="2800" b="1" i="0" u="none" strike="noStrike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uk-U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1" i="0" u="none" strike="noStrike" cap="none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" name="Google Shape;296;p32" descr="ів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632" y="1651416"/>
            <a:ext cx="2665160" cy="263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97;p32" descr="ФКП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271" y="4412201"/>
            <a:ext cx="2104009" cy="243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625267" y="1697855"/>
            <a:ext cx="4039340" cy="4773966"/>
          </a:xfrm>
          <a:solidFill>
            <a:srgbClr val="92D050"/>
          </a:solidFill>
        </p:spPr>
        <p:txBody>
          <a:bodyPr/>
          <a:lstStyle/>
          <a:p>
            <a:pPr marL="10668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ОСНОВНІ ПРАЦІ:</a:t>
            </a:r>
          </a:p>
          <a:p>
            <a:pPr marL="106680" indent="0">
              <a:buNone/>
            </a:pPr>
            <a:r>
              <a:rPr lang="ru-RU" sz="1800" b="1" dirty="0">
                <a:solidFill>
                  <a:schemeClr val="tx1"/>
                </a:solidFill>
              </a:rPr>
              <a:t>«</a:t>
            </a:r>
            <a:r>
              <a:rPr lang="ru-RU" sz="1800" b="1" dirty="0" smtClean="0">
                <a:solidFill>
                  <a:schemeClr val="tx1"/>
                </a:solidFill>
              </a:rPr>
              <a:t>Капітал»</a:t>
            </a:r>
          </a:p>
          <a:p>
            <a:pPr marL="106680" indent="0"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"Економічно-філософські рукописи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(1844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668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Німецька ідеологія" (разом з Ф. Енгельсом, 1845-46); </a:t>
            </a: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Убогість філософії" (1847); "Вісімнадцяте брюмера Луї Бонапарта" (1852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668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"Громадянська війна у Франції" (1871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668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"Критика Готської програми" (1875)</a:t>
            </a:r>
            <a:endParaRPr lang="uk-UA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22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250825" y="0"/>
            <a:ext cx="8229600" cy="4864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Джерелом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розвитку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матерії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вважають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її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внутрішні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суперечності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таку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концепцію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назвали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0" i="0" u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”</a:t>
            </a:r>
            <a:r>
              <a:rPr lang="en-US" sz="2400" b="1" i="1" u="none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Діалектичний</a:t>
            </a:r>
            <a:r>
              <a:rPr lang="en-US" sz="2400" b="1" i="1" u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1" u="none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матеріалізм</a:t>
            </a:r>
            <a:r>
              <a:rPr lang="en-US" sz="2400" b="0" i="0" u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”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400" b="1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Розгляд</a:t>
            </a: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економічних</a:t>
            </a: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і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соціально-політичних</a:t>
            </a: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проблем</a:t>
            </a: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: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1.</a:t>
            </a:r>
            <a:r>
              <a:rPr lang="en-US" sz="2400" b="1" i="0" u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Теорія </a:t>
            </a:r>
            <a:r>
              <a:rPr lang="en-US" sz="2400" b="1" i="1" u="none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класової</a:t>
            </a:r>
            <a:r>
              <a:rPr lang="en-US" sz="2400" b="1" i="0" u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боротьби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2.Праця </a:t>
            </a:r>
            <a:r>
              <a:rPr lang="en-US" sz="2400" b="1" i="0" u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“</a:t>
            </a:r>
            <a:r>
              <a:rPr lang="en-US" sz="2400" b="1" i="1" u="none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Капітал</a:t>
            </a:r>
            <a:r>
              <a:rPr lang="en-US" sz="2400" b="1" i="0" u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” 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–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походження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приватної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власності,її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сутність,суспільство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вищої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справедливості</a:t>
            </a:r>
            <a:r>
              <a:rPr lang="en-US" sz="2400" b="1" i="0" u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– </a:t>
            </a:r>
            <a:r>
              <a:rPr lang="en-US" sz="2400" b="1" i="1" u="none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комунізм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250825" y="6381750"/>
            <a:ext cx="53705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Памятник Марксу и Енгельсу в Берліні </a:t>
            </a:r>
            <a:r>
              <a:rPr lang="en-US" sz="1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306" name="Google Shape;306;p33" descr="АНГЛ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4357687"/>
            <a:ext cx="2881312" cy="193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>
            <a:spLocks noGrp="1"/>
          </p:cNvSpPr>
          <p:nvPr>
            <p:ph type="title"/>
          </p:nvPr>
        </p:nvSpPr>
        <p:spPr>
          <a:xfrm>
            <a:off x="413657" y="22556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uk-UA" b="1" i="1" u="none" strike="noStrike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dirty="0"/>
          </a:p>
        </p:txBody>
      </p:sp>
      <p:sp>
        <p:nvSpPr>
          <p:cNvPr id="312" name="Google Shape;312;p34"/>
          <p:cNvSpPr txBox="1">
            <a:spLocks noGrp="1"/>
          </p:cNvSpPr>
          <p:nvPr>
            <p:ph type="body" idx="1"/>
          </p:nvPr>
        </p:nvSpPr>
        <p:spPr>
          <a:xfrm>
            <a:off x="396240" y="217715"/>
            <a:ext cx="8229600" cy="62354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236220">
              <a:spcBef>
                <a:spcPts val="560"/>
              </a:spcBef>
              <a:buSzPts val="1680"/>
              <a:buNone/>
            </a:pP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40-ві роки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XIX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капіталізм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пануючою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економічною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системою в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основних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західноєвропейських країнах, 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породжений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розвитком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капіталістичного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способу виробництва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пролетаріат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виступив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історичну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арену як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самостійна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політична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сила.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Пролетаріат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почав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усвідомлювати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свої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класові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інтереси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вести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організовану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боротьбу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капіталізму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236220">
              <a:spcBef>
                <a:spcPts val="560"/>
              </a:spcBef>
              <a:buSzPts val="1680"/>
              <a:buNone/>
            </a:pPr>
            <a:endParaRPr lang="ru-RU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Філософія марксизму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діалектичний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матеріалізм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Революційна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взяла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озброєння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революційний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діалектичний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піддається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матеріалістичній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діалектиці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не дух,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(як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представлено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класичному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ідеалізмі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сам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протиріччя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об'єктивно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ньому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Саморозвиток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причиною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пізнання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духу, а не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навпаки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чином,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виключивши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ідею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творця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деміурга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думку про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першоджерело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Маркс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Енгельс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відобразили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об'єктивний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як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саморухомий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перебороли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метафізичний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матеріалізму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створили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історичну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матеріалізму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діалектичний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матеріалізм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1600" b="0" i="0" u="none" dirty="0">
              <a:solidFill>
                <a:schemeClr val="lt1"/>
              </a:solidFill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en-US" sz="1600" b="0" i="0" u="none" dirty="0">
                <a:solidFill>
                  <a:schemeClr val="lt1"/>
                </a:solidFill>
                <a:sym typeface="Verdana"/>
              </a:rPr>
              <a:t>    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endParaRPr dirty="0"/>
          </a:p>
          <a:p>
            <a: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</a:t>
            </a:r>
            <a:endParaRPr dirty="0"/>
          </a:p>
        </p:txBody>
      </p:sp>
      <p:pic>
        <p:nvPicPr>
          <p:cNvPr id="7" name="Google Shape;304;p33" descr="цуа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4571" y="1384663"/>
            <a:ext cx="1733005" cy="193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650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b="1" i="0" u="none" strike="noStrike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Відмінності</a:t>
            </a:r>
            <a:r>
              <a:rPr lang="en-US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онтоло</a:t>
            </a:r>
            <a:r>
              <a:rPr lang="uk-UA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гії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4506912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en-US" sz="2800" b="1" i="1" u="none" strike="noStrike" cap="none" dirty="0" err="1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Класична</a:t>
            </a:r>
            <a:r>
              <a:rPr lang="en-US" sz="2400" b="0" i="0" u="none" strike="noStrike" cap="none" dirty="0">
                <a:solidFill>
                  <a:srgbClr val="7030A0"/>
                </a:solidFill>
                <a:sym typeface="Verdana"/>
              </a:rPr>
              <a:t> </a:t>
            </a:r>
            <a:endParaRPr dirty="0">
              <a:solidFill>
                <a:srgbClr val="7030A0"/>
              </a:solidFill>
            </a:endParaRPr>
          </a:p>
          <a:p>
            <a:pPr marL="342900" marR="0" lvl="0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None/>
            </a:pPr>
            <a:r>
              <a:rPr lang="ru-RU" sz="3600" b="1" i="0" u="none" strike="noStrike" cap="none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 </a:t>
            </a:r>
            <a:r>
              <a:rPr lang="en-US" sz="3600" b="1" i="0" u="none" strike="noStrike" cap="none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Буття </a:t>
            </a:r>
            <a:r>
              <a:rPr lang="en-US" sz="3600" b="1" i="0" u="none" strike="noStrike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є цілісне, </a:t>
            </a:r>
            <a:r>
              <a:rPr lang="en-US" sz="3600" b="1" i="0" u="none" strike="noStrike" cap="none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  </a:t>
            </a:r>
            <a:endParaRPr lang="ru-RU" sz="3600" b="1" i="0" u="none" strike="noStrike" cap="none" dirty="0" smtClean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lang="en-US" sz="3600" b="1" i="0" u="none" strike="noStrike" cap="none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глибокоузасаднене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lang="en-US" sz="3600" b="1" i="0" u="none" strike="noStrike" cap="none" dirty="0">
                <a:solidFill>
                  <a:srgbClr val="6600FF"/>
                </a:solidFill>
                <a:sym typeface="Verdana"/>
              </a:rPr>
              <a:t>    </a:t>
            </a:r>
            <a:endParaRPr lang="ru-RU" sz="3600" b="1" i="0" u="none" strike="noStrike" cap="none" dirty="0" smtClean="0">
              <a:solidFill>
                <a:srgbClr val="6600FF"/>
              </a:solidFill>
              <a:sym typeface="Verdana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lang="en-US" sz="3600" b="1" i="0" u="none" strike="noStrike" cap="none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внутрішньо</a:t>
            </a:r>
            <a:endParaRPr lang="ru-RU" sz="3600" b="1" i="0" u="none" strike="noStrike" cap="none" dirty="0" smtClean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lang="en-US" sz="3600" b="1" i="0" u="none" strike="noStrike" cap="none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концентроване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rgbClr val="66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rgbClr val="66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4716462" y="1143000"/>
            <a:ext cx="4427537" cy="5715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800" b="1" i="1" u="none" strike="noStrike" cap="none" dirty="0">
                <a:solidFill>
                  <a:srgbClr val="FF66CC"/>
                </a:solidFill>
                <a:latin typeface="Verdana"/>
                <a:ea typeface="Verdana"/>
                <a:cs typeface="Verdana"/>
                <a:sym typeface="Verdana"/>
              </a:rPr>
              <a:t>Некласична</a:t>
            </a:r>
            <a:endParaRPr dirty="0"/>
          </a:p>
          <a:p>
            <a:pPr marL="342900" marR="0" lvl="0" indent="-251459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Говорити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буття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безвідносно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людського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сприйняття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й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уявлення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безглуздо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endParaRPr lang="ru-RU" sz="2700" b="1" i="0" u="none" strike="noStrike" cap="none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700" b="1" i="0" u="none" strike="noStrike" cap="none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ми</a:t>
            </a:r>
            <a:r>
              <a:rPr lang="en-US" sz="2700" b="1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можемо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судити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лише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те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що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увійшло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в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контекст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нашого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сприйняття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і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знання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; </a:t>
            </a:r>
            <a:endParaRPr sz="27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поза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цим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питання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про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endParaRPr lang="ru-RU" sz="2700" b="1" i="0" u="none" strike="noStrike" cap="none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None/>
            </a:pPr>
            <a:r>
              <a:rPr lang="en-US" sz="2700" b="1" i="0" u="none" strike="noStrike" cap="none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буття</a:t>
            </a:r>
            <a:r>
              <a:rPr lang="en-US" sz="2700" b="1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залишається</a:t>
            </a:r>
            <a:r>
              <a:rPr lang="en-US" sz="27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7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відкритим</a:t>
            </a:r>
            <a:endParaRPr sz="27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>
            <a:spLocks noGrp="1"/>
          </p:cNvSpPr>
          <p:nvPr>
            <p:ph type="body" idx="1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 середини ХІХ ст. все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чіткіше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стала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позначатися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нагальна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вимога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некласичних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філософствування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німецька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філософіяХ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VII-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 ст. стала вершиною класики, то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марксистська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філософія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виступила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проміжним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з'єднує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ланкою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класикою і "новими підходами до сущого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Підтримуючи </a:t>
            </a:r>
            <a:r>
              <a:rPr lang="ru-RU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ідею класики про розвиток філософії як науки, марксизм відкинув її претензію роль "науки наук". Творча (новаторська) сторона в марксистської і ленінської філософії головна.</a:t>
            </a: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Найрозвинутіші висновки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в., задумані як некласичні й у певною мірою які є такими, все-таки зберігали зв'язку з класичної думкою. І це природно, оскільки філософія органічно пов'язані з історією у філософській думці. 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Найавторитетнішими "класиками" філософії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</a:t>
            </a:r>
            <a:r>
              <a:rPr lang="ru-RU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 стали А. Бергсон, 3. Фрейд, Б. Рассел, , До. Ясперс, М. Хайдеггер, Ж. - П. Сартр та інших.</a:t>
            </a:r>
          </a:p>
          <a:p>
            <a:pPr algn="just"/>
            <a:r>
              <a:rPr lang="ru-RU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полеміці з філософської класикою формується риси, які визначають сутність некласичної філософії.</a:t>
            </a:r>
          </a:p>
          <a:p>
            <a:pPr lvl="0"/>
            <a:endParaRPr lang="ru-RU" b="1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uk-UA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br>
              <a:rPr lang="uk-UA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теми «Некласична філософія»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101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Відмінності в гносеології</a:t>
            </a:r>
            <a:endParaRPr sz="4400" b="1" i="0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1"/>
          </p:nvPr>
        </p:nvSpPr>
        <p:spPr>
          <a:xfrm>
            <a:off x="594804" y="1509203"/>
            <a:ext cx="3977195" cy="47495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None/>
            </a:pPr>
            <a:r>
              <a:rPr lang="en-US" sz="3200" b="1" i="1" u="none" strike="noStrike" cap="none" dirty="0" err="1" smtClean="0">
                <a:solidFill>
                  <a:srgbClr val="7030A0"/>
                </a:solidFill>
                <a:sym typeface="Verdana"/>
              </a:rPr>
              <a:t>Класична</a:t>
            </a:r>
            <a:endParaRPr lang="uk-UA" sz="3200" b="1" i="1" u="none" strike="noStrike" cap="none" dirty="0" smtClean="0">
              <a:solidFill>
                <a:srgbClr val="7030A0"/>
              </a:solidFill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None/>
            </a:pPr>
            <a:r>
              <a:rPr lang="uk-UA" sz="3200" b="1" i="1" dirty="0" smtClean="0">
                <a:solidFill>
                  <a:srgbClr val="7030A0"/>
                </a:solidFill>
              </a:rPr>
              <a:t>(гносеологія)</a:t>
            </a:r>
            <a:endParaRPr dirty="0">
              <a:solidFill>
                <a:srgbClr val="7030A0"/>
              </a:solidFill>
            </a:endParaRPr>
          </a:p>
          <a:p>
            <a:pPr marL="342900" marR="0" lvl="0" indent="-251459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endParaRPr sz="16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None/>
            </a:pPr>
            <a:r>
              <a:rPr lang="en-US" sz="1600" b="1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Розум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є вищою і найціннішою частиною людської </a:t>
            </a:r>
            <a:r>
              <a:rPr lang="en-US" sz="1600" b="1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психіки</a:t>
            </a:r>
            <a:endParaRPr sz="1600" b="1" i="0" u="none" strike="noStrike" cap="none" dirty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251459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endParaRPr sz="1600" b="1" i="0" u="none" strike="noStrike" cap="none" dirty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None/>
            </a:pPr>
            <a:r>
              <a:rPr lang="en-US" sz="16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Розум</a:t>
            </a: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здатний</a:t>
            </a: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висвітлити</a:t>
            </a: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глибини</a:t>
            </a: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й </a:t>
            </a:r>
            <a:r>
              <a:rPr lang="en-US" sz="1600" b="1" i="0" u="none" strike="noStrike" cap="non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орозумнити</a:t>
            </a: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їх</a:t>
            </a:r>
            <a:endParaRPr lang="ru-RU" sz="1600" b="1" i="0" u="none" strike="noStrike" cap="none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None/>
            </a:pPr>
            <a:endParaRPr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51459">
              <a:lnSpc>
                <a:spcPct val="80000"/>
              </a:lnSpc>
              <a:spcBef>
                <a:spcPts val="480"/>
              </a:spcBef>
              <a:buSzPts val="1440"/>
              <a:buNone/>
            </a:pP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розуму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людина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спроможна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належним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чином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організувати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своє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взаємини</a:t>
            </a:r>
            <a:r>
              <a:rPr lang="ru-RU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буттям</a:t>
            </a:r>
            <a:endParaRPr lang="ru-RU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51459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4643853" y="1482571"/>
            <a:ext cx="4105275" cy="4838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None/>
            </a:pPr>
            <a:r>
              <a:rPr lang="en-US" sz="3200" b="1" i="1" u="none" strike="noStrike" cap="none" dirty="0" smtClean="0">
                <a:solidFill>
                  <a:srgbClr val="7030A0"/>
                </a:solidFill>
                <a:sym typeface="Verdana"/>
              </a:rPr>
              <a:t>Некласична</a:t>
            </a:r>
            <a:endParaRPr lang="uk-UA" sz="3200" b="1" i="1" u="none" strike="noStrike" cap="none" dirty="0" smtClean="0">
              <a:solidFill>
                <a:srgbClr val="7030A0"/>
              </a:solidFill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None/>
            </a:pPr>
            <a:r>
              <a:rPr lang="uk-UA" sz="3200" b="1" i="1" dirty="0" smtClean="0">
                <a:solidFill>
                  <a:srgbClr val="7030A0"/>
                </a:solidFill>
              </a:rPr>
              <a:t>(гносеологія)</a:t>
            </a:r>
            <a:endParaRPr dirty="0">
              <a:solidFill>
                <a:srgbClr val="7030A0"/>
              </a:solidFill>
            </a:endParaRPr>
          </a:p>
          <a:p>
            <a:pPr marL="342900" marR="0" lvl="0" indent="-22098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endParaRPr sz="32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200"/>
              <a:buNone/>
            </a:pP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перший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план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у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людській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психіці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виходять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чинники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які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за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своєю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природою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розумні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</a:t>
            </a:r>
            <a:endParaRPr lang="ru-RU" sz="1800" b="1" i="0" u="none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200"/>
              <a:buNone/>
            </a:pPr>
            <a:r>
              <a:rPr lang="en-US" sz="16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sng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позарозумні, </a:t>
            </a:r>
            <a:endParaRPr lang="ru-RU" sz="1600" b="1" i="0" u="sng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200"/>
              <a:buNone/>
            </a:pPr>
            <a:r>
              <a:rPr lang="en-US" sz="16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масштабами й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силою дії вони перевершують розум</a:t>
            </a:r>
            <a:r>
              <a:rPr lang="en-US" sz="16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</a:t>
            </a:r>
            <a:endParaRPr lang="ru-RU" sz="1600" b="1" i="0" u="none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None/>
            </a:pPr>
            <a:r>
              <a:rPr lang="en-US" sz="16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Оскільки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нерозумні чинники психіки потужніші, то розум нездатний їх опанувати</a:t>
            </a:r>
            <a:r>
              <a:rPr lang="en-US" sz="16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</a:t>
            </a:r>
            <a:endParaRPr lang="ru-RU" sz="1600" b="1" i="0" u="none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None/>
            </a:pP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None/>
            </a:pPr>
            <a:r>
              <a:rPr lang="en-US" sz="1600" b="1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Розум</a:t>
            </a:r>
            <a:r>
              <a:rPr lang="en-US" sz="16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лише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сприяє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гармонізації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людського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життя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а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іноді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заважає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цьом</a:t>
            </a:r>
            <a:r>
              <a:rPr lang="en-US" sz="16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у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4400"/>
              <a:buFont typeface="Arial"/>
              <a:buNone/>
            </a:pPr>
            <a:r>
              <a:rPr lang="uk-UA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Сучасна філософія</a:t>
            </a:r>
            <a:endParaRPr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4357687" y="1628775"/>
            <a:ext cx="4786312" cy="52292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362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b="0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Неокантіанство, неогегельянство;</a:t>
            </a:r>
            <a:endParaRPr lang="uk-UA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b="0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Психоаналітична філософія;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Феноменологія </a:t>
            </a:r>
            <a:r>
              <a:rPr lang="uk-UA" sz="1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Гуссерля</a:t>
            </a: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b="0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Франкфуртська школа;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Позитивізм, пост позитивізм;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b="0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Неотомізм- релігійна філософія;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Містицизм;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Прагматизм;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Філософія життя;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Екзистенціалізм;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Структуралізм;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Герменевтика;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r>
              <a:rPr lang="uk-UA" sz="1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Неомарксизм</a:t>
            </a:r>
            <a:r>
              <a:rPr lang="uk-UA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endParaRPr lang="uk-UA" sz="1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Tx/>
              <a:buChar char="-"/>
            </a:pPr>
            <a:endParaRPr lang="uk-UA" sz="1800" b="0" i="0" u="none" strike="noStrike" cap="none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600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098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lang="uk-UA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Синтез культурних </a:t>
            </a:r>
            <a:r>
              <a:rPr lang="uk-UA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традицій</a:t>
            </a:r>
            <a:endParaRPr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8" name="Google Shape;218;p21" descr="im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32" y="1722437"/>
            <a:ext cx="1570626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9;p21" descr="17465-cov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8543" y="1751012"/>
            <a:ext cx="1549400" cy="2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0;p21" descr="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671" y="4243387"/>
            <a:ext cx="1644650" cy="251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 b="1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Особливості сучасної філософії</a:t>
            </a:r>
            <a:endParaRPr sz="44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395288" y="1977707"/>
            <a:ext cx="8291512" cy="4392612"/>
          </a:xfrm>
          <a:prstGeom prst="rect">
            <a:avLst/>
          </a:prstGeom>
          <a:gradFill>
            <a:gsLst>
              <a:gs pos="0">
                <a:srgbClr val="FFFF00"/>
              </a:gs>
              <a:gs pos="35000">
                <a:srgbClr val="B5E2FF"/>
              </a:gs>
              <a:gs pos="100000">
                <a:srgbClr val="DBF0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endParaRPr sz="2000" b="0" i="0" u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uk-UA" sz="2400" b="1" i="1" u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Поняття ірраціоналізму (нерозумний, несвідомий)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uk-UA" sz="2800" b="1" i="1" u="none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Обмеженість раціонального пізнання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види пізнання: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інтуіція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віра, інстинкт.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800" b="1" i="1" u="none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Сцієнтизм (з лат. </a:t>
            </a:r>
            <a:r>
              <a:rPr lang="en-US" sz="2800" b="1" i="1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Scienta</a:t>
            </a:r>
            <a:r>
              <a:rPr lang="ru-RU" sz="2800" b="1" i="1" u="none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800" b="1" i="1" u="none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- </a:t>
            </a:r>
            <a:r>
              <a:rPr lang="uk-UA" sz="2800" b="1" i="1" u="none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знання, наука -позитивний)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680"/>
              <a:buNone/>
            </a:pPr>
            <a:r>
              <a:rPr lang="uk-UA" sz="2800" b="1" i="1" u="none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або негативний (</a:t>
            </a:r>
            <a:r>
              <a:rPr lang="uk-UA" sz="2800" b="1" i="1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антисцієнтизм</a:t>
            </a:r>
            <a:r>
              <a:rPr lang="uk-UA" sz="2800" b="1" i="1" u="none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- обмеження науки негативні наслідки науково-технічного прогресу.)</a:t>
            </a:r>
          </a:p>
          <a:p>
            <a:pPr marL="342900" marR="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endParaRPr sz="3200" b="0" i="0" u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endParaRPr sz="3200" b="0" i="0" u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714375" y="878889"/>
            <a:ext cx="7858125" cy="5335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uk-UA" sz="2800" b="1" i="0" u="none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Неокантіанство, </a:t>
            </a:r>
            <a:r>
              <a:rPr lang="uk-UA" sz="2800" b="1" i="0" u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неогегельянство </a:t>
            </a:r>
            <a:r>
              <a:rPr lang="uk-UA" sz="2800" b="1" i="0" u="none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представники: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uk-UA" sz="3200" b="1" i="1" u="none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Г. </a:t>
            </a:r>
            <a:r>
              <a:rPr lang="uk-UA" sz="3200" b="1" i="1" u="none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Гельмгольц</a:t>
            </a:r>
            <a:r>
              <a:rPr lang="uk-UA" sz="3200" b="1" i="1" u="none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, Г. </a:t>
            </a:r>
            <a:r>
              <a:rPr lang="uk-UA" sz="3200" b="1" i="1" u="none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Коген</a:t>
            </a:r>
            <a:r>
              <a:rPr lang="uk-UA" sz="3200" b="1" i="1" u="none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, П. </a:t>
            </a:r>
            <a:r>
              <a:rPr lang="uk-UA" sz="3200" b="1" i="1" u="none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Наторп</a:t>
            </a:r>
            <a:r>
              <a:rPr lang="uk-UA" sz="3200" b="1" i="1" u="none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, Е. </a:t>
            </a:r>
            <a:r>
              <a:rPr lang="uk-UA" sz="3200" b="1" i="1" u="none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Кассірер</a:t>
            </a:r>
            <a:r>
              <a:rPr lang="uk-UA" sz="3200" b="1" i="1" u="none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, В. </a:t>
            </a:r>
            <a:r>
              <a:rPr lang="uk-UA" sz="3200" b="1" i="1" u="none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Віндельбанд</a:t>
            </a:r>
            <a:r>
              <a:rPr lang="uk-UA" sz="3200" b="1" i="0" u="none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uk-UA" sz="3200" b="1" i="1" u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Бредлі</a:t>
            </a:r>
            <a:r>
              <a:rPr lang="uk-UA" sz="3200" b="1" i="1" u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, Б. </a:t>
            </a:r>
            <a:r>
              <a:rPr lang="uk-UA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Б</a:t>
            </a:r>
            <a:r>
              <a:rPr lang="uk-UA" sz="3200" b="1" i="1" u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озанкет</a:t>
            </a:r>
            <a:r>
              <a:rPr lang="uk-UA" sz="3200" b="1" i="1" u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, М. </a:t>
            </a:r>
            <a:r>
              <a:rPr lang="uk-UA" sz="3200" b="1" i="1" u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Теггарта</a:t>
            </a:r>
            <a:r>
              <a:rPr lang="uk-UA" sz="3200" b="1" i="1" u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, </a:t>
            </a:r>
            <a:r>
              <a:rPr lang="uk-UA" sz="3200" b="1" i="1" u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Колінгвуд</a:t>
            </a:r>
            <a:r>
              <a:rPr lang="uk-UA" sz="3200" b="1" i="1" u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, Кроче.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uk-UA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Основні напрями ревізії класичної філософії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uk-UA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Захист розвитку класичної філософії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uk-UA" sz="32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Суб'єктно-об'єктне</a:t>
            </a:r>
            <a:r>
              <a:rPr lang="uk-UA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</a:t>
            </a:r>
            <a:r>
              <a:rPr lang="uk-UA" sz="32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пізнання</a:t>
            </a:r>
            <a:endParaRPr sz="3200" b="1" dirty="0">
              <a:solidFill>
                <a:srgbClr val="FFC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 b="1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Прагматизм </a:t>
            </a:r>
            <a:r>
              <a:rPr lang="uk-UA" sz="20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від гр. 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Pragma </a:t>
            </a:r>
            <a:r>
              <a:rPr lang="uk-UA" sz="20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справа, дія</a:t>
            </a:r>
            <a:br>
              <a:rPr lang="uk-UA" sz="20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uk-UA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поширення набуває у США</a:t>
            </a:r>
            <a:endParaRPr sz="3600" b="1" i="1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098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lang="uk-UA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Новий тип філософського мислення – розуміння людської дії, вивчення механізму свідомості.</a:t>
            </a:r>
          </a:p>
          <a:p>
            <a:pPr marL="342900" marR="0" lvl="0" indent="-22098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lang="uk-UA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Центральна проблема- цінності понять, суджень, що виявляється у практичних результатах дій.</a:t>
            </a:r>
          </a:p>
          <a:p>
            <a:pPr marL="342900" marR="0" lvl="0" indent="-22098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endParaRPr lang="uk-UA" sz="2400" i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098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lang="uk-UA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Основоположник Чарльз Пірс, Джордж Джеймс, Джон Дьюї</a:t>
            </a:r>
          </a:p>
          <a:p>
            <a:pPr marL="342900" marR="0" lvl="0" indent="-22098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endParaRPr lang="uk-UA" sz="2000" b="1" i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lvl="0" indent="-220980">
              <a:spcBef>
                <a:spcPts val="0"/>
              </a:spcBef>
              <a:buNone/>
            </a:pPr>
            <a:r>
              <a:rPr lang="uk-UA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 пізнання не існують </a:t>
            </a:r>
            <a:r>
              <a:rPr lang="uk-UA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незалежно від свідомості, а формуються свідомістю в ході рішення практичних завдань. </a:t>
            </a:r>
          </a:p>
          <a:p>
            <a:pPr marL="342900" lvl="0" indent="-220980">
              <a:spcBef>
                <a:spcPts val="0"/>
              </a:spcBef>
              <a:buNone/>
            </a:pPr>
            <a:r>
              <a:rPr lang="uk-UA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Мислення - засіб пристосування організму до середовища для успішної дії. </a:t>
            </a:r>
          </a:p>
          <a:p>
            <a:pPr marL="342900" lvl="0" indent="-220980">
              <a:spcBef>
                <a:spcPts val="0"/>
              </a:spcBef>
              <a:buNone/>
            </a:pPr>
            <a:r>
              <a:rPr lang="uk-UA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Поняття і теорія - інструменти, знаряддя. </a:t>
            </a:r>
          </a:p>
          <a:p>
            <a:pPr marL="342900" lvl="0" indent="-220980">
              <a:spcBef>
                <a:spcPts val="0"/>
              </a:spcBef>
              <a:buNone/>
            </a:pPr>
            <a:r>
              <a:rPr lang="uk-UA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Істина - практична корисність. </a:t>
            </a:r>
          </a:p>
          <a:p>
            <a:pPr marL="342900" lvl="0" indent="-220980">
              <a:spcBef>
                <a:spcPts val="0"/>
              </a:spcBef>
              <a:buNone/>
            </a:pPr>
            <a:r>
              <a:rPr lang="uk-UA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Людська суть - у дії, життєвій практиці.</a:t>
            </a:r>
          </a:p>
          <a:p>
            <a:pPr marL="342900" lvl="0" indent="-220980">
              <a:spcBef>
                <a:spcPts val="0"/>
              </a:spcBef>
              <a:buNone/>
            </a:pPr>
            <a:r>
              <a:rPr 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Основа прагматизму</a:t>
            </a:r>
          </a:p>
          <a:p>
            <a:pPr marL="342900" lvl="0" indent="-220980">
              <a:spcBef>
                <a:spcPts val="0"/>
              </a:spcBef>
              <a:buNone/>
            </a:pPr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сумніву</a:t>
            </a:r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віри</a:t>
            </a:r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2) </a:t>
            </a:r>
            <a:r>
              <a:rPr lang="ru-RU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uk-UA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Філософія життя </a:t>
            </a:r>
            <a:r>
              <a:rPr lang="uk-UA" sz="28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«воля до влади», «життєвий порив», «потік переживань».</a:t>
            </a:r>
            <a:br>
              <a:rPr lang="uk-UA" sz="28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sz="2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4643437" y="1285875"/>
            <a:ext cx="4500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uk-UA" sz="2800" b="0" i="0" u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Поняття життя</a:t>
            </a:r>
            <a:r>
              <a:rPr lang="en-US" sz="2800" b="0" i="0" u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uk-UA" sz="2800" b="0" i="0" u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тлумачиться у різних планах: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uk-UA" sz="2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Біологічно-</a:t>
            </a:r>
            <a:r>
              <a:rPr lang="en-US" sz="2000" b="0" i="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uk-UA" sz="2000" b="0" i="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натуралістичне тлумачення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uk-UA" sz="16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Матеріалістичне тлумачення</a:t>
            </a:r>
            <a:r>
              <a:rPr lang="en-US" sz="1600" b="0" i="1" u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uk-UA" sz="1600" b="0" i="1" u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духу, розуму, раціоналізму.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en-US" sz="1600" b="0" i="1" u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endParaRPr lang="uk-UA" sz="1600" b="0" i="1" u="none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Історицистський варіант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uk-UA" sz="16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Внутрішнє переживання історичного та духовного досвіду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lang="uk-UA" sz="1600" i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Пантеїстичний варіант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uk-UA" sz="16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Життя - космічна сила, «життєвий запал»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lang="uk-UA" sz="1600" i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uk-UA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Ірраціоналістичний індивідуалізм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7200" y="1285876"/>
            <a:ext cx="4038600" cy="4845050"/>
          </a:xfrm>
        </p:spPr>
        <p:txBody>
          <a:bodyPr/>
          <a:lstStyle/>
          <a:p>
            <a:r>
              <a:rPr lang="uk-UA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Представники:</a:t>
            </a:r>
          </a:p>
          <a:p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Артур Шопенгауер </a:t>
            </a:r>
          </a:p>
          <a:p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Едуард фон Гартман </a:t>
            </a:r>
          </a:p>
          <a:p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Фрідріх Ніцше </a:t>
            </a:r>
          </a:p>
          <a:p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Вільгельм </a:t>
            </a:r>
            <a:r>
              <a:rPr lang="uk-UA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Дільтей</a:t>
            </a:r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Освальд Шпенглер </a:t>
            </a:r>
          </a:p>
          <a:p>
            <a:r>
              <a:rPr lang="uk-UA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Ортега</a:t>
            </a:r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і- </a:t>
            </a:r>
            <a:r>
              <a:rPr lang="uk-UA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Гассет</a:t>
            </a:r>
            <a:endParaRPr lang="uk-UA" sz="2000" i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Бергсон</a:t>
            </a:r>
          </a:p>
          <a:p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З. Фрейд</a:t>
            </a:r>
            <a:endParaRPr lang="ru-RU" sz="2000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2850"/>
            </a:gs>
          </a:gsLst>
          <a:lin ang="5400000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79387" y="0"/>
            <a:ext cx="8229600" cy="113982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uk-UA" sz="4000" b="1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uk-UA" sz="4000" b="1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uk-UA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Фрідріх Ніцше (1844-1900)</a:t>
            </a:r>
            <a:endParaRPr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1"/>
          </p:nvPr>
        </p:nvSpPr>
        <p:spPr>
          <a:xfrm>
            <a:off x="805542" y="1536450"/>
            <a:ext cx="8229600" cy="50434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ідеї та поняття: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світ являє собою нескінченне становлення, яке не має сенсу і мети. Тому світ пізнати неможливо, істина-недосяжна.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-світ - досягнення боротьби між волями, які боряться за владу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-час є нескінченним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буде повторюватись(вічне повернення)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-мета філософії: допомогти людині пристосуватися до світу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дати можливість максимально себе реалізувати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-види: воля до життя, несвідома, окрема воля до влади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-вчення про надлюдину(людина є те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що 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треба в 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суспільстві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-християнство-релігія слабких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рабів. пропонує 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заміну 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християнських цінностей(потворним 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слабким треба допомогти померти)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-люди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еліта(меншість), людину потрібно в собі подолати, щоб 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народилася надлюдина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Подолання 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з переоцінки дійсності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які 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у сучасному 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аса 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юрби(більшість</a:t>
            </a:r>
            <a:r>
              <a:rPr lang="uk-UA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■"/>
            </a:pPr>
            <a:endParaRPr dirty="0">
              <a:solidFill>
                <a:srgbClr val="FFC000"/>
              </a:solidFill>
            </a:endParaRPr>
          </a:p>
        </p:txBody>
      </p:sp>
      <p:pic>
        <p:nvPicPr>
          <p:cNvPr id="328" name="Google Shape;328;p36" descr="І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2616" y="2429691"/>
            <a:ext cx="1811384" cy="18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3689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обус">
  <a:themeElements>
    <a:clrScheme name="Глобус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1194</Words>
  <Application>Microsoft Office PowerPoint</Application>
  <PresentationFormat>Экран (4:3)</PresentationFormat>
  <Paragraphs>226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Глобус</vt:lpstr>
      <vt:lpstr>Некласична філософія  ХІХ-поч.ХХст.</vt:lpstr>
      <vt:lpstr>Відмінності  в онтології</vt:lpstr>
      <vt:lpstr>Відмінності в гносеології</vt:lpstr>
      <vt:lpstr>Сучасна філософія</vt:lpstr>
      <vt:lpstr>Особливості сучасної філософії</vt:lpstr>
      <vt:lpstr>Презентация PowerPoint</vt:lpstr>
      <vt:lpstr>Прагматизм від гр. Pragma справа, дія поширення набуває у США</vt:lpstr>
      <vt:lpstr>Філософія життя «воля до влади», «життєвий порив», «потік переживань». </vt:lpstr>
      <vt:lpstr> Фрідріх Ніцше (1844-1900)</vt:lpstr>
      <vt:lpstr>Мораль – це засіб боротьби слабких проти сильних</vt:lpstr>
      <vt:lpstr>Презентация PowerPoint</vt:lpstr>
      <vt:lpstr>Освальд Шпенглер (1880-1936)  Хосе Ортега –і-Гассет (1833-1955) Анрі Бергсон (1859-1941) </vt:lpstr>
      <vt:lpstr>Психоаналітична філософія або фрейдізм </vt:lpstr>
      <vt:lpstr>Феноменологія Гуссерля</vt:lpstr>
      <vt:lpstr>Позитивізм Огюст Конта (1798-1857)</vt:lpstr>
      <vt:lpstr>Обгрунтував “закон 3-х стадій”              у розвитку знань людства:</vt:lpstr>
      <vt:lpstr>  Марксизм Карл Маркс, Фрідріх Енгельс  (1818-1883)                                        (1820-1895)     </vt:lpstr>
      <vt:lpstr>Презентация PowerPoint</vt:lpstr>
      <vt:lpstr> </vt:lpstr>
      <vt:lpstr>Висновки до теми «Некласична філософія»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Некласична філософія  ХІХ-поч.ХХст.</dc:title>
  <dc:creator>8888888</dc:creator>
  <cp:lastModifiedBy>RePack by Diakov</cp:lastModifiedBy>
  <cp:revision>103</cp:revision>
  <dcterms:modified xsi:type="dcterms:W3CDTF">2024-05-14T18:06:51Z</dcterms:modified>
</cp:coreProperties>
</file>