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71" r:id="rId11"/>
    <p:sldId id="263" r:id="rId12"/>
    <p:sldId id="273" r:id="rId13"/>
    <p:sldId id="272" r:id="rId14"/>
    <p:sldId id="264" r:id="rId15"/>
    <p:sldId id="267" r:id="rId16"/>
    <p:sldId id="26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3399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1ADAEB-B1A9-4732-956A-7E6A0B305BB0}" type="datetimeFigureOut">
              <a:rPr lang="ru-RU" smtClean="0"/>
              <a:pPr/>
              <a:t>11.04.2012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4876B0-1015-476A-A735-61CF68BFC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ADAEB-B1A9-4732-956A-7E6A0B305BB0}" type="datetimeFigureOut">
              <a:rPr lang="ru-RU" smtClean="0"/>
              <a:pPr/>
              <a:t>11.04.2012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876B0-1015-476A-A735-61CF68BFC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ADAEB-B1A9-4732-956A-7E6A0B305BB0}" type="datetimeFigureOut">
              <a:rPr lang="ru-RU" smtClean="0"/>
              <a:pPr/>
              <a:t>11.04.2012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876B0-1015-476A-A735-61CF68BFC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ADAEB-B1A9-4732-956A-7E6A0B305BB0}" type="datetimeFigureOut">
              <a:rPr lang="ru-RU" smtClean="0"/>
              <a:pPr/>
              <a:t>11.04.2012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876B0-1015-476A-A735-61CF68BFCF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ADAEB-B1A9-4732-956A-7E6A0B305BB0}" type="datetimeFigureOut">
              <a:rPr lang="ru-RU" smtClean="0"/>
              <a:pPr/>
              <a:t>11.04.2012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876B0-1015-476A-A735-61CF68BFCF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ADAEB-B1A9-4732-956A-7E6A0B305BB0}" type="datetimeFigureOut">
              <a:rPr lang="ru-RU" smtClean="0"/>
              <a:pPr/>
              <a:t>11.04.2012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876B0-1015-476A-A735-61CF68BFCF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ADAEB-B1A9-4732-956A-7E6A0B305BB0}" type="datetimeFigureOut">
              <a:rPr lang="ru-RU" smtClean="0"/>
              <a:pPr/>
              <a:t>11.04.2012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876B0-1015-476A-A735-61CF68BFC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ADAEB-B1A9-4732-956A-7E6A0B305BB0}" type="datetimeFigureOut">
              <a:rPr lang="ru-RU" smtClean="0"/>
              <a:pPr/>
              <a:t>11.04.2012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876B0-1015-476A-A735-61CF68BFCF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ADAEB-B1A9-4732-956A-7E6A0B305BB0}" type="datetimeFigureOut">
              <a:rPr lang="ru-RU" smtClean="0"/>
              <a:pPr/>
              <a:t>11.04.2012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876B0-1015-476A-A735-61CF68BFC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81ADAEB-B1A9-4732-956A-7E6A0B305BB0}" type="datetimeFigureOut">
              <a:rPr lang="ru-RU" smtClean="0"/>
              <a:pPr/>
              <a:t>11.04.2012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876B0-1015-476A-A735-61CF68BFC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1ADAEB-B1A9-4732-956A-7E6A0B305BB0}" type="datetimeFigureOut">
              <a:rPr lang="ru-RU" smtClean="0"/>
              <a:pPr/>
              <a:t>11.04.2012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4876B0-1015-476A-A735-61CF68BFCF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81ADAEB-B1A9-4732-956A-7E6A0B305BB0}" type="datetimeFigureOut">
              <a:rPr lang="ru-RU" smtClean="0"/>
              <a:pPr/>
              <a:t>11.04.2012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4876B0-1015-476A-A735-61CF68BFC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2214577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uk-UA" sz="5400" dirty="0" smtClean="0">
                <a:solidFill>
                  <a:srgbClr val="FF0000"/>
                </a:solidFill>
              </a:rPr>
              <a:t>Німецька класична філософія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Documents and Settings\User\Рабочий стол\Філософія\Емануїл Кант\фото емануїла Канта\353da74e34885d36d0c2ace585b671f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2"/>
            <a:ext cx="4025581" cy="3025895"/>
          </a:xfrm>
          <a:prstGeom prst="rect">
            <a:avLst/>
          </a:prstGeom>
          <a:noFill/>
        </p:spPr>
      </p:pic>
      <p:pic>
        <p:nvPicPr>
          <p:cNvPr id="1027" name="Picture 3" descr="C:\Documents and Settings\User\Рабочий стол\Філософія\Гегель\фото Гегеля\4103aa909056b14d4b7ba59cbc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401831"/>
            <a:ext cx="2928958" cy="3456170"/>
          </a:xfrm>
          <a:prstGeom prst="rect">
            <a:avLst/>
          </a:prstGeom>
          <a:noFill/>
        </p:spPr>
      </p:pic>
      <p:pic>
        <p:nvPicPr>
          <p:cNvPr id="1028" name="Picture 4" descr="C:\Documents and Settings\User\Рабочий стол\Філософія\Фейєрбах\фото Фейєрбаха\00Feuerbach_YoungAvtopor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1791018"/>
            <a:ext cx="2857488" cy="3585868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lvl="0" algn="ctr"/>
            <a:r>
              <a:rPr lang="uk-UA" sz="3600" b="1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Граничні межі мінливості речей;</a:t>
            </a:r>
            <a:endParaRPr lang="ru-RU" sz="3600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0" algn="ctr"/>
            <a:r>
              <a:rPr lang="uk-UA" sz="3600" b="1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Граничний ступінь відмінності;</a:t>
            </a:r>
            <a:endParaRPr lang="ru-RU" sz="3600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0" algn="ctr"/>
            <a:r>
              <a:rPr lang="uk-UA" sz="3600" b="1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Виявлення цілості предметів та явищ;</a:t>
            </a:r>
            <a:endParaRPr lang="ru-RU" sz="3600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0" algn="ctr"/>
            <a:r>
              <a:rPr lang="uk-UA" sz="3600" b="1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Протиріччя як єдність та боротьба протилежностей у межах однієї сутності</a:t>
            </a:r>
            <a:r>
              <a:rPr lang="uk-UA" i="1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01740" y="96982"/>
            <a:ext cx="8229600" cy="97456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Протилежності 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ctr"/>
            <a:r>
              <a:rPr lang="uk-UA" sz="40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принцип тотожності мислення і буття    </a:t>
            </a:r>
          </a:p>
          <a:p>
            <a:pPr algn="ctr">
              <a:buNone/>
            </a:pPr>
            <a:r>
              <a:rPr lang="uk-UA" sz="4000" b="1" i="1" dirty="0" smtClean="0">
                <a:latin typeface="Arial" pitchFamily="34" charset="0"/>
                <a:cs typeface="Arial" pitchFamily="34" charset="0"/>
              </a:rPr>
              <a:t>           (все, що є, породжене мисленням і, може бути зведеним до нього)</a:t>
            </a:r>
          </a:p>
          <a:p>
            <a:pPr algn="ctr"/>
            <a:r>
              <a:rPr lang="uk-UA" sz="4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принцип </a:t>
            </a:r>
            <a:r>
              <a:rPr lang="uk-UA" sz="4000" b="1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усезагального</a:t>
            </a:r>
            <a:r>
              <a:rPr lang="uk-UA" sz="4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зв'язку </a:t>
            </a:r>
            <a:r>
              <a:rPr lang="uk-UA" sz="4000" b="1" i="1" dirty="0" smtClean="0">
                <a:latin typeface="Arial" pitchFamily="34" charset="0"/>
                <a:cs typeface="Arial" pitchFamily="34" charset="0"/>
              </a:rPr>
              <a:t>(все пов'язане з усім)</a:t>
            </a:r>
            <a:endParaRPr lang="uk-UA" sz="4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uk-UA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4000" b="1" i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принцип розвитку</a:t>
            </a:r>
            <a:endParaRPr lang="ru-RU" sz="4000" b="1" i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2858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u="sng" dirty="0" smtClean="0">
                <a:solidFill>
                  <a:srgbClr val="FF3399"/>
                </a:solidFill>
              </a:rPr>
              <a:t>принципи гегелівської філософії</a:t>
            </a:r>
            <a:endParaRPr lang="ru-RU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472518" cy="480519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uk-UA" sz="3600" b="1" dirty="0" smtClean="0">
                <a:solidFill>
                  <a:srgbClr val="CC339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Чуттєвість</a:t>
            </a:r>
            <a:r>
              <a:rPr lang="uk-UA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uk-UA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це те, що надане свідомості);</a:t>
            </a:r>
            <a:endParaRPr lang="ru-RU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0"/>
            <a:r>
              <a:rPr lang="uk-UA" sz="3200" b="1" dirty="0" smtClean="0">
                <a:solidFill>
                  <a:srgbClr val="CC339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Рефлексія</a:t>
            </a:r>
            <a:r>
              <a:rPr lang="uk-UA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(це свідома фіксація чуттєвості, розумове оперування її матеріалом);</a:t>
            </a:r>
            <a:endParaRPr lang="ru-RU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0"/>
            <a:r>
              <a:rPr lang="uk-UA" sz="3600" b="1" dirty="0" smtClean="0">
                <a:solidFill>
                  <a:srgbClr val="CC339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Рефлексія рефлексії </a:t>
            </a:r>
            <a:r>
              <a:rPr lang="uk-UA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(самосвідомість, фіксація свідомістю своїх власних актів).</a:t>
            </a:r>
            <a:endParaRPr lang="ru-RU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uk-UA" i="1" dirty="0" smtClean="0"/>
              <a:t/>
            </a:r>
            <a:br>
              <a:rPr lang="uk-UA" i="1" dirty="0" smtClean="0"/>
            </a:br>
            <a:r>
              <a:rPr lang="uk-UA" i="1" dirty="0" smtClean="0"/>
              <a:t> 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uk-UA" sz="3600" dirty="0" smtClean="0">
                <a:solidFill>
                  <a:srgbClr val="00B050"/>
                </a:solidFill>
              </a:rPr>
              <a:t>Обґрунтував думку про існування трьох рівнів свідомості</a:t>
            </a:r>
            <a:endParaRPr lang="ru-RU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14282" y="1481328"/>
            <a:ext cx="8572560" cy="501950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lvl="0" algn="ctr"/>
            <a:r>
              <a:rPr lang="uk-UA" sz="3300" dirty="0" smtClean="0">
                <a:solidFill>
                  <a:srgbClr val="CC3399"/>
                </a:solidFill>
              </a:rPr>
              <a:t>«</a:t>
            </a:r>
            <a:r>
              <a:rPr lang="uk-UA" sz="3600" b="1" dirty="0" smtClean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Феноменологія духу» </a:t>
            </a:r>
            <a:r>
              <a:rPr lang="uk-UA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uk-UA" b="1" i="1" dirty="0" smtClean="0">
                <a:latin typeface="Arial" pitchFamily="34" charset="0"/>
                <a:cs typeface="Arial" pitchFamily="34" charset="0"/>
              </a:rPr>
              <a:t>опис  циклу абсолютної ідеї загалом</a:t>
            </a:r>
            <a:r>
              <a:rPr lang="uk-UA" b="1" dirty="0" smtClean="0">
                <a:latin typeface="Arial" pitchFamily="34" charset="0"/>
                <a:cs typeface="Arial" pitchFamily="34" charset="0"/>
              </a:rPr>
              <a:t>);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 lvl="0" algn="ctr">
              <a:buNone/>
            </a:pPr>
            <a:r>
              <a:rPr lang="uk-UA" b="1" u="sng" dirty="0" smtClean="0">
                <a:latin typeface="Arial" pitchFamily="34" charset="0"/>
                <a:cs typeface="Arial" pitchFamily="34" charset="0"/>
              </a:rPr>
              <a:t>Праці, що докладно аналізують стадії розвитку абсолютної ідеї – природа </a:t>
            </a:r>
            <a:r>
              <a:rPr lang="uk-UA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uk-UA" sz="3300" b="1" dirty="0" smtClean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«Філософія природи»</a:t>
            </a:r>
            <a:r>
              <a:rPr lang="uk-UA" b="1" dirty="0" smtClean="0">
                <a:latin typeface="Arial" pitchFamily="34" charset="0"/>
                <a:cs typeface="Arial" pitchFamily="34" charset="0"/>
              </a:rPr>
              <a:t>;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uk-UA" b="1" u="sng" dirty="0" smtClean="0">
                <a:latin typeface="Arial" pitchFamily="34" charset="0"/>
                <a:cs typeface="Arial" pitchFamily="34" charset="0"/>
              </a:rPr>
              <a:t>Історія суспільства та особи  </a:t>
            </a:r>
            <a:r>
              <a:rPr lang="uk-UA" b="1" dirty="0" smtClean="0">
                <a:latin typeface="Arial" pitchFamily="34" charset="0"/>
                <a:cs typeface="Arial" pitchFamily="34" charset="0"/>
              </a:rPr>
              <a:t>- </a:t>
            </a:r>
          </a:p>
          <a:p>
            <a:pPr lvl="0" algn="ctr"/>
            <a:r>
              <a:rPr lang="uk-UA" sz="3600" b="1" dirty="0" smtClean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«Філософія історії», </a:t>
            </a:r>
          </a:p>
          <a:p>
            <a:pPr lvl="0" algn="ctr"/>
            <a:r>
              <a:rPr lang="uk-UA" sz="3600" b="1" dirty="0" smtClean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«Філософія духу», </a:t>
            </a:r>
          </a:p>
          <a:p>
            <a:pPr lvl="0" algn="ctr"/>
            <a:r>
              <a:rPr lang="uk-UA" sz="3600" b="1" dirty="0" smtClean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«Філософія права»</a:t>
            </a:r>
            <a:r>
              <a:rPr lang="uk-UA" b="1" dirty="0" smtClean="0">
                <a:latin typeface="Arial" pitchFamily="34" charset="0"/>
                <a:cs typeface="Arial" pitchFamily="34" charset="0"/>
              </a:rPr>
              <a:t>;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uk-UA" b="1" u="sng" dirty="0" smtClean="0">
                <a:latin typeface="Arial" pitchFamily="34" charset="0"/>
                <a:cs typeface="Arial" pitchFamily="34" charset="0"/>
              </a:rPr>
              <a:t>Дух, свідомість </a:t>
            </a:r>
            <a:r>
              <a:rPr lang="uk-UA" b="1" dirty="0" smtClean="0">
                <a:latin typeface="Arial" pitchFamily="34" charset="0"/>
                <a:cs typeface="Arial" pitchFamily="34" charset="0"/>
              </a:rPr>
              <a:t>– </a:t>
            </a:r>
          </a:p>
          <a:p>
            <a:pPr lvl="0" algn="ctr"/>
            <a:r>
              <a:rPr lang="uk-UA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«Наука логіки», </a:t>
            </a:r>
          </a:p>
          <a:p>
            <a:pPr lvl="0" algn="ctr"/>
            <a:r>
              <a:rPr lang="uk-UA" sz="3600" b="1" dirty="0" smtClean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«Історія філософії», </a:t>
            </a:r>
          </a:p>
          <a:p>
            <a:pPr lvl="0" algn="ctr"/>
            <a:r>
              <a:rPr lang="uk-UA" sz="3600" b="1" dirty="0" smtClean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«Філософія релігії»,</a:t>
            </a:r>
            <a:endParaRPr lang="ru-RU" sz="3600" b="1" dirty="0" smtClean="0">
              <a:solidFill>
                <a:srgbClr val="CC33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uk-UA" sz="3600" b="1" dirty="0" smtClean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«Естетика</a:t>
            </a:r>
            <a:r>
              <a:rPr lang="uk-UA" b="1" dirty="0" smtClean="0">
                <a:latin typeface="Arial" pitchFamily="34" charset="0"/>
                <a:cs typeface="Arial" pitchFamily="34" charset="0"/>
              </a:rPr>
              <a:t>».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uk-UA" b="1" dirty="0" smtClean="0">
                <a:latin typeface="Arial" pitchFamily="34" charset="0"/>
                <a:cs typeface="Arial" pitchFamily="34" charset="0"/>
              </a:rPr>
              <a:t> 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20" y="0"/>
            <a:ext cx="8643998" cy="141763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Система гегелівської філософії міститься у працях: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57224" y="1071546"/>
            <a:ext cx="8286776" cy="578645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uk-UA" sz="3600" b="1" i="1" dirty="0" smtClean="0">
                <a:solidFill>
                  <a:srgbClr val="66CC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панлогізм</a:t>
            </a:r>
            <a:r>
              <a:rPr lang="uk-UA" sz="3600" b="1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тобто панування логічних конструкцій над усім і всілякі змістом реальності;</a:t>
            </a:r>
          </a:p>
          <a:p>
            <a:pPr algn="ctr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uk-UA" sz="3600" b="1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uk-UA" sz="3600" b="1" i="1" dirty="0" smtClean="0">
                <a:solidFill>
                  <a:srgbClr val="66CC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намагання підпорядкувати одиничне, індивідуальне загальному</a:t>
            </a:r>
          </a:p>
          <a:p>
            <a:pPr algn="ctr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uk-UA" sz="3600" b="1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uk-UA" sz="3600" b="1" i="1" dirty="0" err="1" smtClean="0">
                <a:solidFill>
                  <a:srgbClr val="66CC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телеологізм</a:t>
            </a:r>
            <a:r>
              <a:rPr lang="uk-UA" sz="3600" b="1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тобто розгляд історії як такої, що йде до завершення через виконання призначеної їй мети.</a:t>
            </a:r>
            <a:endParaRPr lang="ru-RU" sz="36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uk-UA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uk-UA" sz="4400" u="sng" dirty="0" smtClean="0">
                <a:solidFill>
                  <a:srgbClr val="FF339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недоліки його вчення</a:t>
            </a:r>
            <a:r>
              <a:rPr lang="uk-UA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uk-UA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ru-RU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14282" y="1481328"/>
            <a:ext cx="8643998" cy="53766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uk-UA" sz="3200" b="1" dirty="0" smtClean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постав як новатор, досить суттєво відійшовши від основного русла думок своїх попередників.</a:t>
            </a:r>
            <a:endParaRPr lang="ru-RU" sz="3200" b="1" dirty="0" smtClean="0">
              <a:solidFill>
                <a:srgbClr val="FF3399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uk-UA" sz="3200" b="1" i="1" dirty="0" smtClean="0">
                <a:latin typeface="Arial" pitchFamily="34" charset="0"/>
                <a:cs typeface="Arial" pitchFamily="34" charset="0"/>
              </a:rPr>
              <a:t>Замислившись над причинами панування релігії у суспільній думці, дійшов висновку проте, що </a:t>
            </a:r>
            <a:r>
              <a:rPr lang="uk-UA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релігія:</a:t>
            </a:r>
            <a:endParaRPr lang="ru-RU" sz="32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uk-UA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Втілює віковічні людські мрії та ідеали;</a:t>
            </a:r>
            <a:endParaRPr lang="ru-RU" sz="32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uk-UA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Змальовує досконалий світ;</a:t>
            </a:r>
            <a:endParaRPr lang="ru-RU" sz="32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uk-UA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Виконує функції компенсації людської немічності, недосконалості, страждання.</a:t>
            </a:r>
            <a:endParaRPr lang="ru-RU" sz="32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uk-UA" sz="3200" b="1" i="1" dirty="0" smtClean="0">
                <a:latin typeface="Arial" pitchFamily="34" charset="0"/>
                <a:cs typeface="Arial" pitchFamily="34" charset="0"/>
              </a:rPr>
              <a:t>Вважав, що слід повернути людині всю повноту життя; піднести, звеличити людину, а  не Бога, як її мрію.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uk-UA" sz="3200" b="1" i="1" dirty="0" smtClean="0">
                <a:latin typeface="Arial" pitchFamily="34" charset="0"/>
                <a:cs typeface="Arial" pitchFamily="34" charset="0"/>
              </a:rPr>
              <a:t>На місце любові до Бога закликає поставити </a:t>
            </a:r>
            <a:r>
              <a:rPr lang="uk-UA" sz="3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ЛЮБОВ ДО ЛЮДИНИ </a:t>
            </a:r>
            <a:r>
              <a:rPr lang="uk-UA" sz="3200" b="1" i="1" dirty="0" smtClean="0">
                <a:latin typeface="Arial" pitchFamily="34" charset="0"/>
                <a:cs typeface="Arial" pitchFamily="34" charset="0"/>
              </a:rPr>
              <a:t>,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3200" b="1" i="1" dirty="0" smtClean="0">
                <a:latin typeface="Arial" pitchFamily="34" charset="0"/>
                <a:cs typeface="Arial" pitchFamily="34" charset="0"/>
              </a:rPr>
              <a:t>На місце віри в Бога – </a:t>
            </a:r>
            <a:r>
              <a:rPr lang="uk-UA" sz="3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ВІРУ ЛЮДИНИ В САМУ СЕБЕ.</a:t>
            </a:r>
            <a:endParaRPr lang="ru-RU" sz="3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uk-UA" sz="4400" dirty="0" smtClean="0">
                <a:solidFill>
                  <a:srgbClr val="FFFF00"/>
                </a:solidFill>
              </a:rPr>
              <a:t>Людвіг </a:t>
            </a:r>
            <a:r>
              <a:rPr lang="uk-UA" sz="4400" dirty="0" err="1" smtClean="0">
                <a:solidFill>
                  <a:srgbClr val="FFFF00"/>
                </a:solidFill>
              </a:rPr>
              <a:t>Андреас</a:t>
            </a:r>
            <a:r>
              <a:rPr lang="uk-UA" sz="4400" dirty="0" smtClean="0">
                <a:solidFill>
                  <a:srgbClr val="FFFF00"/>
                </a:solidFill>
              </a:rPr>
              <a:t> Фейєрбах</a:t>
            </a:r>
            <a:br>
              <a:rPr lang="uk-UA" sz="4400" dirty="0" smtClean="0">
                <a:solidFill>
                  <a:srgbClr val="FFFF00"/>
                </a:solidFill>
              </a:rPr>
            </a:br>
            <a:r>
              <a:rPr lang="uk-UA" sz="3600" dirty="0" smtClean="0"/>
              <a:t>(1804-1872)</a:t>
            </a:r>
            <a:endParaRPr lang="ru-RU" sz="36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Documents and Settings\User\Рабочий стол\Філософія\Фейєрбах\фото Фейєрбаха\re_feerbax_l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930" y="142852"/>
            <a:ext cx="3282286" cy="3643338"/>
          </a:xfrm>
          <a:prstGeom prst="rect">
            <a:avLst/>
          </a:prstGeom>
          <a:noFill/>
        </p:spPr>
      </p:pic>
      <p:pic>
        <p:nvPicPr>
          <p:cNvPr id="4099" name="Picture 3" descr="C:\Documents and Settings\User\Рабочий стол\Філософія\Фейєрбах\фото Фейєрбаха\Joseph_Anselm_Feuerba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"/>
            <a:ext cx="3244345" cy="4929198"/>
          </a:xfrm>
          <a:prstGeom prst="rect">
            <a:avLst/>
          </a:prstGeom>
          <a:noFill/>
        </p:spPr>
      </p:pic>
      <p:pic>
        <p:nvPicPr>
          <p:cNvPr id="4100" name="Picture 4" descr="C:\Documents and Settings\User\Рабочий стол\Філософія\Фейєрбах\фото Фейєрбаха\Avtoportret_Feuerbac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3266008"/>
            <a:ext cx="2802736" cy="3591993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Documents and Settings\User\Рабочий стол\Савлук ЛІ\458_b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0"/>
            <a:ext cx="2143140" cy="3251661"/>
          </a:xfrm>
          <a:prstGeom prst="rect">
            <a:avLst/>
          </a:prstGeom>
          <a:noFill/>
        </p:spPr>
      </p:pic>
      <p:pic>
        <p:nvPicPr>
          <p:cNvPr id="2051" name="Picture 3" descr="C:\Documents and Settings\User\Рабочий стол\Савлук ЛІ\Вступ до філософії релігії ututkm_th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0"/>
            <a:ext cx="2314574" cy="3214686"/>
          </a:xfrm>
          <a:prstGeom prst="rect">
            <a:avLst/>
          </a:prstGeom>
          <a:noFill/>
        </p:spPr>
      </p:pic>
      <p:pic>
        <p:nvPicPr>
          <p:cNvPr id="2052" name="Picture 4" descr="C:\Documents and Settings\User\Рабочий стол\Савлук ЛІ\Немецкая классическая философия ч2_en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643182"/>
            <a:ext cx="2928926" cy="3966943"/>
          </a:xfrm>
          <a:prstGeom prst="rect">
            <a:avLst/>
          </a:prstGeom>
          <a:noFill/>
        </p:spPr>
      </p:pic>
      <p:pic>
        <p:nvPicPr>
          <p:cNvPr id="2053" name="Picture 5" descr="C:\Documents and Settings\User\Рабочий стол\Савлук ЛІ\Немецкая классическая философия ч1_en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2780609"/>
            <a:ext cx="2928926" cy="4077391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uk-UA" sz="2800" b="1" dirty="0" smtClean="0">
                <a:solidFill>
                  <a:srgbClr val="00B050"/>
                </a:solidFill>
              </a:rPr>
              <a:t>Німецька класична філософія була завершальним етапом розвитку філософії Нового часу та останньою формою класичної європейської філософії. </a:t>
            </a:r>
          </a:p>
          <a:p>
            <a:pPr algn="ctr">
              <a:lnSpc>
                <a:spcPct val="80000"/>
              </a:lnSpc>
              <a:defRPr/>
            </a:pPr>
            <a:r>
              <a:rPr lang="uk-UA" sz="2800" b="1" dirty="0" smtClean="0">
                <a:solidFill>
                  <a:schemeClr val="accent2">
                    <a:lumMod val="75000"/>
                  </a:schemeClr>
                </a:solidFill>
              </a:rPr>
              <a:t>Після неї розпочався розвиток некласичної філософії. </a:t>
            </a:r>
          </a:p>
          <a:p>
            <a:pPr algn="ctr">
              <a:lnSpc>
                <a:spcPct val="80000"/>
              </a:lnSpc>
              <a:defRPr/>
            </a:pPr>
            <a:r>
              <a:rPr lang="uk-UA" sz="2800" b="1" dirty="0" smtClean="0">
                <a:solidFill>
                  <a:srgbClr val="00B050"/>
                </a:solidFill>
              </a:rPr>
              <a:t>Німецька класична філософія сконцентрувала і водночас вичерпала інтелектуальний потенціал філософської думки класичного типу.</a:t>
            </a:r>
          </a:p>
          <a:p>
            <a:pPr algn="ctr">
              <a:lnSpc>
                <a:spcPct val="80000"/>
              </a:lnSpc>
              <a:defRPr/>
            </a:pPr>
            <a:r>
              <a:rPr lang="uk-UA" sz="2800" b="1" dirty="0" smtClean="0"/>
              <a:t> </a:t>
            </a:r>
            <a:r>
              <a:rPr lang="uk-UA" sz="2800" b="1" dirty="0" smtClean="0">
                <a:solidFill>
                  <a:schemeClr val="accent2">
                    <a:lumMod val="75000"/>
                  </a:schemeClr>
                </a:solidFill>
              </a:rPr>
              <a:t>Саме тому її виділяють в окремий і особливий етап розвитку новоєвропейської філософії. До того ж вона збагатила філософію і науку цілою низкою ідейних надбань, до яких треба віднести важливі наукові принципи:</a:t>
            </a:r>
            <a:endParaRPr lang="ru-RU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8229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14282" y="1357298"/>
            <a:ext cx="8929718" cy="5500702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80000"/>
              </a:lnSpc>
              <a:defRPr/>
            </a:pPr>
            <a:r>
              <a:rPr lang="uk-UA" sz="3300" b="1" i="1" u="sng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Активності або діяльності:</a:t>
            </a:r>
            <a:endParaRPr lang="ru-RU" sz="3300" b="1" i="1" dirty="0" smtClean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lnSpc>
                <a:spcPct val="80000"/>
              </a:lnSpc>
              <a:buNone/>
              <a:defRPr/>
            </a:pPr>
            <a:r>
              <a:rPr lang="uk-UA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В основі всіх знань, понять і думок лежить людська активність;ми знаємо лише те і настільки, що і настільки увійшло в контекст нашої діяльності</a:t>
            </a:r>
            <a:endParaRPr lang="uk-UA" sz="2800" b="1" u="sng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lnSpc>
                <a:spcPct val="80000"/>
              </a:lnSpc>
              <a:defRPr/>
            </a:pPr>
            <a:r>
              <a:rPr lang="uk-UA" sz="3300" b="1" i="1" u="sng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Системності знання:</a:t>
            </a:r>
            <a:endParaRPr lang="uk-UA" sz="3300" i="1" dirty="0" smtClean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lnSpc>
                <a:spcPct val="80000"/>
              </a:lnSpc>
              <a:buNone/>
              <a:defRPr/>
            </a:pPr>
            <a:r>
              <a:rPr lang="uk-UA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Будь-яке знання набуває свого обґрунтування, достовірності та виправдання лише в системі знань</a:t>
            </a:r>
            <a:endParaRPr lang="uk-UA" sz="2800" b="1" u="sng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lnSpc>
                <a:spcPct val="80000"/>
              </a:lnSpc>
              <a:defRPr/>
            </a:pPr>
            <a:r>
              <a:rPr lang="uk-UA" sz="3300" b="1" i="1" u="sng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Розвитку:</a:t>
            </a:r>
            <a:endParaRPr lang="uk-UA" sz="3300" b="1" i="1" dirty="0" smtClean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lnSpc>
                <a:spcPct val="80000"/>
              </a:lnSpc>
              <a:buNone/>
              <a:defRPr/>
            </a:pPr>
            <a:r>
              <a:rPr lang="uk-UA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У світі все </a:t>
            </a:r>
            <a:r>
              <a:rPr lang="uk-UA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пов΄язане</a:t>
            </a:r>
            <a:r>
              <a:rPr lang="uk-UA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з усім;цей загальний зв’язок резюмується єдиним результатом-розвитком</a:t>
            </a:r>
            <a:endParaRPr lang="uk-UA" sz="2800" b="1" u="sng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lnSpc>
                <a:spcPct val="80000"/>
              </a:lnSpc>
              <a:defRPr/>
            </a:pPr>
            <a:r>
              <a:rPr lang="uk-UA" sz="3300" b="1" i="1" u="sng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Рефлексії: </a:t>
            </a:r>
            <a:endParaRPr lang="uk-UA" sz="3300" i="1" dirty="0" smtClean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lnSpc>
                <a:spcPct val="80000"/>
              </a:lnSpc>
              <a:buNone/>
              <a:defRPr/>
            </a:pPr>
            <a:r>
              <a:rPr lang="uk-UA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Розвиток знань, а також і розвиток узагалі можливий лише тому, що кожен крок у процесах буття входить у єдине ціле. Тому розвиток постає поглибленням і збагаченням змісту тих процесів, що розвиваються. Розвиток пізнання відбувається через рух від неусвідомленого до усвідомленого, від усвідомленого частково-до усвідомленого повніше та ін.</a:t>
            </a:r>
            <a:endParaRPr lang="ru-RU" sz="2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22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uk-UA" sz="3600" dirty="0" smtClean="0"/>
              <a:t>Принципи, введені німецькою класичною філософією</a:t>
            </a:r>
            <a:endParaRPr lang="ru-RU" sz="36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uk-UA" i="1" dirty="0" err="1" smtClean="0">
                <a:solidFill>
                  <a:srgbClr val="FF0000"/>
                </a:solidFill>
              </a:rPr>
              <a:t>Іммануїл</a:t>
            </a:r>
            <a:r>
              <a:rPr lang="uk-UA" i="1" dirty="0" smtClean="0">
                <a:solidFill>
                  <a:srgbClr val="FF0000"/>
                </a:solidFill>
              </a:rPr>
              <a:t> Кант </a:t>
            </a:r>
            <a:br>
              <a:rPr lang="uk-UA" i="1" dirty="0" smtClean="0">
                <a:solidFill>
                  <a:srgbClr val="FF0000"/>
                </a:solidFill>
              </a:rPr>
            </a:br>
            <a:r>
              <a:rPr lang="uk-UA" sz="2700" dirty="0" smtClean="0"/>
              <a:t>(1724—-1804).</a:t>
            </a:r>
            <a:endParaRPr lang="ru-RU" sz="270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643306" y="1285860"/>
            <a:ext cx="5500694" cy="557214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algn="ctr"/>
            <a:r>
              <a:rPr lang="uk-UA" sz="4000" dirty="0" smtClean="0"/>
              <a:t>У філософській діяльності Канта виділяють </a:t>
            </a:r>
            <a:r>
              <a:rPr lang="uk-UA" sz="4000" b="1" u="sng" dirty="0" smtClean="0">
                <a:solidFill>
                  <a:srgbClr val="00B0F0"/>
                </a:solidFill>
              </a:rPr>
              <a:t>три періоди</a:t>
            </a:r>
            <a:r>
              <a:rPr lang="uk-UA" sz="4000" b="1" dirty="0" smtClean="0"/>
              <a:t>:</a:t>
            </a:r>
            <a:endParaRPr lang="ru-RU" sz="4000" dirty="0" smtClean="0"/>
          </a:p>
          <a:p>
            <a:r>
              <a:rPr lang="uk-UA" sz="3600" b="1" i="1" u="sng" dirty="0" err="1" smtClean="0">
                <a:solidFill>
                  <a:srgbClr val="CC339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Докритичний</a:t>
            </a:r>
            <a:r>
              <a:rPr lang="uk-UA" sz="3600" b="1" i="1" u="sng" dirty="0" smtClean="0">
                <a:solidFill>
                  <a:srgbClr val="CC339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buNone/>
            </a:pPr>
            <a:r>
              <a:rPr lang="uk-UA" sz="2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(50-60-ті роки </a:t>
            </a:r>
            <a:r>
              <a:rPr lang="en-US" sz="2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XVIII </a:t>
            </a:r>
            <a:r>
              <a:rPr lang="uk-UA" sz="2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ст.)</a:t>
            </a:r>
            <a:r>
              <a:rPr lang="uk-UA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buNone/>
            </a:pPr>
            <a:r>
              <a:rPr lang="uk-UA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Основна праця цього періоду </a:t>
            </a:r>
            <a:r>
              <a:rPr lang="uk-UA" sz="2800" b="1" i="1" dirty="0" smtClean="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«Загальна природна, історія і теорія неба»,</a:t>
            </a:r>
            <a:r>
              <a:rPr lang="uk-UA" sz="28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buNone/>
            </a:pPr>
            <a:r>
              <a:rPr lang="uk-UA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в якій Кант вважав своїм завданням пояснити</a:t>
            </a:r>
            <a:r>
              <a:rPr lang="ru-RU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uk-UA" sz="2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«походження світів, виникнення небесних тіл та причини їх руху»</a:t>
            </a:r>
            <a:r>
              <a:rPr lang="uk-UA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з'ясувати, яким чином на підставі розгляду самих лише фізичних сил і процесів можна пояснити сучасний стан Космосу.                 Тут уперше поняття еволюції було поширено на космічні явища.</a:t>
            </a:r>
          </a:p>
          <a:p>
            <a:endParaRPr lang="ru-RU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>
          <a:xfrm>
            <a:off x="0" y="1285860"/>
            <a:ext cx="3714744" cy="4135243"/>
          </a:xfrm>
          <a:prstGeom prst="rect">
            <a:avLst/>
          </a:prstGeom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286116" y="0"/>
            <a:ext cx="5857884" cy="6715148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algn="ctr"/>
            <a:r>
              <a:rPr lang="uk-UA" sz="3500" b="1" i="1" u="sng" dirty="0" smtClean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Критичний </a:t>
            </a:r>
          </a:p>
          <a:p>
            <a:pPr algn="ctr">
              <a:buNone/>
            </a:pP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(70, 80-ті роки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XVIII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ст.)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algn="ctr">
              <a:buNone/>
            </a:pPr>
            <a:r>
              <a:rPr lang="uk-UA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дослідження «здібності» розуму взагалі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, тобто у відношенні до всіх знань, до яких він може прагнути. </a:t>
            </a:r>
          </a:p>
          <a:p>
            <a:pPr algn="ctr">
              <a:buNone/>
            </a:pPr>
            <a:r>
              <a:rPr lang="uk-UA" sz="2800" dirty="0" smtClean="0">
                <a:latin typeface="Arial" pitchFamily="34" charset="0"/>
                <a:cs typeface="Arial" pitchFamily="34" charset="0"/>
              </a:rPr>
              <a:t>Основні праці цього періоду - </a:t>
            </a:r>
            <a:r>
              <a:rPr lang="uk-UA" sz="2800" b="1" i="1" dirty="0" smtClean="0">
                <a:latin typeface="Arial" pitchFamily="34" charset="0"/>
                <a:cs typeface="Arial" pitchFamily="34" charset="0"/>
              </a:rPr>
              <a:t>«Критика чистого розуму», «Критика практичного розуму», «Критика здатності судження»,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у яких сам І.Кант сформулював провідні, на його думку, питання будь-якої філософії: </a:t>
            </a:r>
          </a:p>
          <a:p>
            <a:pPr algn="ctr">
              <a:buNone/>
            </a:pPr>
            <a:r>
              <a:rPr lang="uk-UA" sz="28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«Що я зможу знати? Що я повинен робити? На що я можу сподіватись?).</a:t>
            </a:r>
            <a:endParaRPr lang="ru-RU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Савлук\сучасна фыл.фото(С)\9785699233465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93" y="1178683"/>
            <a:ext cx="3119472" cy="4679209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500430" y="357166"/>
            <a:ext cx="5429288" cy="6215106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uk-UA" sz="3200" b="1" i="1" u="sng" dirty="0" smtClean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Антропологічний </a:t>
            </a:r>
          </a:p>
          <a:p>
            <a:pPr algn="ctr">
              <a:buNone/>
            </a:pPr>
            <a:r>
              <a:rPr lang="uk-UA" sz="2800" b="1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90-ті</a:t>
            </a:r>
            <a:r>
              <a:rPr lang="uk-UA" sz="28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роки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XVIII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ст.):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uk-UA" sz="2800" dirty="0" smtClean="0">
                <a:latin typeface="Arial" pitchFamily="34" charset="0"/>
                <a:cs typeface="Arial" pitchFamily="34" charset="0"/>
              </a:rPr>
              <a:t>з'ясування питання проте, чи зможе людина за реальних умов життя здійснити своє призначення; праця </a:t>
            </a:r>
            <a:r>
              <a:rPr lang="uk-UA" sz="28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«Антропологія з прагматичного погляду»</a:t>
            </a:r>
            <a:r>
              <a:rPr lang="uk-UA" sz="2800" b="1" i="1" u="sng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ctr">
              <a:buNone/>
            </a:pPr>
            <a:r>
              <a:rPr lang="uk-UA" sz="2800" b="1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де основним постало питання </a:t>
            </a:r>
          </a:p>
          <a:p>
            <a:pPr algn="ctr"/>
            <a:r>
              <a:rPr lang="uk-UA" sz="28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«Що таке людина ?»</a:t>
            </a:r>
            <a:endParaRPr lang="ru-RU" sz="2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-45719"/>
            <a:ext cx="8229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5" name="Picture 4" descr="99404e008dc8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39" y="1000108"/>
            <a:ext cx="3125176" cy="4788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4829180" cy="4525963"/>
          </a:xfrm>
        </p:spPr>
        <p:txBody>
          <a:bodyPr/>
          <a:lstStyle/>
          <a:p>
            <a:r>
              <a:rPr lang="uk-UA" dirty="0" smtClean="0"/>
              <a:t>надав ідеям класичної філософії системно-завершеного вигляду.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688" y="0"/>
            <a:ext cx="8858312" cy="120334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uk-UA" sz="4000" i="1" dirty="0" smtClean="0"/>
              <a:t>Георг Вільгельм Фрідріх Гегель </a:t>
            </a:r>
            <a:r>
              <a:rPr lang="uk-UA" sz="3100" dirty="0" smtClean="0"/>
              <a:t>(1770—1831)</a:t>
            </a:r>
            <a:endParaRPr lang="ru-RU" sz="31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43538" y="1428736"/>
            <a:ext cx="3500462" cy="4418559"/>
          </a:xfrm>
          <a:prstGeom prst="rect">
            <a:avLst/>
          </a:prstGeom>
        </p:spPr>
      </p:pic>
      <p:pic>
        <p:nvPicPr>
          <p:cNvPr id="3074" name="Picture 2" descr="C:\Documents and Settings\User\Рабочий стол\Філософія\Гегель\фото Гегеля\DBP_-_200_Jahre_Hegel_-_20_Pfennig_-_197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908523"/>
            <a:ext cx="3071834" cy="3730084"/>
          </a:xfrm>
          <a:prstGeom prst="rect">
            <a:avLst/>
          </a:prstGeom>
          <a:noFill/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464999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ctr"/>
            <a:r>
              <a:rPr lang="uk-UA" sz="2000" b="1" i="1" dirty="0" smtClean="0">
                <a:latin typeface="Arial" pitchFamily="34" charset="0"/>
                <a:cs typeface="Arial" pitchFamily="34" charset="0"/>
              </a:rPr>
              <a:t>Вважав, що  основою світу є духовна субстанція – </a:t>
            </a:r>
            <a:r>
              <a:rPr lang="uk-UA" sz="2000" b="1" i="1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АБСОЛЮТНА ІДЕЯ   </a:t>
            </a:r>
            <a:endParaRPr lang="ru-RU" sz="2000" b="1" u="sng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uk-UA" sz="2400" b="1" i="1" dirty="0" smtClean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Єдина всеохоплююча реальність, субстанція</a:t>
            </a:r>
            <a:endParaRPr lang="ru-RU" sz="2400" b="1" dirty="0" smtClean="0">
              <a:solidFill>
                <a:srgbClr val="CC3399"/>
              </a:solidFill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uk-UA" sz="2400" b="1" i="1" dirty="0" smtClean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Єдиний універсальний чинник усіх форм буття (суб'єкт)</a:t>
            </a:r>
            <a:endParaRPr lang="ru-RU" sz="2400" b="1" dirty="0" smtClean="0">
              <a:solidFill>
                <a:srgbClr val="CC3399"/>
              </a:solidFill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uk-UA" sz="2400" b="1" i="1" dirty="0" smtClean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Світлий розум, єдине рефлективне поле.</a:t>
            </a:r>
          </a:p>
          <a:p>
            <a:pPr lvl="0">
              <a:buNone/>
            </a:pP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uk-UA" sz="2000" b="1" i="1" dirty="0" smtClean="0">
                <a:latin typeface="Arial" pitchFamily="34" charset="0"/>
                <a:cs typeface="Arial" pitchFamily="34" charset="0"/>
              </a:rPr>
              <a:t>Абсолютна ідея всеохоплююча, вона не може мати ніяких зовнішніх чинників для своїх дій. Це означає, що такі чинники можуть бути лише внутрішніми. Оскільки рух – це зміни, то він передбачає наявність внутрішніх відмінностей, граничним проявом яких є ПРОТИЛЕЖНОСТІ.</a:t>
            </a: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282" y="0"/>
            <a:ext cx="8572560" cy="107154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/>
            <a:r>
              <a:rPr lang="uk-UA" sz="3600" i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uk-UA" sz="3600" i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uk-UA" sz="3600" i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Вчення про абсолютну ідею:</a:t>
            </a:r>
            <a:r>
              <a:rPr lang="ru-RU" sz="36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ru-RU" sz="36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endParaRPr lang="ru-RU" sz="36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</TotalTime>
  <Words>800</Words>
  <Application>Microsoft Office PowerPoint</Application>
  <PresentationFormat>Экран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Открытая</vt:lpstr>
      <vt:lpstr>Німецька класична філософія</vt:lpstr>
      <vt:lpstr>Слайд 2</vt:lpstr>
      <vt:lpstr>Слайд 3</vt:lpstr>
      <vt:lpstr>Принципи, введені німецькою класичною філософією</vt:lpstr>
      <vt:lpstr>Іммануїл Кант  (1724—-1804).</vt:lpstr>
      <vt:lpstr>Слайд 6</vt:lpstr>
      <vt:lpstr>Слайд 7</vt:lpstr>
      <vt:lpstr>Георг Вільгельм Фрідріх Гегель (1770—1831)</vt:lpstr>
      <vt:lpstr> Вчення про абсолютну ідею: </vt:lpstr>
      <vt:lpstr> Протилежності : </vt:lpstr>
      <vt:lpstr>принципи гегелівської філософії</vt:lpstr>
      <vt:lpstr>Обґрунтував думку про існування трьох рівнів свідомості</vt:lpstr>
      <vt:lpstr> Система гегелівської філософії міститься у працях: </vt:lpstr>
      <vt:lpstr> недоліки його вчення </vt:lpstr>
      <vt:lpstr>Людвіг Андреас Фейєрбах (1804-1872)</vt:lpstr>
      <vt:lpstr>Слайд 16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Німецька класична філософія</dc:title>
  <dc:creator>user</dc:creator>
  <cp:lastModifiedBy>user</cp:lastModifiedBy>
  <cp:revision>16</cp:revision>
  <dcterms:created xsi:type="dcterms:W3CDTF">2012-04-11T09:26:12Z</dcterms:created>
  <dcterms:modified xsi:type="dcterms:W3CDTF">2012-04-11T13:31:10Z</dcterms:modified>
</cp:coreProperties>
</file>