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258" r:id="rId3"/>
    <p:sldId id="257" r:id="rId4"/>
    <p:sldId id="259" r:id="rId5"/>
    <p:sldId id="264" r:id="rId6"/>
    <p:sldId id="265" r:id="rId7"/>
    <p:sldId id="266" r:id="rId8"/>
    <p:sldId id="267" r:id="rId9"/>
    <p:sldId id="268" r:id="rId10"/>
    <p:sldId id="413" r:id="rId11"/>
    <p:sldId id="261" r:id="rId12"/>
    <p:sldId id="414" r:id="rId13"/>
    <p:sldId id="415" r:id="rId14"/>
    <p:sldId id="416" r:id="rId15"/>
    <p:sldId id="429" r:id="rId16"/>
    <p:sldId id="430" r:id="rId17"/>
    <p:sldId id="431" r:id="rId18"/>
    <p:sldId id="432" r:id="rId19"/>
    <p:sldId id="433" r:id="rId20"/>
    <p:sldId id="434" r:id="rId21"/>
    <p:sldId id="435" r:id="rId22"/>
    <p:sldId id="26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F7D0"/>
    <a:srgbClr val="42E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1" autoAdjust="0"/>
    <p:restoredTop sz="94660"/>
  </p:normalViewPr>
  <p:slideViewPr>
    <p:cSldViewPr snapToGrid="0">
      <p:cViewPr varScale="1">
        <p:scale>
          <a:sx n="109" d="100"/>
          <a:sy n="109" d="100"/>
        </p:scale>
        <p:origin x="2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121178-CA0F-5442-9614-4E3453DF0653}" type="doc">
      <dgm:prSet loTypeId="urn:microsoft.com/office/officeart/2009/layout/CircleArrowProcess" loCatId="" qsTypeId="urn:microsoft.com/office/officeart/2005/8/quickstyle/simple4" qsCatId="simple" csTypeId="urn:microsoft.com/office/officeart/2005/8/colors/accent1_2" csCatId="accent1" phldr="1"/>
      <dgm:spPr/>
      <dgm:t>
        <a:bodyPr/>
        <a:lstStyle/>
        <a:p>
          <a:endParaRPr lang="zh-CN" altLang="en-US"/>
        </a:p>
      </dgm:t>
    </dgm:pt>
    <dgm:pt modelId="{89DA73F6-AF80-4045-8D51-6763B4A9876E}">
      <dgm:prSet phldrT="[文本]"/>
      <dgm:spPr/>
      <dgm:t>
        <a:bodyPr/>
        <a:lstStyle/>
        <a:p>
          <a:r>
            <a:rPr lang="zh-CN" altLang="en-US" b="1" i="0" dirty="0">
              <a:solidFill>
                <a:schemeClr val="accent1"/>
              </a:solidFill>
              <a:latin typeface="Microsoft YaHei" panose="020B0503020204020204" pitchFamily="34" charset="-122"/>
              <a:ea typeface="Microsoft YaHei" panose="020B0503020204020204" pitchFamily="34" charset="-122"/>
            </a:rPr>
            <a:t>数据可用性</a:t>
          </a:r>
        </a:p>
      </dgm:t>
    </dgm:pt>
    <dgm:pt modelId="{3653A47D-3DA4-D649-BF3B-48478A5E017D}" type="parTrans" cxnId="{DB10E125-E281-BF47-9A73-A0C32FB0DA9D}">
      <dgm:prSet/>
      <dgm:spPr/>
      <dgm:t>
        <a:bodyPr/>
        <a:lstStyle/>
        <a:p>
          <a:endParaRPr lang="zh-CN" altLang="en-US">
            <a:solidFill>
              <a:schemeClr val="accent1"/>
            </a:solidFill>
          </a:endParaRPr>
        </a:p>
      </dgm:t>
    </dgm:pt>
    <dgm:pt modelId="{98E87E7C-5C63-1144-8B7D-D84E333B5836}" type="sibTrans" cxnId="{DB10E125-E281-BF47-9A73-A0C32FB0DA9D}">
      <dgm:prSet/>
      <dgm:spPr/>
      <dgm:t>
        <a:bodyPr/>
        <a:lstStyle/>
        <a:p>
          <a:endParaRPr lang="zh-CN" altLang="en-US">
            <a:solidFill>
              <a:schemeClr val="accent1"/>
            </a:solidFill>
          </a:endParaRPr>
        </a:p>
      </dgm:t>
    </dgm:pt>
    <dgm:pt modelId="{D732B190-67B2-D643-8BD9-9C87C8066FF7}">
      <dgm:prSet phldrT="[文本]"/>
      <dgm:spPr/>
      <dgm:t>
        <a:bodyPr/>
        <a:lstStyle/>
        <a:p>
          <a:r>
            <a:rPr lang="zh-CN" altLang="en-US" b="1" i="0" dirty="0">
              <a:solidFill>
                <a:schemeClr val="accent1"/>
              </a:solidFill>
              <a:latin typeface="Microsoft YaHei" panose="020B0503020204020204" pitchFamily="34" charset="-122"/>
              <a:ea typeface="Microsoft YaHei" panose="020B0503020204020204" pitchFamily="34" charset="-122"/>
            </a:rPr>
            <a:t>数据质量</a:t>
          </a:r>
        </a:p>
      </dgm:t>
    </dgm:pt>
    <dgm:pt modelId="{0D80839B-0BD2-D24C-B99D-1EEDF5DC953B}" type="parTrans" cxnId="{0CEE10C4-9F20-E749-B4D3-1A3712C8C5C7}">
      <dgm:prSet/>
      <dgm:spPr/>
      <dgm:t>
        <a:bodyPr/>
        <a:lstStyle/>
        <a:p>
          <a:endParaRPr lang="zh-CN" altLang="en-US">
            <a:solidFill>
              <a:schemeClr val="accent1"/>
            </a:solidFill>
          </a:endParaRPr>
        </a:p>
      </dgm:t>
    </dgm:pt>
    <dgm:pt modelId="{6937B3B5-F85C-2D4D-9580-BC37DEBFD87D}" type="sibTrans" cxnId="{0CEE10C4-9F20-E749-B4D3-1A3712C8C5C7}">
      <dgm:prSet/>
      <dgm:spPr/>
      <dgm:t>
        <a:bodyPr/>
        <a:lstStyle/>
        <a:p>
          <a:endParaRPr lang="zh-CN" altLang="en-US">
            <a:solidFill>
              <a:schemeClr val="accent1"/>
            </a:solidFill>
          </a:endParaRPr>
        </a:p>
      </dgm:t>
    </dgm:pt>
    <dgm:pt modelId="{6A38BA5C-A82C-7B4B-A592-E4167711432B}">
      <dgm:prSet phldrT="[文本]"/>
      <dgm:spPr/>
      <dgm:t>
        <a:bodyPr/>
        <a:lstStyle/>
        <a:p>
          <a:r>
            <a:rPr lang="zh-CN" altLang="en-US" b="1" i="0" dirty="0">
              <a:solidFill>
                <a:schemeClr val="accent1"/>
              </a:solidFill>
              <a:latin typeface="Microsoft YaHei" panose="020B0503020204020204" pitchFamily="34" charset="-122"/>
              <a:ea typeface="Microsoft YaHei" panose="020B0503020204020204" pitchFamily="34" charset="-122"/>
            </a:rPr>
            <a:t>数据安全</a:t>
          </a:r>
        </a:p>
      </dgm:t>
    </dgm:pt>
    <dgm:pt modelId="{6AB32055-B3FF-0B4B-A302-F417928BCF08}" type="parTrans" cxnId="{024CAA18-7F37-384E-B9F1-6AE6C76ABBC6}">
      <dgm:prSet/>
      <dgm:spPr/>
      <dgm:t>
        <a:bodyPr/>
        <a:lstStyle/>
        <a:p>
          <a:endParaRPr lang="zh-CN" altLang="en-US">
            <a:solidFill>
              <a:schemeClr val="accent1"/>
            </a:solidFill>
          </a:endParaRPr>
        </a:p>
      </dgm:t>
    </dgm:pt>
    <dgm:pt modelId="{B14FAACD-6950-7F4F-9232-40DD23F70AC6}" type="sibTrans" cxnId="{024CAA18-7F37-384E-B9F1-6AE6C76ABBC6}">
      <dgm:prSet/>
      <dgm:spPr/>
      <dgm:t>
        <a:bodyPr/>
        <a:lstStyle/>
        <a:p>
          <a:endParaRPr lang="zh-CN" altLang="en-US">
            <a:solidFill>
              <a:schemeClr val="accent1"/>
            </a:solidFill>
          </a:endParaRPr>
        </a:p>
      </dgm:t>
    </dgm:pt>
    <dgm:pt modelId="{5DA23224-C5FA-544A-8CE0-9D46089EB2EF}" type="pres">
      <dgm:prSet presAssocID="{41121178-CA0F-5442-9614-4E3453DF0653}" presName="Name0" presStyleCnt="0">
        <dgm:presLayoutVars>
          <dgm:chMax val="7"/>
          <dgm:chPref val="7"/>
          <dgm:dir/>
          <dgm:animLvl val="lvl"/>
        </dgm:presLayoutVars>
      </dgm:prSet>
      <dgm:spPr/>
    </dgm:pt>
    <dgm:pt modelId="{5BFB650C-5904-FE4F-83BE-F477EDA8E341}" type="pres">
      <dgm:prSet presAssocID="{89DA73F6-AF80-4045-8D51-6763B4A9876E}" presName="Accent1" presStyleCnt="0"/>
      <dgm:spPr/>
    </dgm:pt>
    <dgm:pt modelId="{5457BC95-3C0A-4143-84A0-8DD64AF019CD}" type="pres">
      <dgm:prSet presAssocID="{89DA73F6-AF80-4045-8D51-6763B4A9876E}" presName="Accent" presStyleLbl="node1" presStyleIdx="0" presStyleCnt="3"/>
      <dgm:spPr>
        <a:solidFill>
          <a:srgbClr val="00B0F0"/>
        </a:solidFill>
      </dgm:spPr>
    </dgm:pt>
    <dgm:pt modelId="{21C2D2F7-6E70-B446-BDB0-43EA081362F0}" type="pres">
      <dgm:prSet presAssocID="{89DA73F6-AF80-4045-8D51-6763B4A9876E}" presName="Parent1" presStyleLbl="revTx" presStyleIdx="0" presStyleCnt="3">
        <dgm:presLayoutVars>
          <dgm:chMax val="1"/>
          <dgm:chPref val="1"/>
          <dgm:bulletEnabled val="1"/>
        </dgm:presLayoutVars>
      </dgm:prSet>
      <dgm:spPr/>
    </dgm:pt>
    <dgm:pt modelId="{65A4F1D9-0FD6-8D4B-883F-FF69F3A8DAB6}" type="pres">
      <dgm:prSet presAssocID="{D732B190-67B2-D643-8BD9-9C87C8066FF7}" presName="Accent2" presStyleCnt="0"/>
      <dgm:spPr/>
    </dgm:pt>
    <dgm:pt modelId="{6BD95DB5-868B-2E41-A930-0F4593D65B78}" type="pres">
      <dgm:prSet presAssocID="{D732B190-67B2-D643-8BD9-9C87C8066FF7}" presName="Accent" presStyleLbl="node1" presStyleIdx="1" presStyleCnt="3"/>
      <dgm:spPr>
        <a:solidFill>
          <a:srgbClr val="00B0F0"/>
        </a:solidFill>
      </dgm:spPr>
    </dgm:pt>
    <dgm:pt modelId="{09E72928-626B-524D-BE89-E3335253E94E}" type="pres">
      <dgm:prSet presAssocID="{D732B190-67B2-D643-8BD9-9C87C8066FF7}" presName="Parent2" presStyleLbl="revTx" presStyleIdx="1" presStyleCnt="3">
        <dgm:presLayoutVars>
          <dgm:chMax val="1"/>
          <dgm:chPref val="1"/>
          <dgm:bulletEnabled val="1"/>
        </dgm:presLayoutVars>
      </dgm:prSet>
      <dgm:spPr/>
    </dgm:pt>
    <dgm:pt modelId="{0E2704B0-F853-7C41-B490-8356DB5CD54F}" type="pres">
      <dgm:prSet presAssocID="{6A38BA5C-A82C-7B4B-A592-E4167711432B}" presName="Accent3" presStyleCnt="0"/>
      <dgm:spPr/>
    </dgm:pt>
    <dgm:pt modelId="{8DBC7C0F-474B-BE45-B5A9-B26AD2180793}" type="pres">
      <dgm:prSet presAssocID="{6A38BA5C-A82C-7B4B-A592-E4167711432B}" presName="Accent" presStyleLbl="node1" presStyleIdx="2" presStyleCnt="3"/>
      <dgm:spPr>
        <a:solidFill>
          <a:srgbClr val="00B0F0"/>
        </a:solidFill>
      </dgm:spPr>
    </dgm:pt>
    <dgm:pt modelId="{28278738-DA58-0448-A9F8-0FDD25BC6144}" type="pres">
      <dgm:prSet presAssocID="{6A38BA5C-A82C-7B4B-A592-E4167711432B}" presName="Parent3" presStyleLbl="revTx" presStyleIdx="2" presStyleCnt="3">
        <dgm:presLayoutVars>
          <dgm:chMax val="1"/>
          <dgm:chPref val="1"/>
          <dgm:bulletEnabled val="1"/>
        </dgm:presLayoutVars>
      </dgm:prSet>
      <dgm:spPr/>
    </dgm:pt>
  </dgm:ptLst>
  <dgm:cxnLst>
    <dgm:cxn modelId="{C139870D-BDE4-D444-9516-AA86A09A31B0}" type="presOf" srcId="{41121178-CA0F-5442-9614-4E3453DF0653}" destId="{5DA23224-C5FA-544A-8CE0-9D46089EB2EF}" srcOrd="0" destOrd="0" presId="urn:microsoft.com/office/officeart/2009/layout/CircleArrowProcess"/>
    <dgm:cxn modelId="{024CAA18-7F37-384E-B9F1-6AE6C76ABBC6}" srcId="{41121178-CA0F-5442-9614-4E3453DF0653}" destId="{6A38BA5C-A82C-7B4B-A592-E4167711432B}" srcOrd="2" destOrd="0" parTransId="{6AB32055-B3FF-0B4B-A302-F417928BCF08}" sibTransId="{B14FAACD-6950-7F4F-9232-40DD23F70AC6}"/>
    <dgm:cxn modelId="{DB10E125-E281-BF47-9A73-A0C32FB0DA9D}" srcId="{41121178-CA0F-5442-9614-4E3453DF0653}" destId="{89DA73F6-AF80-4045-8D51-6763B4A9876E}" srcOrd="0" destOrd="0" parTransId="{3653A47D-3DA4-D649-BF3B-48478A5E017D}" sibTransId="{98E87E7C-5C63-1144-8B7D-D84E333B5836}"/>
    <dgm:cxn modelId="{ED2D119C-365D-0C4C-AC2C-30D6B2705F5B}" type="presOf" srcId="{D732B190-67B2-D643-8BD9-9C87C8066FF7}" destId="{09E72928-626B-524D-BE89-E3335253E94E}" srcOrd="0" destOrd="0" presId="urn:microsoft.com/office/officeart/2009/layout/CircleArrowProcess"/>
    <dgm:cxn modelId="{CEB60CB4-A4C0-3048-9441-3F3F0C5D3642}" type="presOf" srcId="{6A38BA5C-A82C-7B4B-A592-E4167711432B}" destId="{28278738-DA58-0448-A9F8-0FDD25BC6144}" srcOrd="0" destOrd="0" presId="urn:microsoft.com/office/officeart/2009/layout/CircleArrowProcess"/>
    <dgm:cxn modelId="{0CEE10C4-9F20-E749-B4D3-1A3712C8C5C7}" srcId="{41121178-CA0F-5442-9614-4E3453DF0653}" destId="{D732B190-67B2-D643-8BD9-9C87C8066FF7}" srcOrd="1" destOrd="0" parTransId="{0D80839B-0BD2-D24C-B99D-1EEDF5DC953B}" sibTransId="{6937B3B5-F85C-2D4D-9580-BC37DEBFD87D}"/>
    <dgm:cxn modelId="{FAA081F2-598E-BE46-AB92-E8CCC0E1A730}" type="presOf" srcId="{89DA73F6-AF80-4045-8D51-6763B4A9876E}" destId="{21C2D2F7-6E70-B446-BDB0-43EA081362F0}" srcOrd="0" destOrd="0" presId="urn:microsoft.com/office/officeart/2009/layout/CircleArrowProcess"/>
    <dgm:cxn modelId="{0466ACA2-CEE5-8547-B692-1BEB94D9ECD8}" type="presParOf" srcId="{5DA23224-C5FA-544A-8CE0-9D46089EB2EF}" destId="{5BFB650C-5904-FE4F-83BE-F477EDA8E341}" srcOrd="0" destOrd="0" presId="urn:microsoft.com/office/officeart/2009/layout/CircleArrowProcess"/>
    <dgm:cxn modelId="{83677E37-134F-EF4B-BC1F-A1A90CD8A7DA}" type="presParOf" srcId="{5BFB650C-5904-FE4F-83BE-F477EDA8E341}" destId="{5457BC95-3C0A-4143-84A0-8DD64AF019CD}" srcOrd="0" destOrd="0" presId="urn:microsoft.com/office/officeart/2009/layout/CircleArrowProcess"/>
    <dgm:cxn modelId="{4CB56DDE-342A-D145-82D7-0191B4CE9D49}" type="presParOf" srcId="{5DA23224-C5FA-544A-8CE0-9D46089EB2EF}" destId="{21C2D2F7-6E70-B446-BDB0-43EA081362F0}" srcOrd="1" destOrd="0" presId="urn:microsoft.com/office/officeart/2009/layout/CircleArrowProcess"/>
    <dgm:cxn modelId="{46891814-7245-F545-9993-7C9C853DA930}" type="presParOf" srcId="{5DA23224-C5FA-544A-8CE0-9D46089EB2EF}" destId="{65A4F1D9-0FD6-8D4B-883F-FF69F3A8DAB6}" srcOrd="2" destOrd="0" presId="urn:microsoft.com/office/officeart/2009/layout/CircleArrowProcess"/>
    <dgm:cxn modelId="{C78FF7CD-2785-3F46-BBC5-315313B8BC39}" type="presParOf" srcId="{65A4F1D9-0FD6-8D4B-883F-FF69F3A8DAB6}" destId="{6BD95DB5-868B-2E41-A930-0F4593D65B78}" srcOrd="0" destOrd="0" presId="urn:microsoft.com/office/officeart/2009/layout/CircleArrowProcess"/>
    <dgm:cxn modelId="{46BAE719-7BFE-F946-AE88-7968B7F8EAF5}" type="presParOf" srcId="{5DA23224-C5FA-544A-8CE0-9D46089EB2EF}" destId="{09E72928-626B-524D-BE89-E3335253E94E}" srcOrd="3" destOrd="0" presId="urn:microsoft.com/office/officeart/2009/layout/CircleArrowProcess"/>
    <dgm:cxn modelId="{905DED3D-0311-9348-92AA-B67837E8ECA2}" type="presParOf" srcId="{5DA23224-C5FA-544A-8CE0-9D46089EB2EF}" destId="{0E2704B0-F853-7C41-B490-8356DB5CD54F}" srcOrd="4" destOrd="0" presId="urn:microsoft.com/office/officeart/2009/layout/CircleArrowProcess"/>
    <dgm:cxn modelId="{25E5DF3B-44D6-5649-AD04-CD3757C8A7B7}" type="presParOf" srcId="{0E2704B0-F853-7C41-B490-8356DB5CD54F}" destId="{8DBC7C0F-474B-BE45-B5A9-B26AD2180793}" srcOrd="0" destOrd="0" presId="urn:microsoft.com/office/officeart/2009/layout/CircleArrowProcess"/>
    <dgm:cxn modelId="{EB50E1C5-6E8F-AB47-B110-D181DE8093E1}" type="presParOf" srcId="{5DA23224-C5FA-544A-8CE0-9D46089EB2EF}" destId="{28278738-DA58-0448-A9F8-0FDD25BC6144}" srcOrd="5" destOrd="0" presId="urn:microsoft.com/office/officeart/2009/layout/CircleArrowProcess"/>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43258-1821-A14F-B58E-6D241299319E}" type="doc">
      <dgm:prSet loTypeId="urn:microsoft.com/office/officeart/2005/8/layout/chevron1" loCatId="" qsTypeId="urn:microsoft.com/office/officeart/2005/8/quickstyle/simple3" qsCatId="simple" csTypeId="urn:microsoft.com/office/officeart/2005/8/colors/accent1_2" csCatId="accent1" phldr="1"/>
      <dgm:spPr/>
    </dgm:pt>
    <dgm:pt modelId="{98DCCC9B-4388-1145-8908-D6732FA1E7DE}">
      <dgm:prSet phldrT="[文本]"/>
      <dgm:spPr/>
      <dgm:t>
        <a:bodyPr/>
        <a:lstStyle/>
        <a:p>
          <a:r>
            <a:rPr lang="zh-CN" altLang="en-US" dirty="0"/>
            <a:t>元数据采集</a:t>
          </a:r>
        </a:p>
      </dgm:t>
    </dgm:pt>
    <dgm:pt modelId="{BFE1CBB8-D51E-D548-8387-12C33194770D}" type="parTrans" cxnId="{433889D6-4DBB-4143-A467-01906E36A1F4}">
      <dgm:prSet/>
      <dgm:spPr/>
      <dgm:t>
        <a:bodyPr/>
        <a:lstStyle/>
        <a:p>
          <a:endParaRPr lang="zh-CN" altLang="en-US">
            <a:solidFill>
              <a:schemeClr val="accent5"/>
            </a:solidFill>
          </a:endParaRPr>
        </a:p>
      </dgm:t>
    </dgm:pt>
    <dgm:pt modelId="{48F6A95C-F061-E24C-B214-94A4C68688F1}" type="sibTrans" cxnId="{433889D6-4DBB-4143-A467-01906E36A1F4}">
      <dgm:prSet/>
      <dgm:spPr/>
      <dgm:t>
        <a:bodyPr/>
        <a:lstStyle/>
        <a:p>
          <a:endParaRPr lang="zh-CN" altLang="en-US">
            <a:solidFill>
              <a:schemeClr val="accent5"/>
            </a:solidFill>
          </a:endParaRPr>
        </a:p>
      </dgm:t>
    </dgm:pt>
    <dgm:pt modelId="{16C29528-DBC0-9944-9B76-9F9B27604C04}">
      <dgm:prSet phldrT="[文本]"/>
      <dgm:spPr/>
      <dgm:t>
        <a:bodyPr/>
        <a:lstStyle/>
        <a:p>
          <a:r>
            <a:rPr lang="zh-CN" altLang="en-US"/>
            <a:t>元数据存储</a:t>
          </a:r>
          <a:endParaRPr lang="zh-CN" altLang="en-US" dirty="0"/>
        </a:p>
      </dgm:t>
    </dgm:pt>
    <dgm:pt modelId="{D038047D-A43C-C14A-9BBE-B1FD8DCE2DF9}" type="parTrans" cxnId="{15D8C8BF-8F86-3D47-92A8-D981BD46CCCC}">
      <dgm:prSet/>
      <dgm:spPr/>
      <dgm:t>
        <a:bodyPr/>
        <a:lstStyle/>
        <a:p>
          <a:endParaRPr lang="zh-CN" altLang="en-US">
            <a:solidFill>
              <a:schemeClr val="accent5"/>
            </a:solidFill>
          </a:endParaRPr>
        </a:p>
      </dgm:t>
    </dgm:pt>
    <dgm:pt modelId="{4F3118FD-FD8B-864B-AD79-4967B4109EE3}" type="sibTrans" cxnId="{15D8C8BF-8F86-3D47-92A8-D981BD46CCCC}">
      <dgm:prSet/>
      <dgm:spPr/>
      <dgm:t>
        <a:bodyPr/>
        <a:lstStyle/>
        <a:p>
          <a:endParaRPr lang="zh-CN" altLang="en-US">
            <a:solidFill>
              <a:schemeClr val="accent5"/>
            </a:solidFill>
          </a:endParaRPr>
        </a:p>
      </dgm:t>
    </dgm:pt>
    <dgm:pt modelId="{75A6782B-8E1B-3844-8B24-BD466FAB6FB1}">
      <dgm:prSet phldrT="[文本]"/>
      <dgm:spPr/>
      <dgm:t>
        <a:bodyPr/>
        <a:lstStyle/>
        <a:p>
          <a:r>
            <a:rPr lang="zh-CN" altLang="en-US"/>
            <a:t>元数据仓库</a:t>
          </a:r>
          <a:endParaRPr lang="zh-CN" altLang="en-US" dirty="0"/>
        </a:p>
      </dgm:t>
    </dgm:pt>
    <dgm:pt modelId="{97216911-E1B1-A943-987F-6150E63B8F4A}" type="parTrans" cxnId="{5EC3CCAB-8F1D-7F48-A27C-7B9CAA05AD48}">
      <dgm:prSet/>
      <dgm:spPr/>
      <dgm:t>
        <a:bodyPr/>
        <a:lstStyle/>
        <a:p>
          <a:endParaRPr lang="zh-CN" altLang="en-US">
            <a:solidFill>
              <a:schemeClr val="accent5"/>
            </a:solidFill>
          </a:endParaRPr>
        </a:p>
      </dgm:t>
    </dgm:pt>
    <dgm:pt modelId="{D2B08AE9-CF24-5547-A94A-454111A19578}" type="sibTrans" cxnId="{5EC3CCAB-8F1D-7F48-A27C-7B9CAA05AD48}">
      <dgm:prSet/>
      <dgm:spPr/>
      <dgm:t>
        <a:bodyPr/>
        <a:lstStyle/>
        <a:p>
          <a:endParaRPr lang="zh-CN" altLang="en-US">
            <a:solidFill>
              <a:schemeClr val="accent5"/>
            </a:solidFill>
          </a:endParaRPr>
        </a:p>
      </dgm:t>
    </dgm:pt>
    <dgm:pt modelId="{60C5AB44-70AC-034D-BB22-7CDBA71D36D0}">
      <dgm:prSet phldrT="[文本]"/>
      <dgm:spPr/>
      <dgm:t>
        <a:bodyPr/>
        <a:lstStyle/>
        <a:p>
          <a:r>
            <a:rPr lang="zh-CN" altLang="en-US"/>
            <a:t>生命周期</a:t>
          </a:r>
          <a:endParaRPr lang="zh-CN" altLang="en-US" dirty="0"/>
        </a:p>
      </dgm:t>
    </dgm:pt>
    <dgm:pt modelId="{13FD8E70-E7A0-FF46-910C-B73F18F732FD}" type="parTrans" cxnId="{0017FFAD-DA75-E347-985B-57F505E06568}">
      <dgm:prSet/>
      <dgm:spPr/>
      <dgm:t>
        <a:bodyPr/>
        <a:lstStyle/>
        <a:p>
          <a:endParaRPr lang="zh-CN" altLang="en-US">
            <a:solidFill>
              <a:schemeClr val="accent5"/>
            </a:solidFill>
          </a:endParaRPr>
        </a:p>
      </dgm:t>
    </dgm:pt>
    <dgm:pt modelId="{6212E4C5-66B2-BF48-A8D0-26D87A08C50D}" type="sibTrans" cxnId="{0017FFAD-DA75-E347-985B-57F505E06568}">
      <dgm:prSet/>
      <dgm:spPr/>
      <dgm:t>
        <a:bodyPr/>
        <a:lstStyle/>
        <a:p>
          <a:endParaRPr lang="zh-CN" altLang="en-US">
            <a:solidFill>
              <a:schemeClr val="accent5"/>
            </a:solidFill>
          </a:endParaRPr>
        </a:p>
      </dgm:t>
    </dgm:pt>
    <dgm:pt modelId="{CF7983E4-BB0A-B74B-8C34-BA62AC573A8A}">
      <dgm:prSet phldrT="[文本]"/>
      <dgm:spPr/>
      <dgm:t>
        <a:bodyPr/>
        <a:lstStyle/>
        <a:p>
          <a:r>
            <a:rPr lang="zh-CN" altLang="en-US"/>
            <a:t>数据血缘</a:t>
          </a:r>
          <a:endParaRPr lang="zh-CN" altLang="en-US" dirty="0"/>
        </a:p>
      </dgm:t>
    </dgm:pt>
    <dgm:pt modelId="{C52D06FB-1DE1-5245-99AC-3A71222F2F22}" type="parTrans" cxnId="{3940BBA6-01ED-924B-8CB3-07C36C14BFA8}">
      <dgm:prSet/>
      <dgm:spPr/>
      <dgm:t>
        <a:bodyPr/>
        <a:lstStyle/>
        <a:p>
          <a:endParaRPr lang="zh-CN" altLang="en-US">
            <a:solidFill>
              <a:schemeClr val="accent5"/>
            </a:solidFill>
          </a:endParaRPr>
        </a:p>
      </dgm:t>
    </dgm:pt>
    <dgm:pt modelId="{90AF6EB8-503A-6E48-97E3-277009D9BD64}" type="sibTrans" cxnId="{3940BBA6-01ED-924B-8CB3-07C36C14BFA8}">
      <dgm:prSet/>
      <dgm:spPr/>
      <dgm:t>
        <a:bodyPr/>
        <a:lstStyle/>
        <a:p>
          <a:endParaRPr lang="zh-CN" altLang="en-US">
            <a:solidFill>
              <a:schemeClr val="accent5"/>
            </a:solidFill>
          </a:endParaRPr>
        </a:p>
      </dgm:t>
    </dgm:pt>
    <dgm:pt modelId="{510484C2-943F-764B-A3F6-25C0D1850752}" type="pres">
      <dgm:prSet presAssocID="{E8343258-1821-A14F-B58E-6D241299319E}" presName="Name0" presStyleCnt="0">
        <dgm:presLayoutVars>
          <dgm:dir/>
          <dgm:animLvl val="lvl"/>
          <dgm:resizeHandles val="exact"/>
        </dgm:presLayoutVars>
      </dgm:prSet>
      <dgm:spPr/>
    </dgm:pt>
    <dgm:pt modelId="{7BE241BE-9CB3-2944-B7DF-8FCFE69D5DA2}" type="pres">
      <dgm:prSet presAssocID="{98DCCC9B-4388-1145-8908-D6732FA1E7DE}" presName="parTxOnly" presStyleLbl="node1" presStyleIdx="0" presStyleCnt="5">
        <dgm:presLayoutVars>
          <dgm:chMax val="0"/>
          <dgm:chPref val="0"/>
          <dgm:bulletEnabled val="1"/>
        </dgm:presLayoutVars>
      </dgm:prSet>
      <dgm:spPr/>
    </dgm:pt>
    <dgm:pt modelId="{3424F9D4-99F1-8A45-A444-6FA51D1AD9BA}" type="pres">
      <dgm:prSet presAssocID="{48F6A95C-F061-E24C-B214-94A4C68688F1}" presName="parTxOnlySpace" presStyleCnt="0"/>
      <dgm:spPr/>
    </dgm:pt>
    <dgm:pt modelId="{650FAAF3-3401-4140-A630-31B72F164B50}" type="pres">
      <dgm:prSet presAssocID="{16C29528-DBC0-9944-9B76-9F9B27604C04}" presName="parTxOnly" presStyleLbl="node1" presStyleIdx="1" presStyleCnt="5">
        <dgm:presLayoutVars>
          <dgm:chMax val="0"/>
          <dgm:chPref val="0"/>
          <dgm:bulletEnabled val="1"/>
        </dgm:presLayoutVars>
      </dgm:prSet>
      <dgm:spPr/>
    </dgm:pt>
    <dgm:pt modelId="{33C3B466-B724-504F-8EAC-3EB643FFF060}" type="pres">
      <dgm:prSet presAssocID="{4F3118FD-FD8B-864B-AD79-4967B4109EE3}" presName="parTxOnlySpace" presStyleCnt="0"/>
      <dgm:spPr/>
    </dgm:pt>
    <dgm:pt modelId="{DCEE2D7B-D10D-0F41-BB5C-8904A4A75A55}" type="pres">
      <dgm:prSet presAssocID="{75A6782B-8E1B-3844-8B24-BD466FAB6FB1}" presName="parTxOnly" presStyleLbl="node1" presStyleIdx="2" presStyleCnt="5">
        <dgm:presLayoutVars>
          <dgm:chMax val="0"/>
          <dgm:chPref val="0"/>
          <dgm:bulletEnabled val="1"/>
        </dgm:presLayoutVars>
      </dgm:prSet>
      <dgm:spPr/>
    </dgm:pt>
    <dgm:pt modelId="{1E75F7D1-DF93-2348-B4BC-319CDDF6FED5}" type="pres">
      <dgm:prSet presAssocID="{D2B08AE9-CF24-5547-A94A-454111A19578}" presName="parTxOnlySpace" presStyleCnt="0"/>
      <dgm:spPr/>
    </dgm:pt>
    <dgm:pt modelId="{39DEDCCA-66D7-0544-BDAF-7FC0A69B0E12}" type="pres">
      <dgm:prSet presAssocID="{CF7983E4-BB0A-B74B-8C34-BA62AC573A8A}" presName="parTxOnly" presStyleLbl="node1" presStyleIdx="3" presStyleCnt="5">
        <dgm:presLayoutVars>
          <dgm:chMax val="0"/>
          <dgm:chPref val="0"/>
          <dgm:bulletEnabled val="1"/>
        </dgm:presLayoutVars>
      </dgm:prSet>
      <dgm:spPr/>
    </dgm:pt>
    <dgm:pt modelId="{4561C0F0-1DF3-484F-89D2-7BC81BDFD02E}" type="pres">
      <dgm:prSet presAssocID="{90AF6EB8-503A-6E48-97E3-277009D9BD64}" presName="parTxOnlySpace" presStyleCnt="0"/>
      <dgm:spPr/>
    </dgm:pt>
    <dgm:pt modelId="{2D8DB3E2-4D3F-874B-9C68-B4B43D9C1071}" type="pres">
      <dgm:prSet presAssocID="{60C5AB44-70AC-034D-BB22-7CDBA71D36D0}" presName="parTxOnly" presStyleLbl="node1" presStyleIdx="4" presStyleCnt="5">
        <dgm:presLayoutVars>
          <dgm:chMax val="0"/>
          <dgm:chPref val="0"/>
          <dgm:bulletEnabled val="1"/>
        </dgm:presLayoutVars>
      </dgm:prSet>
      <dgm:spPr/>
    </dgm:pt>
  </dgm:ptLst>
  <dgm:cxnLst>
    <dgm:cxn modelId="{B8BFBC46-94BD-A04A-BDA4-C982808D532D}" type="presOf" srcId="{16C29528-DBC0-9944-9B76-9F9B27604C04}" destId="{650FAAF3-3401-4140-A630-31B72F164B50}" srcOrd="0" destOrd="0" presId="urn:microsoft.com/office/officeart/2005/8/layout/chevron1"/>
    <dgm:cxn modelId="{C0708196-7796-254B-B932-E386C78B9A82}" type="presOf" srcId="{60C5AB44-70AC-034D-BB22-7CDBA71D36D0}" destId="{2D8DB3E2-4D3F-874B-9C68-B4B43D9C1071}" srcOrd="0" destOrd="0" presId="urn:microsoft.com/office/officeart/2005/8/layout/chevron1"/>
    <dgm:cxn modelId="{A505FDA5-AB9F-2E40-ACFE-7436D6DA8964}" type="presOf" srcId="{CF7983E4-BB0A-B74B-8C34-BA62AC573A8A}" destId="{39DEDCCA-66D7-0544-BDAF-7FC0A69B0E12}" srcOrd="0" destOrd="0" presId="urn:microsoft.com/office/officeart/2005/8/layout/chevron1"/>
    <dgm:cxn modelId="{3940BBA6-01ED-924B-8CB3-07C36C14BFA8}" srcId="{E8343258-1821-A14F-B58E-6D241299319E}" destId="{CF7983E4-BB0A-B74B-8C34-BA62AC573A8A}" srcOrd="3" destOrd="0" parTransId="{C52D06FB-1DE1-5245-99AC-3A71222F2F22}" sibTransId="{90AF6EB8-503A-6E48-97E3-277009D9BD64}"/>
    <dgm:cxn modelId="{5EC3CCAB-8F1D-7F48-A27C-7B9CAA05AD48}" srcId="{E8343258-1821-A14F-B58E-6D241299319E}" destId="{75A6782B-8E1B-3844-8B24-BD466FAB6FB1}" srcOrd="2" destOrd="0" parTransId="{97216911-E1B1-A943-987F-6150E63B8F4A}" sibTransId="{D2B08AE9-CF24-5547-A94A-454111A19578}"/>
    <dgm:cxn modelId="{0017FFAD-DA75-E347-985B-57F505E06568}" srcId="{E8343258-1821-A14F-B58E-6D241299319E}" destId="{60C5AB44-70AC-034D-BB22-7CDBA71D36D0}" srcOrd="4" destOrd="0" parTransId="{13FD8E70-E7A0-FF46-910C-B73F18F732FD}" sibTransId="{6212E4C5-66B2-BF48-A8D0-26D87A08C50D}"/>
    <dgm:cxn modelId="{C76285B1-22C3-1749-A63A-7EA55F8B4CD5}" type="presOf" srcId="{E8343258-1821-A14F-B58E-6D241299319E}" destId="{510484C2-943F-764B-A3F6-25C0D1850752}" srcOrd="0" destOrd="0" presId="urn:microsoft.com/office/officeart/2005/8/layout/chevron1"/>
    <dgm:cxn modelId="{93A4FEBE-E4C0-8A42-AC73-892A01D46AE2}" type="presOf" srcId="{75A6782B-8E1B-3844-8B24-BD466FAB6FB1}" destId="{DCEE2D7B-D10D-0F41-BB5C-8904A4A75A55}" srcOrd="0" destOrd="0" presId="urn:microsoft.com/office/officeart/2005/8/layout/chevron1"/>
    <dgm:cxn modelId="{15D8C8BF-8F86-3D47-92A8-D981BD46CCCC}" srcId="{E8343258-1821-A14F-B58E-6D241299319E}" destId="{16C29528-DBC0-9944-9B76-9F9B27604C04}" srcOrd="1" destOrd="0" parTransId="{D038047D-A43C-C14A-9BBE-B1FD8DCE2DF9}" sibTransId="{4F3118FD-FD8B-864B-AD79-4967B4109EE3}"/>
    <dgm:cxn modelId="{433889D6-4DBB-4143-A467-01906E36A1F4}" srcId="{E8343258-1821-A14F-B58E-6D241299319E}" destId="{98DCCC9B-4388-1145-8908-D6732FA1E7DE}" srcOrd="0" destOrd="0" parTransId="{BFE1CBB8-D51E-D548-8387-12C33194770D}" sibTransId="{48F6A95C-F061-E24C-B214-94A4C68688F1}"/>
    <dgm:cxn modelId="{2DA102FB-0053-F042-AFE7-4C48EF5965E8}" type="presOf" srcId="{98DCCC9B-4388-1145-8908-D6732FA1E7DE}" destId="{7BE241BE-9CB3-2944-B7DF-8FCFE69D5DA2}" srcOrd="0" destOrd="0" presId="urn:microsoft.com/office/officeart/2005/8/layout/chevron1"/>
    <dgm:cxn modelId="{C781EE84-6F9F-9742-878D-0ED08DE52CBF}" type="presParOf" srcId="{510484C2-943F-764B-A3F6-25C0D1850752}" destId="{7BE241BE-9CB3-2944-B7DF-8FCFE69D5DA2}" srcOrd="0" destOrd="0" presId="urn:microsoft.com/office/officeart/2005/8/layout/chevron1"/>
    <dgm:cxn modelId="{77D3EDBF-4E16-9149-91E9-9BF81449D7C0}" type="presParOf" srcId="{510484C2-943F-764B-A3F6-25C0D1850752}" destId="{3424F9D4-99F1-8A45-A444-6FA51D1AD9BA}" srcOrd="1" destOrd="0" presId="urn:microsoft.com/office/officeart/2005/8/layout/chevron1"/>
    <dgm:cxn modelId="{97F88CEA-F445-3D40-9F76-8550716CCDB3}" type="presParOf" srcId="{510484C2-943F-764B-A3F6-25C0D1850752}" destId="{650FAAF3-3401-4140-A630-31B72F164B50}" srcOrd="2" destOrd="0" presId="urn:microsoft.com/office/officeart/2005/8/layout/chevron1"/>
    <dgm:cxn modelId="{5A11DB76-5818-9142-AE20-B74DD96C6253}" type="presParOf" srcId="{510484C2-943F-764B-A3F6-25C0D1850752}" destId="{33C3B466-B724-504F-8EAC-3EB643FFF060}" srcOrd="3" destOrd="0" presId="urn:microsoft.com/office/officeart/2005/8/layout/chevron1"/>
    <dgm:cxn modelId="{3ACD3CC0-497B-B546-9A8A-9F4B2298D5A1}" type="presParOf" srcId="{510484C2-943F-764B-A3F6-25C0D1850752}" destId="{DCEE2D7B-D10D-0F41-BB5C-8904A4A75A55}" srcOrd="4" destOrd="0" presId="urn:microsoft.com/office/officeart/2005/8/layout/chevron1"/>
    <dgm:cxn modelId="{A5DA3BC0-6444-1540-94DB-F0CA2001C78B}" type="presParOf" srcId="{510484C2-943F-764B-A3F6-25C0D1850752}" destId="{1E75F7D1-DF93-2348-B4BC-319CDDF6FED5}" srcOrd="5" destOrd="0" presId="urn:microsoft.com/office/officeart/2005/8/layout/chevron1"/>
    <dgm:cxn modelId="{A60C0AFE-3816-3045-8EE7-A03F10493BEB}" type="presParOf" srcId="{510484C2-943F-764B-A3F6-25C0D1850752}" destId="{39DEDCCA-66D7-0544-BDAF-7FC0A69B0E12}" srcOrd="6" destOrd="0" presId="urn:microsoft.com/office/officeart/2005/8/layout/chevron1"/>
    <dgm:cxn modelId="{ED05723F-CF47-FB44-865C-4D70D9A51B04}" type="presParOf" srcId="{510484C2-943F-764B-A3F6-25C0D1850752}" destId="{4561C0F0-1DF3-484F-89D2-7BC81BDFD02E}" srcOrd="7" destOrd="0" presId="urn:microsoft.com/office/officeart/2005/8/layout/chevron1"/>
    <dgm:cxn modelId="{737D1C5F-FF78-1740-9EAB-A1F91CF8DF86}" type="presParOf" srcId="{510484C2-943F-764B-A3F6-25C0D1850752}" destId="{2D8DB3E2-4D3F-874B-9C68-B4B43D9C1071}" srcOrd="8" destOrd="0" presId="urn:microsoft.com/office/officeart/2005/8/layout/chevron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53905-F949-EC4E-BA8B-EEAB8576A5D2}" type="doc">
      <dgm:prSet loTypeId="urn:microsoft.com/office/officeart/2005/8/layout/hProcess9" loCatId="" qsTypeId="urn:microsoft.com/office/officeart/2005/8/quickstyle/simple5" qsCatId="simple" csTypeId="urn:microsoft.com/office/officeart/2005/8/colors/accent1_2" csCatId="accent1" phldr="1"/>
      <dgm:spPr/>
    </dgm:pt>
    <dgm:pt modelId="{4C8202F4-8F01-A347-A7DF-72AA1978C270}">
      <dgm:prSet phldrT="[文本]"/>
      <dgm:spPr/>
      <dgm:t>
        <a:bodyPr/>
        <a:lstStyle/>
        <a:p>
          <a:r>
            <a:rPr lang="zh-CN" altLang="en-US" dirty="0"/>
            <a:t>如何采</a:t>
          </a:r>
        </a:p>
      </dgm:t>
    </dgm:pt>
    <dgm:pt modelId="{3A2AF9DB-D143-184C-ADCA-2CA7C69B1EDF}" type="parTrans" cxnId="{5F8FC666-7191-6640-A5B3-E0123878860E}">
      <dgm:prSet/>
      <dgm:spPr/>
      <dgm:t>
        <a:bodyPr/>
        <a:lstStyle/>
        <a:p>
          <a:endParaRPr lang="zh-CN" altLang="en-US"/>
        </a:p>
      </dgm:t>
    </dgm:pt>
    <dgm:pt modelId="{236409B4-ACAF-C44A-8DA0-B70A37994F5D}" type="sibTrans" cxnId="{5F8FC666-7191-6640-A5B3-E0123878860E}">
      <dgm:prSet/>
      <dgm:spPr/>
      <dgm:t>
        <a:bodyPr/>
        <a:lstStyle/>
        <a:p>
          <a:endParaRPr lang="zh-CN" altLang="en-US"/>
        </a:p>
      </dgm:t>
    </dgm:pt>
    <dgm:pt modelId="{2B68587F-ECE4-F845-9FFA-C549BDD4A96C}">
      <dgm:prSet phldrT="[文本]"/>
      <dgm:spPr/>
      <dgm:t>
        <a:bodyPr/>
        <a:lstStyle/>
        <a:p>
          <a:r>
            <a:rPr lang="zh-CN" altLang="en-US" dirty="0"/>
            <a:t>怎么存</a:t>
          </a:r>
        </a:p>
      </dgm:t>
    </dgm:pt>
    <dgm:pt modelId="{570AC4BC-7670-DE48-90CA-1DF5E51D4CFE}" type="parTrans" cxnId="{FA5D784D-8108-564B-A93F-AB1D6F5473C5}">
      <dgm:prSet/>
      <dgm:spPr/>
      <dgm:t>
        <a:bodyPr/>
        <a:lstStyle/>
        <a:p>
          <a:endParaRPr lang="zh-CN" altLang="en-US"/>
        </a:p>
      </dgm:t>
    </dgm:pt>
    <dgm:pt modelId="{3F8CF588-AB83-CE44-B6D0-D157150AD77C}" type="sibTrans" cxnId="{FA5D784D-8108-564B-A93F-AB1D6F5473C5}">
      <dgm:prSet/>
      <dgm:spPr/>
      <dgm:t>
        <a:bodyPr/>
        <a:lstStyle/>
        <a:p>
          <a:endParaRPr lang="zh-CN" altLang="en-US"/>
        </a:p>
      </dgm:t>
    </dgm:pt>
    <dgm:pt modelId="{B454565D-B50B-4847-B450-886B80EF1DAA}">
      <dgm:prSet phldrT="[文本]"/>
      <dgm:spPr/>
      <dgm:t>
        <a:bodyPr/>
        <a:lstStyle/>
        <a:p>
          <a:r>
            <a:rPr lang="zh-CN" altLang="en-US" dirty="0"/>
            <a:t>引导治</a:t>
          </a:r>
        </a:p>
      </dgm:t>
    </dgm:pt>
    <dgm:pt modelId="{C5F46B66-FA72-7041-9832-38418227F7C4}" type="parTrans" cxnId="{7165E7B9-DC90-084A-84B2-CFE76B5A8880}">
      <dgm:prSet/>
      <dgm:spPr/>
      <dgm:t>
        <a:bodyPr/>
        <a:lstStyle/>
        <a:p>
          <a:endParaRPr lang="zh-CN" altLang="en-US"/>
        </a:p>
      </dgm:t>
    </dgm:pt>
    <dgm:pt modelId="{F5485CD5-D9BC-8840-A570-570ECB379D99}" type="sibTrans" cxnId="{7165E7B9-DC90-084A-84B2-CFE76B5A8880}">
      <dgm:prSet/>
      <dgm:spPr/>
      <dgm:t>
        <a:bodyPr/>
        <a:lstStyle/>
        <a:p>
          <a:endParaRPr lang="zh-CN" altLang="en-US"/>
        </a:p>
      </dgm:t>
    </dgm:pt>
    <dgm:pt modelId="{22CDF9BC-3320-3849-9694-67B2776A08BC}" type="pres">
      <dgm:prSet presAssocID="{77553905-F949-EC4E-BA8B-EEAB8576A5D2}" presName="CompostProcess" presStyleCnt="0">
        <dgm:presLayoutVars>
          <dgm:dir/>
          <dgm:resizeHandles val="exact"/>
        </dgm:presLayoutVars>
      </dgm:prSet>
      <dgm:spPr/>
    </dgm:pt>
    <dgm:pt modelId="{D60FAA7F-4023-584B-8CEA-50E77985B39A}" type="pres">
      <dgm:prSet presAssocID="{77553905-F949-EC4E-BA8B-EEAB8576A5D2}" presName="arrow" presStyleLbl="bgShp" presStyleIdx="0" presStyleCnt="1"/>
      <dgm:spPr/>
    </dgm:pt>
    <dgm:pt modelId="{06F537BB-ABC8-1E47-AB47-D7748C7F2D42}" type="pres">
      <dgm:prSet presAssocID="{77553905-F949-EC4E-BA8B-EEAB8576A5D2}" presName="linearProcess" presStyleCnt="0"/>
      <dgm:spPr/>
    </dgm:pt>
    <dgm:pt modelId="{EC831AD5-4C53-C743-A215-69133AA1D27A}" type="pres">
      <dgm:prSet presAssocID="{4C8202F4-8F01-A347-A7DF-72AA1978C270}" presName="textNode" presStyleLbl="node1" presStyleIdx="0" presStyleCnt="3">
        <dgm:presLayoutVars>
          <dgm:bulletEnabled val="1"/>
        </dgm:presLayoutVars>
      </dgm:prSet>
      <dgm:spPr/>
    </dgm:pt>
    <dgm:pt modelId="{7134F5AC-660F-DD4C-9C04-5B64CB0DC1FF}" type="pres">
      <dgm:prSet presAssocID="{236409B4-ACAF-C44A-8DA0-B70A37994F5D}" presName="sibTrans" presStyleCnt="0"/>
      <dgm:spPr/>
    </dgm:pt>
    <dgm:pt modelId="{0894D269-2372-1348-86CD-70FFB007F4BB}" type="pres">
      <dgm:prSet presAssocID="{2B68587F-ECE4-F845-9FFA-C549BDD4A96C}" presName="textNode" presStyleLbl="node1" presStyleIdx="1" presStyleCnt="3">
        <dgm:presLayoutVars>
          <dgm:bulletEnabled val="1"/>
        </dgm:presLayoutVars>
      </dgm:prSet>
      <dgm:spPr/>
    </dgm:pt>
    <dgm:pt modelId="{7BCAF8D0-078A-0549-A07A-AC55BEC65844}" type="pres">
      <dgm:prSet presAssocID="{3F8CF588-AB83-CE44-B6D0-D157150AD77C}" presName="sibTrans" presStyleCnt="0"/>
      <dgm:spPr/>
    </dgm:pt>
    <dgm:pt modelId="{48291ECB-47C1-F449-B9BB-83F82ECFED33}" type="pres">
      <dgm:prSet presAssocID="{B454565D-B50B-4847-B450-886B80EF1DAA}" presName="textNode" presStyleLbl="node1" presStyleIdx="2" presStyleCnt="3">
        <dgm:presLayoutVars>
          <dgm:bulletEnabled val="1"/>
        </dgm:presLayoutVars>
      </dgm:prSet>
      <dgm:spPr/>
    </dgm:pt>
  </dgm:ptLst>
  <dgm:cxnLst>
    <dgm:cxn modelId="{32F43016-5B01-364E-AE50-9AB457536606}" type="presOf" srcId="{2B68587F-ECE4-F845-9FFA-C549BDD4A96C}" destId="{0894D269-2372-1348-86CD-70FFB007F4BB}" srcOrd="0" destOrd="0" presId="urn:microsoft.com/office/officeart/2005/8/layout/hProcess9"/>
    <dgm:cxn modelId="{FA5D784D-8108-564B-A93F-AB1D6F5473C5}" srcId="{77553905-F949-EC4E-BA8B-EEAB8576A5D2}" destId="{2B68587F-ECE4-F845-9FFA-C549BDD4A96C}" srcOrd="1" destOrd="0" parTransId="{570AC4BC-7670-DE48-90CA-1DF5E51D4CFE}" sibTransId="{3F8CF588-AB83-CE44-B6D0-D157150AD77C}"/>
    <dgm:cxn modelId="{43ADAC61-3436-6043-AE80-A977CB178F5F}" type="presOf" srcId="{77553905-F949-EC4E-BA8B-EEAB8576A5D2}" destId="{22CDF9BC-3320-3849-9694-67B2776A08BC}" srcOrd="0" destOrd="0" presId="urn:microsoft.com/office/officeart/2005/8/layout/hProcess9"/>
    <dgm:cxn modelId="{5F8FC666-7191-6640-A5B3-E0123878860E}" srcId="{77553905-F949-EC4E-BA8B-EEAB8576A5D2}" destId="{4C8202F4-8F01-A347-A7DF-72AA1978C270}" srcOrd="0" destOrd="0" parTransId="{3A2AF9DB-D143-184C-ADCA-2CA7C69B1EDF}" sibTransId="{236409B4-ACAF-C44A-8DA0-B70A37994F5D}"/>
    <dgm:cxn modelId="{04C869B0-475C-CC4D-9545-6B479D7ED816}" type="presOf" srcId="{B454565D-B50B-4847-B450-886B80EF1DAA}" destId="{48291ECB-47C1-F449-B9BB-83F82ECFED33}" srcOrd="0" destOrd="0" presId="urn:microsoft.com/office/officeart/2005/8/layout/hProcess9"/>
    <dgm:cxn modelId="{7165E7B9-DC90-084A-84B2-CFE76B5A8880}" srcId="{77553905-F949-EC4E-BA8B-EEAB8576A5D2}" destId="{B454565D-B50B-4847-B450-886B80EF1DAA}" srcOrd="2" destOrd="0" parTransId="{C5F46B66-FA72-7041-9832-38418227F7C4}" sibTransId="{F5485CD5-D9BC-8840-A570-570ECB379D99}"/>
    <dgm:cxn modelId="{5E88EFF3-E75F-8243-86D4-C828B01C7EB7}" type="presOf" srcId="{4C8202F4-8F01-A347-A7DF-72AA1978C270}" destId="{EC831AD5-4C53-C743-A215-69133AA1D27A}" srcOrd="0" destOrd="0" presId="urn:microsoft.com/office/officeart/2005/8/layout/hProcess9"/>
    <dgm:cxn modelId="{A50B76EF-8270-324C-9CF1-51C068944AE2}" type="presParOf" srcId="{22CDF9BC-3320-3849-9694-67B2776A08BC}" destId="{D60FAA7F-4023-584B-8CEA-50E77985B39A}" srcOrd="0" destOrd="0" presId="urn:microsoft.com/office/officeart/2005/8/layout/hProcess9"/>
    <dgm:cxn modelId="{E37C65D0-1A96-0045-843E-5449A7C5494A}" type="presParOf" srcId="{22CDF9BC-3320-3849-9694-67B2776A08BC}" destId="{06F537BB-ABC8-1E47-AB47-D7748C7F2D42}" srcOrd="1" destOrd="0" presId="urn:microsoft.com/office/officeart/2005/8/layout/hProcess9"/>
    <dgm:cxn modelId="{305D50B2-16E0-224D-A654-3DA914216861}" type="presParOf" srcId="{06F537BB-ABC8-1E47-AB47-D7748C7F2D42}" destId="{EC831AD5-4C53-C743-A215-69133AA1D27A}" srcOrd="0" destOrd="0" presId="urn:microsoft.com/office/officeart/2005/8/layout/hProcess9"/>
    <dgm:cxn modelId="{72814DDA-23AF-B742-B705-C8FE99453EE3}" type="presParOf" srcId="{06F537BB-ABC8-1E47-AB47-D7748C7F2D42}" destId="{7134F5AC-660F-DD4C-9C04-5B64CB0DC1FF}" srcOrd="1" destOrd="0" presId="urn:microsoft.com/office/officeart/2005/8/layout/hProcess9"/>
    <dgm:cxn modelId="{905A7D73-673A-F34C-8CB2-B8D9B0037722}" type="presParOf" srcId="{06F537BB-ABC8-1E47-AB47-D7748C7F2D42}" destId="{0894D269-2372-1348-86CD-70FFB007F4BB}" srcOrd="2" destOrd="0" presId="urn:microsoft.com/office/officeart/2005/8/layout/hProcess9"/>
    <dgm:cxn modelId="{E86A01E5-1B0B-FF46-AC09-2F7CC9F27105}" type="presParOf" srcId="{06F537BB-ABC8-1E47-AB47-D7748C7F2D42}" destId="{7BCAF8D0-078A-0549-A07A-AC55BEC65844}" srcOrd="3" destOrd="0" presId="urn:microsoft.com/office/officeart/2005/8/layout/hProcess9"/>
    <dgm:cxn modelId="{BE3A0499-2A65-9044-87E1-2B5088FD5FA2}" type="presParOf" srcId="{06F537BB-ABC8-1E47-AB47-D7748C7F2D42}" destId="{48291ECB-47C1-F449-B9BB-83F82ECFED33}"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7BC95-3C0A-4143-84A0-8DD64AF019CD}">
      <dsp:nvSpPr>
        <dsp:cNvPr id="0" name=""/>
        <dsp:cNvSpPr/>
      </dsp:nvSpPr>
      <dsp:spPr>
        <a:xfrm>
          <a:off x="858505" y="348882"/>
          <a:ext cx="1485713" cy="1485939"/>
        </a:xfrm>
        <a:prstGeom prst="circularArrow">
          <a:avLst>
            <a:gd name="adj1" fmla="val 10980"/>
            <a:gd name="adj2" fmla="val 1142322"/>
            <a:gd name="adj3" fmla="val 4500000"/>
            <a:gd name="adj4" fmla="val 10800000"/>
            <a:gd name="adj5" fmla="val 125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21C2D2F7-6E70-B446-BDB0-43EA081362F0}">
      <dsp:nvSpPr>
        <dsp:cNvPr id="0" name=""/>
        <dsp:cNvSpPr/>
      </dsp:nvSpPr>
      <dsp:spPr>
        <a:xfrm>
          <a:off x="1186897" y="885352"/>
          <a:ext cx="825582" cy="41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i="0" kern="1200" dirty="0">
              <a:solidFill>
                <a:schemeClr val="accent1"/>
              </a:solidFill>
              <a:latin typeface="Microsoft YaHei" panose="020B0503020204020204" pitchFamily="34" charset="-122"/>
              <a:ea typeface="Microsoft YaHei" panose="020B0503020204020204" pitchFamily="34" charset="-122"/>
            </a:rPr>
            <a:t>数据可用性</a:t>
          </a:r>
        </a:p>
      </dsp:txBody>
      <dsp:txXfrm>
        <a:off x="1186897" y="885352"/>
        <a:ext cx="825582" cy="412692"/>
      </dsp:txXfrm>
    </dsp:sp>
    <dsp:sp modelId="{6BD95DB5-868B-2E41-A930-0F4593D65B78}">
      <dsp:nvSpPr>
        <dsp:cNvPr id="0" name=""/>
        <dsp:cNvSpPr/>
      </dsp:nvSpPr>
      <dsp:spPr>
        <a:xfrm>
          <a:off x="445853" y="1202665"/>
          <a:ext cx="1485713" cy="1485939"/>
        </a:xfrm>
        <a:prstGeom prst="leftCircularArrow">
          <a:avLst>
            <a:gd name="adj1" fmla="val 10980"/>
            <a:gd name="adj2" fmla="val 1142322"/>
            <a:gd name="adj3" fmla="val 6300000"/>
            <a:gd name="adj4" fmla="val 18900000"/>
            <a:gd name="adj5" fmla="val 125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09E72928-626B-524D-BE89-E3335253E94E}">
      <dsp:nvSpPr>
        <dsp:cNvPr id="0" name=""/>
        <dsp:cNvSpPr/>
      </dsp:nvSpPr>
      <dsp:spPr>
        <a:xfrm>
          <a:off x="775919" y="1744073"/>
          <a:ext cx="825582" cy="41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i="0" kern="1200" dirty="0">
              <a:solidFill>
                <a:schemeClr val="accent1"/>
              </a:solidFill>
              <a:latin typeface="Microsoft YaHei" panose="020B0503020204020204" pitchFamily="34" charset="-122"/>
              <a:ea typeface="Microsoft YaHei" panose="020B0503020204020204" pitchFamily="34" charset="-122"/>
            </a:rPr>
            <a:t>数据质量</a:t>
          </a:r>
        </a:p>
      </dsp:txBody>
      <dsp:txXfrm>
        <a:off x="775919" y="1744073"/>
        <a:ext cx="825582" cy="412692"/>
      </dsp:txXfrm>
    </dsp:sp>
    <dsp:sp modelId="{8DBC7C0F-474B-BE45-B5A9-B26AD2180793}">
      <dsp:nvSpPr>
        <dsp:cNvPr id="0" name=""/>
        <dsp:cNvSpPr/>
      </dsp:nvSpPr>
      <dsp:spPr>
        <a:xfrm>
          <a:off x="964249" y="2158618"/>
          <a:ext cx="1276458" cy="1276970"/>
        </a:xfrm>
        <a:prstGeom prst="blockArc">
          <a:avLst>
            <a:gd name="adj1" fmla="val 13500000"/>
            <a:gd name="adj2" fmla="val 10800000"/>
            <a:gd name="adj3" fmla="val 1274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28278738-DA58-0448-A9F8-0FDD25BC6144}">
      <dsp:nvSpPr>
        <dsp:cNvPr id="0" name=""/>
        <dsp:cNvSpPr/>
      </dsp:nvSpPr>
      <dsp:spPr>
        <a:xfrm>
          <a:off x="1188850" y="2604029"/>
          <a:ext cx="825582" cy="412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i="0" kern="1200" dirty="0">
              <a:solidFill>
                <a:schemeClr val="accent1"/>
              </a:solidFill>
              <a:latin typeface="Microsoft YaHei" panose="020B0503020204020204" pitchFamily="34" charset="-122"/>
              <a:ea typeface="Microsoft YaHei" panose="020B0503020204020204" pitchFamily="34" charset="-122"/>
            </a:rPr>
            <a:t>数据安全</a:t>
          </a:r>
        </a:p>
      </dsp:txBody>
      <dsp:txXfrm>
        <a:off x="1188850" y="2604029"/>
        <a:ext cx="825582" cy="412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241BE-9CB3-2944-B7DF-8FCFE69D5DA2}">
      <dsp:nvSpPr>
        <dsp:cNvPr id="0" name=""/>
        <dsp:cNvSpPr/>
      </dsp:nvSpPr>
      <dsp:spPr>
        <a:xfrm>
          <a:off x="1072" y="0"/>
          <a:ext cx="954422" cy="25009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元数据采集</a:t>
          </a:r>
        </a:p>
      </dsp:txBody>
      <dsp:txXfrm>
        <a:off x="126117" y="0"/>
        <a:ext cx="704332" cy="250090"/>
      </dsp:txXfrm>
    </dsp:sp>
    <dsp:sp modelId="{650FAAF3-3401-4140-A630-31B72F164B50}">
      <dsp:nvSpPr>
        <dsp:cNvPr id="0" name=""/>
        <dsp:cNvSpPr/>
      </dsp:nvSpPr>
      <dsp:spPr>
        <a:xfrm>
          <a:off x="860052" y="0"/>
          <a:ext cx="954422" cy="25009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zh-CN" altLang="en-US" sz="1000" kern="1200"/>
            <a:t>元数据存储</a:t>
          </a:r>
          <a:endParaRPr lang="zh-CN" altLang="en-US" sz="1000" kern="1200" dirty="0"/>
        </a:p>
      </dsp:txBody>
      <dsp:txXfrm>
        <a:off x="985097" y="0"/>
        <a:ext cx="704332" cy="250090"/>
      </dsp:txXfrm>
    </dsp:sp>
    <dsp:sp modelId="{DCEE2D7B-D10D-0F41-BB5C-8904A4A75A55}">
      <dsp:nvSpPr>
        <dsp:cNvPr id="0" name=""/>
        <dsp:cNvSpPr/>
      </dsp:nvSpPr>
      <dsp:spPr>
        <a:xfrm>
          <a:off x="1719032" y="0"/>
          <a:ext cx="954422" cy="25009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zh-CN" altLang="en-US" sz="1000" kern="1200"/>
            <a:t>元数据仓库</a:t>
          </a:r>
          <a:endParaRPr lang="zh-CN" altLang="en-US" sz="1000" kern="1200" dirty="0"/>
        </a:p>
      </dsp:txBody>
      <dsp:txXfrm>
        <a:off x="1844077" y="0"/>
        <a:ext cx="704332" cy="250090"/>
      </dsp:txXfrm>
    </dsp:sp>
    <dsp:sp modelId="{39DEDCCA-66D7-0544-BDAF-7FC0A69B0E12}">
      <dsp:nvSpPr>
        <dsp:cNvPr id="0" name=""/>
        <dsp:cNvSpPr/>
      </dsp:nvSpPr>
      <dsp:spPr>
        <a:xfrm>
          <a:off x="2578012" y="0"/>
          <a:ext cx="954422" cy="25009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zh-CN" altLang="en-US" sz="1000" kern="1200"/>
            <a:t>数据血缘</a:t>
          </a:r>
          <a:endParaRPr lang="zh-CN" altLang="en-US" sz="1000" kern="1200" dirty="0"/>
        </a:p>
      </dsp:txBody>
      <dsp:txXfrm>
        <a:off x="2703057" y="0"/>
        <a:ext cx="704332" cy="250090"/>
      </dsp:txXfrm>
    </dsp:sp>
    <dsp:sp modelId="{2D8DB3E2-4D3F-874B-9C68-B4B43D9C1071}">
      <dsp:nvSpPr>
        <dsp:cNvPr id="0" name=""/>
        <dsp:cNvSpPr/>
      </dsp:nvSpPr>
      <dsp:spPr>
        <a:xfrm>
          <a:off x="3436993" y="0"/>
          <a:ext cx="954422" cy="25009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zh-CN" altLang="en-US" sz="1000" kern="1200"/>
            <a:t>生命周期</a:t>
          </a:r>
          <a:endParaRPr lang="zh-CN" altLang="en-US" sz="1000" kern="1200" dirty="0"/>
        </a:p>
      </dsp:txBody>
      <dsp:txXfrm>
        <a:off x="3562038" y="0"/>
        <a:ext cx="704332" cy="250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FAA7F-4023-584B-8CEA-50E77985B39A}">
      <dsp:nvSpPr>
        <dsp:cNvPr id="0" name=""/>
        <dsp:cNvSpPr/>
      </dsp:nvSpPr>
      <dsp:spPr>
        <a:xfrm>
          <a:off x="410445" y="0"/>
          <a:ext cx="4651716" cy="20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C831AD5-4C53-C743-A215-69133AA1D27A}">
      <dsp:nvSpPr>
        <dsp:cNvPr id="0" name=""/>
        <dsp:cNvSpPr/>
      </dsp:nvSpPr>
      <dsp:spPr>
        <a:xfrm>
          <a:off x="120782" y="609599"/>
          <a:ext cx="1641782" cy="81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如何采</a:t>
          </a:r>
        </a:p>
      </dsp:txBody>
      <dsp:txXfrm>
        <a:off x="160460" y="649277"/>
        <a:ext cx="1562426" cy="733444"/>
      </dsp:txXfrm>
    </dsp:sp>
    <dsp:sp modelId="{0894D269-2372-1348-86CD-70FFB007F4BB}">
      <dsp:nvSpPr>
        <dsp:cNvPr id="0" name=""/>
        <dsp:cNvSpPr/>
      </dsp:nvSpPr>
      <dsp:spPr>
        <a:xfrm>
          <a:off x="1915412" y="609599"/>
          <a:ext cx="1641782" cy="81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怎么存</a:t>
          </a:r>
        </a:p>
      </dsp:txBody>
      <dsp:txXfrm>
        <a:off x="1955090" y="649277"/>
        <a:ext cx="1562426" cy="733444"/>
      </dsp:txXfrm>
    </dsp:sp>
    <dsp:sp modelId="{48291ECB-47C1-F449-B9BB-83F82ECFED33}">
      <dsp:nvSpPr>
        <dsp:cNvPr id="0" name=""/>
        <dsp:cNvSpPr/>
      </dsp:nvSpPr>
      <dsp:spPr>
        <a:xfrm>
          <a:off x="3710043" y="609599"/>
          <a:ext cx="1641782" cy="81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zh-CN" altLang="en-US" sz="3100" kern="1200" dirty="0"/>
            <a:t>引导治</a:t>
          </a:r>
        </a:p>
      </dsp:txBody>
      <dsp:txXfrm>
        <a:off x="3749721" y="649277"/>
        <a:ext cx="1562426" cy="73344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5A661-8632-C84F-B275-925537321600}" type="datetimeFigureOut">
              <a:rPr kumimoji="1" lang="zh-CN" altLang="en-US" smtClean="0"/>
              <a:t>2023/4/20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480FE-84E7-4943-B406-7723F6CDAA91}" type="slidenum">
              <a:rPr kumimoji="1" lang="zh-CN" altLang="en-US" smtClean="0"/>
              <a:t>‹#›</a:t>
            </a:fld>
            <a:endParaRPr kumimoji="1" lang="zh-CN" altLang="en-US"/>
          </a:p>
        </p:txBody>
      </p:sp>
    </p:spTree>
    <p:extLst>
      <p:ext uri="{BB962C8B-B14F-4D97-AF65-F5344CB8AC3E}">
        <p14:creationId xmlns:p14="http://schemas.microsoft.com/office/powerpoint/2010/main" val="332729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3773653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935BE2C-4764-4E9A-94AC-C48AB37380BB}" type="datetimeFigureOut">
              <a:rPr lang="zh-CN" altLang="en-US" smtClean="0"/>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97CE07-3BAC-4CBF-BE93-4FA0DE05653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7CE07-3BAC-4CBF-BE93-4FA0DE05653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5BE2C-4764-4E9A-94AC-C48AB37380BB}" type="datetimeFigureOut">
              <a:rPr lang="zh-CN" altLang="en-US" smtClean="0"/>
              <a:t>2023/4/20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7CE07-3BAC-4CBF-BE93-4FA0DE05653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7.png"/><Relationship Id="rId9"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12"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diagramLayout" Target="../diagrams/layout1.xml"/><Relationship Id="rId11" Type="http://schemas.openxmlformats.org/officeDocument/2006/relationships/image" Target="../media/image6.png"/><Relationship Id="rId5" Type="http://schemas.openxmlformats.org/officeDocument/2006/relationships/diagramData" Target="../diagrams/data1.xml"/><Relationship Id="rId10" Type="http://schemas.openxmlformats.org/officeDocument/2006/relationships/image" Target="../media/image9.png"/><Relationship Id="rId4" Type="http://schemas.openxmlformats.org/officeDocument/2006/relationships/image" Target="../media/image4.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7.png"/><Relationship Id="rId4" Type="http://schemas.openxmlformats.org/officeDocument/2006/relationships/image" Target="../media/image12.sv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背景图案&#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276"/>
            <a:ext cx="12192000" cy="6858000"/>
          </a:xfrm>
          <a:prstGeom prst="rect">
            <a:avLst/>
          </a:prstGeom>
        </p:spPr>
      </p:pic>
      <p:pic>
        <p:nvPicPr>
          <p:cNvPr id="7" name="图片 6" descr="图片包含 游戏机, 钟表, 仪表&#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67" y="263276"/>
            <a:ext cx="2346420" cy="309292"/>
          </a:xfrm>
          <a:prstGeom prst="rect">
            <a:avLst/>
          </a:prstGeom>
          <a:effectLst>
            <a:outerShdw blurRad="342900" dist="50800" dir="5400000" algn="ctr" rotWithShape="0">
              <a:schemeClr val="tx1"/>
            </a:outerShdw>
          </a:effectLst>
        </p:spPr>
      </p:pic>
      <p:sp>
        <p:nvSpPr>
          <p:cNvPr id="15" name="文本框 14"/>
          <p:cNvSpPr txBox="1"/>
          <p:nvPr/>
        </p:nvSpPr>
        <p:spPr>
          <a:xfrm>
            <a:off x="2912745" y="3389701"/>
            <a:ext cx="6366510" cy="922020"/>
          </a:xfrm>
          <a:prstGeom prst="rect">
            <a:avLst/>
          </a:prstGeom>
          <a:noFill/>
        </p:spPr>
        <p:txBody>
          <a:bodyPr wrap="none" rtlCol="0">
            <a:spAutoFit/>
          </a:bodyPr>
          <a:lstStyle/>
          <a:p>
            <a:pPr algn="ctr"/>
            <a:r>
              <a:rPr lang="zh-CN" altLang="en-US" sz="5400" b="1" dirty="0">
                <a:solidFill>
                  <a:schemeClr val="bg1"/>
                </a:solidFill>
                <a:latin typeface="腾讯体 W7" panose="020C04030202040F0204" pitchFamily="34" charset="-122"/>
                <a:ea typeface="腾讯体 W7" panose="020C04030202040F0204" pitchFamily="34" charset="-122"/>
              </a:rPr>
              <a:t>腾讯大数据治理论坛</a:t>
            </a:r>
          </a:p>
        </p:txBody>
      </p:sp>
      <p:sp>
        <p:nvSpPr>
          <p:cNvPr id="21" name="文本框 20"/>
          <p:cNvSpPr txBox="1"/>
          <p:nvPr/>
        </p:nvSpPr>
        <p:spPr>
          <a:xfrm>
            <a:off x="1709222" y="2200152"/>
            <a:ext cx="8773556" cy="923330"/>
          </a:xfrm>
          <a:prstGeom prst="rect">
            <a:avLst/>
          </a:prstGeom>
          <a:noFill/>
          <a:effectLst>
            <a:outerShdw blurRad="190500" dist="50800" dir="5400000" algn="ctr" rotWithShape="0">
              <a:schemeClr val="tx1">
                <a:alpha val="95000"/>
              </a:schemeClr>
            </a:outerShdw>
          </a:effectLst>
        </p:spPr>
        <p:txBody>
          <a:bodyPr wrap="square" rtlCol="0">
            <a:spAutoFit/>
          </a:bodyPr>
          <a:lstStyle>
            <a:defPPr>
              <a:defRPr lang="zh-CN"/>
            </a:defPPr>
            <a:lvl1pPr algn="ctr">
              <a:defRPr sz="5400" b="1">
                <a:gradFill>
                  <a:gsLst>
                    <a:gs pos="0">
                      <a:srgbClr val="38F7D0"/>
                    </a:gs>
                    <a:gs pos="100000">
                      <a:srgbClr val="42EB86"/>
                    </a:gs>
                  </a:gsLst>
                  <a:lin ang="5400000" scaled="1"/>
                </a:gradFill>
                <a:latin typeface="腾讯体 W7" panose="020C04030202040F0204" pitchFamily="34" charset="-122"/>
                <a:ea typeface="腾讯体 W7" panose="020C04030202040F0204" pitchFamily="34" charset="-122"/>
              </a:defRPr>
            </a:lvl1pPr>
          </a:lstStyle>
          <a:p>
            <a:r>
              <a:rPr lang="en-US" altLang="zh-CN" dirty="0"/>
              <a:t>2023</a:t>
            </a:r>
            <a:r>
              <a:rPr lang="zh-CN" altLang="en-US" dirty="0"/>
              <a:t>腾讯大数据技术分享会</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3972" y="6345666"/>
            <a:ext cx="1113713" cy="1796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193278"/>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腾讯数据治理体系简介</a:t>
            </a:r>
          </a:p>
        </p:txBody>
      </p:sp>
      <p:grpSp>
        <p:nvGrpSpPr>
          <p:cNvPr id="2" name="Group 32">
            <a:extLst>
              <a:ext uri="{FF2B5EF4-FFF2-40B4-BE49-F238E27FC236}">
                <a16:creationId xmlns:a16="http://schemas.microsoft.com/office/drawing/2014/main" id="{E85B5C74-BE10-E43B-01AD-C9CC1EFA7072}"/>
              </a:ext>
            </a:extLst>
          </p:cNvPr>
          <p:cNvGrpSpPr/>
          <p:nvPr/>
        </p:nvGrpSpPr>
        <p:grpSpPr>
          <a:xfrm>
            <a:off x="3557049" y="2737485"/>
            <a:ext cx="3873100" cy="1383030"/>
            <a:chOff x="2539974" y="2488184"/>
            <a:chExt cx="3142987" cy="874305"/>
          </a:xfrm>
        </p:grpSpPr>
        <p:sp>
          <p:nvSpPr>
            <p:cNvPr id="3" name="TextBox 6">
              <a:extLst>
                <a:ext uri="{FF2B5EF4-FFF2-40B4-BE49-F238E27FC236}">
                  <a16:creationId xmlns:a16="http://schemas.microsoft.com/office/drawing/2014/main" id="{7A9123D7-4390-D638-6CAD-C7824AF77EA0}"/>
                </a:ext>
              </a:extLst>
            </p:cNvPr>
            <p:cNvSpPr txBox="1"/>
            <p:nvPr/>
          </p:nvSpPr>
          <p:spPr>
            <a:xfrm>
              <a:off x="2539974" y="2488184"/>
              <a:ext cx="655949" cy="707886"/>
            </a:xfrm>
            <a:prstGeom prst="rect">
              <a:avLst/>
            </a:prstGeom>
            <a:noFill/>
          </p:spPr>
          <p:txBody>
            <a:bodyPr wrap="none" anchor="ctr">
              <a:normAutofit/>
            </a:bodyPr>
            <a:lstStyle/>
            <a:p>
              <a:r>
                <a:rPr lang="en-US" altLang="zh-CN" sz="4000" b="1" dirty="0">
                  <a:solidFill>
                    <a:schemeClr val="accent1"/>
                  </a:solidFill>
                  <a:latin typeface="微软雅黑" charset="0"/>
                  <a:ea typeface="微软雅黑" charset="0"/>
                </a:rPr>
                <a:t>02</a:t>
              </a:r>
            </a:p>
          </p:txBody>
        </p:sp>
        <p:sp>
          <p:nvSpPr>
            <p:cNvPr id="4" name="TextBox 8">
              <a:extLst>
                <a:ext uri="{FF2B5EF4-FFF2-40B4-BE49-F238E27FC236}">
                  <a16:creationId xmlns:a16="http://schemas.microsoft.com/office/drawing/2014/main" id="{EBC5A411-3FB2-D8DD-0AA7-91D5F7F6EF04}"/>
                </a:ext>
              </a:extLst>
            </p:cNvPr>
            <p:cNvSpPr txBox="1"/>
            <p:nvPr/>
          </p:nvSpPr>
          <p:spPr>
            <a:xfrm>
              <a:off x="3008026" y="2488184"/>
              <a:ext cx="2511910" cy="353943"/>
            </a:xfrm>
            <a:prstGeom prst="rect">
              <a:avLst/>
            </a:prstGeom>
            <a:noFill/>
          </p:spPr>
          <p:txBody>
            <a:bodyPr wrap="none" lIns="360000" tIns="0" rIns="0" bIns="0" anchor="b" anchorCtr="0">
              <a:normAutofit/>
            </a:bodyPr>
            <a:lstStyle/>
            <a:p>
              <a:r>
                <a:rPr lang="zh-CN" altLang="en-US" sz="2000" b="1" dirty="0">
                  <a:solidFill>
                    <a:schemeClr val="accent1"/>
                  </a:solidFill>
                  <a:ea typeface="TencentSans W7" panose="020C04030202040F0204" charset="-122"/>
                </a:rPr>
                <a:t>腾讯数据治理体系简介</a:t>
              </a:r>
            </a:p>
          </p:txBody>
        </p:sp>
        <p:sp>
          <p:nvSpPr>
            <p:cNvPr id="7" name="TextBox 9">
              <a:extLst>
                <a:ext uri="{FF2B5EF4-FFF2-40B4-BE49-F238E27FC236}">
                  <a16:creationId xmlns:a16="http://schemas.microsoft.com/office/drawing/2014/main" id="{82442CC3-36CE-D7F8-C0FA-24B0D72ADBB1}"/>
                </a:ext>
              </a:extLst>
            </p:cNvPr>
            <p:cNvSpPr txBox="1"/>
            <p:nvPr/>
          </p:nvSpPr>
          <p:spPr>
            <a:xfrm>
              <a:off x="2996784" y="2842127"/>
              <a:ext cx="2686177" cy="520362"/>
            </a:xfrm>
            <a:prstGeom prst="rect">
              <a:avLst/>
            </a:prstGeom>
          </p:spPr>
          <p:txBody>
            <a:bodyPr vert="horz" wrap="square" lIns="360000" tIns="0" rIns="0" bIns="0" anchor="ctr" anchorCtr="0">
              <a:normAutofit/>
            </a:bodyPr>
            <a:lstStyle/>
            <a:p>
              <a:pPr>
                <a:lnSpc>
                  <a:spcPct val="120000"/>
                </a:lnSpc>
              </a:pPr>
              <a:r>
                <a:rPr lang="zh-CN" altLang="en-US" sz="1600" dirty="0">
                  <a:solidFill>
                    <a:schemeClr val="accent1"/>
                  </a:solidFill>
                  <a:ea typeface="TencentSans W7" panose="020C04030202040F0204" charset="-122"/>
                </a:rPr>
                <a:t>介绍腾讯内部数据治理体系建设思路和策略</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193278"/>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腾讯数据治理体系简介</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sym typeface="+mn-lt"/>
              </a:rPr>
              <a:t>组织管理体系</a:t>
            </a:r>
            <a:endParaRPr lang="zh-CN" altLang="en-US" sz="2400" b="1" dirty="0">
              <a:solidFill>
                <a:schemeClr val="accent1"/>
              </a:solidFill>
              <a:ea typeface="TencentSans W7" panose="020C04030202040F0204" charset="-122"/>
            </a:endParaRPr>
          </a:p>
        </p:txBody>
      </p:sp>
      <p:sp>
        <p:nvSpPr>
          <p:cNvPr id="9" name="矩形 8">
            <a:extLst>
              <a:ext uri="{FF2B5EF4-FFF2-40B4-BE49-F238E27FC236}">
                <a16:creationId xmlns:a16="http://schemas.microsoft.com/office/drawing/2014/main" id="{37C6D749-CA60-507E-74AD-E19336F985D5}"/>
              </a:ext>
            </a:extLst>
          </p:cNvPr>
          <p:cNvSpPr/>
          <p:nvPr/>
        </p:nvSpPr>
        <p:spPr>
          <a:xfrm>
            <a:off x="4531710" y="2754092"/>
            <a:ext cx="1656184" cy="11407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79C7B811-3C49-0998-CB6D-D427AE785FC9}"/>
              </a:ext>
            </a:extLst>
          </p:cNvPr>
          <p:cNvSpPr/>
          <p:nvPr/>
        </p:nvSpPr>
        <p:spPr>
          <a:xfrm>
            <a:off x="4535234" y="1207842"/>
            <a:ext cx="1656184" cy="11411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形 11" descr="男人群 纯色填充">
            <a:extLst>
              <a:ext uri="{FF2B5EF4-FFF2-40B4-BE49-F238E27FC236}">
                <a16:creationId xmlns:a16="http://schemas.microsoft.com/office/drawing/2014/main" id="{7FAD188A-CF2D-ACA0-C74D-105F73914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5274" y="2715202"/>
            <a:ext cx="914400" cy="914400"/>
          </a:xfrm>
          <a:prstGeom prst="rect">
            <a:avLst/>
          </a:prstGeom>
        </p:spPr>
      </p:pic>
      <p:sp>
        <p:nvSpPr>
          <p:cNvPr id="13" name="燕尾形 12">
            <a:extLst>
              <a:ext uri="{FF2B5EF4-FFF2-40B4-BE49-F238E27FC236}">
                <a16:creationId xmlns:a16="http://schemas.microsoft.com/office/drawing/2014/main" id="{9B73991D-B897-C85E-0228-FDE8232D3BC4}"/>
              </a:ext>
            </a:extLst>
          </p:cNvPr>
          <p:cNvSpPr/>
          <p:nvPr/>
        </p:nvSpPr>
        <p:spPr>
          <a:xfrm rot="2374491">
            <a:off x="6193749" y="3971785"/>
            <a:ext cx="288032" cy="334888"/>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燕尾形 13">
            <a:extLst>
              <a:ext uri="{FF2B5EF4-FFF2-40B4-BE49-F238E27FC236}">
                <a16:creationId xmlns:a16="http://schemas.microsoft.com/office/drawing/2014/main" id="{8EAB8B4D-976F-8580-9AD4-EC7F93F5A0BF}"/>
              </a:ext>
            </a:extLst>
          </p:cNvPr>
          <p:cNvSpPr/>
          <p:nvPr/>
        </p:nvSpPr>
        <p:spPr>
          <a:xfrm rot="5400000">
            <a:off x="5215786" y="4011314"/>
            <a:ext cx="288032" cy="334888"/>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燕尾形 15">
            <a:extLst>
              <a:ext uri="{FF2B5EF4-FFF2-40B4-BE49-F238E27FC236}">
                <a16:creationId xmlns:a16="http://schemas.microsoft.com/office/drawing/2014/main" id="{5F0D7D26-FA34-6110-2757-DB4651802196}"/>
              </a:ext>
            </a:extLst>
          </p:cNvPr>
          <p:cNvSpPr/>
          <p:nvPr/>
        </p:nvSpPr>
        <p:spPr>
          <a:xfrm rot="9354227">
            <a:off x="4104489" y="3957424"/>
            <a:ext cx="288032" cy="334888"/>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文本框 16">
            <a:extLst>
              <a:ext uri="{FF2B5EF4-FFF2-40B4-BE49-F238E27FC236}">
                <a16:creationId xmlns:a16="http://schemas.microsoft.com/office/drawing/2014/main" id="{9A24DA76-F579-4505-2B7C-B6DEF06BF492}"/>
              </a:ext>
            </a:extLst>
          </p:cNvPr>
          <p:cNvSpPr txBox="1"/>
          <p:nvPr/>
        </p:nvSpPr>
        <p:spPr>
          <a:xfrm>
            <a:off x="4537266" y="2040662"/>
            <a:ext cx="1652119" cy="307777"/>
          </a:xfrm>
          <a:prstGeom prst="rect">
            <a:avLst/>
          </a:prstGeom>
          <a:solidFill>
            <a:srgbClr val="006CB9"/>
          </a:solidFill>
        </p:spPr>
        <p:txBody>
          <a:bodyPr wrap="square">
            <a:spAutoFit/>
          </a:bodyPr>
          <a:lstStyle/>
          <a:p>
            <a:endParaRPr lang="zh-CN" altLang="en-US" sz="1400" dirty="0">
              <a:solidFill>
                <a:schemeClr val="bg1"/>
              </a:solidFill>
            </a:endParaRPr>
          </a:p>
        </p:txBody>
      </p:sp>
      <p:pic>
        <p:nvPicPr>
          <p:cNvPr id="18" name="图形 17" descr="董事会 纯色填充">
            <a:extLst>
              <a:ext uri="{FF2B5EF4-FFF2-40B4-BE49-F238E27FC236}">
                <a16:creationId xmlns:a16="http://schemas.microsoft.com/office/drawing/2014/main" id="{6163581D-DED6-C8FC-3ACA-8B91042423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5274" y="1191595"/>
            <a:ext cx="914400" cy="914400"/>
          </a:xfrm>
          <a:prstGeom prst="rect">
            <a:avLst/>
          </a:prstGeom>
        </p:spPr>
      </p:pic>
      <p:sp>
        <p:nvSpPr>
          <p:cNvPr id="19" name="文本框 18">
            <a:extLst>
              <a:ext uri="{FF2B5EF4-FFF2-40B4-BE49-F238E27FC236}">
                <a16:creationId xmlns:a16="http://schemas.microsoft.com/office/drawing/2014/main" id="{4948F111-D129-0D79-BF03-D991AAFBF19B}"/>
              </a:ext>
            </a:extLst>
          </p:cNvPr>
          <p:cNvSpPr txBox="1"/>
          <p:nvPr/>
        </p:nvSpPr>
        <p:spPr>
          <a:xfrm>
            <a:off x="4535234" y="3596166"/>
            <a:ext cx="1652660" cy="276999"/>
          </a:xfrm>
          <a:prstGeom prst="rect">
            <a:avLst/>
          </a:prstGeom>
          <a:solidFill>
            <a:srgbClr val="006CB9"/>
          </a:solidFill>
        </p:spPr>
        <p:txBody>
          <a:bodyPr wrap="square">
            <a:spAutoFit/>
          </a:bodyPr>
          <a:lstStyle/>
          <a:p>
            <a:r>
              <a:rPr lang="zh-CN" altLang="en-US" sz="1200" dirty="0">
                <a:solidFill>
                  <a:schemeClr val="bg1"/>
                </a:solidFill>
                <a:effectLst/>
                <a:latin typeface="Microsoft YaHei" panose="020B0503020204020204" pitchFamily="34" charset="-122"/>
                <a:ea typeface="Microsoft YaHei" panose="020B0503020204020204" pitchFamily="34" charset="-122"/>
              </a:rPr>
              <a:t>       数据治理</a:t>
            </a:r>
            <a:r>
              <a:rPr lang="en" altLang="zh-CN" sz="1200" dirty="0">
                <a:solidFill>
                  <a:schemeClr val="bg1"/>
                </a:solidFill>
                <a:effectLst/>
                <a:latin typeface="Microsoft YaHei" panose="020B0503020204020204" pitchFamily="34" charset="-122"/>
                <a:ea typeface="Microsoft YaHei" panose="020B0503020204020204" pitchFamily="34" charset="-122"/>
              </a:rPr>
              <a:t>OTeam</a:t>
            </a:r>
            <a:endParaRPr lang="zh-CN" altLang="en-US" sz="1200" dirty="0">
              <a:solidFill>
                <a:schemeClr val="bg1"/>
              </a:solidFill>
            </a:endParaRPr>
          </a:p>
        </p:txBody>
      </p:sp>
      <p:sp>
        <p:nvSpPr>
          <p:cNvPr id="20" name="文本框 19">
            <a:extLst>
              <a:ext uri="{FF2B5EF4-FFF2-40B4-BE49-F238E27FC236}">
                <a16:creationId xmlns:a16="http://schemas.microsoft.com/office/drawing/2014/main" id="{2B71FEF3-8713-4232-209C-CE5E6343636D}"/>
              </a:ext>
            </a:extLst>
          </p:cNvPr>
          <p:cNvSpPr txBox="1"/>
          <p:nvPr/>
        </p:nvSpPr>
        <p:spPr>
          <a:xfrm>
            <a:off x="3177126" y="4655609"/>
            <a:ext cx="1341464" cy="307777"/>
          </a:xfrm>
          <a:prstGeom prst="rect">
            <a:avLst/>
          </a:prstGeom>
          <a:noFill/>
        </p:spPr>
        <p:txBody>
          <a:bodyPr wrap="square">
            <a:spAutoFit/>
          </a:bodyPr>
          <a:lstStyle/>
          <a:p>
            <a:r>
              <a:rPr lang="zh-CN" altLang="en-US" sz="1400" dirty="0">
                <a:solidFill>
                  <a:srgbClr val="223044"/>
                </a:solidFill>
                <a:effectLst/>
                <a:latin typeface="Microsoft YaHei" panose="020B0503020204020204" pitchFamily="34" charset="-122"/>
                <a:ea typeface="Microsoft YaHei" panose="020B0503020204020204" pitchFamily="34" charset="-122"/>
              </a:rPr>
              <a:t>标准规范协同</a:t>
            </a:r>
            <a:endParaRPr lang="zh-CN" altLang="en-US" sz="1400" dirty="0"/>
          </a:p>
        </p:txBody>
      </p:sp>
      <p:sp>
        <p:nvSpPr>
          <p:cNvPr id="21" name="文本框 20">
            <a:extLst>
              <a:ext uri="{FF2B5EF4-FFF2-40B4-BE49-F238E27FC236}">
                <a16:creationId xmlns:a16="http://schemas.microsoft.com/office/drawing/2014/main" id="{83D91755-633C-E6EF-674D-7F18E5B36180}"/>
              </a:ext>
            </a:extLst>
          </p:cNvPr>
          <p:cNvSpPr txBox="1"/>
          <p:nvPr/>
        </p:nvSpPr>
        <p:spPr>
          <a:xfrm>
            <a:off x="4950385" y="4899714"/>
            <a:ext cx="939725" cy="307777"/>
          </a:xfrm>
          <a:prstGeom prst="rect">
            <a:avLst/>
          </a:prstGeom>
          <a:noFill/>
        </p:spPr>
        <p:txBody>
          <a:bodyPr wrap="square">
            <a:spAutoFit/>
          </a:bodyPr>
          <a:lstStyle/>
          <a:p>
            <a:r>
              <a:rPr lang="zh-CN" altLang="en-US" sz="1400" dirty="0">
                <a:solidFill>
                  <a:srgbClr val="223044"/>
                </a:solidFill>
                <a:latin typeface="Microsoft YaHei" panose="020B0503020204020204" pitchFamily="34" charset="-122"/>
                <a:ea typeface="Microsoft YaHei" panose="020B0503020204020204" pitchFamily="34" charset="-122"/>
              </a:rPr>
              <a:t>平台协同</a:t>
            </a:r>
            <a:endParaRPr lang="zh-CN" altLang="en-US" sz="1400" dirty="0"/>
          </a:p>
        </p:txBody>
      </p:sp>
      <p:sp>
        <p:nvSpPr>
          <p:cNvPr id="22" name="文本框 21">
            <a:extLst>
              <a:ext uri="{FF2B5EF4-FFF2-40B4-BE49-F238E27FC236}">
                <a16:creationId xmlns:a16="http://schemas.microsoft.com/office/drawing/2014/main" id="{2F31A52E-8272-D082-165E-B1EC4000FA88}"/>
              </a:ext>
            </a:extLst>
          </p:cNvPr>
          <p:cNvSpPr txBox="1"/>
          <p:nvPr/>
        </p:nvSpPr>
        <p:spPr>
          <a:xfrm>
            <a:off x="6555448" y="4657542"/>
            <a:ext cx="1109230" cy="307777"/>
          </a:xfrm>
          <a:prstGeom prst="rect">
            <a:avLst/>
          </a:prstGeom>
          <a:noFill/>
        </p:spPr>
        <p:txBody>
          <a:bodyPr wrap="square">
            <a:spAutoFit/>
          </a:bodyPr>
          <a:lstStyle/>
          <a:p>
            <a:r>
              <a:rPr lang="zh-CN" altLang="en-US" sz="1400" dirty="0">
                <a:solidFill>
                  <a:srgbClr val="223044"/>
                </a:solidFill>
                <a:latin typeface="Microsoft YaHei" panose="020B0503020204020204" pitchFamily="34" charset="-122"/>
                <a:ea typeface="Microsoft YaHei" panose="020B0503020204020204" pitchFamily="34" charset="-122"/>
              </a:rPr>
              <a:t>  社区运营</a:t>
            </a:r>
            <a:endParaRPr lang="zh-CN" altLang="en-US" sz="1400" dirty="0"/>
          </a:p>
        </p:txBody>
      </p:sp>
      <p:pic>
        <p:nvPicPr>
          <p:cNvPr id="23" name="图片 22">
            <a:extLst>
              <a:ext uri="{FF2B5EF4-FFF2-40B4-BE49-F238E27FC236}">
                <a16:creationId xmlns:a16="http://schemas.microsoft.com/office/drawing/2014/main" id="{98E569A0-1804-E081-7743-71A46933C0DF}"/>
              </a:ext>
            </a:extLst>
          </p:cNvPr>
          <p:cNvPicPr>
            <a:picLocks noChangeAspect="1"/>
          </p:cNvPicPr>
          <p:nvPr/>
        </p:nvPicPr>
        <p:blipFill>
          <a:blip r:embed="rId9"/>
          <a:stretch>
            <a:fillRect/>
          </a:stretch>
        </p:blipFill>
        <p:spPr>
          <a:xfrm>
            <a:off x="3445573" y="4160156"/>
            <a:ext cx="661625" cy="503208"/>
          </a:xfrm>
          <a:prstGeom prst="rect">
            <a:avLst/>
          </a:prstGeom>
        </p:spPr>
      </p:pic>
      <p:pic>
        <p:nvPicPr>
          <p:cNvPr id="24" name="图片 23">
            <a:extLst>
              <a:ext uri="{FF2B5EF4-FFF2-40B4-BE49-F238E27FC236}">
                <a16:creationId xmlns:a16="http://schemas.microsoft.com/office/drawing/2014/main" id="{A6D503C9-C601-45F9-C67F-8FA270AC86B2}"/>
              </a:ext>
            </a:extLst>
          </p:cNvPr>
          <p:cNvPicPr>
            <a:picLocks noChangeAspect="1"/>
          </p:cNvPicPr>
          <p:nvPr/>
        </p:nvPicPr>
        <p:blipFill>
          <a:blip r:embed="rId10"/>
          <a:stretch>
            <a:fillRect/>
          </a:stretch>
        </p:blipFill>
        <p:spPr>
          <a:xfrm>
            <a:off x="5009318" y="4396506"/>
            <a:ext cx="704491" cy="503208"/>
          </a:xfrm>
          <a:prstGeom prst="rect">
            <a:avLst/>
          </a:prstGeom>
        </p:spPr>
      </p:pic>
      <p:pic>
        <p:nvPicPr>
          <p:cNvPr id="25" name="图片 24">
            <a:extLst>
              <a:ext uri="{FF2B5EF4-FFF2-40B4-BE49-F238E27FC236}">
                <a16:creationId xmlns:a16="http://schemas.microsoft.com/office/drawing/2014/main" id="{EB9B5043-6E22-DF5E-0EBA-8F7409114AF0}"/>
              </a:ext>
            </a:extLst>
          </p:cNvPr>
          <p:cNvPicPr>
            <a:picLocks noChangeAspect="1"/>
          </p:cNvPicPr>
          <p:nvPr/>
        </p:nvPicPr>
        <p:blipFill>
          <a:blip r:embed="rId11"/>
          <a:stretch>
            <a:fillRect/>
          </a:stretch>
        </p:blipFill>
        <p:spPr>
          <a:xfrm>
            <a:off x="6535098" y="4158779"/>
            <a:ext cx="833268" cy="441632"/>
          </a:xfrm>
          <a:prstGeom prst="rect">
            <a:avLst/>
          </a:prstGeom>
        </p:spPr>
      </p:pic>
      <p:sp>
        <p:nvSpPr>
          <p:cNvPr id="26" name="文本框 25">
            <a:extLst>
              <a:ext uri="{FF2B5EF4-FFF2-40B4-BE49-F238E27FC236}">
                <a16:creationId xmlns:a16="http://schemas.microsoft.com/office/drawing/2014/main" id="{4E4A9EB4-6FD3-5C4F-3E25-9EC3A0886418}"/>
              </a:ext>
            </a:extLst>
          </p:cNvPr>
          <p:cNvSpPr txBox="1"/>
          <p:nvPr/>
        </p:nvSpPr>
        <p:spPr>
          <a:xfrm>
            <a:off x="3188954" y="4902629"/>
            <a:ext cx="1109230" cy="600164"/>
          </a:xfrm>
          <a:prstGeom prst="rect">
            <a:avLst/>
          </a:prstGeom>
          <a:noFill/>
        </p:spPr>
        <p:txBody>
          <a:bodyPr wrap="square">
            <a:spAutoFit/>
          </a:bodyPr>
          <a:lstStyle/>
          <a:p>
            <a:r>
              <a:rPr lang="zh-CN" altLang="en-US" sz="1100" dirty="0">
                <a:solidFill>
                  <a:schemeClr val="accent1"/>
                </a:solidFill>
                <a:ea typeface="TencentSans W7" panose="020C04030202040F0204" charset="-122"/>
              </a:rPr>
              <a:t>建立企业级的数据治理标淮和测评体系</a:t>
            </a:r>
          </a:p>
        </p:txBody>
      </p:sp>
      <p:sp>
        <p:nvSpPr>
          <p:cNvPr id="27" name="文本框 26">
            <a:extLst>
              <a:ext uri="{FF2B5EF4-FFF2-40B4-BE49-F238E27FC236}">
                <a16:creationId xmlns:a16="http://schemas.microsoft.com/office/drawing/2014/main" id="{1211000E-6E9A-D8A8-3903-965A699A09C0}"/>
              </a:ext>
            </a:extLst>
          </p:cNvPr>
          <p:cNvSpPr txBox="1"/>
          <p:nvPr/>
        </p:nvSpPr>
        <p:spPr>
          <a:xfrm>
            <a:off x="4879952" y="5142796"/>
            <a:ext cx="1109230" cy="600164"/>
          </a:xfrm>
          <a:prstGeom prst="rect">
            <a:avLst/>
          </a:prstGeom>
          <a:noFill/>
        </p:spPr>
        <p:txBody>
          <a:bodyPr wrap="square">
            <a:spAutoFit/>
          </a:bodyPr>
          <a:lstStyle/>
          <a:p>
            <a:r>
              <a:rPr lang="zh-CN" altLang="en-US" sz="1100" dirty="0">
                <a:solidFill>
                  <a:schemeClr val="accent1"/>
                </a:solidFill>
                <a:ea typeface="TencentSans W7" panose="020C04030202040F0204" charset="-122"/>
              </a:rPr>
              <a:t>开箱即用的一站 式数据治理工具平台</a:t>
            </a:r>
          </a:p>
        </p:txBody>
      </p:sp>
      <p:sp>
        <p:nvSpPr>
          <p:cNvPr id="28" name="文本框 27">
            <a:extLst>
              <a:ext uri="{FF2B5EF4-FFF2-40B4-BE49-F238E27FC236}">
                <a16:creationId xmlns:a16="http://schemas.microsoft.com/office/drawing/2014/main" id="{4F657E82-4C88-E382-9AB4-E99411BB3CEE}"/>
              </a:ext>
            </a:extLst>
          </p:cNvPr>
          <p:cNvSpPr txBox="1"/>
          <p:nvPr/>
        </p:nvSpPr>
        <p:spPr>
          <a:xfrm>
            <a:off x="6480044" y="4916232"/>
            <a:ext cx="1184634" cy="600164"/>
          </a:xfrm>
          <a:prstGeom prst="rect">
            <a:avLst/>
          </a:prstGeom>
          <a:noFill/>
        </p:spPr>
        <p:txBody>
          <a:bodyPr wrap="square">
            <a:spAutoFit/>
          </a:bodyPr>
          <a:lstStyle/>
          <a:p>
            <a:r>
              <a:rPr lang="zh-CN" altLang="en-US" sz="1100" dirty="0">
                <a:solidFill>
                  <a:schemeClr val="accent1"/>
                </a:solidFill>
                <a:ea typeface="TencentSans W7" panose="020C04030202040F0204" charset="-122"/>
              </a:rPr>
              <a:t>营造活跃、开放</a:t>
            </a:r>
          </a:p>
          <a:p>
            <a:r>
              <a:rPr lang="zh-CN" altLang="en-US" sz="1100" dirty="0">
                <a:solidFill>
                  <a:schemeClr val="accent1"/>
                </a:solidFill>
                <a:ea typeface="TencentSans W7" panose="020C04030202040F0204" charset="-122"/>
              </a:rPr>
              <a:t>的数据治理社区生态</a:t>
            </a:r>
          </a:p>
        </p:txBody>
      </p:sp>
      <p:sp>
        <p:nvSpPr>
          <p:cNvPr id="29" name="下箭头 28">
            <a:extLst>
              <a:ext uri="{FF2B5EF4-FFF2-40B4-BE49-F238E27FC236}">
                <a16:creationId xmlns:a16="http://schemas.microsoft.com/office/drawing/2014/main" id="{D17221F0-0A27-239A-32A5-7443A073B4E9}"/>
              </a:ext>
            </a:extLst>
          </p:cNvPr>
          <p:cNvSpPr/>
          <p:nvPr/>
        </p:nvSpPr>
        <p:spPr>
          <a:xfrm>
            <a:off x="4958336" y="2407425"/>
            <a:ext cx="802932" cy="275647"/>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0" name="图片 29">
            <a:extLst>
              <a:ext uri="{FF2B5EF4-FFF2-40B4-BE49-F238E27FC236}">
                <a16:creationId xmlns:a16="http://schemas.microsoft.com/office/drawing/2014/main" id="{727DEFD7-34F4-EED9-6BBE-718841712FA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93624" y="2042142"/>
            <a:ext cx="1378169" cy="307777"/>
          </a:xfrm>
          <a:prstGeom prst="rect">
            <a:avLst/>
          </a:prstGeom>
        </p:spPr>
      </p:pic>
      <p:sp>
        <p:nvSpPr>
          <p:cNvPr id="31" name="文本框 30">
            <a:extLst>
              <a:ext uri="{FF2B5EF4-FFF2-40B4-BE49-F238E27FC236}">
                <a16:creationId xmlns:a16="http://schemas.microsoft.com/office/drawing/2014/main" id="{DCCBEB20-9E5D-BD26-0D20-1CA3BE4C8662}"/>
              </a:ext>
            </a:extLst>
          </p:cNvPr>
          <p:cNvSpPr txBox="1"/>
          <p:nvPr/>
        </p:nvSpPr>
        <p:spPr>
          <a:xfrm>
            <a:off x="2860874" y="2973331"/>
            <a:ext cx="1439221" cy="646331"/>
          </a:xfrm>
          <a:prstGeom prst="rect">
            <a:avLst/>
          </a:prstGeom>
          <a:noFill/>
        </p:spPr>
        <p:txBody>
          <a:bodyPr wrap="square" rtlCol="0">
            <a:spAutoFit/>
          </a:bodyPr>
          <a:lstStyle/>
          <a:p>
            <a:r>
              <a:rPr lang="zh-CN" altLang="en-US" sz="1200" dirty="0">
                <a:solidFill>
                  <a:schemeClr val="accent1"/>
                </a:solidFill>
                <a:ea typeface="TencentSans W7" panose="020C04030202040F0204" charset="-122"/>
              </a:rPr>
              <a:t>组建公司级的数据治理协同共建组织通用解决方案。</a:t>
            </a:r>
            <a:endParaRPr lang="en-US" altLang="zh-CN" sz="1200" dirty="0">
              <a:solidFill>
                <a:schemeClr val="accent1"/>
              </a:solidFill>
              <a:ea typeface="TencentSans W7" panose="020C04030202040F0204" charset="-122"/>
            </a:endParaRPr>
          </a:p>
        </p:txBody>
      </p:sp>
      <p:sp>
        <p:nvSpPr>
          <p:cNvPr id="32" name="文本框 31">
            <a:extLst>
              <a:ext uri="{FF2B5EF4-FFF2-40B4-BE49-F238E27FC236}">
                <a16:creationId xmlns:a16="http://schemas.microsoft.com/office/drawing/2014/main" id="{C1FC7EAF-17D1-A20D-4450-4C81071AD2B8}"/>
              </a:ext>
            </a:extLst>
          </p:cNvPr>
          <p:cNvSpPr txBox="1"/>
          <p:nvPr/>
        </p:nvSpPr>
        <p:spPr>
          <a:xfrm>
            <a:off x="6453536" y="1281910"/>
            <a:ext cx="1394066" cy="707886"/>
          </a:xfrm>
          <a:prstGeom prst="rect">
            <a:avLst/>
          </a:prstGeom>
          <a:noFill/>
        </p:spPr>
        <p:txBody>
          <a:bodyPr wrap="square" rtlCol="0">
            <a:spAutoFit/>
          </a:bodyPr>
          <a:lstStyle/>
          <a:p>
            <a:r>
              <a:rPr lang="zh-CN" altLang="en-US" sz="1100" dirty="0">
                <a:solidFill>
                  <a:schemeClr val="accent1"/>
                </a:solidFill>
                <a:ea typeface="TencentSans W7" panose="020C04030202040F0204" charset="-122"/>
              </a:rPr>
              <a:t>统筹大数据领域开源协同工作</a:t>
            </a:r>
            <a:endParaRPr lang="en-US" altLang="zh-CN" sz="1100" dirty="0">
              <a:solidFill>
                <a:schemeClr val="accent1"/>
              </a:solidFill>
              <a:ea typeface="TencentSans W7" panose="020C04030202040F0204" charset="-122"/>
            </a:endParaRPr>
          </a:p>
          <a:p>
            <a:endParaRPr kumimoji="1" lang="zh-CN" altLang="en-US" dirty="0"/>
          </a:p>
        </p:txBody>
      </p:sp>
      <p:sp>
        <p:nvSpPr>
          <p:cNvPr id="33" name="圆角矩形 32">
            <a:extLst>
              <a:ext uri="{FF2B5EF4-FFF2-40B4-BE49-F238E27FC236}">
                <a16:creationId xmlns:a16="http://schemas.microsoft.com/office/drawing/2014/main" id="{DCA53626-2FB0-947B-638B-07D9310DD897}"/>
              </a:ext>
            </a:extLst>
          </p:cNvPr>
          <p:cNvSpPr/>
          <p:nvPr/>
        </p:nvSpPr>
        <p:spPr>
          <a:xfrm>
            <a:off x="3131310" y="4648111"/>
            <a:ext cx="1297447" cy="844639"/>
          </a:xfrm>
          <a:prstGeom prst="roundRect">
            <a:avLst/>
          </a:prstGeom>
          <a:noFill/>
          <a:ln>
            <a:solidFill>
              <a:srgbClr val="006CB9"/>
            </a:solidFill>
            <a:prstDash val="lgDash"/>
            <a:extLst>
              <a:ext uri="{C807C97D-BFC1-408E-A445-0C87EB9F89A2}">
                <ask:lineSketchStyleProps xmlns:ask="http://schemas.microsoft.com/office/drawing/2018/sketchyshapes" sd="1219033472">
                  <a:custGeom>
                    <a:avLst/>
                    <a:gdLst>
                      <a:gd name="connsiteX0" fmla="*/ 0 w 1297447"/>
                      <a:gd name="connsiteY0" fmla="*/ 192998 h 1157963"/>
                      <a:gd name="connsiteX1" fmla="*/ 192998 w 1297447"/>
                      <a:gd name="connsiteY1" fmla="*/ 0 h 1157963"/>
                      <a:gd name="connsiteX2" fmla="*/ 666953 w 1297447"/>
                      <a:gd name="connsiteY2" fmla="*/ 0 h 1157963"/>
                      <a:gd name="connsiteX3" fmla="*/ 1104449 w 1297447"/>
                      <a:gd name="connsiteY3" fmla="*/ 0 h 1157963"/>
                      <a:gd name="connsiteX4" fmla="*/ 1297447 w 1297447"/>
                      <a:gd name="connsiteY4" fmla="*/ 192998 h 1157963"/>
                      <a:gd name="connsiteX5" fmla="*/ 1297447 w 1297447"/>
                      <a:gd name="connsiteY5" fmla="*/ 563542 h 1157963"/>
                      <a:gd name="connsiteX6" fmla="*/ 1297447 w 1297447"/>
                      <a:gd name="connsiteY6" fmla="*/ 964965 h 1157963"/>
                      <a:gd name="connsiteX7" fmla="*/ 1104449 w 1297447"/>
                      <a:gd name="connsiteY7" fmla="*/ 1157963 h 1157963"/>
                      <a:gd name="connsiteX8" fmla="*/ 666953 w 1297447"/>
                      <a:gd name="connsiteY8" fmla="*/ 1157963 h 1157963"/>
                      <a:gd name="connsiteX9" fmla="*/ 192998 w 1297447"/>
                      <a:gd name="connsiteY9" fmla="*/ 1157963 h 1157963"/>
                      <a:gd name="connsiteX10" fmla="*/ 0 w 1297447"/>
                      <a:gd name="connsiteY10" fmla="*/ 964965 h 1157963"/>
                      <a:gd name="connsiteX11" fmla="*/ 0 w 1297447"/>
                      <a:gd name="connsiteY11" fmla="*/ 602141 h 1157963"/>
                      <a:gd name="connsiteX12" fmla="*/ 0 w 1297447"/>
                      <a:gd name="connsiteY12" fmla="*/ 192998 h 115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7447" h="1157963" extrusionOk="0">
                        <a:moveTo>
                          <a:pt x="0" y="192998"/>
                        </a:moveTo>
                        <a:cubicBezTo>
                          <a:pt x="-13371" y="78161"/>
                          <a:pt x="62438" y="8996"/>
                          <a:pt x="192998" y="0"/>
                        </a:cubicBezTo>
                        <a:cubicBezTo>
                          <a:pt x="425671" y="-15247"/>
                          <a:pt x="466900" y="20812"/>
                          <a:pt x="666953" y="0"/>
                        </a:cubicBezTo>
                        <a:cubicBezTo>
                          <a:pt x="867007" y="-20812"/>
                          <a:pt x="938795" y="5632"/>
                          <a:pt x="1104449" y="0"/>
                        </a:cubicBezTo>
                        <a:cubicBezTo>
                          <a:pt x="1206954" y="-2235"/>
                          <a:pt x="1302933" y="89029"/>
                          <a:pt x="1297447" y="192998"/>
                        </a:cubicBezTo>
                        <a:cubicBezTo>
                          <a:pt x="1286526" y="363905"/>
                          <a:pt x="1299761" y="424254"/>
                          <a:pt x="1297447" y="563542"/>
                        </a:cubicBezTo>
                        <a:cubicBezTo>
                          <a:pt x="1295133" y="702830"/>
                          <a:pt x="1285700" y="820712"/>
                          <a:pt x="1297447" y="964965"/>
                        </a:cubicBezTo>
                        <a:cubicBezTo>
                          <a:pt x="1295133" y="1049487"/>
                          <a:pt x="1205629" y="1165482"/>
                          <a:pt x="1104449" y="1157963"/>
                        </a:cubicBezTo>
                        <a:cubicBezTo>
                          <a:pt x="942548" y="1144870"/>
                          <a:pt x="767186" y="1155155"/>
                          <a:pt x="666953" y="1157963"/>
                        </a:cubicBezTo>
                        <a:cubicBezTo>
                          <a:pt x="566720" y="1160771"/>
                          <a:pt x="360139" y="1154470"/>
                          <a:pt x="192998" y="1157963"/>
                        </a:cubicBezTo>
                        <a:cubicBezTo>
                          <a:pt x="91111" y="1164964"/>
                          <a:pt x="1733" y="1089499"/>
                          <a:pt x="0" y="964965"/>
                        </a:cubicBezTo>
                        <a:cubicBezTo>
                          <a:pt x="6241" y="855033"/>
                          <a:pt x="-5934" y="745074"/>
                          <a:pt x="0" y="602141"/>
                        </a:cubicBezTo>
                        <a:cubicBezTo>
                          <a:pt x="5934" y="459208"/>
                          <a:pt x="8033" y="338750"/>
                          <a:pt x="0" y="19299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圆角矩形 33">
            <a:extLst>
              <a:ext uri="{FF2B5EF4-FFF2-40B4-BE49-F238E27FC236}">
                <a16:creationId xmlns:a16="http://schemas.microsoft.com/office/drawing/2014/main" id="{079223DB-C3CD-8A8B-F256-3D1B7EA3299A}"/>
              </a:ext>
            </a:extLst>
          </p:cNvPr>
          <p:cNvSpPr/>
          <p:nvPr/>
        </p:nvSpPr>
        <p:spPr>
          <a:xfrm>
            <a:off x="4754980" y="4899715"/>
            <a:ext cx="1297447" cy="797080"/>
          </a:xfrm>
          <a:prstGeom prst="roundRect">
            <a:avLst/>
          </a:prstGeom>
          <a:noFill/>
          <a:ln>
            <a:solidFill>
              <a:srgbClr val="006CB9"/>
            </a:solidFill>
            <a:prstDash val="lgDash"/>
            <a:extLst>
              <a:ext uri="{C807C97D-BFC1-408E-A445-0C87EB9F89A2}">
                <ask:lineSketchStyleProps xmlns:ask="http://schemas.microsoft.com/office/drawing/2018/sketchyshapes" sd="1219033472">
                  <a:custGeom>
                    <a:avLst/>
                    <a:gdLst>
                      <a:gd name="connsiteX0" fmla="*/ 0 w 1297447"/>
                      <a:gd name="connsiteY0" fmla="*/ 192998 h 1157963"/>
                      <a:gd name="connsiteX1" fmla="*/ 192998 w 1297447"/>
                      <a:gd name="connsiteY1" fmla="*/ 0 h 1157963"/>
                      <a:gd name="connsiteX2" fmla="*/ 666953 w 1297447"/>
                      <a:gd name="connsiteY2" fmla="*/ 0 h 1157963"/>
                      <a:gd name="connsiteX3" fmla="*/ 1104449 w 1297447"/>
                      <a:gd name="connsiteY3" fmla="*/ 0 h 1157963"/>
                      <a:gd name="connsiteX4" fmla="*/ 1297447 w 1297447"/>
                      <a:gd name="connsiteY4" fmla="*/ 192998 h 1157963"/>
                      <a:gd name="connsiteX5" fmla="*/ 1297447 w 1297447"/>
                      <a:gd name="connsiteY5" fmla="*/ 563542 h 1157963"/>
                      <a:gd name="connsiteX6" fmla="*/ 1297447 w 1297447"/>
                      <a:gd name="connsiteY6" fmla="*/ 964965 h 1157963"/>
                      <a:gd name="connsiteX7" fmla="*/ 1104449 w 1297447"/>
                      <a:gd name="connsiteY7" fmla="*/ 1157963 h 1157963"/>
                      <a:gd name="connsiteX8" fmla="*/ 666953 w 1297447"/>
                      <a:gd name="connsiteY8" fmla="*/ 1157963 h 1157963"/>
                      <a:gd name="connsiteX9" fmla="*/ 192998 w 1297447"/>
                      <a:gd name="connsiteY9" fmla="*/ 1157963 h 1157963"/>
                      <a:gd name="connsiteX10" fmla="*/ 0 w 1297447"/>
                      <a:gd name="connsiteY10" fmla="*/ 964965 h 1157963"/>
                      <a:gd name="connsiteX11" fmla="*/ 0 w 1297447"/>
                      <a:gd name="connsiteY11" fmla="*/ 602141 h 1157963"/>
                      <a:gd name="connsiteX12" fmla="*/ 0 w 1297447"/>
                      <a:gd name="connsiteY12" fmla="*/ 192998 h 115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7447" h="1157963" extrusionOk="0">
                        <a:moveTo>
                          <a:pt x="0" y="192998"/>
                        </a:moveTo>
                        <a:cubicBezTo>
                          <a:pt x="-13371" y="78161"/>
                          <a:pt x="62438" y="8996"/>
                          <a:pt x="192998" y="0"/>
                        </a:cubicBezTo>
                        <a:cubicBezTo>
                          <a:pt x="425671" y="-15247"/>
                          <a:pt x="466900" y="20812"/>
                          <a:pt x="666953" y="0"/>
                        </a:cubicBezTo>
                        <a:cubicBezTo>
                          <a:pt x="867007" y="-20812"/>
                          <a:pt x="938795" y="5632"/>
                          <a:pt x="1104449" y="0"/>
                        </a:cubicBezTo>
                        <a:cubicBezTo>
                          <a:pt x="1206954" y="-2235"/>
                          <a:pt x="1302933" y="89029"/>
                          <a:pt x="1297447" y="192998"/>
                        </a:cubicBezTo>
                        <a:cubicBezTo>
                          <a:pt x="1286526" y="363905"/>
                          <a:pt x="1299761" y="424254"/>
                          <a:pt x="1297447" y="563542"/>
                        </a:cubicBezTo>
                        <a:cubicBezTo>
                          <a:pt x="1295133" y="702830"/>
                          <a:pt x="1285700" y="820712"/>
                          <a:pt x="1297447" y="964965"/>
                        </a:cubicBezTo>
                        <a:cubicBezTo>
                          <a:pt x="1295133" y="1049487"/>
                          <a:pt x="1205629" y="1165482"/>
                          <a:pt x="1104449" y="1157963"/>
                        </a:cubicBezTo>
                        <a:cubicBezTo>
                          <a:pt x="942548" y="1144870"/>
                          <a:pt x="767186" y="1155155"/>
                          <a:pt x="666953" y="1157963"/>
                        </a:cubicBezTo>
                        <a:cubicBezTo>
                          <a:pt x="566720" y="1160771"/>
                          <a:pt x="360139" y="1154470"/>
                          <a:pt x="192998" y="1157963"/>
                        </a:cubicBezTo>
                        <a:cubicBezTo>
                          <a:pt x="91111" y="1164964"/>
                          <a:pt x="1733" y="1089499"/>
                          <a:pt x="0" y="964965"/>
                        </a:cubicBezTo>
                        <a:cubicBezTo>
                          <a:pt x="6241" y="855033"/>
                          <a:pt x="-5934" y="745074"/>
                          <a:pt x="0" y="602141"/>
                        </a:cubicBezTo>
                        <a:cubicBezTo>
                          <a:pt x="5934" y="459208"/>
                          <a:pt x="8033" y="338750"/>
                          <a:pt x="0" y="19299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圆角矩形 34">
            <a:extLst>
              <a:ext uri="{FF2B5EF4-FFF2-40B4-BE49-F238E27FC236}">
                <a16:creationId xmlns:a16="http://schemas.microsoft.com/office/drawing/2014/main" id="{6531589F-1675-FD59-40CD-97B257A009BB}"/>
              </a:ext>
            </a:extLst>
          </p:cNvPr>
          <p:cNvSpPr/>
          <p:nvPr/>
        </p:nvSpPr>
        <p:spPr>
          <a:xfrm>
            <a:off x="6449140" y="4648111"/>
            <a:ext cx="1297447" cy="892263"/>
          </a:xfrm>
          <a:prstGeom prst="roundRect">
            <a:avLst/>
          </a:prstGeom>
          <a:noFill/>
          <a:ln>
            <a:solidFill>
              <a:srgbClr val="006CB9"/>
            </a:solidFill>
            <a:prstDash val="lgDash"/>
            <a:extLst>
              <a:ext uri="{C807C97D-BFC1-408E-A445-0C87EB9F89A2}">
                <ask:lineSketchStyleProps xmlns:ask="http://schemas.microsoft.com/office/drawing/2018/sketchyshapes" sd="1219033472">
                  <a:custGeom>
                    <a:avLst/>
                    <a:gdLst>
                      <a:gd name="connsiteX0" fmla="*/ 0 w 1297447"/>
                      <a:gd name="connsiteY0" fmla="*/ 192998 h 1157963"/>
                      <a:gd name="connsiteX1" fmla="*/ 192998 w 1297447"/>
                      <a:gd name="connsiteY1" fmla="*/ 0 h 1157963"/>
                      <a:gd name="connsiteX2" fmla="*/ 666953 w 1297447"/>
                      <a:gd name="connsiteY2" fmla="*/ 0 h 1157963"/>
                      <a:gd name="connsiteX3" fmla="*/ 1104449 w 1297447"/>
                      <a:gd name="connsiteY3" fmla="*/ 0 h 1157963"/>
                      <a:gd name="connsiteX4" fmla="*/ 1297447 w 1297447"/>
                      <a:gd name="connsiteY4" fmla="*/ 192998 h 1157963"/>
                      <a:gd name="connsiteX5" fmla="*/ 1297447 w 1297447"/>
                      <a:gd name="connsiteY5" fmla="*/ 563542 h 1157963"/>
                      <a:gd name="connsiteX6" fmla="*/ 1297447 w 1297447"/>
                      <a:gd name="connsiteY6" fmla="*/ 964965 h 1157963"/>
                      <a:gd name="connsiteX7" fmla="*/ 1104449 w 1297447"/>
                      <a:gd name="connsiteY7" fmla="*/ 1157963 h 1157963"/>
                      <a:gd name="connsiteX8" fmla="*/ 666953 w 1297447"/>
                      <a:gd name="connsiteY8" fmla="*/ 1157963 h 1157963"/>
                      <a:gd name="connsiteX9" fmla="*/ 192998 w 1297447"/>
                      <a:gd name="connsiteY9" fmla="*/ 1157963 h 1157963"/>
                      <a:gd name="connsiteX10" fmla="*/ 0 w 1297447"/>
                      <a:gd name="connsiteY10" fmla="*/ 964965 h 1157963"/>
                      <a:gd name="connsiteX11" fmla="*/ 0 w 1297447"/>
                      <a:gd name="connsiteY11" fmla="*/ 602141 h 1157963"/>
                      <a:gd name="connsiteX12" fmla="*/ 0 w 1297447"/>
                      <a:gd name="connsiteY12" fmla="*/ 192998 h 115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7447" h="1157963" extrusionOk="0">
                        <a:moveTo>
                          <a:pt x="0" y="192998"/>
                        </a:moveTo>
                        <a:cubicBezTo>
                          <a:pt x="-13371" y="78161"/>
                          <a:pt x="62438" y="8996"/>
                          <a:pt x="192998" y="0"/>
                        </a:cubicBezTo>
                        <a:cubicBezTo>
                          <a:pt x="425671" y="-15247"/>
                          <a:pt x="466900" y="20812"/>
                          <a:pt x="666953" y="0"/>
                        </a:cubicBezTo>
                        <a:cubicBezTo>
                          <a:pt x="867007" y="-20812"/>
                          <a:pt x="938795" y="5632"/>
                          <a:pt x="1104449" y="0"/>
                        </a:cubicBezTo>
                        <a:cubicBezTo>
                          <a:pt x="1206954" y="-2235"/>
                          <a:pt x="1302933" y="89029"/>
                          <a:pt x="1297447" y="192998"/>
                        </a:cubicBezTo>
                        <a:cubicBezTo>
                          <a:pt x="1286526" y="363905"/>
                          <a:pt x="1299761" y="424254"/>
                          <a:pt x="1297447" y="563542"/>
                        </a:cubicBezTo>
                        <a:cubicBezTo>
                          <a:pt x="1295133" y="702830"/>
                          <a:pt x="1285700" y="820712"/>
                          <a:pt x="1297447" y="964965"/>
                        </a:cubicBezTo>
                        <a:cubicBezTo>
                          <a:pt x="1295133" y="1049487"/>
                          <a:pt x="1205629" y="1165482"/>
                          <a:pt x="1104449" y="1157963"/>
                        </a:cubicBezTo>
                        <a:cubicBezTo>
                          <a:pt x="942548" y="1144870"/>
                          <a:pt x="767186" y="1155155"/>
                          <a:pt x="666953" y="1157963"/>
                        </a:cubicBezTo>
                        <a:cubicBezTo>
                          <a:pt x="566720" y="1160771"/>
                          <a:pt x="360139" y="1154470"/>
                          <a:pt x="192998" y="1157963"/>
                        </a:cubicBezTo>
                        <a:cubicBezTo>
                          <a:pt x="91111" y="1164964"/>
                          <a:pt x="1733" y="1089499"/>
                          <a:pt x="0" y="964965"/>
                        </a:cubicBezTo>
                        <a:cubicBezTo>
                          <a:pt x="6241" y="855033"/>
                          <a:pt x="-5934" y="745074"/>
                          <a:pt x="0" y="602141"/>
                        </a:cubicBezTo>
                        <a:cubicBezTo>
                          <a:pt x="5934" y="459208"/>
                          <a:pt x="8033" y="338750"/>
                          <a:pt x="0" y="19299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4825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腾讯数据治理体系简介</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sym typeface="+mn-lt"/>
              </a:rPr>
              <a:t>业务框架</a:t>
            </a:r>
            <a:endParaRPr lang="zh-CN" altLang="en-US" sz="2400" b="1" dirty="0">
              <a:solidFill>
                <a:schemeClr val="accent1"/>
              </a:solidFill>
              <a:ea typeface="TencentSans W7" panose="020C04030202040F0204" charset="-122"/>
            </a:endParaRPr>
          </a:p>
        </p:txBody>
      </p:sp>
      <p:sp>
        <p:nvSpPr>
          <p:cNvPr id="2" name="圆角矩形 1">
            <a:extLst>
              <a:ext uri="{FF2B5EF4-FFF2-40B4-BE49-F238E27FC236}">
                <a16:creationId xmlns:a16="http://schemas.microsoft.com/office/drawing/2014/main" id="{DF0964B2-7174-AF8A-1E5E-480ED01B322A}"/>
              </a:ext>
            </a:extLst>
          </p:cNvPr>
          <p:cNvSpPr/>
          <p:nvPr/>
        </p:nvSpPr>
        <p:spPr>
          <a:xfrm>
            <a:off x="4913240" y="2240105"/>
            <a:ext cx="893043" cy="1193231"/>
          </a:xfrm>
          <a:prstGeom prst="roundRect">
            <a:avLst>
              <a:gd name="adj" fmla="val 8246"/>
            </a:avLst>
          </a:prstGeom>
          <a:solidFill>
            <a:schemeClr val="bg1"/>
          </a:solidFill>
          <a:ln w="12700">
            <a:solidFill>
              <a:srgbClr val="0060FF"/>
            </a:solidFill>
            <a:prstDash val="sysDash"/>
            <a:miter lim="400000"/>
          </a:ln>
        </p:spPr>
        <p:txBody>
          <a:bodyPr lIns="50800" tIns="50800" rIns="50800" bIns="50800" rtlCol="0" anchor="ctr"/>
          <a:lstStyle/>
          <a:p>
            <a:pPr algn="l"/>
            <a:endParaRPr kumimoji="1" lang="zh-CN" altLang="en-US" sz="1400" b="0">
              <a:solidFill>
                <a:srgbClr val="FFFFFF"/>
              </a:solidFill>
              <a:latin typeface="Microsoft YaHei" panose="020B0503020204020204" pitchFamily="34" charset="-122"/>
              <a:ea typeface="Microsoft YaHei" panose="020B0503020204020204" pitchFamily="34" charset="-122"/>
              <a:cs typeface="Helvetica Neue Medium" panose="02000503000000020004"/>
              <a:sym typeface="Helvetica Neue Medium" panose="02000503000000020004"/>
            </a:endParaRPr>
          </a:p>
        </p:txBody>
      </p:sp>
      <p:sp>
        <p:nvSpPr>
          <p:cNvPr id="3" name="圆角矩形 2">
            <a:extLst>
              <a:ext uri="{FF2B5EF4-FFF2-40B4-BE49-F238E27FC236}">
                <a16:creationId xmlns:a16="http://schemas.microsoft.com/office/drawing/2014/main" id="{A326F31E-80CC-DF96-14A5-F5EAA036FCA7}"/>
              </a:ext>
            </a:extLst>
          </p:cNvPr>
          <p:cNvSpPr/>
          <p:nvPr/>
        </p:nvSpPr>
        <p:spPr>
          <a:xfrm>
            <a:off x="3767542" y="1853943"/>
            <a:ext cx="4392488" cy="250090"/>
          </a:xfrm>
          <a:prstGeom prst="roundRect">
            <a:avLst/>
          </a:prstGeom>
          <a:solidFill>
            <a:srgbClr val="4472C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bg1"/>
                </a:solidFill>
                <a:latin typeface="Microsoft YaHei" panose="020B0503020204020204" pitchFamily="34" charset="-122"/>
                <a:ea typeface="Microsoft YaHei" panose="020B0503020204020204" pitchFamily="34" charset="-122"/>
              </a:rPr>
              <a:t>数据治理平台</a:t>
            </a:r>
          </a:p>
        </p:txBody>
      </p:sp>
      <p:sp>
        <p:nvSpPr>
          <p:cNvPr id="4" name="圆角矩形 3">
            <a:extLst>
              <a:ext uri="{FF2B5EF4-FFF2-40B4-BE49-F238E27FC236}">
                <a16:creationId xmlns:a16="http://schemas.microsoft.com/office/drawing/2014/main" id="{A38549DF-E705-F65C-20F7-EF565B1902A1}"/>
              </a:ext>
            </a:extLst>
          </p:cNvPr>
          <p:cNvSpPr/>
          <p:nvPr/>
        </p:nvSpPr>
        <p:spPr>
          <a:xfrm>
            <a:off x="3752350" y="3554026"/>
            <a:ext cx="4392488" cy="250090"/>
          </a:xfrm>
          <a:prstGeom prst="roundRect">
            <a:avLst/>
          </a:prstGeom>
          <a:solidFill>
            <a:srgbClr val="4472C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bg1"/>
                </a:solidFill>
                <a:latin typeface="Microsoft YaHei" panose="020B0503020204020204" pitchFamily="34" charset="-122"/>
                <a:ea typeface="Microsoft YaHei" panose="020B0503020204020204" pitchFamily="34" charset="-122"/>
              </a:rPr>
              <a:t>全域元数据服务</a:t>
            </a:r>
          </a:p>
        </p:txBody>
      </p:sp>
      <p:graphicFrame>
        <p:nvGraphicFramePr>
          <p:cNvPr id="7" name="图示 6">
            <a:extLst>
              <a:ext uri="{FF2B5EF4-FFF2-40B4-BE49-F238E27FC236}">
                <a16:creationId xmlns:a16="http://schemas.microsoft.com/office/drawing/2014/main" id="{CE0ACE44-1179-C58F-373A-9FDC363CA9FA}"/>
              </a:ext>
            </a:extLst>
          </p:cNvPr>
          <p:cNvGraphicFramePr/>
          <p:nvPr>
            <p:extLst>
              <p:ext uri="{D42A27DB-BD31-4B8C-83A1-F6EECF244321}">
                <p14:modId xmlns:p14="http://schemas.microsoft.com/office/powerpoint/2010/main" val="1565494305"/>
              </p:ext>
            </p:extLst>
          </p:nvPr>
        </p:nvGraphicFramePr>
        <p:xfrm>
          <a:off x="3763143" y="3994474"/>
          <a:ext cx="4392488" cy="2500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6" name="上箭头 35">
            <a:extLst>
              <a:ext uri="{FF2B5EF4-FFF2-40B4-BE49-F238E27FC236}">
                <a16:creationId xmlns:a16="http://schemas.microsoft.com/office/drawing/2014/main" id="{A01067CD-84AC-BD87-AF2A-F31B0C373A5E}"/>
              </a:ext>
            </a:extLst>
          </p:cNvPr>
          <p:cNvSpPr/>
          <p:nvPr/>
        </p:nvSpPr>
        <p:spPr>
          <a:xfrm>
            <a:off x="4438841" y="3814546"/>
            <a:ext cx="878813" cy="143348"/>
          </a:xfrm>
          <a:prstGeom prst="upArrow">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accent5"/>
              </a:solidFill>
            </a:endParaRPr>
          </a:p>
        </p:txBody>
      </p:sp>
      <p:sp>
        <p:nvSpPr>
          <p:cNvPr id="37" name="圆角矩形 36">
            <a:extLst>
              <a:ext uri="{FF2B5EF4-FFF2-40B4-BE49-F238E27FC236}">
                <a16:creationId xmlns:a16="http://schemas.microsoft.com/office/drawing/2014/main" id="{28D22E5D-EC4E-BAC6-56EE-CD893B9B42DB}"/>
              </a:ext>
            </a:extLst>
          </p:cNvPr>
          <p:cNvSpPr/>
          <p:nvPr/>
        </p:nvSpPr>
        <p:spPr>
          <a:xfrm>
            <a:off x="3720789" y="4504810"/>
            <a:ext cx="4392488" cy="308455"/>
          </a:xfrm>
          <a:prstGeom prst="roundRect">
            <a:avLst/>
          </a:prstGeom>
          <a:solidFill>
            <a:srgbClr val="4472C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chemeClr val="bg1"/>
                </a:solidFill>
                <a:latin typeface="Microsoft YaHei" panose="020B0503020204020204" pitchFamily="34" charset="-122"/>
                <a:ea typeface="Microsoft YaHei" panose="020B0503020204020204" pitchFamily="34" charset="-122"/>
              </a:rPr>
              <a:t>底层存储</a:t>
            </a:r>
          </a:p>
        </p:txBody>
      </p:sp>
      <p:grpSp>
        <p:nvGrpSpPr>
          <p:cNvPr id="38" name="组合 37">
            <a:extLst>
              <a:ext uri="{FF2B5EF4-FFF2-40B4-BE49-F238E27FC236}">
                <a16:creationId xmlns:a16="http://schemas.microsoft.com/office/drawing/2014/main" id="{82C41820-2F84-028F-DF32-F69F69E23035}"/>
              </a:ext>
            </a:extLst>
          </p:cNvPr>
          <p:cNvGrpSpPr/>
          <p:nvPr/>
        </p:nvGrpSpPr>
        <p:grpSpPr>
          <a:xfrm>
            <a:off x="3165210" y="1978988"/>
            <a:ext cx="540060" cy="2987243"/>
            <a:chOff x="827584" y="1041618"/>
            <a:chExt cx="540060" cy="2987243"/>
          </a:xfrm>
          <a:solidFill>
            <a:schemeClr val="accent1">
              <a:lumMod val="60000"/>
              <a:lumOff val="40000"/>
            </a:schemeClr>
          </a:solidFill>
        </p:grpSpPr>
        <p:sp>
          <p:nvSpPr>
            <p:cNvPr id="39" name="矩形 38">
              <a:extLst>
                <a:ext uri="{FF2B5EF4-FFF2-40B4-BE49-F238E27FC236}">
                  <a16:creationId xmlns:a16="http://schemas.microsoft.com/office/drawing/2014/main" id="{7DE94740-C076-B51D-74F5-C9B82A7E08D2}"/>
                </a:ext>
              </a:extLst>
            </p:cNvPr>
            <p:cNvSpPr/>
            <p:nvPr/>
          </p:nvSpPr>
          <p:spPr>
            <a:xfrm>
              <a:off x="827584" y="1041618"/>
              <a:ext cx="360040" cy="2987242"/>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三角形 39">
              <a:extLst>
                <a:ext uri="{FF2B5EF4-FFF2-40B4-BE49-F238E27FC236}">
                  <a16:creationId xmlns:a16="http://schemas.microsoft.com/office/drawing/2014/main" id="{FDF35B02-9C0E-26EB-40F7-985D58684DB3}"/>
                </a:ext>
              </a:extLst>
            </p:cNvPr>
            <p:cNvSpPr/>
            <p:nvPr/>
          </p:nvSpPr>
          <p:spPr>
            <a:xfrm rot="5400000">
              <a:off x="-215988" y="2445230"/>
              <a:ext cx="2987243" cy="180020"/>
            </a:xfrm>
            <a:prstGeom prst="triangle">
              <a:avLst>
                <a:gd name="adj" fmla="val 50232"/>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1" name="组合 40">
            <a:extLst>
              <a:ext uri="{FF2B5EF4-FFF2-40B4-BE49-F238E27FC236}">
                <a16:creationId xmlns:a16="http://schemas.microsoft.com/office/drawing/2014/main" id="{2685935F-1A16-E2C8-0381-59C50FA0C561}"/>
              </a:ext>
            </a:extLst>
          </p:cNvPr>
          <p:cNvGrpSpPr/>
          <p:nvPr/>
        </p:nvGrpSpPr>
        <p:grpSpPr>
          <a:xfrm rot="10800000">
            <a:off x="8427841" y="1978989"/>
            <a:ext cx="540060" cy="2987243"/>
            <a:chOff x="979984" y="1194018"/>
            <a:chExt cx="540060" cy="2987243"/>
          </a:xfrm>
          <a:solidFill>
            <a:schemeClr val="accent1">
              <a:lumMod val="60000"/>
              <a:lumOff val="40000"/>
            </a:schemeClr>
          </a:solidFill>
        </p:grpSpPr>
        <p:sp>
          <p:nvSpPr>
            <p:cNvPr id="42" name="矩形 41">
              <a:extLst>
                <a:ext uri="{FF2B5EF4-FFF2-40B4-BE49-F238E27FC236}">
                  <a16:creationId xmlns:a16="http://schemas.microsoft.com/office/drawing/2014/main" id="{08C4E949-77DD-E604-AE13-749797F27372}"/>
                </a:ext>
              </a:extLst>
            </p:cNvPr>
            <p:cNvSpPr/>
            <p:nvPr/>
          </p:nvSpPr>
          <p:spPr>
            <a:xfrm>
              <a:off x="979984" y="1194018"/>
              <a:ext cx="360040" cy="2987242"/>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三角形 42">
              <a:extLst>
                <a:ext uri="{FF2B5EF4-FFF2-40B4-BE49-F238E27FC236}">
                  <a16:creationId xmlns:a16="http://schemas.microsoft.com/office/drawing/2014/main" id="{A1C794C7-2939-F138-91BD-DFA4C95B9449}"/>
                </a:ext>
              </a:extLst>
            </p:cNvPr>
            <p:cNvSpPr/>
            <p:nvPr/>
          </p:nvSpPr>
          <p:spPr>
            <a:xfrm rot="5400000">
              <a:off x="-63588" y="2597630"/>
              <a:ext cx="2987243" cy="180020"/>
            </a:xfrm>
            <a:prstGeom prst="triangle">
              <a:avLst>
                <a:gd name="adj" fmla="val 50232"/>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4" name="文本框 43">
            <a:extLst>
              <a:ext uri="{FF2B5EF4-FFF2-40B4-BE49-F238E27FC236}">
                <a16:creationId xmlns:a16="http://schemas.microsoft.com/office/drawing/2014/main" id="{2A0AC4F1-5AEF-CCBB-D45F-FFD3E78109D2}"/>
              </a:ext>
            </a:extLst>
          </p:cNvPr>
          <p:cNvSpPr txBox="1"/>
          <p:nvPr/>
        </p:nvSpPr>
        <p:spPr>
          <a:xfrm>
            <a:off x="3232794" y="2780115"/>
            <a:ext cx="288032" cy="1384995"/>
          </a:xfrm>
          <a:prstGeom prst="rect">
            <a:avLst/>
          </a:prstGeom>
          <a:noFill/>
        </p:spPr>
        <p:txBody>
          <a:bodyPr wrap="square" rtlCol="0">
            <a:spAutoFit/>
          </a:bodyPr>
          <a:lstStyle/>
          <a:p>
            <a:r>
              <a:rPr kumimoji="1" lang="zh-CN" altLang="en-US" sz="1400" dirty="0">
                <a:latin typeface="Microsoft YaHei" panose="020B0503020204020204" pitchFamily="34" charset="-122"/>
                <a:ea typeface="Microsoft YaHei" panose="020B0503020204020204" pitchFamily="34" charset="-122"/>
              </a:rPr>
              <a:t>数据治理标准</a:t>
            </a:r>
          </a:p>
        </p:txBody>
      </p:sp>
      <p:sp>
        <p:nvSpPr>
          <p:cNvPr id="45" name="文本框 44">
            <a:extLst>
              <a:ext uri="{FF2B5EF4-FFF2-40B4-BE49-F238E27FC236}">
                <a16:creationId xmlns:a16="http://schemas.microsoft.com/office/drawing/2014/main" id="{FE6113CF-F4B3-54F8-7AE7-F652B1E34300}"/>
              </a:ext>
            </a:extLst>
          </p:cNvPr>
          <p:cNvSpPr txBox="1"/>
          <p:nvPr/>
        </p:nvSpPr>
        <p:spPr>
          <a:xfrm>
            <a:off x="8553855" y="2780115"/>
            <a:ext cx="288032" cy="1384995"/>
          </a:xfrm>
          <a:prstGeom prst="rect">
            <a:avLst/>
          </a:prstGeom>
          <a:noFill/>
        </p:spPr>
        <p:txBody>
          <a:bodyPr wrap="square" rtlCol="0">
            <a:spAutoFit/>
          </a:bodyPr>
          <a:lstStyle/>
          <a:p>
            <a:r>
              <a:rPr kumimoji="1" lang="zh-CN" altLang="en-US" sz="1400" dirty="0">
                <a:latin typeface="Microsoft YaHei" panose="020B0503020204020204" pitchFamily="34" charset="-122"/>
                <a:ea typeface="Microsoft YaHei" panose="020B0503020204020204" pitchFamily="34" charset="-122"/>
              </a:rPr>
              <a:t>数据治理测评</a:t>
            </a:r>
          </a:p>
        </p:txBody>
      </p:sp>
      <p:sp>
        <p:nvSpPr>
          <p:cNvPr id="46" name="圆角矩形 45">
            <a:extLst>
              <a:ext uri="{FF2B5EF4-FFF2-40B4-BE49-F238E27FC236}">
                <a16:creationId xmlns:a16="http://schemas.microsoft.com/office/drawing/2014/main" id="{05D249CD-05A6-487B-6F03-7FA8FE908BED}"/>
              </a:ext>
            </a:extLst>
          </p:cNvPr>
          <p:cNvSpPr/>
          <p:nvPr/>
        </p:nvSpPr>
        <p:spPr>
          <a:xfrm>
            <a:off x="3788207" y="2230291"/>
            <a:ext cx="893043" cy="1193231"/>
          </a:xfrm>
          <a:prstGeom prst="roundRect">
            <a:avLst>
              <a:gd name="adj" fmla="val 8246"/>
            </a:avLst>
          </a:prstGeom>
          <a:solidFill>
            <a:schemeClr val="bg1"/>
          </a:solidFill>
          <a:ln w="12700">
            <a:solidFill>
              <a:srgbClr val="0060FF"/>
            </a:solidFill>
            <a:prstDash val="sysDash"/>
            <a:miter lim="400000"/>
          </a:ln>
        </p:spPr>
        <p:txBody>
          <a:bodyPr lIns="50800" tIns="50800" rIns="50800" bIns="50800" rtlCol="0" anchor="ctr"/>
          <a:lstStyle/>
          <a:p>
            <a:pPr algn="l"/>
            <a:endParaRPr kumimoji="1" lang="zh-CN" altLang="en-US" sz="1400" b="0">
              <a:solidFill>
                <a:srgbClr val="FFFFFF"/>
              </a:solidFill>
              <a:latin typeface="Microsoft YaHei" panose="020B0503020204020204" pitchFamily="34" charset="-122"/>
              <a:ea typeface="Microsoft YaHei" panose="020B0503020204020204" pitchFamily="34" charset="-122"/>
              <a:cs typeface="Helvetica Neue Medium" panose="02000503000000020004"/>
              <a:sym typeface="Helvetica Neue Medium" panose="02000503000000020004"/>
            </a:endParaRPr>
          </a:p>
        </p:txBody>
      </p:sp>
      <p:sp>
        <p:nvSpPr>
          <p:cNvPr id="47" name="硬件交互场景">
            <a:extLst>
              <a:ext uri="{FF2B5EF4-FFF2-40B4-BE49-F238E27FC236}">
                <a16:creationId xmlns:a16="http://schemas.microsoft.com/office/drawing/2014/main" id="{37247B85-6299-E6CC-01A0-176D75C9942A}"/>
              </a:ext>
            </a:extLst>
          </p:cNvPr>
          <p:cNvSpPr/>
          <p:nvPr/>
        </p:nvSpPr>
        <p:spPr>
          <a:xfrm>
            <a:off x="3922744" y="2186433"/>
            <a:ext cx="690605" cy="132538"/>
          </a:xfrm>
          <a:prstGeom prst="roundRect">
            <a:avLst>
              <a:gd name="adj" fmla="val 0"/>
            </a:avLst>
          </a:prstGeom>
          <a:solidFill>
            <a:schemeClr val="bg1"/>
          </a:solidFill>
          <a:ln w="12700">
            <a:miter lim="400000"/>
          </a:ln>
          <a:effectLst/>
        </p:spPr>
        <p:txBody>
          <a:bodyPr lIns="25400" tIns="25400" rIns="25400" bIns="25400" anchor="ctr" anchorCtr="0">
            <a:noAutofit/>
          </a:bodyPr>
          <a:lstStyle/>
          <a:p>
            <a:pPr defTabSz="914400" hangingPunct="1">
              <a:defRPr sz="3200" b="0">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rPr>
              <a:t>资产创建</a:t>
            </a:r>
            <a:endParaRPr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endParaRPr>
          </a:p>
        </p:txBody>
      </p:sp>
      <p:sp>
        <p:nvSpPr>
          <p:cNvPr id="48" name="智能硬件">
            <a:extLst>
              <a:ext uri="{FF2B5EF4-FFF2-40B4-BE49-F238E27FC236}">
                <a16:creationId xmlns:a16="http://schemas.microsoft.com/office/drawing/2014/main" id="{2623E359-416B-09C2-E4C2-7C9E76D8287C}"/>
              </a:ext>
            </a:extLst>
          </p:cNvPr>
          <p:cNvSpPr/>
          <p:nvPr/>
        </p:nvSpPr>
        <p:spPr>
          <a:xfrm>
            <a:off x="3926209" y="2436756"/>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数仓建模</a:t>
            </a:r>
          </a:p>
          <a:p>
            <a:pPr hangingPunct="1"/>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49" name="智能硬件">
            <a:extLst>
              <a:ext uri="{FF2B5EF4-FFF2-40B4-BE49-F238E27FC236}">
                <a16:creationId xmlns:a16="http://schemas.microsoft.com/office/drawing/2014/main" id="{287BCAE7-93E8-3A6E-1A57-17AB38C56A78}"/>
              </a:ext>
            </a:extLst>
          </p:cNvPr>
          <p:cNvSpPr/>
          <p:nvPr/>
        </p:nvSpPr>
        <p:spPr>
          <a:xfrm>
            <a:off x="3922744" y="2657902"/>
            <a:ext cx="593229" cy="16475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数据开发</a:t>
            </a:r>
          </a:p>
          <a:p>
            <a:pPr algn="ctr" hangingPunct="1"/>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50" name="文本框 49">
            <a:extLst>
              <a:ext uri="{FF2B5EF4-FFF2-40B4-BE49-F238E27FC236}">
                <a16:creationId xmlns:a16="http://schemas.microsoft.com/office/drawing/2014/main" id="{8AE5B2A4-50E1-7AFB-BD55-A1A9D48C22D7}"/>
              </a:ext>
            </a:extLst>
          </p:cNvPr>
          <p:cNvSpPr txBox="1"/>
          <p:nvPr/>
        </p:nvSpPr>
        <p:spPr>
          <a:xfrm>
            <a:off x="4919570" y="3123017"/>
            <a:ext cx="1416746" cy="300505"/>
          </a:xfrm>
          <a:prstGeom prst="rect">
            <a:avLst/>
          </a:prstGeom>
        </p:spPr>
        <p:txBody>
          <a:bodyPr wrap="square" rtlCol="0">
            <a:noAutofit/>
          </a:bodyPr>
          <a:lstStyle/>
          <a:p>
            <a:pPr hangingPunct="1"/>
            <a:endParaRPr kumimoji="1" lang="zh-CN" altLang="en-US" sz="1000" b="0" dirty="0">
              <a:solidFill>
                <a:srgbClr val="0060F0"/>
              </a:solidFill>
              <a:latin typeface="Microsoft YaHei" panose="020B0503020204020204" pitchFamily="34" charset="-122"/>
              <a:ea typeface="Microsoft YaHei" panose="020B0503020204020204" pitchFamily="34" charset="-122"/>
            </a:endParaRPr>
          </a:p>
        </p:txBody>
      </p:sp>
      <p:sp>
        <p:nvSpPr>
          <p:cNvPr id="51" name="智能硬件">
            <a:extLst>
              <a:ext uri="{FF2B5EF4-FFF2-40B4-BE49-F238E27FC236}">
                <a16:creationId xmlns:a16="http://schemas.microsoft.com/office/drawing/2014/main" id="{0345707C-B77B-C501-3402-A9E105281CE8}"/>
              </a:ext>
            </a:extLst>
          </p:cNvPr>
          <p:cNvSpPr/>
          <p:nvPr/>
        </p:nvSpPr>
        <p:spPr>
          <a:xfrm>
            <a:off x="3922744" y="2873366"/>
            <a:ext cx="593229" cy="173339"/>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数据发布</a:t>
            </a:r>
          </a:p>
        </p:txBody>
      </p:sp>
      <p:sp>
        <p:nvSpPr>
          <p:cNvPr id="52" name="智能硬件">
            <a:extLst>
              <a:ext uri="{FF2B5EF4-FFF2-40B4-BE49-F238E27FC236}">
                <a16:creationId xmlns:a16="http://schemas.microsoft.com/office/drawing/2014/main" id="{69DB079A-A431-37C0-3B70-11AB2F21437C}"/>
              </a:ext>
            </a:extLst>
          </p:cNvPr>
          <p:cNvSpPr/>
          <p:nvPr/>
        </p:nvSpPr>
        <p:spPr>
          <a:xfrm>
            <a:off x="3922744" y="3082119"/>
            <a:ext cx="593229" cy="202211"/>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数据运维</a:t>
            </a:r>
          </a:p>
        </p:txBody>
      </p:sp>
      <p:sp>
        <p:nvSpPr>
          <p:cNvPr id="53" name="硬件交互场景">
            <a:extLst>
              <a:ext uri="{FF2B5EF4-FFF2-40B4-BE49-F238E27FC236}">
                <a16:creationId xmlns:a16="http://schemas.microsoft.com/office/drawing/2014/main" id="{FCB9F446-4899-1C52-6C3D-7800C45AF6B1}"/>
              </a:ext>
            </a:extLst>
          </p:cNvPr>
          <p:cNvSpPr/>
          <p:nvPr/>
        </p:nvSpPr>
        <p:spPr>
          <a:xfrm>
            <a:off x="4981086" y="2169956"/>
            <a:ext cx="690605" cy="156046"/>
          </a:xfrm>
          <a:prstGeom prst="roundRect">
            <a:avLst>
              <a:gd name="adj" fmla="val 0"/>
            </a:avLst>
          </a:prstGeom>
          <a:solidFill>
            <a:schemeClr val="bg1"/>
          </a:solidFill>
          <a:ln w="12700">
            <a:miter lim="400000"/>
          </a:ln>
          <a:effectLst/>
        </p:spPr>
        <p:txBody>
          <a:bodyPr lIns="25400" tIns="25400" rIns="25400" bIns="25400" anchor="ctr" anchorCtr="0">
            <a:noAutofit/>
          </a:bodyPr>
          <a:lstStyle/>
          <a:p>
            <a:pPr defTabSz="914400" hangingPunct="1">
              <a:defRPr sz="3200" b="0">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rPr>
              <a:t>资产评估</a:t>
            </a:r>
            <a:endParaRPr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endParaRPr>
          </a:p>
        </p:txBody>
      </p:sp>
      <p:sp>
        <p:nvSpPr>
          <p:cNvPr id="54" name="智能硬件">
            <a:extLst>
              <a:ext uri="{FF2B5EF4-FFF2-40B4-BE49-F238E27FC236}">
                <a16:creationId xmlns:a16="http://schemas.microsoft.com/office/drawing/2014/main" id="{239631F4-DF27-7A2F-43A7-4A3BE578E073}"/>
              </a:ext>
            </a:extLst>
          </p:cNvPr>
          <p:cNvSpPr/>
          <p:nvPr/>
        </p:nvSpPr>
        <p:spPr>
          <a:xfrm>
            <a:off x="5059007" y="2449433"/>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分类分级</a:t>
            </a:r>
          </a:p>
          <a:p>
            <a:pPr hangingPunct="1"/>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55" name="智能硬件">
            <a:extLst>
              <a:ext uri="{FF2B5EF4-FFF2-40B4-BE49-F238E27FC236}">
                <a16:creationId xmlns:a16="http://schemas.microsoft.com/office/drawing/2014/main" id="{36F40E9C-D442-F751-620C-8CF5B62655EA}"/>
              </a:ext>
            </a:extLst>
          </p:cNvPr>
          <p:cNvSpPr/>
          <p:nvPr/>
        </p:nvSpPr>
        <p:spPr>
          <a:xfrm>
            <a:off x="5064615" y="2664933"/>
            <a:ext cx="593229" cy="16475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资产评分</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56" name="智能硬件">
            <a:extLst>
              <a:ext uri="{FF2B5EF4-FFF2-40B4-BE49-F238E27FC236}">
                <a16:creationId xmlns:a16="http://schemas.microsoft.com/office/drawing/2014/main" id="{B01162ED-B028-CB60-C2AB-E0BB8291B58F}"/>
              </a:ext>
            </a:extLst>
          </p:cNvPr>
          <p:cNvSpPr/>
          <p:nvPr/>
        </p:nvSpPr>
        <p:spPr>
          <a:xfrm>
            <a:off x="5055137" y="2865750"/>
            <a:ext cx="593229" cy="16475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资产质量</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57" name="智能硬件">
            <a:extLst>
              <a:ext uri="{FF2B5EF4-FFF2-40B4-BE49-F238E27FC236}">
                <a16:creationId xmlns:a16="http://schemas.microsoft.com/office/drawing/2014/main" id="{574EC8D8-F69A-BD40-7053-8C167F6EDDFF}"/>
              </a:ext>
            </a:extLst>
          </p:cNvPr>
          <p:cNvSpPr/>
          <p:nvPr/>
        </p:nvSpPr>
        <p:spPr>
          <a:xfrm>
            <a:off x="5055137" y="3076337"/>
            <a:ext cx="593229" cy="16475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dirty="0">
                <a:solidFill>
                  <a:srgbClr val="0060F0"/>
                </a:solidFill>
                <a:latin typeface="Microsoft YaHei" panose="020B0503020204020204" pitchFamily="34" charset="-122"/>
                <a:ea typeface="Microsoft YaHei" panose="020B0503020204020204" pitchFamily="34" charset="-122"/>
              </a:rPr>
              <a:t>成本账单</a:t>
            </a:r>
            <a:endParaRPr kumimoji="1" lang="zh-CN" altLang="en-US" sz="1000" b="0" dirty="0">
              <a:solidFill>
                <a:srgbClr val="0060F0"/>
              </a:solidFill>
              <a:latin typeface="Microsoft YaHei" panose="020B0503020204020204" pitchFamily="34" charset="-122"/>
              <a:ea typeface="Microsoft YaHei" panose="020B0503020204020204" pitchFamily="34" charset="-122"/>
            </a:endParaRPr>
          </a:p>
        </p:txBody>
      </p:sp>
      <p:sp>
        <p:nvSpPr>
          <p:cNvPr id="58" name="圆角矩形 57">
            <a:extLst>
              <a:ext uri="{FF2B5EF4-FFF2-40B4-BE49-F238E27FC236}">
                <a16:creationId xmlns:a16="http://schemas.microsoft.com/office/drawing/2014/main" id="{C1D2B857-432A-5596-679E-31B296468EBE}"/>
              </a:ext>
            </a:extLst>
          </p:cNvPr>
          <p:cNvSpPr/>
          <p:nvPr/>
        </p:nvSpPr>
        <p:spPr>
          <a:xfrm>
            <a:off x="6093495" y="2231841"/>
            <a:ext cx="893043" cy="1193231"/>
          </a:xfrm>
          <a:prstGeom prst="roundRect">
            <a:avLst>
              <a:gd name="adj" fmla="val 8246"/>
            </a:avLst>
          </a:prstGeom>
          <a:solidFill>
            <a:schemeClr val="bg1"/>
          </a:solidFill>
          <a:ln w="12700">
            <a:solidFill>
              <a:srgbClr val="0060FF"/>
            </a:solidFill>
            <a:prstDash val="sysDash"/>
            <a:miter lim="400000"/>
          </a:ln>
        </p:spPr>
        <p:txBody>
          <a:bodyPr lIns="50800" tIns="50800" rIns="50800" bIns="50800" rtlCol="0" anchor="ctr"/>
          <a:lstStyle/>
          <a:p>
            <a:pPr algn="l"/>
            <a:endParaRPr kumimoji="1" lang="zh-CN" altLang="en-US" sz="1400" b="0">
              <a:solidFill>
                <a:srgbClr val="FFFFFF"/>
              </a:solidFill>
              <a:latin typeface="Microsoft YaHei" panose="020B0503020204020204" pitchFamily="34" charset="-122"/>
              <a:ea typeface="Microsoft YaHei" panose="020B0503020204020204" pitchFamily="34" charset="-122"/>
              <a:cs typeface="Helvetica Neue Medium" panose="02000503000000020004"/>
              <a:sym typeface="Helvetica Neue Medium" panose="02000503000000020004"/>
            </a:endParaRPr>
          </a:p>
        </p:txBody>
      </p:sp>
      <p:sp>
        <p:nvSpPr>
          <p:cNvPr id="59" name="硬件交互场景">
            <a:extLst>
              <a:ext uri="{FF2B5EF4-FFF2-40B4-BE49-F238E27FC236}">
                <a16:creationId xmlns:a16="http://schemas.microsoft.com/office/drawing/2014/main" id="{C9BF6559-AD42-2CE6-193B-46A49B62D6DE}"/>
              </a:ext>
            </a:extLst>
          </p:cNvPr>
          <p:cNvSpPr/>
          <p:nvPr/>
        </p:nvSpPr>
        <p:spPr>
          <a:xfrm>
            <a:off x="6215270" y="2168790"/>
            <a:ext cx="690605" cy="156046"/>
          </a:xfrm>
          <a:prstGeom prst="roundRect">
            <a:avLst>
              <a:gd name="adj" fmla="val 0"/>
            </a:avLst>
          </a:prstGeom>
          <a:solidFill>
            <a:schemeClr val="bg1"/>
          </a:solidFill>
          <a:ln w="12700">
            <a:miter lim="400000"/>
          </a:ln>
          <a:effectLst/>
        </p:spPr>
        <p:txBody>
          <a:bodyPr lIns="25400" tIns="25400" rIns="25400" bIns="25400" anchor="ctr" anchorCtr="0">
            <a:noAutofit/>
          </a:bodyPr>
          <a:lstStyle/>
          <a:p>
            <a:pPr defTabSz="914400" hangingPunct="1">
              <a:defRPr sz="3200" b="0">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rPr>
              <a:t>资产</a:t>
            </a:r>
            <a:r>
              <a:rPr lang="zh-CN" altLang="en-US" sz="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rPr>
              <a:t>运营</a:t>
            </a:r>
            <a:endParaRPr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endParaRPr>
          </a:p>
        </p:txBody>
      </p:sp>
      <p:sp>
        <p:nvSpPr>
          <p:cNvPr id="60" name="智能硬件">
            <a:extLst>
              <a:ext uri="{FF2B5EF4-FFF2-40B4-BE49-F238E27FC236}">
                <a16:creationId xmlns:a16="http://schemas.microsoft.com/office/drawing/2014/main" id="{02502F7E-CCD3-A464-46B5-C193C3CC86E8}"/>
              </a:ext>
            </a:extLst>
          </p:cNvPr>
          <p:cNvSpPr/>
          <p:nvPr/>
        </p:nvSpPr>
        <p:spPr>
          <a:xfrm>
            <a:off x="6265690" y="2425730"/>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数据地图</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1" name="智能硬件">
            <a:extLst>
              <a:ext uri="{FF2B5EF4-FFF2-40B4-BE49-F238E27FC236}">
                <a16:creationId xmlns:a16="http://schemas.microsoft.com/office/drawing/2014/main" id="{ED734595-C62D-5622-327F-94717A3BF4B3}"/>
              </a:ext>
            </a:extLst>
          </p:cNvPr>
          <p:cNvSpPr/>
          <p:nvPr/>
        </p:nvSpPr>
        <p:spPr>
          <a:xfrm>
            <a:off x="6265690" y="2643685"/>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血缘分析</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2" name="智能硬件">
            <a:extLst>
              <a:ext uri="{FF2B5EF4-FFF2-40B4-BE49-F238E27FC236}">
                <a16:creationId xmlns:a16="http://schemas.microsoft.com/office/drawing/2014/main" id="{918A6848-74C9-6B38-F33B-5CCDDAC9067A}"/>
              </a:ext>
            </a:extLst>
          </p:cNvPr>
          <p:cNvSpPr/>
          <p:nvPr/>
        </p:nvSpPr>
        <p:spPr>
          <a:xfrm>
            <a:off x="6265690" y="2861131"/>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资产市场</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3" name="智能硬件">
            <a:extLst>
              <a:ext uri="{FF2B5EF4-FFF2-40B4-BE49-F238E27FC236}">
                <a16:creationId xmlns:a16="http://schemas.microsoft.com/office/drawing/2014/main" id="{1C72BECA-FB2B-ED6C-983E-0DD1F9E0FC34}"/>
              </a:ext>
            </a:extLst>
          </p:cNvPr>
          <p:cNvSpPr/>
          <p:nvPr/>
        </p:nvSpPr>
        <p:spPr>
          <a:xfrm>
            <a:off x="6265792" y="3070669"/>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b="0" dirty="0">
                <a:solidFill>
                  <a:srgbClr val="0060F0"/>
                </a:solidFill>
                <a:latin typeface="Microsoft YaHei" panose="020B0503020204020204" pitchFamily="34" charset="-122"/>
                <a:ea typeface="Microsoft YaHei" panose="020B0503020204020204" pitchFamily="34" charset="-122"/>
              </a:rPr>
              <a:t>责任归属</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4" name="圆角矩形 63">
            <a:extLst>
              <a:ext uri="{FF2B5EF4-FFF2-40B4-BE49-F238E27FC236}">
                <a16:creationId xmlns:a16="http://schemas.microsoft.com/office/drawing/2014/main" id="{5491FD34-69B3-3F4F-492D-7877E271EC10}"/>
              </a:ext>
            </a:extLst>
          </p:cNvPr>
          <p:cNvSpPr/>
          <p:nvPr/>
        </p:nvSpPr>
        <p:spPr>
          <a:xfrm>
            <a:off x="7240305" y="2223303"/>
            <a:ext cx="893043" cy="1193231"/>
          </a:xfrm>
          <a:prstGeom prst="roundRect">
            <a:avLst>
              <a:gd name="adj" fmla="val 8246"/>
            </a:avLst>
          </a:prstGeom>
          <a:solidFill>
            <a:schemeClr val="bg1"/>
          </a:solidFill>
          <a:ln w="12700">
            <a:solidFill>
              <a:srgbClr val="0060FF"/>
            </a:solidFill>
            <a:prstDash val="sysDash"/>
            <a:miter lim="400000"/>
          </a:ln>
        </p:spPr>
        <p:txBody>
          <a:bodyPr lIns="50800" tIns="50800" rIns="50800" bIns="50800" rtlCol="0" anchor="ctr"/>
          <a:lstStyle/>
          <a:p>
            <a:pPr algn="l"/>
            <a:endParaRPr kumimoji="1" lang="zh-CN" altLang="en-US" sz="1400" b="0">
              <a:solidFill>
                <a:srgbClr val="FFFFFF"/>
              </a:solidFill>
              <a:latin typeface="Microsoft YaHei" panose="020B0503020204020204" pitchFamily="34" charset="-122"/>
              <a:ea typeface="Microsoft YaHei" panose="020B0503020204020204" pitchFamily="34" charset="-122"/>
              <a:cs typeface="Helvetica Neue Medium" panose="02000503000000020004"/>
              <a:sym typeface="Helvetica Neue Medium" panose="02000503000000020004"/>
            </a:endParaRPr>
          </a:p>
        </p:txBody>
      </p:sp>
      <p:sp>
        <p:nvSpPr>
          <p:cNvPr id="65" name="硬件交互场景">
            <a:extLst>
              <a:ext uri="{FF2B5EF4-FFF2-40B4-BE49-F238E27FC236}">
                <a16:creationId xmlns:a16="http://schemas.microsoft.com/office/drawing/2014/main" id="{5F4D829F-AFDE-0B09-EF65-3333AB665D77}"/>
              </a:ext>
            </a:extLst>
          </p:cNvPr>
          <p:cNvSpPr/>
          <p:nvPr/>
        </p:nvSpPr>
        <p:spPr>
          <a:xfrm>
            <a:off x="7363057" y="2167279"/>
            <a:ext cx="690605" cy="156046"/>
          </a:xfrm>
          <a:prstGeom prst="roundRect">
            <a:avLst>
              <a:gd name="adj" fmla="val 0"/>
            </a:avLst>
          </a:prstGeom>
          <a:solidFill>
            <a:schemeClr val="bg1"/>
          </a:solidFill>
          <a:ln w="12700">
            <a:miter lim="400000"/>
          </a:ln>
          <a:effectLst/>
        </p:spPr>
        <p:txBody>
          <a:bodyPr lIns="25400" tIns="25400" rIns="25400" bIns="25400" anchor="ctr" anchorCtr="0">
            <a:noAutofit/>
          </a:bodyPr>
          <a:lstStyle/>
          <a:p>
            <a:pPr defTabSz="914400" hangingPunct="1">
              <a:defRPr sz="3200" b="0">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pPr>
            <a:r>
              <a:rPr lang="zh-CN" altLang="en-US"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rPr>
              <a:t>资产</a:t>
            </a:r>
            <a:r>
              <a:rPr lang="zh-CN" altLang="en-US" sz="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rPr>
              <a:t>管控</a:t>
            </a:r>
            <a:endParaRPr sz="1200" b="0" kern="1200" dirty="0">
              <a:solidFill>
                <a:srgbClr val="000000">
                  <a:lumMod val="95000"/>
                  <a:lumOff val="5000"/>
                </a:srgbClr>
              </a:solidFill>
              <a:latin typeface="Microsoft YaHei" panose="020B0503020204020204" pitchFamily="34" charset="-122"/>
              <a:ea typeface="Microsoft YaHei" panose="020B0503020204020204" pitchFamily="34" charset="-122"/>
              <a:cs typeface="Helvetica Neue Medium" panose="02000503000000020004"/>
              <a:sym typeface="+mn-ea"/>
            </a:endParaRPr>
          </a:p>
        </p:txBody>
      </p:sp>
      <p:sp>
        <p:nvSpPr>
          <p:cNvPr id="66" name="智能硬件">
            <a:extLst>
              <a:ext uri="{FF2B5EF4-FFF2-40B4-BE49-F238E27FC236}">
                <a16:creationId xmlns:a16="http://schemas.microsoft.com/office/drawing/2014/main" id="{0660CC4D-F021-D78C-6052-3C6C1CDB9F46}"/>
              </a:ext>
            </a:extLst>
          </p:cNvPr>
          <p:cNvSpPr/>
          <p:nvPr/>
        </p:nvSpPr>
        <p:spPr>
          <a:xfrm>
            <a:off x="7397608" y="2431353"/>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kern="1200" dirty="0">
                <a:solidFill>
                  <a:srgbClr val="0060F0"/>
                </a:solidFill>
                <a:latin typeface="Microsoft YaHei" panose="020B0503020204020204" pitchFamily="34" charset="-122"/>
                <a:ea typeface="Microsoft YaHei" panose="020B0503020204020204" pitchFamily="34" charset="-122"/>
                <a:sym typeface="+mn-ea"/>
              </a:rPr>
              <a:t>权限管控</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7" name="智能硬件">
            <a:extLst>
              <a:ext uri="{FF2B5EF4-FFF2-40B4-BE49-F238E27FC236}">
                <a16:creationId xmlns:a16="http://schemas.microsoft.com/office/drawing/2014/main" id="{236F6FAE-D2D2-1721-7601-67619D41EC25}"/>
              </a:ext>
            </a:extLst>
          </p:cNvPr>
          <p:cNvSpPr/>
          <p:nvPr/>
        </p:nvSpPr>
        <p:spPr>
          <a:xfrm>
            <a:off x="7391944" y="2660943"/>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dirty="0">
                <a:solidFill>
                  <a:srgbClr val="0060F0"/>
                </a:solidFill>
                <a:latin typeface="Microsoft YaHei" panose="020B0503020204020204" pitchFamily="34" charset="-122"/>
                <a:ea typeface="Microsoft YaHei" panose="020B0503020204020204" pitchFamily="34" charset="-122"/>
                <a:sym typeface="+mn-ea"/>
              </a:rPr>
              <a:t>流程</a:t>
            </a:r>
            <a:r>
              <a:rPr kumimoji="1" lang="zh-CN" altLang="en-US" sz="1000" kern="1200" dirty="0">
                <a:solidFill>
                  <a:srgbClr val="0060F0"/>
                </a:solidFill>
                <a:latin typeface="Microsoft YaHei" panose="020B0503020204020204" pitchFamily="34" charset="-122"/>
                <a:ea typeface="Microsoft YaHei" panose="020B0503020204020204" pitchFamily="34" charset="-122"/>
                <a:sym typeface="+mn-ea"/>
              </a:rPr>
              <a:t>管控</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8" name="智能硬件">
            <a:extLst>
              <a:ext uri="{FF2B5EF4-FFF2-40B4-BE49-F238E27FC236}">
                <a16:creationId xmlns:a16="http://schemas.microsoft.com/office/drawing/2014/main" id="{B7BDF239-C0D1-7B7A-41CA-304A705B3AA3}"/>
              </a:ext>
            </a:extLst>
          </p:cNvPr>
          <p:cNvSpPr/>
          <p:nvPr/>
        </p:nvSpPr>
        <p:spPr>
          <a:xfrm>
            <a:off x="7385751" y="2884800"/>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kern="1200" dirty="0">
                <a:solidFill>
                  <a:srgbClr val="0060F0"/>
                </a:solidFill>
                <a:latin typeface="Microsoft YaHei" panose="020B0503020204020204" pitchFamily="34" charset="-122"/>
                <a:ea typeface="Microsoft YaHei" panose="020B0503020204020204" pitchFamily="34" charset="-122"/>
                <a:sym typeface="+mn-ea"/>
              </a:rPr>
              <a:t>审计流水</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
        <p:nvSpPr>
          <p:cNvPr id="69" name="上箭头 68">
            <a:extLst>
              <a:ext uri="{FF2B5EF4-FFF2-40B4-BE49-F238E27FC236}">
                <a16:creationId xmlns:a16="http://schemas.microsoft.com/office/drawing/2014/main" id="{93BD34CE-989D-0A28-D5B0-F32548DAA5D0}"/>
              </a:ext>
            </a:extLst>
          </p:cNvPr>
          <p:cNvSpPr/>
          <p:nvPr/>
        </p:nvSpPr>
        <p:spPr>
          <a:xfrm>
            <a:off x="6540016" y="3814546"/>
            <a:ext cx="878813" cy="143348"/>
          </a:xfrm>
          <a:prstGeom prst="upArrow">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dirty="0">
              <a:solidFill>
                <a:schemeClr val="accent5"/>
              </a:solidFill>
            </a:endParaRPr>
          </a:p>
        </p:txBody>
      </p:sp>
      <p:sp>
        <p:nvSpPr>
          <p:cNvPr id="70" name="矩形 69">
            <a:extLst>
              <a:ext uri="{FF2B5EF4-FFF2-40B4-BE49-F238E27FC236}">
                <a16:creationId xmlns:a16="http://schemas.microsoft.com/office/drawing/2014/main" id="{B17FE009-C41B-C9EC-B8AA-CCFA552C55E5}"/>
              </a:ext>
            </a:extLst>
          </p:cNvPr>
          <p:cNvSpPr/>
          <p:nvPr/>
        </p:nvSpPr>
        <p:spPr>
          <a:xfrm>
            <a:off x="3823903" y="4583502"/>
            <a:ext cx="660604" cy="138000"/>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solidFill>
                  <a:schemeClr val="accent6">
                    <a:lumMod val="50000"/>
                  </a:schemeClr>
                </a:solidFill>
                <a:latin typeface="Microsoft YaHei Light" panose="020B0503020204020204" pitchFamily="34" charset="-122"/>
                <a:ea typeface="Microsoft YaHei Light" panose="020B0503020204020204" pitchFamily="34" charset="-122"/>
              </a:rPr>
              <a:t>大数据</a:t>
            </a:r>
          </a:p>
        </p:txBody>
      </p:sp>
      <p:sp>
        <p:nvSpPr>
          <p:cNvPr id="71" name="矩形 70">
            <a:extLst>
              <a:ext uri="{FF2B5EF4-FFF2-40B4-BE49-F238E27FC236}">
                <a16:creationId xmlns:a16="http://schemas.microsoft.com/office/drawing/2014/main" id="{A03D5A05-467B-0BA9-E8DF-BF7E12A5ECB7}"/>
              </a:ext>
            </a:extLst>
          </p:cNvPr>
          <p:cNvSpPr/>
          <p:nvPr/>
        </p:nvSpPr>
        <p:spPr>
          <a:xfrm>
            <a:off x="4688938" y="4574296"/>
            <a:ext cx="672647" cy="156411"/>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a:solidFill>
                  <a:schemeClr val="accent6">
                    <a:lumMod val="50000"/>
                  </a:schemeClr>
                </a:solidFill>
                <a:latin typeface="Microsoft YaHei Light" panose="020B0503020204020204" pitchFamily="34" charset="-122"/>
                <a:ea typeface="Microsoft YaHei Light" panose="020B0503020204020204" pitchFamily="34" charset="-122"/>
              </a:rPr>
              <a:t>RDBMS</a:t>
            </a:r>
            <a:endParaRPr kumimoji="1" lang="zh-CN" altLang="en-US" sz="1000" dirty="0">
              <a:solidFill>
                <a:schemeClr val="accent6">
                  <a:lumMod val="50000"/>
                </a:schemeClr>
              </a:solidFill>
              <a:latin typeface="Microsoft YaHei Light" panose="020B0503020204020204" pitchFamily="34" charset="-122"/>
              <a:ea typeface="Microsoft YaHei Light" panose="020B0503020204020204" pitchFamily="34" charset="-122"/>
            </a:endParaRPr>
          </a:p>
        </p:txBody>
      </p:sp>
      <p:sp>
        <p:nvSpPr>
          <p:cNvPr id="72" name="矩形 71">
            <a:extLst>
              <a:ext uri="{FF2B5EF4-FFF2-40B4-BE49-F238E27FC236}">
                <a16:creationId xmlns:a16="http://schemas.microsoft.com/office/drawing/2014/main" id="{9959DFFB-1DE0-CC96-DF85-4C2D05F280AB}"/>
              </a:ext>
            </a:extLst>
          </p:cNvPr>
          <p:cNvSpPr/>
          <p:nvPr/>
        </p:nvSpPr>
        <p:spPr>
          <a:xfrm>
            <a:off x="6380232" y="4567420"/>
            <a:ext cx="758506" cy="154082"/>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a:solidFill>
                  <a:schemeClr val="accent6">
                    <a:lumMod val="50000"/>
                  </a:schemeClr>
                </a:solidFill>
                <a:latin typeface="Microsoft YaHei Light" panose="020B0503020204020204" pitchFamily="34" charset="-122"/>
                <a:ea typeface="Microsoft YaHei Light" panose="020B0503020204020204" pitchFamily="34" charset="-122"/>
              </a:rPr>
              <a:t>NOSQL</a:t>
            </a:r>
            <a:endParaRPr kumimoji="1" lang="zh-CN" altLang="en-US" sz="1000" dirty="0">
              <a:solidFill>
                <a:schemeClr val="accent6">
                  <a:lumMod val="50000"/>
                </a:schemeClr>
              </a:solidFill>
              <a:latin typeface="Microsoft YaHei Light" panose="020B0503020204020204" pitchFamily="34" charset="-122"/>
              <a:ea typeface="Microsoft YaHei Light" panose="020B0503020204020204" pitchFamily="34" charset="-122"/>
            </a:endParaRPr>
          </a:p>
        </p:txBody>
      </p:sp>
      <p:sp>
        <p:nvSpPr>
          <p:cNvPr id="73" name="矩形 72">
            <a:extLst>
              <a:ext uri="{FF2B5EF4-FFF2-40B4-BE49-F238E27FC236}">
                <a16:creationId xmlns:a16="http://schemas.microsoft.com/office/drawing/2014/main" id="{1D685686-2BC8-EE04-DB6F-02EB8CC5D4F4}"/>
              </a:ext>
            </a:extLst>
          </p:cNvPr>
          <p:cNvSpPr/>
          <p:nvPr/>
        </p:nvSpPr>
        <p:spPr>
          <a:xfrm>
            <a:off x="7254978" y="4564505"/>
            <a:ext cx="758506" cy="154082"/>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a:solidFill>
                  <a:schemeClr val="accent6">
                    <a:lumMod val="50000"/>
                  </a:schemeClr>
                </a:solidFill>
                <a:latin typeface="Microsoft YaHei Light" panose="020B0503020204020204" pitchFamily="34" charset="-122"/>
                <a:ea typeface="Microsoft YaHei Light" panose="020B0503020204020204" pitchFamily="34" charset="-122"/>
              </a:rPr>
              <a:t>KV</a:t>
            </a:r>
            <a:endParaRPr kumimoji="1" lang="zh-CN" altLang="en-US" sz="1000" dirty="0">
              <a:solidFill>
                <a:schemeClr val="accent6">
                  <a:lumMod val="50000"/>
                </a:schemeClr>
              </a:solidFill>
              <a:latin typeface="Microsoft YaHei Light" panose="020B0503020204020204" pitchFamily="34" charset="-122"/>
              <a:ea typeface="Microsoft YaHei Light" panose="020B0503020204020204" pitchFamily="34" charset="-122"/>
            </a:endParaRPr>
          </a:p>
        </p:txBody>
      </p:sp>
      <p:sp>
        <p:nvSpPr>
          <p:cNvPr id="74" name="矩形 73">
            <a:extLst>
              <a:ext uri="{FF2B5EF4-FFF2-40B4-BE49-F238E27FC236}">
                <a16:creationId xmlns:a16="http://schemas.microsoft.com/office/drawing/2014/main" id="{F1202C35-01BB-ABDD-00E4-F17EF8ABE21B}"/>
              </a:ext>
            </a:extLst>
          </p:cNvPr>
          <p:cNvSpPr/>
          <p:nvPr/>
        </p:nvSpPr>
        <p:spPr>
          <a:xfrm>
            <a:off x="4041677" y="3603117"/>
            <a:ext cx="829455" cy="150535"/>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solidFill>
                  <a:schemeClr val="accent6">
                    <a:lumMod val="50000"/>
                  </a:schemeClr>
                </a:solidFill>
                <a:latin typeface="Microsoft YaHei Light" panose="020B0503020204020204" pitchFamily="34" charset="-122"/>
                <a:ea typeface="Microsoft YaHei Light" panose="020B0503020204020204" pitchFamily="34" charset="-122"/>
              </a:rPr>
              <a:t>技术元数据</a:t>
            </a:r>
          </a:p>
        </p:txBody>
      </p:sp>
      <p:sp>
        <p:nvSpPr>
          <p:cNvPr id="75" name="矩形 74">
            <a:extLst>
              <a:ext uri="{FF2B5EF4-FFF2-40B4-BE49-F238E27FC236}">
                <a16:creationId xmlns:a16="http://schemas.microsoft.com/office/drawing/2014/main" id="{33F6CCC6-9CCB-34F9-D7AA-66DC58641780}"/>
              </a:ext>
            </a:extLst>
          </p:cNvPr>
          <p:cNvSpPr/>
          <p:nvPr/>
        </p:nvSpPr>
        <p:spPr>
          <a:xfrm>
            <a:off x="7041498" y="3603117"/>
            <a:ext cx="829455" cy="150535"/>
          </a:xfrm>
          <a:prstGeom prst="rect">
            <a:avLst/>
          </a:prstGeom>
          <a:solidFill>
            <a:schemeClr val="accent1">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00" dirty="0">
                <a:solidFill>
                  <a:schemeClr val="accent6">
                    <a:lumMod val="50000"/>
                  </a:schemeClr>
                </a:solidFill>
                <a:latin typeface="Microsoft YaHei Light" panose="020B0503020204020204" pitchFamily="34" charset="-122"/>
                <a:ea typeface="Microsoft YaHei Light" panose="020B0503020204020204" pitchFamily="34" charset="-122"/>
              </a:rPr>
              <a:t>业务元数据</a:t>
            </a:r>
          </a:p>
        </p:txBody>
      </p:sp>
      <p:sp>
        <p:nvSpPr>
          <p:cNvPr id="76" name="文本框 75">
            <a:extLst>
              <a:ext uri="{FF2B5EF4-FFF2-40B4-BE49-F238E27FC236}">
                <a16:creationId xmlns:a16="http://schemas.microsoft.com/office/drawing/2014/main" id="{82EAD9C7-1AE1-8746-3738-A381E97A216E}"/>
              </a:ext>
            </a:extLst>
          </p:cNvPr>
          <p:cNvSpPr txBox="1"/>
          <p:nvPr/>
        </p:nvSpPr>
        <p:spPr>
          <a:xfrm>
            <a:off x="1376408" y="2461417"/>
            <a:ext cx="1677382" cy="2129085"/>
          </a:xfrm>
          <a:prstGeom prst="rect">
            <a:avLst/>
          </a:prstGeom>
          <a:noFill/>
          <a:ln>
            <a:noFill/>
          </a:ln>
        </p:spPr>
        <p:txBody>
          <a:bodyPr vert="eaVert" wrap="square" rtlCol="0">
            <a:spAutoFit/>
          </a:bodyPr>
          <a:lstStyle/>
          <a:p>
            <a:pPr>
              <a:spcAft>
                <a:spcPts val="600"/>
              </a:spcAft>
            </a:pPr>
            <a:r>
              <a:rPr lang="en-US" altLang="zh-CN" sz="1200" dirty="0">
                <a:solidFill>
                  <a:srgbClr val="006CB9"/>
                </a:solidFill>
                <a:effectLst/>
                <a:latin typeface="Microsoft YaHei" panose="020B0503020204020204" pitchFamily="34" charset="-122"/>
                <a:ea typeface="Microsoft YaHei" panose="020B0503020204020204" pitchFamily="34" charset="-122"/>
                <a:cs typeface="Times New Roman" panose="02020603050405020304" pitchFamily="18" charset="0"/>
              </a:rPr>
              <a:t>《</a:t>
            </a:r>
            <a:r>
              <a:rPr lang="zh-CN" altLang="zh-CN" sz="1200" dirty="0">
                <a:solidFill>
                  <a:srgbClr val="006CB9"/>
                </a:solidFill>
                <a:effectLst/>
                <a:latin typeface="Microsoft YaHei" panose="020B0503020204020204" pitchFamily="34" charset="-122"/>
                <a:ea typeface="Microsoft YaHei" panose="020B0503020204020204" pitchFamily="34" charset="-122"/>
                <a:cs typeface="Times New Roman" panose="02020603050405020304" pitchFamily="18" charset="0"/>
              </a:rPr>
              <a:t>数据分类分级安全管理要求</a:t>
            </a:r>
            <a:r>
              <a:rPr lang="en-US" altLang="zh-CN" sz="1200" dirty="0">
                <a:solidFill>
                  <a:srgbClr val="006CB9"/>
                </a:solidFill>
                <a:effectLst/>
                <a:latin typeface="Microsoft YaHei" panose="020B0503020204020204" pitchFamily="34" charset="-122"/>
                <a:ea typeface="Microsoft YaHei" panose="020B0503020204020204" pitchFamily="34" charset="-122"/>
                <a:cs typeface="Times New Roman" panose="02020603050405020304" pitchFamily="18" charset="0"/>
              </a:rPr>
              <a:t>》</a:t>
            </a:r>
          </a:p>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数据安全管理要求</a:t>
            </a:r>
            <a:r>
              <a:rPr lang="en-US" altLang="zh-CN" sz="1200" dirty="0">
                <a:solidFill>
                  <a:srgbClr val="006CB9"/>
                </a:solidFill>
                <a:latin typeface="Microsoft YaHei" panose="020B0503020204020204" pitchFamily="34" charset="-122"/>
                <a:ea typeface="Microsoft YaHei" panose="020B0503020204020204" pitchFamily="34" charset="-122"/>
              </a:rPr>
              <a:t>》</a:t>
            </a:r>
            <a:endParaRPr lang="zh-CN" altLang="en-US" sz="1200" dirty="0">
              <a:solidFill>
                <a:srgbClr val="006CB9"/>
              </a:solidFill>
              <a:latin typeface="Microsoft YaHei" panose="020B0503020204020204" pitchFamily="34" charset="-122"/>
              <a:ea typeface="Microsoft YaHei" panose="020B0503020204020204" pitchFamily="34" charset="-122"/>
            </a:endParaRPr>
          </a:p>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数据共享管理规范</a:t>
            </a:r>
            <a:r>
              <a:rPr lang="en-US" altLang="zh-CN" sz="1200" dirty="0">
                <a:solidFill>
                  <a:srgbClr val="006CB9"/>
                </a:solidFill>
                <a:latin typeface="Microsoft YaHei" panose="020B0503020204020204" pitchFamily="34" charset="-122"/>
                <a:ea typeface="Microsoft YaHei" panose="020B0503020204020204" pitchFamily="34" charset="-122"/>
              </a:rPr>
              <a:t>》</a:t>
            </a:r>
          </a:p>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数据价值管理规范</a:t>
            </a:r>
            <a:r>
              <a:rPr lang="en-US" altLang="zh-CN" sz="1200" dirty="0">
                <a:solidFill>
                  <a:srgbClr val="006CB9"/>
                </a:solidFill>
                <a:latin typeface="Microsoft YaHei" panose="020B0503020204020204" pitchFamily="34" charset="-122"/>
                <a:ea typeface="Microsoft YaHei" panose="020B0503020204020204" pitchFamily="34" charset="-122"/>
              </a:rPr>
              <a:t>》</a:t>
            </a:r>
            <a:endParaRPr lang="zh-CN" altLang="en-US" sz="1200" dirty="0">
              <a:solidFill>
                <a:srgbClr val="006CB9"/>
              </a:solidFill>
              <a:latin typeface="Microsoft YaHei" panose="020B0503020204020204" pitchFamily="34" charset="-122"/>
              <a:ea typeface="Microsoft YaHei" panose="020B0503020204020204" pitchFamily="34" charset="-122"/>
            </a:endParaRPr>
          </a:p>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数据标准管理规发</a:t>
            </a:r>
            <a:r>
              <a:rPr lang="en-US" altLang="zh-CN" sz="1200" dirty="0">
                <a:solidFill>
                  <a:srgbClr val="006CB9"/>
                </a:solidFill>
                <a:latin typeface="Microsoft YaHei" panose="020B0503020204020204" pitchFamily="34" charset="-122"/>
                <a:ea typeface="Microsoft YaHei" panose="020B0503020204020204" pitchFamily="34" charset="-122"/>
              </a:rPr>
              <a:t>》</a:t>
            </a:r>
          </a:p>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元数据管理规范</a:t>
            </a:r>
            <a:r>
              <a:rPr lang="en-US" altLang="zh-CN" sz="1200" dirty="0">
                <a:solidFill>
                  <a:srgbClr val="006CB9"/>
                </a:solidFill>
                <a:latin typeface="Microsoft YaHei" panose="020B0503020204020204" pitchFamily="34" charset="-122"/>
                <a:ea typeface="Microsoft YaHei" panose="020B0503020204020204" pitchFamily="34" charset="-122"/>
              </a:rPr>
              <a:t>》</a:t>
            </a:r>
            <a:endParaRPr lang="zh-CN" altLang="en-US" sz="1200" dirty="0">
              <a:solidFill>
                <a:srgbClr val="006CB9"/>
              </a:solidFill>
              <a:latin typeface="Microsoft YaHei" panose="020B0503020204020204" pitchFamily="34" charset="-122"/>
              <a:ea typeface="Microsoft YaHei" panose="020B0503020204020204" pitchFamily="34" charset="-122"/>
            </a:endParaRPr>
          </a:p>
        </p:txBody>
      </p:sp>
      <p:sp>
        <p:nvSpPr>
          <p:cNvPr id="77" name="文本框 76">
            <a:extLst>
              <a:ext uri="{FF2B5EF4-FFF2-40B4-BE49-F238E27FC236}">
                <a16:creationId xmlns:a16="http://schemas.microsoft.com/office/drawing/2014/main" id="{4B9F60CC-E98E-61D9-62EA-BF0CEE7FC37C}"/>
              </a:ext>
            </a:extLst>
          </p:cNvPr>
          <p:cNvSpPr txBox="1"/>
          <p:nvPr/>
        </p:nvSpPr>
        <p:spPr>
          <a:xfrm>
            <a:off x="8850136" y="2334314"/>
            <a:ext cx="892552" cy="2411307"/>
          </a:xfrm>
          <a:prstGeom prst="rect">
            <a:avLst/>
          </a:prstGeom>
          <a:noFill/>
        </p:spPr>
        <p:txBody>
          <a:bodyPr vert="eaVert" wrap="square">
            <a:spAutoFit/>
          </a:bodyPr>
          <a:lstStyle/>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数据安全管理能力成熟度评测</a:t>
            </a:r>
            <a:r>
              <a:rPr lang="en-US" altLang="zh-CN" sz="1200" dirty="0">
                <a:solidFill>
                  <a:srgbClr val="006CB9"/>
                </a:solidFill>
                <a:latin typeface="Microsoft YaHei" panose="020B0503020204020204" pitchFamily="34" charset="-122"/>
                <a:ea typeface="Microsoft YaHei" panose="020B0503020204020204" pitchFamily="34" charset="-122"/>
              </a:rPr>
              <a:t>》</a:t>
            </a:r>
          </a:p>
          <a:p>
            <a:pPr>
              <a:spcAft>
                <a:spcPts val="600"/>
              </a:spcAft>
            </a:pPr>
            <a:r>
              <a:rPr lang="en-US" altLang="zh-CN" sz="1200" dirty="0">
                <a:solidFill>
                  <a:srgbClr val="006CB9"/>
                </a:solidFill>
                <a:latin typeface="Microsoft YaHei" panose="020B0503020204020204" pitchFamily="34" charset="-122"/>
                <a:ea typeface="Microsoft YaHei" panose="020B0503020204020204" pitchFamily="34" charset="-122"/>
              </a:rPr>
              <a:t>《</a:t>
            </a:r>
            <a:r>
              <a:rPr lang="zh-CN" altLang="en-US" sz="1200" dirty="0">
                <a:solidFill>
                  <a:srgbClr val="006CB9"/>
                </a:solidFill>
                <a:latin typeface="Microsoft YaHei" panose="020B0503020204020204" pitchFamily="34" charset="-122"/>
                <a:ea typeface="Microsoft YaHei" panose="020B0503020204020204" pitchFamily="34" charset="-122"/>
              </a:rPr>
              <a:t>元数据管理成熟度评测</a:t>
            </a:r>
            <a:r>
              <a:rPr lang="en-US" altLang="zh-CN" sz="1200" dirty="0">
                <a:solidFill>
                  <a:srgbClr val="006CB9"/>
                </a:solidFill>
                <a:latin typeface="Microsoft YaHei" panose="020B0503020204020204" pitchFamily="34" charset="-122"/>
                <a:ea typeface="Microsoft YaHei" panose="020B0503020204020204" pitchFamily="34" charset="-122"/>
              </a:rPr>
              <a:t>》</a:t>
            </a:r>
          </a:p>
          <a:p>
            <a:pPr>
              <a:spcAft>
                <a:spcPts val="600"/>
              </a:spcAft>
            </a:pPr>
            <a:endParaRPr lang="zh-CN" altLang="en-US" sz="1200" dirty="0"/>
          </a:p>
        </p:txBody>
      </p:sp>
      <p:sp>
        <p:nvSpPr>
          <p:cNvPr id="78" name="智能硬件">
            <a:extLst>
              <a:ext uri="{FF2B5EF4-FFF2-40B4-BE49-F238E27FC236}">
                <a16:creationId xmlns:a16="http://schemas.microsoft.com/office/drawing/2014/main" id="{3BA8D79C-5EE5-EE88-5103-952AE8612CFB}"/>
              </a:ext>
            </a:extLst>
          </p:cNvPr>
          <p:cNvSpPr/>
          <p:nvPr/>
        </p:nvSpPr>
        <p:spPr>
          <a:xfrm>
            <a:off x="7385751" y="3110119"/>
            <a:ext cx="589764" cy="172730"/>
          </a:xfrm>
          <a:prstGeom prst="roundRect">
            <a:avLst>
              <a:gd name="adj" fmla="val 0"/>
            </a:avLst>
          </a:prstGeom>
          <a:solidFill>
            <a:srgbClr val="0060FF">
              <a:alpha val="20000"/>
            </a:srgbClr>
          </a:solidFill>
          <a:ln w="12700">
            <a:noFill/>
            <a:miter lim="400000"/>
          </a:ln>
        </p:spPr>
        <p:txBody>
          <a:bodyPr lIns="0" tIns="0" rIns="0" bIns="0" anchor="t" anchorCtr="0">
            <a:noAutofit/>
          </a:bodyPr>
          <a:lstStyle>
            <a:lvl1pPr defTabSz="1828165">
              <a:spcBef>
                <a:spcPts val="2000"/>
              </a:spcBef>
              <a:defRPr sz="2000" b="0">
                <a:solidFill>
                  <a:srgbClr val="FEFDFF"/>
                </a:solidFill>
                <a:latin typeface="PingFang SC Regular" panose="020B0400000000000000" charset="-122"/>
                <a:ea typeface="PingFang SC Regular" panose="020B0400000000000000" charset="-122"/>
                <a:cs typeface="PingFang SC Regular" panose="020B0400000000000000" charset="-122"/>
                <a:sym typeface="PingFang SC Regular" panose="020B0400000000000000" charset="-122"/>
              </a:defRPr>
            </a:lvl1pPr>
          </a:lstStyle>
          <a:p>
            <a:pPr algn="ctr"/>
            <a:r>
              <a:rPr kumimoji="1" lang="zh-CN" altLang="en-US" sz="1000" kern="1200" dirty="0">
                <a:solidFill>
                  <a:srgbClr val="0060F0"/>
                </a:solidFill>
                <a:latin typeface="Microsoft YaHei" panose="020B0503020204020204" pitchFamily="34" charset="-122"/>
                <a:ea typeface="Microsoft YaHei" panose="020B0503020204020204" pitchFamily="34" charset="-122"/>
                <a:sym typeface="+mn-ea"/>
              </a:rPr>
              <a:t>加密脱敏</a:t>
            </a:r>
            <a:endParaRPr lang="zh-CN" altLang="en-US" sz="1400" kern="1200" dirty="0">
              <a:solidFill>
                <a:srgbClr val="0060FF"/>
              </a:solidFill>
              <a:latin typeface="Microsoft YaHei" panose="020B0503020204020204" pitchFamily="34" charset="-122"/>
              <a:ea typeface="Microsoft YaHei" panose="020B0503020204020204" pitchFamily="34" charset="-122"/>
              <a:sym typeface="+mn-ea"/>
            </a:endParaRPr>
          </a:p>
        </p:txBody>
      </p:sp>
    </p:spTree>
    <p:extLst>
      <p:ext uri="{BB962C8B-B14F-4D97-AF65-F5344CB8AC3E}">
        <p14:creationId xmlns:p14="http://schemas.microsoft.com/office/powerpoint/2010/main" val="125352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腾讯数据治理体系简介</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sym typeface="+mn-lt"/>
              </a:rPr>
              <a:t>元数据管理</a:t>
            </a:r>
            <a:endParaRPr lang="zh-CN" altLang="en-US" sz="2400" b="1" dirty="0">
              <a:solidFill>
                <a:schemeClr val="accent1"/>
              </a:solidFill>
              <a:ea typeface="TencentSans W7" panose="020C04030202040F0204" charset="-122"/>
            </a:endParaRPr>
          </a:p>
        </p:txBody>
      </p:sp>
      <p:graphicFrame>
        <p:nvGraphicFramePr>
          <p:cNvPr id="9" name="图示 8">
            <a:extLst>
              <a:ext uri="{FF2B5EF4-FFF2-40B4-BE49-F238E27FC236}">
                <a16:creationId xmlns:a16="http://schemas.microsoft.com/office/drawing/2014/main" id="{490B9F6C-D722-0C6B-C03A-18FEA94EBFFA}"/>
              </a:ext>
            </a:extLst>
          </p:cNvPr>
          <p:cNvGraphicFramePr/>
          <p:nvPr>
            <p:extLst>
              <p:ext uri="{D42A27DB-BD31-4B8C-83A1-F6EECF244321}">
                <p14:modId xmlns:p14="http://schemas.microsoft.com/office/powerpoint/2010/main" val="1373438448"/>
              </p:ext>
            </p:extLst>
          </p:nvPr>
        </p:nvGraphicFramePr>
        <p:xfrm>
          <a:off x="2929203" y="2485543"/>
          <a:ext cx="5472608" cy="20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1952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腾讯数据治理体系简介</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sym typeface="+mn-lt"/>
              </a:rPr>
              <a:t>数据资产管理</a:t>
            </a:r>
            <a:endParaRPr lang="zh-CN" altLang="en-US" sz="2400" b="1" dirty="0">
              <a:solidFill>
                <a:schemeClr val="accent1"/>
              </a:solidFill>
              <a:ea typeface="TencentSans W7" panose="020C04030202040F0204" charset="-122"/>
            </a:endParaRPr>
          </a:p>
        </p:txBody>
      </p:sp>
      <p:sp>
        <p:nvSpPr>
          <p:cNvPr id="29" name="椭圆 2">
            <a:extLst>
              <a:ext uri="{FF2B5EF4-FFF2-40B4-BE49-F238E27FC236}">
                <a16:creationId xmlns:a16="http://schemas.microsoft.com/office/drawing/2014/main" id="{77A3B083-405A-A516-0246-3D3249DA8D4B}"/>
              </a:ext>
            </a:extLst>
          </p:cNvPr>
          <p:cNvSpPr/>
          <p:nvPr/>
        </p:nvSpPr>
        <p:spPr>
          <a:xfrm>
            <a:off x="7420299" y="1705806"/>
            <a:ext cx="997396"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dirty="0">
              <a:solidFill>
                <a:schemeClr val="accent1"/>
              </a:solidFill>
              <a:latin typeface="Calibri"/>
              <a:ea typeface="微软雅黑" pitchFamily="34" charset="-122"/>
            </a:endParaRPr>
          </a:p>
        </p:txBody>
      </p:sp>
      <p:sp>
        <p:nvSpPr>
          <p:cNvPr id="30" name="椭圆 2">
            <a:extLst>
              <a:ext uri="{FF2B5EF4-FFF2-40B4-BE49-F238E27FC236}">
                <a16:creationId xmlns:a16="http://schemas.microsoft.com/office/drawing/2014/main" id="{3B0567CF-773A-0E99-C873-424E45F98434}"/>
              </a:ext>
            </a:extLst>
          </p:cNvPr>
          <p:cNvSpPr/>
          <p:nvPr/>
        </p:nvSpPr>
        <p:spPr>
          <a:xfrm flipV="1">
            <a:off x="7420299" y="5166106"/>
            <a:ext cx="997396"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dirty="0">
              <a:solidFill>
                <a:schemeClr val="accent1"/>
              </a:solidFill>
              <a:latin typeface="Calibri"/>
              <a:ea typeface="微软雅黑" pitchFamily="34" charset="-122"/>
            </a:endParaRPr>
          </a:p>
        </p:txBody>
      </p:sp>
      <p:sp>
        <p:nvSpPr>
          <p:cNvPr id="31" name="椭圆 2">
            <a:extLst>
              <a:ext uri="{FF2B5EF4-FFF2-40B4-BE49-F238E27FC236}">
                <a16:creationId xmlns:a16="http://schemas.microsoft.com/office/drawing/2014/main" id="{A4F57367-CEFF-E2A3-22ED-AC94B28C27D0}"/>
              </a:ext>
            </a:extLst>
          </p:cNvPr>
          <p:cNvSpPr/>
          <p:nvPr/>
        </p:nvSpPr>
        <p:spPr>
          <a:xfrm flipH="1">
            <a:off x="3237173" y="1722651"/>
            <a:ext cx="997396"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dirty="0">
              <a:solidFill>
                <a:schemeClr val="accent1"/>
              </a:solidFill>
              <a:latin typeface="Calibri"/>
              <a:ea typeface="微软雅黑" pitchFamily="34" charset="-122"/>
            </a:endParaRPr>
          </a:p>
        </p:txBody>
      </p:sp>
      <p:sp>
        <p:nvSpPr>
          <p:cNvPr id="32" name="椭圆 2">
            <a:extLst>
              <a:ext uri="{FF2B5EF4-FFF2-40B4-BE49-F238E27FC236}">
                <a16:creationId xmlns:a16="http://schemas.microsoft.com/office/drawing/2014/main" id="{3FDFE6CB-C93E-D392-BB8C-8B653DEFF0F8}"/>
              </a:ext>
            </a:extLst>
          </p:cNvPr>
          <p:cNvSpPr/>
          <p:nvPr/>
        </p:nvSpPr>
        <p:spPr>
          <a:xfrm flipH="1" flipV="1">
            <a:off x="3237173" y="5166106"/>
            <a:ext cx="997396" cy="284116"/>
          </a:xfrm>
          <a:custGeom>
            <a:avLst/>
            <a:gdLst/>
            <a:ahLst/>
            <a:cxnLst/>
            <a:rect l="l" t="t" r="r" b="b"/>
            <a:pathLst>
              <a:path w="821962" h="312188">
                <a:moveTo>
                  <a:pt x="188867" y="0"/>
                </a:moveTo>
                <a:lnTo>
                  <a:pt x="633096" y="0"/>
                </a:lnTo>
                <a:cubicBezTo>
                  <a:pt x="739691" y="66233"/>
                  <a:pt x="813171" y="180146"/>
                  <a:pt x="821962" y="312188"/>
                </a:cubicBezTo>
                <a:lnTo>
                  <a:pt x="0" y="312188"/>
                </a:lnTo>
                <a:cubicBezTo>
                  <a:pt x="8791" y="180146"/>
                  <a:pt x="82272" y="66233"/>
                  <a:pt x="188867" y="0"/>
                </a:cubicBezTo>
                <a:close/>
              </a:path>
            </a:pathLst>
          </a:cu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kern="0" dirty="0">
              <a:solidFill>
                <a:schemeClr val="accent1"/>
              </a:solidFill>
              <a:latin typeface="Calibri"/>
              <a:ea typeface="微软雅黑" pitchFamily="34" charset="-122"/>
            </a:endParaRPr>
          </a:p>
        </p:txBody>
      </p:sp>
      <p:cxnSp>
        <p:nvCxnSpPr>
          <p:cNvPr id="33" name="直接连接符 55">
            <a:extLst>
              <a:ext uri="{FF2B5EF4-FFF2-40B4-BE49-F238E27FC236}">
                <a16:creationId xmlns:a16="http://schemas.microsoft.com/office/drawing/2014/main" id="{9192CBA3-D92F-D31A-516E-8F6B7A987BB4}"/>
              </a:ext>
            </a:extLst>
          </p:cNvPr>
          <p:cNvCxnSpPr/>
          <p:nvPr/>
        </p:nvCxnSpPr>
        <p:spPr>
          <a:xfrm>
            <a:off x="3636976" y="1878465"/>
            <a:ext cx="1636520" cy="1113235"/>
          </a:xfrm>
          <a:prstGeom prst="line">
            <a:avLst/>
          </a:prstGeom>
          <a:noFill/>
          <a:ln w="9525" cap="flat" cmpd="sng" algn="ctr">
            <a:solidFill>
              <a:sysClr val="window" lastClr="FFFFFF"/>
            </a:solidFill>
            <a:prstDash val="solid"/>
          </a:ln>
          <a:effectLst/>
        </p:spPr>
      </p:cxnSp>
      <p:cxnSp>
        <p:nvCxnSpPr>
          <p:cNvPr id="34" name="直接连接符 56">
            <a:extLst>
              <a:ext uri="{FF2B5EF4-FFF2-40B4-BE49-F238E27FC236}">
                <a16:creationId xmlns:a16="http://schemas.microsoft.com/office/drawing/2014/main" id="{EC9347A8-026F-3967-2819-E3BEDA3B9067}"/>
              </a:ext>
            </a:extLst>
          </p:cNvPr>
          <p:cNvCxnSpPr/>
          <p:nvPr/>
        </p:nvCxnSpPr>
        <p:spPr>
          <a:xfrm flipH="1">
            <a:off x="6381369" y="1878465"/>
            <a:ext cx="1636519" cy="1113235"/>
          </a:xfrm>
          <a:prstGeom prst="line">
            <a:avLst/>
          </a:prstGeom>
          <a:noFill/>
          <a:ln w="9525" cap="flat" cmpd="sng" algn="ctr">
            <a:solidFill>
              <a:sysClr val="window" lastClr="FFFFFF"/>
            </a:solidFill>
            <a:prstDash val="solid"/>
          </a:ln>
          <a:effectLst/>
        </p:spPr>
      </p:cxnSp>
      <p:cxnSp>
        <p:nvCxnSpPr>
          <p:cNvPr id="35" name="直接连接符 57">
            <a:extLst>
              <a:ext uri="{FF2B5EF4-FFF2-40B4-BE49-F238E27FC236}">
                <a16:creationId xmlns:a16="http://schemas.microsoft.com/office/drawing/2014/main" id="{35F85DFB-E26E-4F50-6C1C-BE5768CADCAA}"/>
              </a:ext>
            </a:extLst>
          </p:cNvPr>
          <p:cNvCxnSpPr/>
          <p:nvPr/>
        </p:nvCxnSpPr>
        <p:spPr>
          <a:xfrm flipV="1">
            <a:off x="3636976" y="4163747"/>
            <a:ext cx="1636520" cy="1106455"/>
          </a:xfrm>
          <a:prstGeom prst="line">
            <a:avLst/>
          </a:prstGeom>
          <a:noFill/>
          <a:ln w="9525" cap="flat" cmpd="sng" algn="ctr">
            <a:solidFill>
              <a:sysClr val="window" lastClr="FFFFFF"/>
            </a:solidFill>
            <a:prstDash val="solid"/>
          </a:ln>
          <a:effectLst/>
        </p:spPr>
      </p:cxnSp>
      <p:cxnSp>
        <p:nvCxnSpPr>
          <p:cNvPr id="36" name="直接连接符 58">
            <a:extLst>
              <a:ext uri="{FF2B5EF4-FFF2-40B4-BE49-F238E27FC236}">
                <a16:creationId xmlns:a16="http://schemas.microsoft.com/office/drawing/2014/main" id="{68938C00-964F-B580-7F14-66CD4DED422E}"/>
              </a:ext>
            </a:extLst>
          </p:cNvPr>
          <p:cNvCxnSpPr/>
          <p:nvPr/>
        </p:nvCxnSpPr>
        <p:spPr>
          <a:xfrm flipH="1" flipV="1">
            <a:off x="6381369" y="4163747"/>
            <a:ext cx="1537628" cy="1106455"/>
          </a:xfrm>
          <a:prstGeom prst="line">
            <a:avLst/>
          </a:prstGeom>
          <a:noFill/>
          <a:ln w="9525" cap="flat" cmpd="sng" algn="ctr">
            <a:solidFill>
              <a:sysClr val="window" lastClr="FFFFFF"/>
            </a:solidFill>
            <a:prstDash val="solid"/>
          </a:ln>
          <a:effectLst/>
        </p:spPr>
      </p:cxnSp>
      <p:sp>
        <p:nvSpPr>
          <p:cNvPr id="37" name="KSO_GT1.4">
            <a:extLst>
              <a:ext uri="{FF2B5EF4-FFF2-40B4-BE49-F238E27FC236}">
                <a16:creationId xmlns:a16="http://schemas.microsoft.com/office/drawing/2014/main" id="{462E7C8F-7BF6-5F0B-8CB2-B5740BAF5129}"/>
              </a:ext>
            </a:extLst>
          </p:cNvPr>
          <p:cNvSpPr/>
          <p:nvPr/>
        </p:nvSpPr>
        <p:spPr>
          <a:xfrm rot="2479457" flipV="1">
            <a:off x="5501240" y="4174892"/>
            <a:ext cx="2730363"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rgbClr val="4472C6"/>
          </a:solidFill>
          <a:ln w="25400" cap="flat" cmpd="sng" algn="ctr">
            <a:noFill/>
            <a:prstDash val="solid"/>
          </a:ln>
          <a:effectLst/>
        </p:spPr>
        <p:txBody>
          <a:bodyPr rot="0" spcFirstLastPara="0" vertOverflow="overflow" horzOverflow="overflow" vert="vert" wrap="square" lIns="612000" tIns="432000" rIns="91440" bIns="432000" numCol="1" spcCol="0" rtlCol="0" fromWordArt="0" anchor="ctr" anchorCtr="0" forceAA="0" compatLnSpc="1">
            <a:prstTxWarp prst="textNoShape">
              <a:avLst/>
            </a:prstTxWarp>
            <a:noAutofit/>
          </a:bodyPr>
          <a:lstStyle/>
          <a:p>
            <a:pPr algn="ctr">
              <a:defRPr/>
            </a:pPr>
            <a:r>
              <a:rPr lang="zh-CN" altLang="en-US" sz="2400" kern="0" dirty="0">
                <a:solidFill>
                  <a:schemeClr val="accent1"/>
                </a:solidFill>
                <a:latin typeface="微软雅黑" pitchFamily="34" charset="-122"/>
                <a:ea typeface="微软雅黑" pitchFamily="34" charset="-122"/>
              </a:rPr>
              <a:t>生命周期</a:t>
            </a:r>
          </a:p>
        </p:txBody>
      </p:sp>
      <p:sp>
        <p:nvSpPr>
          <p:cNvPr id="38" name="KSO_GT1.3">
            <a:extLst>
              <a:ext uri="{FF2B5EF4-FFF2-40B4-BE49-F238E27FC236}">
                <a16:creationId xmlns:a16="http://schemas.microsoft.com/office/drawing/2014/main" id="{52C71C94-E3AF-420D-0A43-A8B1E40F3787}"/>
              </a:ext>
            </a:extLst>
          </p:cNvPr>
          <p:cNvSpPr/>
          <p:nvPr/>
        </p:nvSpPr>
        <p:spPr>
          <a:xfrm rot="19120543" flipH="1" flipV="1">
            <a:off x="3423256" y="4187821"/>
            <a:ext cx="2730363"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rgbClr val="4472C6"/>
          </a:solidFill>
          <a:ln w="25400" cap="flat" cmpd="sng" algn="ctr">
            <a:noFill/>
            <a:prstDash val="solid"/>
          </a:ln>
          <a:effectLst/>
        </p:spPr>
        <p:txBody>
          <a:bodyPr rot="0" spcFirstLastPara="0" vertOverflow="overflow" horzOverflow="overflow" vert="vert270" wrap="square" lIns="0" tIns="432000" rIns="612000" bIns="432000" numCol="1" spcCol="0" rtlCol="0" fromWordArt="0" anchor="ctr" anchorCtr="0" forceAA="0" compatLnSpc="1">
            <a:prstTxWarp prst="textNoShape">
              <a:avLst/>
            </a:prstTxWarp>
            <a:noAutofit/>
          </a:bodyPr>
          <a:lstStyle/>
          <a:p>
            <a:pPr algn="ctr"/>
            <a:r>
              <a:rPr lang="zh-CN" altLang="en-US" sz="2400" kern="0" dirty="0">
                <a:solidFill>
                  <a:schemeClr val="accent1"/>
                </a:solidFill>
                <a:latin typeface="微软雅黑" pitchFamily="34" charset="-122"/>
                <a:ea typeface="微软雅黑" pitchFamily="34" charset="-122"/>
              </a:rPr>
              <a:t>数据清理</a:t>
            </a:r>
          </a:p>
        </p:txBody>
      </p:sp>
      <p:sp>
        <p:nvSpPr>
          <p:cNvPr id="39" name="KSO_GT1.2">
            <a:extLst>
              <a:ext uri="{FF2B5EF4-FFF2-40B4-BE49-F238E27FC236}">
                <a16:creationId xmlns:a16="http://schemas.microsoft.com/office/drawing/2014/main" id="{49EAAA09-67F3-4BAD-23E4-174F44699BB8}"/>
              </a:ext>
            </a:extLst>
          </p:cNvPr>
          <p:cNvSpPr/>
          <p:nvPr/>
        </p:nvSpPr>
        <p:spPr>
          <a:xfrm rot="19120543">
            <a:off x="5501240" y="1691544"/>
            <a:ext cx="2730363"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rgbClr val="4472C6"/>
          </a:solidFill>
          <a:ln w="25400" cap="flat" cmpd="sng" algn="ctr">
            <a:noFill/>
            <a:prstDash val="solid"/>
          </a:ln>
          <a:effectLst/>
        </p:spPr>
        <p:txBody>
          <a:bodyPr rot="0" spcFirstLastPara="0" vertOverflow="overflow" horzOverflow="overflow" vert="vert" wrap="square" lIns="0" tIns="432000" rIns="612000" bIns="432000" numCol="1" spcCol="0" rtlCol="0" fromWordArt="0" anchor="ctr" anchorCtr="0" forceAA="0" compatLnSpc="1">
            <a:prstTxWarp prst="textNoShape">
              <a:avLst/>
            </a:prstTxWarp>
            <a:noAutofit/>
          </a:bodyPr>
          <a:lstStyle/>
          <a:p>
            <a:pPr algn="ctr">
              <a:defRPr/>
            </a:pPr>
            <a:r>
              <a:rPr lang="zh-CN" altLang="en-US" sz="2133" kern="0" dirty="0">
                <a:solidFill>
                  <a:schemeClr val="accent1"/>
                </a:solidFill>
                <a:latin typeface="微软雅黑" pitchFamily="34" charset="-122"/>
                <a:ea typeface="微软雅黑" pitchFamily="34" charset="-122"/>
              </a:rPr>
              <a:t>价值分析</a:t>
            </a:r>
          </a:p>
        </p:txBody>
      </p:sp>
      <p:sp>
        <p:nvSpPr>
          <p:cNvPr id="40" name="KSO_GT1.1">
            <a:extLst>
              <a:ext uri="{FF2B5EF4-FFF2-40B4-BE49-F238E27FC236}">
                <a16:creationId xmlns:a16="http://schemas.microsoft.com/office/drawing/2014/main" id="{5B039EAC-2BE5-2912-E01D-7C71DA5AB71B}"/>
              </a:ext>
            </a:extLst>
          </p:cNvPr>
          <p:cNvSpPr/>
          <p:nvPr/>
        </p:nvSpPr>
        <p:spPr>
          <a:xfrm rot="2479457" flipH="1">
            <a:off x="3342288" y="1626244"/>
            <a:ext cx="2730363" cy="1289593"/>
          </a:xfrm>
          <a:custGeom>
            <a:avLst/>
            <a:gdLst/>
            <a:ahLst/>
            <a:cxnLst/>
            <a:rect l="l" t="t" r="r" b="b"/>
            <a:pathLst>
              <a:path w="2250115" h="1417020">
                <a:moveTo>
                  <a:pt x="1444324" y="354255"/>
                </a:moveTo>
                <a:lnTo>
                  <a:pt x="2250115" y="1062765"/>
                </a:lnTo>
                <a:lnTo>
                  <a:pt x="708510" y="1062765"/>
                </a:lnTo>
                <a:lnTo>
                  <a:pt x="708510" y="1417020"/>
                </a:lnTo>
                <a:lnTo>
                  <a:pt x="0" y="708510"/>
                </a:lnTo>
                <a:lnTo>
                  <a:pt x="708510" y="0"/>
                </a:lnTo>
                <a:lnTo>
                  <a:pt x="708510" y="354255"/>
                </a:lnTo>
                <a:close/>
              </a:path>
            </a:pathLst>
          </a:custGeom>
          <a:solidFill>
            <a:srgbClr val="4472C6"/>
          </a:solidFill>
          <a:ln w="25400" cap="flat" cmpd="sng" algn="ctr">
            <a:noFill/>
            <a:prstDash val="solid"/>
          </a:ln>
          <a:effectLst/>
        </p:spPr>
        <p:txBody>
          <a:bodyPr rot="0" spcFirstLastPara="0" vertOverflow="overflow" horzOverflow="overflow" vert="vert270" wrap="square" lIns="612000" tIns="432000" rIns="91440" bIns="432000" numCol="1" spcCol="0" rtlCol="0" fromWordArt="0" anchor="ctr" anchorCtr="0" forceAA="0" compatLnSpc="1">
            <a:prstTxWarp prst="textNoShape">
              <a:avLst/>
            </a:prstTxWarp>
            <a:noAutofit/>
          </a:bodyPr>
          <a:lstStyle/>
          <a:p>
            <a:pPr algn="ctr">
              <a:defRPr/>
            </a:pPr>
            <a:r>
              <a:rPr lang="zh-CN" altLang="en-US" sz="2133" kern="0" dirty="0">
                <a:solidFill>
                  <a:schemeClr val="accent1"/>
                </a:solidFill>
                <a:latin typeface="微软雅黑" pitchFamily="34" charset="-122"/>
                <a:ea typeface="微软雅黑" pitchFamily="34" charset="-122"/>
              </a:rPr>
              <a:t>确定归属</a:t>
            </a:r>
          </a:p>
        </p:txBody>
      </p:sp>
      <p:sp>
        <p:nvSpPr>
          <p:cNvPr id="41" name="KSO_GT1">
            <a:extLst>
              <a:ext uri="{FF2B5EF4-FFF2-40B4-BE49-F238E27FC236}">
                <a16:creationId xmlns:a16="http://schemas.microsoft.com/office/drawing/2014/main" id="{F15A6BA0-C19D-C8B9-6A01-5829D3986D07}"/>
              </a:ext>
            </a:extLst>
          </p:cNvPr>
          <p:cNvSpPr txBox="1"/>
          <p:nvPr/>
        </p:nvSpPr>
        <p:spPr>
          <a:xfrm>
            <a:off x="3503712" y="3322961"/>
            <a:ext cx="4733403" cy="525657"/>
          </a:xfrm>
          <a:prstGeom prst="rect">
            <a:avLst/>
          </a:prstGeom>
          <a:noFill/>
        </p:spPr>
        <p:txBody>
          <a:bodyPr wrap="square" rtlCol="0">
            <a:spAutoFit/>
          </a:bodyPr>
          <a:lstStyle/>
          <a:p>
            <a:pPr algn="ctr">
              <a:lnSpc>
                <a:spcPct val="130000"/>
              </a:lnSpc>
              <a:defRPr/>
            </a:pPr>
            <a:r>
              <a:rPr lang="zh-CN" altLang="en-US" sz="2400" kern="0" dirty="0">
                <a:solidFill>
                  <a:schemeClr val="accent1"/>
                </a:solidFill>
                <a:latin typeface="微软雅黑" pitchFamily="34" charset="-122"/>
                <a:ea typeface="微软雅黑" pitchFamily="34" charset="-122"/>
              </a:rPr>
              <a:t>区分优质资产，减少垃圾数据</a:t>
            </a:r>
          </a:p>
        </p:txBody>
      </p:sp>
      <p:sp>
        <p:nvSpPr>
          <p:cNvPr id="42" name="KSO_GT1.4.1">
            <a:extLst>
              <a:ext uri="{FF2B5EF4-FFF2-40B4-BE49-F238E27FC236}">
                <a16:creationId xmlns:a16="http://schemas.microsoft.com/office/drawing/2014/main" id="{B3F0629A-B4C6-230C-5486-2B8E8BAD276F}"/>
              </a:ext>
            </a:extLst>
          </p:cNvPr>
          <p:cNvSpPr txBox="1"/>
          <p:nvPr/>
        </p:nvSpPr>
        <p:spPr>
          <a:xfrm>
            <a:off x="7784839" y="2066676"/>
            <a:ext cx="2205595" cy="1199153"/>
          </a:xfrm>
          <a:prstGeom prst="rect">
            <a:avLst/>
          </a:prstGeom>
          <a:noFill/>
        </p:spPr>
        <p:txBody>
          <a:bodyPr wrap="square" lIns="0" tIns="0" rIns="0" bIns="0" rtlCol="0" anchor="t" anchorCtr="0">
            <a:noAutofit/>
          </a:bodyPr>
          <a:lstStyle/>
          <a:p>
            <a:pPr algn="just">
              <a:lnSpc>
                <a:spcPct val="130000"/>
              </a:lnSpc>
              <a:defRPr/>
            </a:pPr>
            <a:r>
              <a:rPr lang="zh-CN" altLang="en-US" sz="1600" kern="0" dirty="0">
                <a:solidFill>
                  <a:schemeClr val="accent1"/>
                </a:solidFill>
                <a:latin typeface="微软雅黑" pitchFamily="34" charset="-122"/>
                <a:ea typeface="微软雅黑" pitchFamily="34" charset="-122"/>
              </a:rPr>
              <a:t>通过业务属性和数据访问行为两个维度</a:t>
            </a:r>
            <a:endParaRPr lang="en-US" altLang="zh-CN" sz="1600" kern="0" dirty="0">
              <a:solidFill>
                <a:schemeClr val="accent1"/>
              </a:solidFill>
              <a:latin typeface="微软雅黑" pitchFamily="34" charset="-122"/>
              <a:ea typeface="微软雅黑" pitchFamily="34" charset="-122"/>
            </a:endParaRPr>
          </a:p>
        </p:txBody>
      </p:sp>
      <p:sp>
        <p:nvSpPr>
          <p:cNvPr id="43" name="KSO_GN4">
            <a:extLst>
              <a:ext uri="{FF2B5EF4-FFF2-40B4-BE49-F238E27FC236}">
                <a16:creationId xmlns:a16="http://schemas.microsoft.com/office/drawing/2014/main" id="{3686D4C4-AF1B-3E52-C9C4-E2379F83044D}"/>
              </a:ext>
            </a:extLst>
          </p:cNvPr>
          <p:cNvSpPr txBox="1"/>
          <p:nvPr/>
        </p:nvSpPr>
        <p:spPr>
          <a:xfrm>
            <a:off x="10125309" y="3980139"/>
            <a:ext cx="480000" cy="360000"/>
          </a:xfrm>
          <a:prstGeom prst="rect">
            <a:avLst/>
          </a:prstGeom>
          <a:noFill/>
        </p:spPr>
        <p:txBody>
          <a:bodyPr wrap="square" lIns="0" tIns="0" rIns="0" bIns="0" rtlCol="0" anchor="t" anchorCtr="0">
            <a:noAutofit/>
          </a:bodyPr>
          <a:lstStyle>
            <a:defPPr>
              <a:defRPr lang="zh-CN"/>
            </a:defPPr>
            <a:lvl1pPr marR="0" lvl="0" indent="0" fontAlgn="auto">
              <a:spcBef>
                <a:spcPts val="0"/>
              </a:spcBef>
              <a:spcAft>
                <a:spcPts val="0"/>
              </a:spcAft>
              <a:buClrTx/>
              <a:buSzTx/>
              <a:buFontTx/>
              <a:buNone/>
              <a:tabLst/>
              <a:defRPr kumimoji="0" sz="2400" b="1" i="0" u="none" strike="noStrike" kern="0" cap="none" spc="0" normalizeH="0" baseline="0">
                <a:ln>
                  <a:noFill/>
                </a:ln>
                <a:solidFill>
                  <a:schemeClr val="accent2"/>
                </a:solidFill>
                <a:effectLst/>
                <a:uLnTx/>
                <a:uFillTx/>
                <a:latin typeface="Arial" pitchFamily="34" charset="0"/>
                <a:ea typeface="微软雅黑" pitchFamily="34" charset="-122"/>
                <a:cs typeface="Arial" pitchFamily="34" charset="0"/>
              </a:defRPr>
            </a:lvl1pPr>
          </a:lstStyle>
          <a:p>
            <a:r>
              <a:rPr lang="en-US" altLang="zh-CN" sz="3200" b="0" dirty="0">
                <a:solidFill>
                  <a:schemeClr val="accent1"/>
                </a:solidFill>
              </a:rPr>
              <a:t>04</a:t>
            </a:r>
            <a:endParaRPr lang="zh-CN" altLang="en-US" sz="3200" b="0" dirty="0">
              <a:solidFill>
                <a:schemeClr val="accent1"/>
              </a:solidFill>
            </a:endParaRPr>
          </a:p>
        </p:txBody>
      </p:sp>
      <p:sp>
        <p:nvSpPr>
          <p:cNvPr id="44" name="KSO_GT1.3.1">
            <a:extLst>
              <a:ext uri="{FF2B5EF4-FFF2-40B4-BE49-F238E27FC236}">
                <a16:creationId xmlns:a16="http://schemas.microsoft.com/office/drawing/2014/main" id="{A8BEB770-D106-AD79-1440-4CE147AF1DD6}"/>
              </a:ext>
            </a:extLst>
          </p:cNvPr>
          <p:cNvSpPr txBox="1"/>
          <p:nvPr/>
        </p:nvSpPr>
        <p:spPr>
          <a:xfrm>
            <a:off x="1682191" y="3924639"/>
            <a:ext cx="2147197" cy="995191"/>
          </a:xfrm>
          <a:prstGeom prst="rect">
            <a:avLst/>
          </a:prstGeom>
          <a:noFill/>
        </p:spPr>
        <p:txBody>
          <a:bodyPr wrap="square" lIns="0" tIns="0" rIns="0" bIns="0" rtlCol="0" anchor="t" anchorCtr="0">
            <a:noAutofit/>
          </a:bodyPr>
          <a:lstStyle/>
          <a:p>
            <a:pPr algn="just">
              <a:lnSpc>
                <a:spcPct val="130000"/>
              </a:lnSpc>
              <a:defRPr/>
            </a:pPr>
            <a:r>
              <a:rPr lang="zh-CN" altLang="en-US" sz="1600" kern="0" dirty="0">
                <a:solidFill>
                  <a:schemeClr val="accent1"/>
                </a:solidFill>
                <a:latin typeface="微软雅黑" pitchFamily="34" charset="-122"/>
                <a:ea typeface="微软雅黑" pitchFamily="34" charset="-122"/>
              </a:rPr>
              <a:t>影响分析判断</a:t>
            </a:r>
            <a:endParaRPr lang="en-US" altLang="zh-CN" sz="1600" kern="0" dirty="0">
              <a:solidFill>
                <a:schemeClr val="accent1"/>
              </a:solidFill>
              <a:latin typeface="微软雅黑" pitchFamily="34" charset="-122"/>
              <a:ea typeface="微软雅黑" pitchFamily="34" charset="-122"/>
            </a:endParaRPr>
          </a:p>
          <a:p>
            <a:pPr algn="just">
              <a:lnSpc>
                <a:spcPct val="130000"/>
              </a:lnSpc>
              <a:defRPr/>
            </a:pPr>
            <a:r>
              <a:rPr lang="zh-CN" altLang="en-US" sz="1600" kern="0" dirty="0">
                <a:solidFill>
                  <a:schemeClr val="accent1"/>
                </a:solidFill>
                <a:latin typeface="微软雅黑" pitchFamily="34" charset="-122"/>
                <a:ea typeface="微软雅黑" pitchFamily="34" charset="-122"/>
              </a:rPr>
              <a:t>自动化数据清理</a:t>
            </a:r>
            <a:endParaRPr lang="en-US" altLang="zh-CN" sz="1600" kern="0" dirty="0">
              <a:solidFill>
                <a:schemeClr val="accent1"/>
              </a:solidFill>
              <a:latin typeface="微软雅黑" pitchFamily="34" charset="-122"/>
              <a:ea typeface="微软雅黑" pitchFamily="34" charset="-122"/>
            </a:endParaRPr>
          </a:p>
          <a:p>
            <a:pPr algn="just">
              <a:lnSpc>
                <a:spcPct val="130000"/>
              </a:lnSpc>
              <a:defRPr/>
            </a:pPr>
            <a:r>
              <a:rPr lang="zh-CN" altLang="en-US" sz="1600" b="1" kern="0" dirty="0">
                <a:solidFill>
                  <a:schemeClr val="accent1"/>
                </a:solidFill>
                <a:latin typeface="微软雅黑" pitchFamily="34" charset="-122"/>
                <a:ea typeface="微软雅黑" pitchFamily="34" charset="-122"/>
              </a:rPr>
              <a:t>数据恢复保护</a:t>
            </a:r>
            <a:endParaRPr lang="en-US" altLang="zh-CN" sz="1600" b="1" kern="0" dirty="0">
              <a:solidFill>
                <a:schemeClr val="accent1"/>
              </a:solidFill>
              <a:latin typeface="微软雅黑" pitchFamily="34" charset="-122"/>
              <a:ea typeface="微软雅黑" pitchFamily="34" charset="-122"/>
            </a:endParaRPr>
          </a:p>
        </p:txBody>
      </p:sp>
      <p:sp>
        <p:nvSpPr>
          <p:cNvPr id="45" name="KSO_GN3">
            <a:extLst>
              <a:ext uri="{FF2B5EF4-FFF2-40B4-BE49-F238E27FC236}">
                <a16:creationId xmlns:a16="http://schemas.microsoft.com/office/drawing/2014/main" id="{D21794CE-4972-ADAC-23E4-45406A73760A}"/>
              </a:ext>
            </a:extLst>
          </p:cNvPr>
          <p:cNvSpPr txBox="1"/>
          <p:nvPr/>
        </p:nvSpPr>
        <p:spPr>
          <a:xfrm>
            <a:off x="1182094" y="3989994"/>
            <a:ext cx="491953" cy="499167"/>
          </a:xfrm>
          <a:prstGeom prst="rect">
            <a:avLst/>
          </a:prstGeom>
          <a:noFill/>
        </p:spPr>
        <p:txBody>
          <a:bodyPr wrap="square" lIns="0" tIns="0" rIns="0" bIns="0" rtlCol="0" anchor="t" anchorCtr="0">
            <a:noAutofit/>
          </a:bodyPr>
          <a:lstStyle>
            <a:defPPr>
              <a:defRPr lang="zh-CN"/>
            </a:defPPr>
            <a:lvl1pPr marR="0" lvl="0" indent="0" fontAlgn="auto">
              <a:spcBef>
                <a:spcPts val="0"/>
              </a:spcBef>
              <a:spcAft>
                <a:spcPts val="0"/>
              </a:spcAft>
              <a:buClrTx/>
              <a:buSzTx/>
              <a:buFontTx/>
              <a:buNone/>
              <a:tabLst/>
              <a:defRPr kumimoji="0" sz="2400" b="1" i="0" u="none" strike="noStrike" kern="0" cap="none" spc="0" normalizeH="0" baseline="0">
                <a:ln>
                  <a:noFill/>
                </a:ln>
                <a:solidFill>
                  <a:schemeClr val="accent2"/>
                </a:solidFill>
                <a:effectLst/>
                <a:uLnTx/>
                <a:uFillTx/>
                <a:latin typeface="Arial" pitchFamily="34" charset="0"/>
                <a:ea typeface="微软雅黑" pitchFamily="34" charset="-122"/>
                <a:cs typeface="Arial" pitchFamily="34" charset="0"/>
              </a:defRPr>
            </a:lvl1pPr>
          </a:lstStyle>
          <a:p>
            <a:r>
              <a:rPr lang="en-US" altLang="zh-CN" sz="3200" b="0" dirty="0">
                <a:solidFill>
                  <a:schemeClr val="accent1"/>
                </a:solidFill>
              </a:rPr>
              <a:t>03</a:t>
            </a:r>
            <a:endParaRPr lang="zh-CN" altLang="en-US" sz="3200" b="0" dirty="0">
              <a:solidFill>
                <a:schemeClr val="accent1"/>
              </a:solidFill>
            </a:endParaRPr>
          </a:p>
        </p:txBody>
      </p:sp>
      <p:sp>
        <p:nvSpPr>
          <p:cNvPr id="46" name="KSO_GT1.2.1">
            <a:extLst>
              <a:ext uri="{FF2B5EF4-FFF2-40B4-BE49-F238E27FC236}">
                <a16:creationId xmlns:a16="http://schemas.microsoft.com/office/drawing/2014/main" id="{30602CF3-1DC2-B1DA-137C-C4838E6C0878}"/>
              </a:ext>
            </a:extLst>
          </p:cNvPr>
          <p:cNvSpPr txBox="1"/>
          <p:nvPr/>
        </p:nvSpPr>
        <p:spPr>
          <a:xfrm>
            <a:off x="7809051" y="4039152"/>
            <a:ext cx="2238040" cy="1139757"/>
          </a:xfrm>
          <a:prstGeom prst="rect">
            <a:avLst/>
          </a:prstGeom>
          <a:noFill/>
        </p:spPr>
        <p:txBody>
          <a:bodyPr wrap="square" lIns="0" tIns="0" rIns="0" bIns="0" rtlCol="0" anchor="t" anchorCtr="0">
            <a:noAutofit/>
          </a:bodyPr>
          <a:lstStyle/>
          <a:p>
            <a:pPr algn="just">
              <a:lnSpc>
                <a:spcPct val="130000"/>
              </a:lnSpc>
              <a:defRPr/>
            </a:pPr>
            <a:r>
              <a:rPr lang="zh-CN" altLang="en-US" sz="1600" b="1" kern="0" dirty="0">
                <a:solidFill>
                  <a:schemeClr val="accent1"/>
                </a:solidFill>
                <a:latin typeface="微软雅黑" pitchFamily="34" charset="-122"/>
                <a:ea typeface="微软雅黑" pitchFamily="34" charset="-122"/>
              </a:rPr>
              <a:t>智能化生命周期推荐</a:t>
            </a:r>
            <a:endParaRPr lang="en-US" altLang="zh-CN" sz="1600" b="1" kern="0" dirty="0">
              <a:solidFill>
                <a:schemeClr val="accent1"/>
              </a:solidFill>
              <a:latin typeface="微软雅黑" pitchFamily="34" charset="-122"/>
              <a:ea typeface="微软雅黑" pitchFamily="34" charset="-122"/>
            </a:endParaRPr>
          </a:p>
          <a:p>
            <a:pPr algn="just">
              <a:lnSpc>
                <a:spcPct val="130000"/>
              </a:lnSpc>
              <a:defRPr/>
            </a:pPr>
            <a:r>
              <a:rPr lang="zh-CN" altLang="en-US" sz="1600" kern="0" dirty="0">
                <a:solidFill>
                  <a:schemeClr val="accent1"/>
                </a:solidFill>
                <a:latin typeface="微软雅黑" pitchFamily="34" charset="-122"/>
                <a:ea typeface="微软雅黑" pitchFamily="34" charset="-122"/>
              </a:rPr>
              <a:t>人工调整审批</a:t>
            </a:r>
            <a:endParaRPr lang="en-US" altLang="zh-CN" sz="1600" kern="0" dirty="0">
              <a:solidFill>
                <a:schemeClr val="accent1"/>
              </a:solidFill>
              <a:latin typeface="微软雅黑" pitchFamily="34" charset="-122"/>
              <a:ea typeface="微软雅黑" pitchFamily="34" charset="-122"/>
            </a:endParaRPr>
          </a:p>
        </p:txBody>
      </p:sp>
      <p:sp>
        <p:nvSpPr>
          <p:cNvPr id="47" name="KSO_GN2">
            <a:extLst>
              <a:ext uri="{FF2B5EF4-FFF2-40B4-BE49-F238E27FC236}">
                <a16:creationId xmlns:a16="http://schemas.microsoft.com/office/drawing/2014/main" id="{D07807DB-66D4-B1B4-6E3C-D45AD5043758}"/>
              </a:ext>
            </a:extLst>
          </p:cNvPr>
          <p:cNvSpPr txBox="1"/>
          <p:nvPr/>
        </p:nvSpPr>
        <p:spPr>
          <a:xfrm>
            <a:off x="10047091" y="2012611"/>
            <a:ext cx="480000" cy="360000"/>
          </a:xfrm>
          <a:prstGeom prst="rect">
            <a:avLst/>
          </a:prstGeom>
          <a:noFill/>
        </p:spPr>
        <p:txBody>
          <a:bodyPr wrap="square" lIns="0" tIns="0" rIns="0" bIns="0" rtlCol="0" anchor="t" anchorCtr="0">
            <a:noAutofit/>
          </a:bodyPr>
          <a:lstStyle>
            <a:defPPr>
              <a:defRPr lang="zh-CN"/>
            </a:defPPr>
            <a:lvl1pPr marR="0" lvl="0" indent="0" fontAlgn="auto">
              <a:spcBef>
                <a:spcPts val="0"/>
              </a:spcBef>
              <a:spcAft>
                <a:spcPts val="0"/>
              </a:spcAft>
              <a:buClrTx/>
              <a:buSzTx/>
              <a:buFontTx/>
              <a:buNone/>
              <a:tabLst/>
              <a:defRPr kumimoji="0" sz="2400" b="1" i="0" u="none" strike="noStrike" kern="0" cap="none" spc="0" normalizeH="0" baseline="0">
                <a:ln>
                  <a:noFill/>
                </a:ln>
                <a:solidFill>
                  <a:schemeClr val="accent2"/>
                </a:solidFill>
                <a:effectLst/>
                <a:uLnTx/>
                <a:uFillTx/>
                <a:latin typeface="Arial" pitchFamily="34" charset="0"/>
                <a:ea typeface="微软雅黑" pitchFamily="34" charset="-122"/>
                <a:cs typeface="Arial" pitchFamily="34" charset="0"/>
              </a:defRPr>
            </a:lvl1pPr>
          </a:lstStyle>
          <a:p>
            <a:r>
              <a:rPr lang="en-US" altLang="zh-CN" sz="3200" b="0" dirty="0">
                <a:solidFill>
                  <a:schemeClr val="accent1"/>
                </a:solidFill>
              </a:rPr>
              <a:t>02</a:t>
            </a:r>
            <a:endParaRPr lang="zh-CN" altLang="en-US" sz="3200" b="0" dirty="0">
              <a:solidFill>
                <a:schemeClr val="accent1"/>
              </a:solidFill>
            </a:endParaRPr>
          </a:p>
        </p:txBody>
      </p:sp>
      <p:sp>
        <p:nvSpPr>
          <p:cNvPr id="48" name="KSO_GT1.1.1">
            <a:extLst>
              <a:ext uri="{FF2B5EF4-FFF2-40B4-BE49-F238E27FC236}">
                <a16:creationId xmlns:a16="http://schemas.microsoft.com/office/drawing/2014/main" id="{2B993340-660D-3BC6-0AF8-822F3D7828EB}"/>
              </a:ext>
            </a:extLst>
          </p:cNvPr>
          <p:cNvSpPr txBox="1"/>
          <p:nvPr/>
        </p:nvSpPr>
        <p:spPr>
          <a:xfrm>
            <a:off x="1764686" y="2048651"/>
            <a:ext cx="2147197" cy="1277453"/>
          </a:xfrm>
          <a:prstGeom prst="rect">
            <a:avLst/>
          </a:prstGeom>
          <a:noFill/>
        </p:spPr>
        <p:txBody>
          <a:bodyPr wrap="square" lIns="0" tIns="0" rIns="0" bIns="0" rtlCol="0" anchor="t" anchorCtr="0">
            <a:noAutofit/>
          </a:bodyPr>
          <a:lstStyle/>
          <a:p>
            <a:pPr algn="just">
              <a:lnSpc>
                <a:spcPct val="130000"/>
              </a:lnSpc>
              <a:defRPr/>
            </a:pPr>
            <a:r>
              <a:rPr lang="zh-CN" altLang="en-US" sz="1600" kern="0" dirty="0">
                <a:solidFill>
                  <a:schemeClr val="accent1"/>
                </a:solidFill>
                <a:latin typeface="微软雅黑" pitchFamily="34" charset="-122"/>
                <a:ea typeface="微软雅黑" pitchFamily="34" charset="-122"/>
              </a:rPr>
              <a:t>元数据记录归属信息、数据文件最近数据访问账号</a:t>
            </a:r>
            <a:endParaRPr lang="en-US" altLang="zh-CN" sz="1600" kern="0" dirty="0">
              <a:solidFill>
                <a:schemeClr val="accent1"/>
              </a:solidFill>
              <a:latin typeface="微软雅黑" pitchFamily="34" charset="-122"/>
              <a:ea typeface="微软雅黑" pitchFamily="34" charset="-122"/>
            </a:endParaRPr>
          </a:p>
        </p:txBody>
      </p:sp>
      <p:sp>
        <p:nvSpPr>
          <p:cNvPr id="49" name="KSO_GN1">
            <a:extLst>
              <a:ext uri="{FF2B5EF4-FFF2-40B4-BE49-F238E27FC236}">
                <a16:creationId xmlns:a16="http://schemas.microsoft.com/office/drawing/2014/main" id="{584DD60A-9421-C73D-10D6-DAF3D3E76EF9}"/>
              </a:ext>
            </a:extLst>
          </p:cNvPr>
          <p:cNvSpPr txBox="1"/>
          <p:nvPr/>
        </p:nvSpPr>
        <p:spPr>
          <a:xfrm>
            <a:off x="1187480" y="2046617"/>
            <a:ext cx="480000" cy="360000"/>
          </a:xfrm>
          <a:prstGeom prst="rect">
            <a:avLst/>
          </a:prstGeom>
          <a:noFill/>
        </p:spPr>
        <p:txBody>
          <a:bodyPr wrap="square" lIns="0" tIns="0" rIns="0" bIns="0" rtlCol="0" anchor="t" anchorCtr="0">
            <a:noAutofit/>
          </a:bodyPr>
          <a:lstStyle/>
          <a:p>
            <a:pPr>
              <a:defRPr/>
            </a:pPr>
            <a:r>
              <a:rPr lang="en-US" altLang="zh-CN" sz="3200" kern="0" dirty="0">
                <a:solidFill>
                  <a:schemeClr val="accent1"/>
                </a:solidFill>
                <a:ea typeface="微软雅黑" pitchFamily="34" charset="-122"/>
                <a:cs typeface="Arial" pitchFamily="34" charset="0"/>
              </a:rPr>
              <a:t>01</a:t>
            </a:r>
            <a:endParaRPr lang="zh-CN" altLang="en-US" sz="3200" kern="0" dirty="0">
              <a:solidFill>
                <a:schemeClr val="accent1"/>
              </a:solidFill>
              <a:ea typeface="微软雅黑" pitchFamily="34" charset="-122"/>
              <a:cs typeface="Arial" pitchFamily="34" charset="0"/>
            </a:endParaRPr>
          </a:p>
        </p:txBody>
      </p:sp>
      <p:cxnSp>
        <p:nvCxnSpPr>
          <p:cNvPr id="50" name="直接连接符 103">
            <a:extLst>
              <a:ext uri="{FF2B5EF4-FFF2-40B4-BE49-F238E27FC236}">
                <a16:creationId xmlns:a16="http://schemas.microsoft.com/office/drawing/2014/main" id="{A23E68D5-F2AC-278B-004B-DBDF6F358349}"/>
              </a:ext>
            </a:extLst>
          </p:cNvPr>
          <p:cNvCxnSpPr/>
          <p:nvPr/>
        </p:nvCxnSpPr>
        <p:spPr>
          <a:xfrm>
            <a:off x="7730833" y="2003895"/>
            <a:ext cx="27297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104">
            <a:extLst>
              <a:ext uri="{FF2B5EF4-FFF2-40B4-BE49-F238E27FC236}">
                <a16:creationId xmlns:a16="http://schemas.microsoft.com/office/drawing/2014/main" id="{A0C752EC-34E2-6D8F-636B-0B22CDBE5A52}"/>
              </a:ext>
            </a:extLst>
          </p:cNvPr>
          <p:cNvCxnSpPr/>
          <p:nvPr/>
        </p:nvCxnSpPr>
        <p:spPr>
          <a:xfrm>
            <a:off x="1207966" y="1993837"/>
            <a:ext cx="27297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105">
            <a:extLst>
              <a:ext uri="{FF2B5EF4-FFF2-40B4-BE49-F238E27FC236}">
                <a16:creationId xmlns:a16="http://schemas.microsoft.com/office/drawing/2014/main" id="{694A93A3-77D0-D4E7-FC37-2A306F51D0CF}"/>
              </a:ext>
            </a:extLst>
          </p:cNvPr>
          <p:cNvCxnSpPr/>
          <p:nvPr/>
        </p:nvCxnSpPr>
        <p:spPr>
          <a:xfrm>
            <a:off x="7730833" y="5162189"/>
            <a:ext cx="27297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106">
            <a:extLst>
              <a:ext uri="{FF2B5EF4-FFF2-40B4-BE49-F238E27FC236}">
                <a16:creationId xmlns:a16="http://schemas.microsoft.com/office/drawing/2014/main" id="{2A6FB8F1-82F2-195B-87E5-24A3C94844E4}"/>
              </a:ext>
            </a:extLst>
          </p:cNvPr>
          <p:cNvCxnSpPr/>
          <p:nvPr/>
        </p:nvCxnSpPr>
        <p:spPr>
          <a:xfrm>
            <a:off x="1182094" y="5162189"/>
            <a:ext cx="27297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83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up)">
                                      <p:cBhvr>
                                        <p:cTn id="15" dur="500"/>
                                        <p:tgtEl>
                                          <p:spTgt spid="4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arn(inVertical)">
                                      <p:cBhvr>
                                        <p:cTn id="25" dur="500"/>
                                        <p:tgtEl>
                                          <p:spTgt spid="48"/>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right)">
                                      <p:cBhvr>
                                        <p:cTn id="29" dur="500"/>
                                        <p:tgtEl>
                                          <p:spTgt spid="50"/>
                                        </p:tgtEl>
                                      </p:cBhvr>
                                    </p:animEffect>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500"/>
                                        <p:tgtEl>
                                          <p:spTgt spid="29"/>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childTnLst>
                          </p:cTn>
                        </p:par>
                        <p:par>
                          <p:cTn id="44" fill="hold">
                            <p:stCondLst>
                              <p:cond delay="4500"/>
                            </p:stCondLst>
                            <p:childTnLst>
                              <p:par>
                                <p:cTn id="45" presetID="16" presetClass="entr" presetSubtype="2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barn(inVertical)">
                                      <p:cBhvr>
                                        <p:cTn id="47" dur="500"/>
                                        <p:tgtEl>
                                          <p:spTgt spid="46"/>
                                        </p:tgtEl>
                                      </p:cBhvr>
                                    </p:animEffect>
                                  </p:childTnLst>
                                </p:cTn>
                              </p:par>
                            </p:childTnLst>
                          </p:cTn>
                        </p:par>
                        <p:par>
                          <p:cTn id="48" fill="hold">
                            <p:stCondLst>
                              <p:cond delay="5000"/>
                            </p:stCondLst>
                            <p:childTnLst>
                              <p:par>
                                <p:cTn id="49" presetID="22" presetClass="entr" presetSubtype="8" fill="hold"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00"/>
                                        <p:tgtEl>
                                          <p:spTgt spid="38"/>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childTnLst>
                          </p:cTn>
                        </p:par>
                        <p:par>
                          <p:cTn id="66" fill="hold">
                            <p:stCondLst>
                              <p:cond delay="7000"/>
                            </p:stCondLst>
                            <p:childTnLst>
                              <p:par>
                                <p:cTn id="67" presetID="16" presetClass="entr" presetSubtype="21"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arn(inVertical)">
                                      <p:cBhvr>
                                        <p:cTn id="69" dur="500"/>
                                        <p:tgtEl>
                                          <p:spTgt spid="44"/>
                                        </p:tgtEl>
                                      </p:cBhvr>
                                    </p:animEffect>
                                  </p:childTnLst>
                                </p:cTn>
                              </p:par>
                            </p:childTnLst>
                          </p:cTn>
                        </p:par>
                        <p:par>
                          <p:cTn id="70" fill="hold">
                            <p:stCondLst>
                              <p:cond delay="7500"/>
                            </p:stCondLst>
                            <p:childTnLst>
                              <p:par>
                                <p:cTn id="71" presetID="22" presetClass="entr" presetSubtype="2" fill="hold" nodeType="after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right)">
                                      <p:cBhvr>
                                        <p:cTn id="73" dur="500"/>
                                        <p:tgtEl>
                                          <p:spTgt spid="52"/>
                                        </p:tgtEl>
                                      </p:cBhvr>
                                    </p:animEffect>
                                  </p:childTnLst>
                                </p:cTn>
                              </p:par>
                            </p:childTnLst>
                          </p:cTn>
                        </p:par>
                        <p:par>
                          <p:cTn id="74" fill="hold">
                            <p:stCondLst>
                              <p:cond delay="8000"/>
                            </p:stCondLst>
                            <p:childTnLst>
                              <p:par>
                                <p:cTn id="75" presetID="22" presetClass="entr" presetSubtype="2"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right)">
                                      <p:cBhvr>
                                        <p:cTn id="77" dur="500"/>
                                        <p:tgtEl>
                                          <p:spTgt spid="30"/>
                                        </p:tgtEl>
                                      </p:cBhvr>
                                    </p:animEffect>
                                  </p:childTnLst>
                                </p:cTn>
                              </p:par>
                            </p:childTnLst>
                          </p:cTn>
                        </p:par>
                        <p:par>
                          <p:cTn id="78" fill="hold">
                            <p:stCondLst>
                              <p:cond delay="8500"/>
                            </p:stCondLst>
                            <p:childTnLst>
                              <p:par>
                                <p:cTn id="79" presetID="22" presetClass="entr" presetSubtype="4"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par>
                          <p:cTn id="82" fill="hold">
                            <p:stCondLst>
                              <p:cond delay="9000"/>
                            </p:stCondLst>
                            <p:childTnLst>
                              <p:par>
                                <p:cTn id="83" presetID="53" presetClass="entr" presetSubtype="16" fill="hold" grpId="0" nodeType="after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ppt_w</p:attrName>
                                        </p:attrNameLst>
                                      </p:cBhvr>
                                      <p:tavLst>
                                        <p:tav tm="0">
                                          <p:val>
                                            <p:fltVal val="0"/>
                                          </p:val>
                                        </p:tav>
                                        <p:tav tm="100000">
                                          <p:val>
                                            <p:strVal val="#ppt_w"/>
                                          </p:val>
                                        </p:tav>
                                      </p:tavLst>
                                    </p:anim>
                                    <p:anim calcmode="lin" valueType="num">
                                      <p:cBhvr>
                                        <p:cTn id="86" dur="500" fill="hold"/>
                                        <p:tgtEl>
                                          <p:spTgt spid="43"/>
                                        </p:tgtEl>
                                        <p:attrNameLst>
                                          <p:attrName>ppt_h</p:attrName>
                                        </p:attrNameLst>
                                      </p:cBhvr>
                                      <p:tavLst>
                                        <p:tav tm="0">
                                          <p:val>
                                            <p:fltVal val="0"/>
                                          </p:val>
                                        </p:tav>
                                        <p:tav tm="100000">
                                          <p:val>
                                            <p:strVal val="#ppt_h"/>
                                          </p:val>
                                        </p:tav>
                                      </p:tavLst>
                                    </p:anim>
                                    <p:animEffect transition="in" filter="fade">
                                      <p:cBhvr>
                                        <p:cTn id="87" dur="500"/>
                                        <p:tgtEl>
                                          <p:spTgt spid="43"/>
                                        </p:tgtEl>
                                      </p:cBhvr>
                                    </p:animEffect>
                                  </p:childTnLst>
                                </p:cTn>
                              </p:par>
                            </p:childTnLst>
                          </p:cTn>
                        </p:par>
                        <p:par>
                          <p:cTn id="88" fill="hold">
                            <p:stCondLst>
                              <p:cond delay="9500"/>
                            </p:stCondLst>
                            <p:childTnLst>
                              <p:par>
                                <p:cTn id="89" presetID="16" presetClass="entr" presetSubtype="21" fill="hold" grpId="0" nodeType="after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barn(inVertical)">
                                      <p:cBhvr>
                                        <p:cTn id="91" dur="500"/>
                                        <p:tgtEl>
                                          <p:spTgt spid="42"/>
                                        </p:tgtEl>
                                      </p:cBhvr>
                                    </p:animEffect>
                                  </p:childTnLst>
                                </p:cTn>
                              </p:par>
                            </p:childTnLst>
                          </p:cTn>
                        </p:par>
                        <p:par>
                          <p:cTn id="92" fill="hold">
                            <p:stCondLst>
                              <p:cond delay="10000"/>
                            </p:stCondLst>
                            <p:childTnLst>
                              <p:par>
                                <p:cTn id="93" presetID="16" presetClass="entr" presetSubtype="21"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barn(inVertical)">
                                      <p:cBhvr>
                                        <p:cTn id="9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7" grpId="0" animBg="1"/>
      <p:bldP spid="38" grpId="0" animBg="1"/>
      <p:bldP spid="39" grpId="0" animBg="1"/>
      <p:bldP spid="40" grpId="0" animBg="1"/>
      <p:bldP spid="41" grpId="0"/>
      <p:bldP spid="42" grpId="0"/>
      <p:bldP spid="43" grpId="0"/>
      <p:bldP spid="44" grpId="0"/>
      <p:bldP spid="45" grpId="0"/>
      <p:bldP spid="46" grpId="0"/>
      <p:bldP spid="47" grpId="0"/>
      <p:bldP spid="48"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腾讯数据治理体系简介</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sym typeface="+mn-lt"/>
              </a:rPr>
              <a:t>元数据管理成熟度</a:t>
            </a:r>
            <a:endParaRPr lang="zh-CN" altLang="en-US" sz="2400" b="1" dirty="0">
              <a:solidFill>
                <a:schemeClr val="accent1"/>
              </a:solidFill>
              <a:ea typeface="TencentSans W7" panose="020C04030202040F0204" charset="-122"/>
            </a:endParaRPr>
          </a:p>
        </p:txBody>
      </p:sp>
      <p:pic>
        <p:nvPicPr>
          <p:cNvPr id="2" name="图片 1">
            <a:extLst>
              <a:ext uri="{FF2B5EF4-FFF2-40B4-BE49-F238E27FC236}">
                <a16:creationId xmlns:a16="http://schemas.microsoft.com/office/drawing/2014/main" id="{BC51FE72-4141-DB76-25AC-1411370979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5311" y="1583475"/>
            <a:ext cx="8622373" cy="3942636"/>
          </a:xfrm>
          <a:prstGeom prst="rect">
            <a:avLst/>
          </a:prstGeom>
        </p:spPr>
      </p:pic>
    </p:spTree>
    <p:extLst>
      <p:ext uri="{BB962C8B-B14F-4D97-AF65-F5344CB8AC3E}">
        <p14:creationId xmlns:p14="http://schemas.microsoft.com/office/powerpoint/2010/main" val="146429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数据治理技术实践</a:t>
            </a:r>
          </a:p>
        </p:txBody>
      </p:sp>
      <p:grpSp>
        <p:nvGrpSpPr>
          <p:cNvPr id="3" name="Group 32">
            <a:extLst>
              <a:ext uri="{FF2B5EF4-FFF2-40B4-BE49-F238E27FC236}">
                <a16:creationId xmlns:a16="http://schemas.microsoft.com/office/drawing/2014/main" id="{58165DBB-668A-119D-F319-11997E19DB15}"/>
              </a:ext>
            </a:extLst>
          </p:cNvPr>
          <p:cNvGrpSpPr/>
          <p:nvPr/>
        </p:nvGrpSpPr>
        <p:grpSpPr>
          <a:xfrm>
            <a:off x="2566063" y="2700904"/>
            <a:ext cx="5164133" cy="1844040"/>
            <a:chOff x="2539974" y="2488184"/>
            <a:chExt cx="3142987" cy="874305"/>
          </a:xfrm>
        </p:grpSpPr>
        <p:sp>
          <p:nvSpPr>
            <p:cNvPr id="4" name="TextBox 6">
              <a:extLst>
                <a:ext uri="{FF2B5EF4-FFF2-40B4-BE49-F238E27FC236}">
                  <a16:creationId xmlns:a16="http://schemas.microsoft.com/office/drawing/2014/main" id="{3B8C8C10-4BA4-F5B2-1DA4-FA5CEE6FA8D1}"/>
                </a:ext>
              </a:extLst>
            </p:cNvPr>
            <p:cNvSpPr txBox="1"/>
            <p:nvPr/>
          </p:nvSpPr>
          <p:spPr>
            <a:xfrm>
              <a:off x="2539974" y="2488184"/>
              <a:ext cx="655949" cy="707886"/>
            </a:xfrm>
            <a:prstGeom prst="rect">
              <a:avLst/>
            </a:prstGeom>
            <a:noFill/>
          </p:spPr>
          <p:txBody>
            <a:bodyPr wrap="none" anchor="ctr">
              <a:normAutofit/>
            </a:bodyPr>
            <a:lstStyle/>
            <a:p>
              <a:r>
                <a:rPr lang="en-US" altLang="zh-CN" sz="5333" b="1" dirty="0">
                  <a:solidFill>
                    <a:schemeClr val="accent1"/>
                  </a:solidFill>
                  <a:latin typeface="微软雅黑" charset="0"/>
                  <a:ea typeface="微软雅黑" charset="0"/>
                </a:rPr>
                <a:t>03</a:t>
              </a:r>
            </a:p>
          </p:txBody>
        </p:sp>
        <p:sp>
          <p:nvSpPr>
            <p:cNvPr id="7" name="TextBox 8">
              <a:extLst>
                <a:ext uri="{FF2B5EF4-FFF2-40B4-BE49-F238E27FC236}">
                  <a16:creationId xmlns:a16="http://schemas.microsoft.com/office/drawing/2014/main" id="{CE32CA97-1AEB-BC6C-9C3C-F568EEF3834B}"/>
                </a:ext>
              </a:extLst>
            </p:cNvPr>
            <p:cNvSpPr txBox="1"/>
            <p:nvPr/>
          </p:nvSpPr>
          <p:spPr>
            <a:xfrm>
              <a:off x="3008026" y="2488184"/>
              <a:ext cx="2511910" cy="353943"/>
            </a:xfrm>
            <a:prstGeom prst="rect">
              <a:avLst/>
            </a:prstGeom>
            <a:noFill/>
          </p:spPr>
          <p:txBody>
            <a:bodyPr wrap="none" lIns="480000" tIns="0" rIns="0" bIns="0" anchor="b" anchorCtr="0">
              <a:normAutofit/>
            </a:bodyPr>
            <a:lstStyle/>
            <a:p>
              <a:r>
                <a:rPr lang="zh-CN" altLang="en-US" sz="2667" b="1" dirty="0">
                  <a:solidFill>
                    <a:schemeClr val="accent1"/>
                  </a:solidFill>
                  <a:latin typeface="微软雅黑" charset="0"/>
                  <a:ea typeface="微软雅黑" charset="0"/>
                </a:rPr>
                <a:t>数据治理技术实践</a:t>
              </a:r>
            </a:p>
          </p:txBody>
        </p:sp>
        <p:sp>
          <p:nvSpPr>
            <p:cNvPr id="9" name="TextBox 9">
              <a:extLst>
                <a:ext uri="{FF2B5EF4-FFF2-40B4-BE49-F238E27FC236}">
                  <a16:creationId xmlns:a16="http://schemas.microsoft.com/office/drawing/2014/main" id="{F5B7BD11-ED08-2FBB-999E-C9DB3C364B5A}"/>
                </a:ext>
              </a:extLst>
            </p:cNvPr>
            <p:cNvSpPr txBox="1"/>
            <p:nvPr/>
          </p:nvSpPr>
          <p:spPr>
            <a:xfrm>
              <a:off x="2996784" y="2842127"/>
              <a:ext cx="2686177" cy="520362"/>
            </a:xfrm>
            <a:prstGeom prst="rect">
              <a:avLst/>
            </a:prstGeom>
          </p:spPr>
          <p:txBody>
            <a:bodyPr vert="horz" wrap="square" lIns="480000" tIns="0" rIns="0" bIns="0" anchor="ctr" anchorCtr="0">
              <a:normAutofit/>
            </a:bodyPr>
            <a:lstStyle/>
            <a:p>
              <a:pPr algn="l">
                <a:lnSpc>
                  <a:spcPct val="120000"/>
                </a:lnSpc>
              </a:pPr>
              <a:r>
                <a:rPr lang="zh-CN" altLang="en-US" sz="1400" dirty="0">
                  <a:solidFill>
                    <a:schemeClr val="accent1"/>
                  </a:solidFill>
                  <a:latin typeface="微软雅黑" charset="0"/>
                  <a:ea typeface="微软雅黑" charset="0"/>
                  <a:cs typeface="微软雅黑" charset="0"/>
                </a:rPr>
                <a:t>介绍元数据管理、数据数据血缘相关技术实践</a:t>
              </a:r>
            </a:p>
          </p:txBody>
        </p:sp>
      </p:grpSp>
    </p:spTree>
    <p:extLst>
      <p:ext uri="{BB962C8B-B14F-4D97-AF65-F5344CB8AC3E}">
        <p14:creationId xmlns:p14="http://schemas.microsoft.com/office/powerpoint/2010/main" val="246757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数据治理技术实践</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rPr>
              <a:t>技术架构</a:t>
            </a:r>
          </a:p>
        </p:txBody>
      </p:sp>
      <p:pic>
        <p:nvPicPr>
          <p:cNvPr id="2" name="图片 1">
            <a:extLst>
              <a:ext uri="{FF2B5EF4-FFF2-40B4-BE49-F238E27FC236}">
                <a16:creationId xmlns:a16="http://schemas.microsoft.com/office/drawing/2014/main" id="{ED21E671-9C1C-FFCA-AEAF-50AF5D2D2B78}"/>
              </a:ext>
            </a:extLst>
          </p:cNvPr>
          <p:cNvPicPr>
            <a:picLocks noChangeAspect="1"/>
          </p:cNvPicPr>
          <p:nvPr/>
        </p:nvPicPr>
        <p:blipFill>
          <a:blip r:embed="rId5"/>
          <a:stretch>
            <a:fillRect/>
          </a:stretch>
        </p:blipFill>
        <p:spPr>
          <a:xfrm>
            <a:off x="2147648" y="979798"/>
            <a:ext cx="7294276" cy="5043626"/>
          </a:xfrm>
          <a:prstGeom prst="rect">
            <a:avLst/>
          </a:prstGeom>
        </p:spPr>
      </p:pic>
    </p:spTree>
    <p:extLst>
      <p:ext uri="{BB962C8B-B14F-4D97-AF65-F5344CB8AC3E}">
        <p14:creationId xmlns:p14="http://schemas.microsoft.com/office/powerpoint/2010/main" val="5233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数据治理技术实践</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rPr>
              <a:t>微服务划分</a:t>
            </a:r>
          </a:p>
        </p:txBody>
      </p:sp>
      <p:pic>
        <p:nvPicPr>
          <p:cNvPr id="3" name="图片 2">
            <a:extLst>
              <a:ext uri="{FF2B5EF4-FFF2-40B4-BE49-F238E27FC236}">
                <a16:creationId xmlns:a16="http://schemas.microsoft.com/office/drawing/2014/main" id="{FD82F269-1EFD-D2D4-4772-5D7634BBFADB}"/>
              </a:ext>
            </a:extLst>
          </p:cNvPr>
          <p:cNvPicPr>
            <a:picLocks noChangeAspect="1"/>
          </p:cNvPicPr>
          <p:nvPr/>
        </p:nvPicPr>
        <p:blipFill>
          <a:blip r:embed="rId5"/>
          <a:stretch>
            <a:fillRect/>
          </a:stretch>
        </p:blipFill>
        <p:spPr>
          <a:xfrm>
            <a:off x="1843606" y="1276770"/>
            <a:ext cx="7538933" cy="4420808"/>
          </a:xfrm>
          <a:prstGeom prst="rect">
            <a:avLst/>
          </a:prstGeom>
        </p:spPr>
      </p:pic>
    </p:spTree>
    <p:extLst>
      <p:ext uri="{BB962C8B-B14F-4D97-AF65-F5344CB8AC3E}">
        <p14:creationId xmlns:p14="http://schemas.microsoft.com/office/powerpoint/2010/main" val="24164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数据治理技术实践</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rPr>
              <a:t>元数据采集</a:t>
            </a:r>
          </a:p>
        </p:txBody>
      </p:sp>
      <p:sp>
        <p:nvSpPr>
          <p:cNvPr id="53" name="圆角矩形 52">
            <a:extLst>
              <a:ext uri="{FF2B5EF4-FFF2-40B4-BE49-F238E27FC236}">
                <a16:creationId xmlns:a16="http://schemas.microsoft.com/office/drawing/2014/main" id="{852E608B-5E0E-0DFB-975E-1101637F22B6}"/>
              </a:ext>
            </a:extLst>
          </p:cNvPr>
          <p:cNvSpPr/>
          <p:nvPr/>
        </p:nvSpPr>
        <p:spPr>
          <a:xfrm>
            <a:off x="410435" y="3549023"/>
            <a:ext cx="1924794" cy="2264439"/>
          </a:xfrm>
          <a:prstGeom prst="round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solidFill>
                <a:schemeClr val="accent1"/>
              </a:solidFill>
            </a:endParaRPr>
          </a:p>
        </p:txBody>
      </p:sp>
      <p:sp>
        <p:nvSpPr>
          <p:cNvPr id="54" name="圆角矩形 53">
            <a:extLst>
              <a:ext uri="{FF2B5EF4-FFF2-40B4-BE49-F238E27FC236}">
                <a16:creationId xmlns:a16="http://schemas.microsoft.com/office/drawing/2014/main" id="{C857B7FB-6A97-3557-0ADF-45680886064D}"/>
              </a:ext>
            </a:extLst>
          </p:cNvPr>
          <p:cNvSpPr/>
          <p:nvPr/>
        </p:nvSpPr>
        <p:spPr>
          <a:xfrm>
            <a:off x="476018" y="1124754"/>
            <a:ext cx="1940692" cy="2192641"/>
          </a:xfrm>
          <a:prstGeom prst="round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solidFill>
                <a:schemeClr val="accent1"/>
              </a:solidFill>
            </a:endParaRPr>
          </a:p>
        </p:txBody>
      </p:sp>
      <p:grpSp>
        <p:nvGrpSpPr>
          <p:cNvPr id="55" name="组合 54">
            <a:extLst>
              <a:ext uri="{FF2B5EF4-FFF2-40B4-BE49-F238E27FC236}">
                <a16:creationId xmlns:a16="http://schemas.microsoft.com/office/drawing/2014/main" id="{A0F18A99-A6A5-ED5F-EF42-879574BF0457}"/>
              </a:ext>
            </a:extLst>
          </p:cNvPr>
          <p:cNvGrpSpPr/>
          <p:nvPr/>
        </p:nvGrpSpPr>
        <p:grpSpPr>
          <a:xfrm>
            <a:off x="2587626" y="1115968"/>
            <a:ext cx="9343465" cy="4705115"/>
            <a:chOff x="1236808" y="932095"/>
            <a:chExt cx="7007599" cy="3180646"/>
          </a:xfrm>
        </p:grpSpPr>
        <p:sp>
          <p:nvSpPr>
            <p:cNvPr id="56" name="矩形 55">
              <a:extLst>
                <a:ext uri="{FF2B5EF4-FFF2-40B4-BE49-F238E27FC236}">
                  <a16:creationId xmlns:a16="http://schemas.microsoft.com/office/drawing/2014/main" id="{F844A2A3-8BB8-4206-914F-4FBA0652EE9D}"/>
                </a:ext>
              </a:extLst>
            </p:cNvPr>
            <p:cNvSpPr/>
            <p:nvPr/>
          </p:nvSpPr>
          <p:spPr>
            <a:xfrm>
              <a:off x="1236808" y="932095"/>
              <a:ext cx="7007599" cy="3180646"/>
            </a:xfrm>
            <a:prstGeom prst="rect">
              <a:avLst/>
            </a:prstGeom>
            <a:solidFill>
              <a:srgbClr val="F5F5F5"/>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sp>
          <p:nvSpPr>
            <p:cNvPr id="57" name="圆柱体 56">
              <a:extLst>
                <a:ext uri="{FF2B5EF4-FFF2-40B4-BE49-F238E27FC236}">
                  <a16:creationId xmlns:a16="http://schemas.microsoft.com/office/drawing/2014/main" id="{2D1D6DE6-59F6-84CE-A7E8-92F20A1B9E50}"/>
                </a:ext>
              </a:extLst>
            </p:cNvPr>
            <p:cNvSpPr/>
            <p:nvPr/>
          </p:nvSpPr>
          <p:spPr>
            <a:xfrm rot="5400000">
              <a:off x="3876507" y="2619170"/>
              <a:ext cx="488889" cy="538065"/>
            </a:xfrm>
            <a:prstGeom prst="can">
              <a:avLst/>
            </a:prstGeom>
            <a:solidFill>
              <a:schemeClr val="accent4">
                <a:lumMod val="20000"/>
                <a:lumOff val="8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zh-CN" altLang="en-US" sz="2400" dirty="0"/>
            </a:p>
          </p:txBody>
        </p:sp>
        <p:sp>
          <p:nvSpPr>
            <p:cNvPr id="58" name="圆角矩形 57">
              <a:extLst>
                <a:ext uri="{FF2B5EF4-FFF2-40B4-BE49-F238E27FC236}">
                  <a16:creationId xmlns:a16="http://schemas.microsoft.com/office/drawing/2014/main" id="{54141497-4C54-CE51-65CB-90F98EEDFA19}"/>
                </a:ext>
              </a:extLst>
            </p:cNvPr>
            <p:cNvSpPr/>
            <p:nvPr/>
          </p:nvSpPr>
          <p:spPr>
            <a:xfrm>
              <a:off x="4690819" y="2230697"/>
              <a:ext cx="2304737" cy="1340772"/>
            </a:xfrm>
            <a:prstGeom prst="roundRect">
              <a:avLst>
                <a:gd name="adj" fmla="val 10715"/>
              </a:avLst>
            </a:prstGeom>
            <a:noFill/>
            <a:ln w="6350">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2400"/>
            </a:p>
          </p:txBody>
        </p:sp>
        <p:sp>
          <p:nvSpPr>
            <p:cNvPr id="59" name="矩形 58">
              <a:extLst>
                <a:ext uri="{FF2B5EF4-FFF2-40B4-BE49-F238E27FC236}">
                  <a16:creationId xmlns:a16="http://schemas.microsoft.com/office/drawing/2014/main" id="{52174AAE-E69C-C876-AE8B-9426DCF6A159}"/>
                </a:ext>
              </a:extLst>
            </p:cNvPr>
            <p:cNvSpPr/>
            <p:nvPr/>
          </p:nvSpPr>
          <p:spPr>
            <a:xfrm rot="16200000">
              <a:off x="4939360" y="2787244"/>
              <a:ext cx="951105" cy="2535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dispatcher</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0" name="文本框 59">
              <a:extLst>
                <a:ext uri="{FF2B5EF4-FFF2-40B4-BE49-F238E27FC236}">
                  <a16:creationId xmlns:a16="http://schemas.microsoft.com/office/drawing/2014/main" id="{B10D1041-9AC3-77E0-D0DC-84B2714EEE3E}"/>
                </a:ext>
              </a:extLst>
            </p:cNvPr>
            <p:cNvSpPr txBox="1"/>
            <p:nvPr/>
          </p:nvSpPr>
          <p:spPr>
            <a:xfrm>
              <a:off x="2258148" y="3084054"/>
              <a:ext cx="792088" cy="173424"/>
            </a:xfrm>
            <a:prstGeom prst="rect">
              <a:avLst/>
            </a:prstGeom>
            <a:noFill/>
          </p:spPr>
          <p:txBody>
            <a:bodyPr wrap="square" rtlCol="0">
              <a:spAutoFit/>
            </a:bodyPr>
            <a:lstStyle/>
            <a:p>
              <a:r>
                <a:rPr kumimoji="1" lang="zh-CN" altLang="en-US" sz="1067" dirty="0">
                  <a:latin typeface="Microsoft YaHei Light" panose="020B0503020204020204" pitchFamily="34" charset="-122"/>
                  <a:ea typeface="Microsoft YaHei Light" panose="020B0503020204020204" pitchFamily="34" charset="-122"/>
                </a:rPr>
                <a:t>实时采集</a:t>
              </a:r>
            </a:p>
          </p:txBody>
        </p:sp>
        <p:sp>
          <p:nvSpPr>
            <p:cNvPr id="61" name="矩形 60">
              <a:extLst>
                <a:ext uri="{FF2B5EF4-FFF2-40B4-BE49-F238E27FC236}">
                  <a16:creationId xmlns:a16="http://schemas.microsoft.com/office/drawing/2014/main" id="{96F4DE9D-08F3-5900-3BB0-A23D58E4D429}"/>
                </a:ext>
              </a:extLst>
            </p:cNvPr>
            <p:cNvSpPr/>
            <p:nvPr/>
          </p:nvSpPr>
          <p:spPr>
            <a:xfrm rot="16200000">
              <a:off x="4601213" y="2764062"/>
              <a:ext cx="707803" cy="299915"/>
            </a:xfrm>
            <a:prstGeom prst="rect">
              <a:avLst/>
            </a:prstGeom>
            <a:ln w="6350">
              <a:solidFill>
                <a:srgbClr val="36B0CE"/>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consumer</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2" name="圆角矩形 61">
              <a:extLst>
                <a:ext uri="{FF2B5EF4-FFF2-40B4-BE49-F238E27FC236}">
                  <a16:creationId xmlns:a16="http://schemas.microsoft.com/office/drawing/2014/main" id="{048F999B-0F97-073F-69C5-0F97B4F03A8B}"/>
                </a:ext>
              </a:extLst>
            </p:cNvPr>
            <p:cNvSpPr/>
            <p:nvPr/>
          </p:nvSpPr>
          <p:spPr>
            <a:xfrm>
              <a:off x="6340913" y="2427555"/>
              <a:ext cx="566994" cy="2479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lineage</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3" name="圆角矩形 62">
              <a:extLst>
                <a:ext uri="{FF2B5EF4-FFF2-40B4-BE49-F238E27FC236}">
                  <a16:creationId xmlns:a16="http://schemas.microsoft.com/office/drawing/2014/main" id="{ABE27073-1DB4-8E77-9C5C-8D24B8BEB1B8}"/>
                </a:ext>
              </a:extLst>
            </p:cNvPr>
            <p:cNvSpPr/>
            <p:nvPr/>
          </p:nvSpPr>
          <p:spPr>
            <a:xfrm>
              <a:off x="6344397" y="2746312"/>
              <a:ext cx="563510" cy="2479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DDL</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4" name="圆角矩形 63">
              <a:extLst>
                <a:ext uri="{FF2B5EF4-FFF2-40B4-BE49-F238E27FC236}">
                  <a16:creationId xmlns:a16="http://schemas.microsoft.com/office/drawing/2014/main" id="{B016DF92-69F9-46E5-1050-BC9DA78EA4E0}"/>
                </a:ext>
              </a:extLst>
            </p:cNvPr>
            <p:cNvSpPr/>
            <p:nvPr/>
          </p:nvSpPr>
          <p:spPr>
            <a:xfrm>
              <a:off x="6340913" y="3067816"/>
              <a:ext cx="566994" cy="2479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Audit</a:t>
              </a:r>
              <a:r>
                <a:rPr kumimoji="1" lang="zh-CN" altLang="en-US" sz="1067" dirty="0">
                  <a:latin typeface="Microsoft YaHei Light" panose="020B0503020204020204" pitchFamily="34" charset="-122"/>
                  <a:ea typeface="Microsoft YaHei Light" panose="020B0503020204020204" pitchFamily="34" charset="-122"/>
                </a:rPr>
                <a:t> </a:t>
              </a:r>
              <a:r>
                <a:rPr kumimoji="1" lang="en-US" altLang="zh-CN" sz="1067" dirty="0">
                  <a:latin typeface="Microsoft YaHei Light" panose="020B0503020204020204" pitchFamily="34" charset="-122"/>
                  <a:ea typeface="Microsoft YaHei Light" panose="020B0503020204020204" pitchFamily="34" charset="-122"/>
                </a:rPr>
                <a:t>log</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5" name="圆柱体 64">
              <a:extLst>
                <a:ext uri="{FF2B5EF4-FFF2-40B4-BE49-F238E27FC236}">
                  <a16:creationId xmlns:a16="http://schemas.microsoft.com/office/drawing/2014/main" id="{ADD63A13-980A-7F78-32E9-4953AC87F4B7}"/>
                </a:ext>
              </a:extLst>
            </p:cNvPr>
            <p:cNvSpPr/>
            <p:nvPr/>
          </p:nvSpPr>
          <p:spPr>
            <a:xfrm>
              <a:off x="7298273" y="2578628"/>
              <a:ext cx="591442" cy="252217"/>
            </a:xfrm>
            <a:prstGeom prst="can">
              <a:avLst/>
            </a:prstGeom>
            <a:ln w="63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hbase</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6" name="圆柱体 65">
              <a:extLst>
                <a:ext uri="{FF2B5EF4-FFF2-40B4-BE49-F238E27FC236}">
                  <a16:creationId xmlns:a16="http://schemas.microsoft.com/office/drawing/2014/main" id="{42D66D08-4426-3354-9B92-8CA2E9C21CDE}"/>
                </a:ext>
              </a:extLst>
            </p:cNvPr>
            <p:cNvSpPr/>
            <p:nvPr/>
          </p:nvSpPr>
          <p:spPr>
            <a:xfrm>
              <a:off x="7290559" y="2852813"/>
              <a:ext cx="591443" cy="252217"/>
            </a:xfrm>
            <a:prstGeom prst="can">
              <a:avLst/>
            </a:prstGeom>
            <a:ln w="63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es</a:t>
              </a:r>
              <a:endParaRPr kumimoji="1" lang="zh-CN" altLang="en-US" sz="1067" dirty="0">
                <a:latin typeface="Microsoft YaHei Light" panose="020B0503020204020204" pitchFamily="34" charset="-122"/>
                <a:ea typeface="Microsoft YaHei Light" panose="020B0503020204020204" pitchFamily="34" charset="-122"/>
              </a:endParaRPr>
            </a:p>
          </p:txBody>
        </p:sp>
        <p:sp>
          <p:nvSpPr>
            <p:cNvPr id="67" name="圆柱体 66">
              <a:extLst>
                <a:ext uri="{FF2B5EF4-FFF2-40B4-BE49-F238E27FC236}">
                  <a16:creationId xmlns:a16="http://schemas.microsoft.com/office/drawing/2014/main" id="{D3EF3183-CA94-16DB-6237-0E3BFE6C5EE4}"/>
                </a:ext>
              </a:extLst>
            </p:cNvPr>
            <p:cNvSpPr/>
            <p:nvPr/>
          </p:nvSpPr>
          <p:spPr>
            <a:xfrm>
              <a:off x="7273909" y="3126997"/>
              <a:ext cx="608093" cy="252217"/>
            </a:xfrm>
            <a:prstGeom prst="can">
              <a:avLst/>
            </a:prstGeom>
            <a:ln w="63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hermes</a:t>
              </a:r>
              <a:endParaRPr kumimoji="1" lang="zh-CN" altLang="en-US" sz="1067" dirty="0">
                <a:latin typeface="Microsoft YaHei Light" panose="020B0503020204020204" pitchFamily="34" charset="-122"/>
                <a:ea typeface="Microsoft YaHei Light" panose="020B0503020204020204" pitchFamily="34" charset="-122"/>
              </a:endParaRPr>
            </a:p>
          </p:txBody>
        </p:sp>
        <p:cxnSp>
          <p:nvCxnSpPr>
            <p:cNvPr id="68" name="曲线连接符 67">
              <a:extLst>
                <a:ext uri="{FF2B5EF4-FFF2-40B4-BE49-F238E27FC236}">
                  <a16:creationId xmlns:a16="http://schemas.microsoft.com/office/drawing/2014/main" id="{AA04E178-595D-B6F8-B10E-61B7A0CDD696}"/>
                </a:ext>
              </a:extLst>
            </p:cNvPr>
            <p:cNvCxnSpPr>
              <a:cxnSpLocks/>
            </p:cNvCxnSpPr>
            <p:nvPr/>
          </p:nvCxnSpPr>
          <p:spPr>
            <a:xfrm flipV="1">
              <a:off x="5939040" y="2545596"/>
              <a:ext cx="401872" cy="1864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3BA2826B-C2D7-9D61-AEF2-D74E63BE9B8D}"/>
                </a:ext>
              </a:extLst>
            </p:cNvPr>
            <p:cNvCxnSpPr>
              <a:cxnSpLocks/>
              <a:endCxn id="63" idx="1"/>
            </p:cNvCxnSpPr>
            <p:nvPr/>
          </p:nvCxnSpPr>
          <p:spPr>
            <a:xfrm flipV="1">
              <a:off x="5967281" y="2870273"/>
              <a:ext cx="377116" cy="109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a:extLst>
                <a:ext uri="{FF2B5EF4-FFF2-40B4-BE49-F238E27FC236}">
                  <a16:creationId xmlns:a16="http://schemas.microsoft.com/office/drawing/2014/main" id="{43D07137-6298-08F0-14A9-9603B06862A7}"/>
                </a:ext>
              </a:extLst>
            </p:cNvPr>
            <p:cNvCxnSpPr>
              <a:cxnSpLocks/>
              <a:endCxn id="64" idx="1"/>
            </p:cNvCxnSpPr>
            <p:nvPr/>
          </p:nvCxnSpPr>
          <p:spPr>
            <a:xfrm>
              <a:off x="5952210" y="3049928"/>
              <a:ext cx="388703" cy="1418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圆柱体 70">
              <a:extLst>
                <a:ext uri="{FF2B5EF4-FFF2-40B4-BE49-F238E27FC236}">
                  <a16:creationId xmlns:a16="http://schemas.microsoft.com/office/drawing/2014/main" id="{22168530-EDED-169F-188F-E983A5246AAF}"/>
                </a:ext>
              </a:extLst>
            </p:cNvPr>
            <p:cNvSpPr/>
            <p:nvPr/>
          </p:nvSpPr>
          <p:spPr>
            <a:xfrm>
              <a:off x="7299098" y="2302916"/>
              <a:ext cx="608093" cy="252217"/>
            </a:xfrm>
            <a:prstGeom prst="can">
              <a:avLst/>
            </a:prstGeom>
            <a:ln w="635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Graphdb</a:t>
              </a:r>
              <a:endParaRPr kumimoji="1" lang="zh-CN" altLang="en-US" sz="1067" dirty="0">
                <a:latin typeface="Microsoft YaHei Light" panose="020B0503020204020204" pitchFamily="34" charset="-122"/>
                <a:ea typeface="Microsoft YaHei Light" panose="020B0503020204020204" pitchFamily="34" charset="-122"/>
              </a:endParaRPr>
            </a:p>
          </p:txBody>
        </p:sp>
        <p:cxnSp>
          <p:nvCxnSpPr>
            <p:cNvPr id="72" name="曲线连接符 71">
              <a:extLst>
                <a:ext uri="{FF2B5EF4-FFF2-40B4-BE49-F238E27FC236}">
                  <a16:creationId xmlns:a16="http://schemas.microsoft.com/office/drawing/2014/main" id="{E2401D0D-1376-F4A5-8553-49FF74CFD1B6}"/>
                </a:ext>
              </a:extLst>
            </p:cNvPr>
            <p:cNvCxnSpPr>
              <a:cxnSpLocks/>
              <a:stCxn id="62" idx="3"/>
              <a:endCxn id="71" idx="2"/>
            </p:cNvCxnSpPr>
            <p:nvPr/>
          </p:nvCxnSpPr>
          <p:spPr>
            <a:xfrm flipV="1">
              <a:off x="6907907" y="2429025"/>
              <a:ext cx="391191" cy="1224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a:extLst>
                <a:ext uri="{FF2B5EF4-FFF2-40B4-BE49-F238E27FC236}">
                  <a16:creationId xmlns:a16="http://schemas.microsoft.com/office/drawing/2014/main" id="{8F5F53CF-BD5A-F79B-8748-E25AC6584929}"/>
                </a:ext>
              </a:extLst>
            </p:cNvPr>
            <p:cNvCxnSpPr>
              <a:cxnSpLocks/>
              <a:stCxn id="63" idx="3"/>
              <a:endCxn id="65" idx="2"/>
            </p:cNvCxnSpPr>
            <p:nvPr/>
          </p:nvCxnSpPr>
          <p:spPr>
            <a:xfrm flipV="1">
              <a:off x="6907907" y="2704737"/>
              <a:ext cx="390366" cy="1655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曲线连接符 73">
              <a:extLst>
                <a:ext uri="{FF2B5EF4-FFF2-40B4-BE49-F238E27FC236}">
                  <a16:creationId xmlns:a16="http://schemas.microsoft.com/office/drawing/2014/main" id="{4BD064CC-6EFD-B475-B0B1-C4BA18AA9694}"/>
                </a:ext>
              </a:extLst>
            </p:cNvPr>
            <p:cNvCxnSpPr>
              <a:cxnSpLocks/>
              <a:stCxn id="63" idx="3"/>
              <a:endCxn id="66" idx="2"/>
            </p:cNvCxnSpPr>
            <p:nvPr/>
          </p:nvCxnSpPr>
          <p:spPr>
            <a:xfrm>
              <a:off x="6907907" y="2870273"/>
              <a:ext cx="382652" cy="108649"/>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a:extLst>
                <a:ext uri="{FF2B5EF4-FFF2-40B4-BE49-F238E27FC236}">
                  <a16:creationId xmlns:a16="http://schemas.microsoft.com/office/drawing/2014/main" id="{7F6259A0-2092-87C4-7725-F021115D939F}"/>
                </a:ext>
              </a:extLst>
            </p:cNvPr>
            <p:cNvCxnSpPr>
              <a:cxnSpLocks/>
              <a:stCxn id="64" idx="3"/>
              <a:endCxn id="67" idx="2"/>
            </p:cNvCxnSpPr>
            <p:nvPr/>
          </p:nvCxnSpPr>
          <p:spPr>
            <a:xfrm>
              <a:off x="6907907" y="3191777"/>
              <a:ext cx="366002" cy="6132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连接符 75">
              <a:extLst>
                <a:ext uri="{FF2B5EF4-FFF2-40B4-BE49-F238E27FC236}">
                  <a16:creationId xmlns:a16="http://schemas.microsoft.com/office/drawing/2014/main" id="{DD479CDD-965E-84AB-213F-ACD3331E05F1}"/>
                </a:ext>
              </a:extLst>
            </p:cNvPr>
            <p:cNvCxnSpPr>
              <a:cxnSpLocks/>
            </p:cNvCxnSpPr>
            <p:nvPr/>
          </p:nvCxnSpPr>
          <p:spPr>
            <a:xfrm flipH="1" flipV="1">
              <a:off x="2816483" y="2072606"/>
              <a:ext cx="113216" cy="342716"/>
            </a:xfrm>
            <a:prstGeom prst="line">
              <a:avLst/>
            </a:prstGeom>
            <a:ln>
              <a:solidFill>
                <a:srgbClr val="0090FC"/>
              </a:solidFill>
              <a:prstDash val="dash"/>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F946E88B-02A0-9249-F211-AE4D2364B71C}"/>
                </a:ext>
              </a:extLst>
            </p:cNvPr>
            <p:cNvCxnSpPr>
              <a:cxnSpLocks/>
            </p:cNvCxnSpPr>
            <p:nvPr/>
          </p:nvCxnSpPr>
          <p:spPr>
            <a:xfrm>
              <a:off x="3563888" y="2701177"/>
              <a:ext cx="214225" cy="0"/>
            </a:xfrm>
            <a:prstGeom prst="straightConnector1">
              <a:avLst/>
            </a:prstGeom>
            <a:ln w="12700">
              <a:solidFill>
                <a:srgbClr val="006CB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41965C4-F7B3-555A-FF02-16BEB3AC2B5E}"/>
                </a:ext>
              </a:extLst>
            </p:cNvPr>
            <p:cNvSpPr txBox="1"/>
            <p:nvPr/>
          </p:nvSpPr>
          <p:spPr>
            <a:xfrm>
              <a:off x="2851957" y="2396984"/>
              <a:ext cx="687886" cy="173424"/>
            </a:xfrm>
            <a:prstGeom prst="rect">
              <a:avLst/>
            </a:prstGeom>
            <a:noFill/>
          </p:spPr>
          <p:txBody>
            <a:bodyPr wrap="square" rtlCol="0">
              <a:spAutoFit/>
            </a:bodyPr>
            <a:lstStyle/>
            <a:p>
              <a:r>
                <a:rPr kumimoji="1" lang="zh-CN" altLang="en-US" sz="1067" dirty="0">
                  <a:latin typeface="Microsoft YaHei Light" panose="020B0503020204020204" pitchFamily="34" charset="-122"/>
                  <a:ea typeface="Microsoft YaHei Light" panose="020B0503020204020204" pitchFamily="34" charset="-122"/>
                </a:rPr>
                <a:t>增量过滤</a:t>
              </a:r>
            </a:p>
          </p:txBody>
        </p:sp>
        <p:cxnSp>
          <p:nvCxnSpPr>
            <p:cNvPr id="79" name="直线箭头连接符 78">
              <a:extLst>
                <a:ext uri="{FF2B5EF4-FFF2-40B4-BE49-F238E27FC236}">
                  <a16:creationId xmlns:a16="http://schemas.microsoft.com/office/drawing/2014/main" id="{1786197B-D230-23BC-4243-8DF945EFF3D2}"/>
                </a:ext>
              </a:extLst>
            </p:cNvPr>
            <p:cNvCxnSpPr>
              <a:cxnSpLocks/>
              <a:stCxn id="61" idx="2"/>
              <a:endCxn id="59" idx="0"/>
            </p:cNvCxnSpPr>
            <p:nvPr/>
          </p:nvCxnSpPr>
          <p:spPr>
            <a:xfrm flipV="1">
              <a:off x="5105072" y="2914018"/>
              <a:ext cx="183067"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80" name="图片 79">
              <a:extLst>
                <a:ext uri="{FF2B5EF4-FFF2-40B4-BE49-F238E27FC236}">
                  <a16:creationId xmlns:a16="http://schemas.microsoft.com/office/drawing/2014/main" id="{F2538081-6A3D-04E9-85B1-8A3C47C68A05}"/>
                </a:ext>
              </a:extLst>
            </p:cNvPr>
            <p:cNvPicPr>
              <a:picLocks noChangeAspect="1"/>
            </p:cNvPicPr>
            <p:nvPr/>
          </p:nvPicPr>
          <p:blipFill>
            <a:blip r:embed="rId5"/>
            <a:stretch>
              <a:fillRect/>
            </a:stretch>
          </p:blipFill>
          <p:spPr>
            <a:xfrm>
              <a:off x="2425658" y="1119296"/>
              <a:ext cx="1422867" cy="827042"/>
            </a:xfrm>
            <a:prstGeom prst="rect">
              <a:avLst/>
            </a:prstGeom>
          </p:spPr>
        </p:pic>
        <p:cxnSp>
          <p:nvCxnSpPr>
            <p:cNvPr id="81" name="直线箭头连接符 80">
              <a:extLst>
                <a:ext uri="{FF2B5EF4-FFF2-40B4-BE49-F238E27FC236}">
                  <a16:creationId xmlns:a16="http://schemas.microsoft.com/office/drawing/2014/main" id="{60B2223F-7D25-AE9F-7897-E6621863A1BE}"/>
                </a:ext>
              </a:extLst>
            </p:cNvPr>
            <p:cNvCxnSpPr>
              <a:cxnSpLocks/>
            </p:cNvCxnSpPr>
            <p:nvPr/>
          </p:nvCxnSpPr>
          <p:spPr>
            <a:xfrm flipV="1">
              <a:off x="2291077" y="3032061"/>
              <a:ext cx="1513938" cy="16969"/>
            </a:xfrm>
            <a:prstGeom prst="straightConnector1">
              <a:avLst/>
            </a:prstGeom>
            <a:ln w="12700">
              <a:solidFill>
                <a:srgbClr val="006CB9"/>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CC1D8E7D-EE90-A3CD-6C8D-B23C46A588F5}"/>
                </a:ext>
              </a:extLst>
            </p:cNvPr>
            <p:cNvSpPr txBox="1"/>
            <p:nvPr/>
          </p:nvSpPr>
          <p:spPr>
            <a:xfrm>
              <a:off x="3814730" y="2758129"/>
              <a:ext cx="639764" cy="201078"/>
            </a:xfrm>
            <a:prstGeom prst="rect">
              <a:avLst/>
            </a:prstGeom>
            <a:noFill/>
          </p:spPr>
          <p:txBody>
            <a:bodyPr wrap="square" rtlCol="0">
              <a:spAutoFit/>
            </a:bodyPr>
            <a:lstStyle/>
            <a:p>
              <a:r>
                <a:rPr kumimoji="1" lang="en-US" altLang="zh-CN" sz="1333" dirty="0">
                  <a:latin typeface="Microsoft YaHei Light" panose="020B0503020204020204" pitchFamily="34" charset="-122"/>
                  <a:ea typeface="Microsoft YaHei Light" panose="020B0503020204020204" pitchFamily="34" charset="-122"/>
                </a:rPr>
                <a:t>pulsar</a:t>
              </a:r>
              <a:endParaRPr kumimoji="1" lang="zh-CN" altLang="en-US" sz="1333" dirty="0">
                <a:latin typeface="Microsoft YaHei Light" panose="020B0503020204020204" pitchFamily="34" charset="-122"/>
                <a:ea typeface="Microsoft YaHei Light" panose="020B0503020204020204" pitchFamily="34" charset="-122"/>
              </a:endParaRPr>
            </a:p>
          </p:txBody>
        </p:sp>
        <p:cxnSp>
          <p:nvCxnSpPr>
            <p:cNvPr id="83" name="直线连接符 82">
              <a:extLst>
                <a:ext uri="{FF2B5EF4-FFF2-40B4-BE49-F238E27FC236}">
                  <a16:creationId xmlns:a16="http://schemas.microsoft.com/office/drawing/2014/main" id="{805A45D6-1C49-5331-E2D2-E0DF6B202BFC}"/>
                </a:ext>
              </a:extLst>
            </p:cNvPr>
            <p:cNvCxnSpPr>
              <a:cxnSpLocks/>
            </p:cNvCxnSpPr>
            <p:nvPr/>
          </p:nvCxnSpPr>
          <p:spPr>
            <a:xfrm flipV="1">
              <a:off x="3322419" y="2143279"/>
              <a:ext cx="1015910" cy="379140"/>
            </a:xfrm>
            <a:prstGeom prst="line">
              <a:avLst/>
            </a:prstGeom>
            <a:ln>
              <a:solidFill>
                <a:srgbClr val="0090FC"/>
              </a:solidFill>
              <a:prstDash val="dash"/>
            </a:ln>
          </p:spPr>
          <p:style>
            <a:lnRef idx="1">
              <a:schemeClr val="accent1"/>
            </a:lnRef>
            <a:fillRef idx="0">
              <a:schemeClr val="accent1"/>
            </a:fillRef>
            <a:effectRef idx="0">
              <a:schemeClr val="accent1"/>
            </a:effectRef>
            <a:fontRef idx="minor">
              <a:schemeClr val="tx1"/>
            </a:fontRef>
          </p:style>
        </p:cxnSp>
        <p:pic>
          <p:nvPicPr>
            <p:cNvPr id="84" name="图片 83">
              <a:extLst>
                <a:ext uri="{FF2B5EF4-FFF2-40B4-BE49-F238E27FC236}">
                  <a16:creationId xmlns:a16="http://schemas.microsoft.com/office/drawing/2014/main" id="{AB29635D-B2A0-B152-0325-2305CD41BC2F}"/>
                </a:ext>
              </a:extLst>
            </p:cNvPr>
            <p:cNvPicPr>
              <a:picLocks noChangeAspect="1"/>
            </p:cNvPicPr>
            <p:nvPr/>
          </p:nvPicPr>
          <p:blipFill>
            <a:blip r:embed="rId6"/>
            <a:stretch>
              <a:fillRect/>
            </a:stretch>
          </p:blipFill>
          <p:spPr>
            <a:xfrm>
              <a:off x="4196991" y="1073857"/>
              <a:ext cx="1306276" cy="952939"/>
            </a:xfrm>
            <a:prstGeom prst="rect">
              <a:avLst/>
            </a:prstGeom>
          </p:spPr>
        </p:pic>
        <p:pic>
          <p:nvPicPr>
            <p:cNvPr id="85" name="图片 84">
              <a:extLst>
                <a:ext uri="{FF2B5EF4-FFF2-40B4-BE49-F238E27FC236}">
                  <a16:creationId xmlns:a16="http://schemas.microsoft.com/office/drawing/2014/main" id="{CF6B087B-45F2-829A-1F29-97E75817C893}"/>
                </a:ext>
              </a:extLst>
            </p:cNvPr>
            <p:cNvPicPr>
              <a:picLocks noChangeAspect="1"/>
            </p:cNvPicPr>
            <p:nvPr/>
          </p:nvPicPr>
          <p:blipFill>
            <a:blip r:embed="rId7"/>
            <a:stretch>
              <a:fillRect/>
            </a:stretch>
          </p:blipFill>
          <p:spPr>
            <a:xfrm>
              <a:off x="1356992" y="1089396"/>
              <a:ext cx="898727" cy="2866045"/>
            </a:xfrm>
            <a:prstGeom prst="rect">
              <a:avLst/>
            </a:prstGeom>
          </p:spPr>
        </p:pic>
        <p:sp>
          <p:nvSpPr>
            <p:cNvPr id="86" name="爆炸形 1 85">
              <a:extLst>
                <a:ext uri="{FF2B5EF4-FFF2-40B4-BE49-F238E27FC236}">
                  <a16:creationId xmlns:a16="http://schemas.microsoft.com/office/drawing/2014/main" id="{3F5213C3-6FAD-A90E-E929-D9FCDF2BC2A9}"/>
                </a:ext>
              </a:extLst>
            </p:cNvPr>
            <p:cNvSpPr/>
            <p:nvPr/>
          </p:nvSpPr>
          <p:spPr>
            <a:xfrm>
              <a:off x="4876234" y="1689499"/>
              <a:ext cx="1748176" cy="479218"/>
            </a:xfrm>
            <a:prstGeom prst="irregularSeal1">
              <a:avLst/>
            </a:prstGeom>
            <a:solidFill>
              <a:schemeClr val="tx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sz="2400"/>
            </a:p>
          </p:txBody>
        </p:sp>
        <p:sp>
          <p:nvSpPr>
            <p:cNvPr id="87" name="文本框 86">
              <a:extLst>
                <a:ext uri="{FF2B5EF4-FFF2-40B4-BE49-F238E27FC236}">
                  <a16:creationId xmlns:a16="http://schemas.microsoft.com/office/drawing/2014/main" id="{A1AEF05C-E725-8EC8-B731-2B8BC3D94BD2}"/>
                </a:ext>
              </a:extLst>
            </p:cNvPr>
            <p:cNvSpPr txBox="1"/>
            <p:nvPr/>
          </p:nvSpPr>
          <p:spPr>
            <a:xfrm>
              <a:off x="5242260" y="1780927"/>
              <a:ext cx="1306276" cy="201078"/>
            </a:xfrm>
            <a:prstGeom prst="rect">
              <a:avLst/>
            </a:prstGeom>
            <a:noFill/>
          </p:spPr>
          <p:txBody>
            <a:bodyPr wrap="square" rtlCol="0">
              <a:spAutoFit/>
            </a:bodyPr>
            <a:lstStyle/>
            <a:p>
              <a:r>
                <a:rPr kumimoji="1" lang="zh-CN" altLang="en-US" sz="1333" dirty="0">
                  <a:latin typeface="Microsoft YaHei Light" panose="020B0503020204020204" pitchFamily="34" charset="-122"/>
                  <a:ea typeface="Microsoft YaHei Light" panose="020B0503020204020204" pitchFamily="34" charset="-122"/>
                </a:rPr>
                <a:t>元数据删除判断</a:t>
              </a:r>
            </a:p>
          </p:txBody>
        </p:sp>
        <p:cxnSp>
          <p:nvCxnSpPr>
            <p:cNvPr id="88" name="直线箭头连接符 87">
              <a:extLst>
                <a:ext uri="{FF2B5EF4-FFF2-40B4-BE49-F238E27FC236}">
                  <a16:creationId xmlns:a16="http://schemas.microsoft.com/office/drawing/2014/main" id="{8C6DBBD1-0063-FF4C-2989-8BC9EA93A747}"/>
                </a:ext>
              </a:extLst>
            </p:cNvPr>
            <p:cNvCxnSpPr>
              <a:cxnSpLocks/>
            </p:cNvCxnSpPr>
            <p:nvPr/>
          </p:nvCxnSpPr>
          <p:spPr>
            <a:xfrm>
              <a:off x="4427984" y="2923091"/>
              <a:ext cx="190967" cy="0"/>
            </a:xfrm>
            <a:prstGeom prst="straightConnector1">
              <a:avLst/>
            </a:prstGeom>
            <a:ln w="19050">
              <a:solidFill>
                <a:srgbClr val="006CB9"/>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1D9D8AB3-7291-236D-64EF-505EDDD03D2B}"/>
                </a:ext>
              </a:extLst>
            </p:cNvPr>
            <p:cNvSpPr/>
            <p:nvPr/>
          </p:nvSpPr>
          <p:spPr>
            <a:xfrm rot="16200000">
              <a:off x="5356796" y="2789541"/>
              <a:ext cx="951105" cy="2535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sz="1067" dirty="0">
                  <a:latin typeface="Microsoft YaHei Light" panose="020B0503020204020204" pitchFamily="34" charset="-122"/>
                  <a:ea typeface="Microsoft YaHei Light" panose="020B0503020204020204" pitchFamily="34" charset="-122"/>
                </a:rPr>
                <a:t>Guid</a:t>
              </a:r>
              <a:r>
                <a:rPr kumimoji="1" lang="zh-CN" altLang="en-US" sz="1067" dirty="0">
                  <a:latin typeface="Microsoft YaHei Light" panose="020B0503020204020204" pitchFamily="34" charset="-122"/>
                  <a:ea typeface="Microsoft YaHei Light" panose="020B0503020204020204" pitchFamily="34" charset="-122"/>
                </a:rPr>
                <a:t> </a:t>
              </a:r>
              <a:r>
                <a:rPr kumimoji="1" lang="en-US" altLang="zh-CN" sz="1067" dirty="0">
                  <a:latin typeface="Microsoft YaHei Light" panose="020B0503020204020204" pitchFamily="34" charset="-122"/>
                  <a:ea typeface="Microsoft YaHei Light" panose="020B0503020204020204" pitchFamily="34" charset="-122"/>
                </a:rPr>
                <a:t>generator</a:t>
              </a:r>
              <a:endParaRPr kumimoji="1" lang="zh-CN" altLang="en-US" sz="1067" dirty="0">
                <a:latin typeface="Microsoft YaHei Light" panose="020B0503020204020204" pitchFamily="34" charset="-122"/>
                <a:ea typeface="Microsoft YaHei Light" panose="020B0503020204020204" pitchFamily="34" charset="-122"/>
              </a:endParaRPr>
            </a:p>
          </p:txBody>
        </p:sp>
        <p:cxnSp>
          <p:nvCxnSpPr>
            <p:cNvPr id="90" name="直线箭头连接符 89">
              <a:extLst>
                <a:ext uri="{FF2B5EF4-FFF2-40B4-BE49-F238E27FC236}">
                  <a16:creationId xmlns:a16="http://schemas.microsoft.com/office/drawing/2014/main" id="{5E5F194B-327D-B9AD-3ED2-3E790D91F5FA}"/>
                </a:ext>
              </a:extLst>
            </p:cNvPr>
            <p:cNvCxnSpPr>
              <a:cxnSpLocks/>
              <a:stCxn id="59" idx="2"/>
              <a:endCxn id="89" idx="0"/>
            </p:cNvCxnSpPr>
            <p:nvPr/>
          </p:nvCxnSpPr>
          <p:spPr>
            <a:xfrm>
              <a:off x="5541687" y="2914018"/>
              <a:ext cx="163888" cy="22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96645AEC-1932-299C-DA55-DB666470E240}"/>
                </a:ext>
              </a:extLst>
            </p:cNvPr>
            <p:cNvSpPr txBox="1"/>
            <p:nvPr/>
          </p:nvSpPr>
          <p:spPr>
            <a:xfrm>
              <a:off x="5358369" y="3427471"/>
              <a:ext cx="898728" cy="228862"/>
            </a:xfrm>
            <a:prstGeom prst="rect">
              <a:avLst/>
            </a:prstGeom>
            <a:solidFill>
              <a:schemeClr val="accent4">
                <a:lumMod val="20000"/>
                <a:lumOff val="80000"/>
              </a:schemeClr>
            </a:solidFill>
            <a:ln>
              <a:noFill/>
            </a:ln>
          </p:spPr>
          <p:txBody>
            <a:bodyPr wrap="square" rtlCol="0">
              <a:spAutoFit/>
            </a:bodyPr>
            <a:lstStyle/>
            <a:p>
              <a:r>
                <a:rPr kumimoji="1" lang="en-US" altLang="zh-CN" sz="1600" dirty="0">
                  <a:latin typeface="Microsoft YaHei Light" panose="020B0503020204020204" pitchFamily="34" charset="-122"/>
                  <a:ea typeface="Microsoft YaHei Light" panose="020B0503020204020204" pitchFamily="34" charset="-122"/>
                </a:rPr>
                <a:t>Data</a:t>
              </a:r>
              <a:r>
                <a:rPr kumimoji="1" lang="zh-CN" altLang="en-US" sz="1600" dirty="0">
                  <a:latin typeface="Microsoft YaHei Light" panose="020B0503020204020204" pitchFamily="34" charset="-122"/>
                  <a:ea typeface="Microsoft YaHei Light" panose="020B0503020204020204" pitchFamily="34" charset="-122"/>
                </a:rPr>
                <a:t> </a:t>
              </a:r>
              <a:r>
                <a:rPr kumimoji="1" lang="en-US" altLang="zh-CN" sz="1600" dirty="0">
                  <a:latin typeface="Microsoft YaHei Light" panose="020B0503020204020204" pitchFamily="34" charset="-122"/>
                  <a:ea typeface="Microsoft YaHei Light" panose="020B0503020204020204" pitchFamily="34" charset="-122"/>
                </a:rPr>
                <a:t>bus</a:t>
              </a:r>
              <a:endParaRPr kumimoji="1" lang="zh-CN" altLang="en-US" sz="1600" dirty="0">
                <a:latin typeface="Microsoft YaHei Light" panose="020B0503020204020204" pitchFamily="34" charset="-122"/>
                <a:ea typeface="Microsoft YaHei Light" panose="020B0503020204020204" pitchFamily="34" charset="-122"/>
              </a:endParaRPr>
            </a:p>
          </p:txBody>
        </p:sp>
        <p:cxnSp>
          <p:nvCxnSpPr>
            <p:cNvPr id="92" name="直线箭头连接符 91">
              <a:extLst>
                <a:ext uri="{FF2B5EF4-FFF2-40B4-BE49-F238E27FC236}">
                  <a16:creationId xmlns:a16="http://schemas.microsoft.com/office/drawing/2014/main" id="{B5B76FBA-18EF-6DBC-561B-6767E432C43A}"/>
                </a:ext>
              </a:extLst>
            </p:cNvPr>
            <p:cNvCxnSpPr>
              <a:cxnSpLocks/>
            </p:cNvCxnSpPr>
            <p:nvPr/>
          </p:nvCxnSpPr>
          <p:spPr>
            <a:xfrm>
              <a:off x="2314049" y="2702437"/>
              <a:ext cx="404905" cy="0"/>
            </a:xfrm>
            <a:prstGeom prst="straightConnector1">
              <a:avLst/>
            </a:prstGeom>
            <a:ln w="12700">
              <a:solidFill>
                <a:srgbClr val="006CB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FA48FC65-C120-A64B-BD53-CA0700F8A785}"/>
                </a:ext>
              </a:extLst>
            </p:cNvPr>
            <p:cNvSpPr txBox="1"/>
            <p:nvPr/>
          </p:nvSpPr>
          <p:spPr>
            <a:xfrm>
              <a:off x="2236093" y="2727499"/>
              <a:ext cx="792088" cy="173424"/>
            </a:xfrm>
            <a:prstGeom prst="rect">
              <a:avLst/>
            </a:prstGeom>
            <a:noFill/>
          </p:spPr>
          <p:txBody>
            <a:bodyPr wrap="square" rtlCol="0">
              <a:spAutoFit/>
            </a:bodyPr>
            <a:lstStyle/>
            <a:p>
              <a:r>
                <a:rPr kumimoji="1" lang="zh-CN" altLang="en-US" sz="1067" dirty="0">
                  <a:latin typeface="Microsoft YaHei Light" panose="020B0503020204020204" pitchFamily="34" charset="-122"/>
                  <a:ea typeface="Microsoft YaHei Light" panose="020B0503020204020204" pitchFamily="34" charset="-122"/>
                </a:rPr>
                <a:t>定时采集</a:t>
              </a:r>
            </a:p>
          </p:txBody>
        </p:sp>
        <p:sp>
          <p:nvSpPr>
            <p:cNvPr id="94" name="圆角矩形 93">
              <a:extLst>
                <a:ext uri="{FF2B5EF4-FFF2-40B4-BE49-F238E27FC236}">
                  <a16:creationId xmlns:a16="http://schemas.microsoft.com/office/drawing/2014/main" id="{810026AA-6D3D-B320-68D3-2789F0AACC8D}"/>
                </a:ext>
              </a:extLst>
            </p:cNvPr>
            <p:cNvSpPr/>
            <p:nvPr/>
          </p:nvSpPr>
          <p:spPr>
            <a:xfrm>
              <a:off x="7130939" y="2226042"/>
              <a:ext cx="1015911" cy="1340772"/>
            </a:xfrm>
            <a:prstGeom prst="roundRect">
              <a:avLst>
                <a:gd name="adj" fmla="val 10715"/>
              </a:avLst>
            </a:prstGeom>
            <a:noFill/>
            <a:ln w="6350">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2400"/>
            </a:p>
          </p:txBody>
        </p:sp>
        <p:sp>
          <p:nvSpPr>
            <p:cNvPr id="95" name="文本框 94">
              <a:extLst>
                <a:ext uri="{FF2B5EF4-FFF2-40B4-BE49-F238E27FC236}">
                  <a16:creationId xmlns:a16="http://schemas.microsoft.com/office/drawing/2014/main" id="{7B42D31F-7156-A519-5906-0D2488655751}"/>
                </a:ext>
              </a:extLst>
            </p:cNvPr>
            <p:cNvSpPr txBox="1"/>
            <p:nvPr/>
          </p:nvSpPr>
          <p:spPr>
            <a:xfrm>
              <a:off x="7263466" y="3427471"/>
              <a:ext cx="814642" cy="228862"/>
            </a:xfrm>
            <a:prstGeom prst="rect">
              <a:avLst/>
            </a:prstGeom>
            <a:solidFill>
              <a:schemeClr val="accent4">
                <a:lumMod val="20000"/>
                <a:lumOff val="80000"/>
              </a:schemeClr>
            </a:solidFill>
            <a:ln>
              <a:noFill/>
            </a:ln>
          </p:spPr>
          <p:txBody>
            <a:bodyPr wrap="square" rtlCol="0">
              <a:spAutoFit/>
            </a:bodyPr>
            <a:lstStyle/>
            <a:p>
              <a:r>
                <a:rPr kumimoji="1" lang="en-US" altLang="zh-CN" sz="1600" dirty="0">
                  <a:latin typeface="Microsoft YaHei Light" panose="020B0503020204020204" pitchFamily="34" charset="-122"/>
                  <a:ea typeface="Microsoft YaHei Light" panose="020B0503020204020204" pitchFamily="34" charset="-122"/>
                </a:rPr>
                <a:t>storage</a:t>
              </a:r>
              <a:endParaRPr kumimoji="1" lang="zh-CN" altLang="en-US" sz="1600" dirty="0">
                <a:latin typeface="Microsoft YaHei Light" panose="020B0503020204020204" pitchFamily="34" charset="-122"/>
                <a:ea typeface="Microsoft YaHei Light" panose="020B0503020204020204" pitchFamily="34" charset="-122"/>
              </a:endParaRPr>
            </a:p>
          </p:txBody>
        </p:sp>
        <p:sp>
          <p:nvSpPr>
            <p:cNvPr id="96" name="爆炸形 1 95">
              <a:extLst>
                <a:ext uri="{FF2B5EF4-FFF2-40B4-BE49-F238E27FC236}">
                  <a16:creationId xmlns:a16="http://schemas.microsoft.com/office/drawing/2014/main" id="{CA8584FA-1947-B518-DD2E-3410178AC55A}"/>
                </a:ext>
              </a:extLst>
            </p:cNvPr>
            <p:cNvSpPr/>
            <p:nvPr/>
          </p:nvSpPr>
          <p:spPr>
            <a:xfrm>
              <a:off x="2843823" y="1713645"/>
              <a:ext cx="1174641" cy="434382"/>
            </a:xfrm>
            <a:prstGeom prst="irregularSeal1">
              <a:avLst/>
            </a:prstGeom>
            <a:solidFill>
              <a:schemeClr val="tx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sz="2400"/>
            </a:p>
          </p:txBody>
        </p:sp>
        <p:sp>
          <p:nvSpPr>
            <p:cNvPr id="97" name="文本框 96">
              <a:extLst>
                <a:ext uri="{FF2B5EF4-FFF2-40B4-BE49-F238E27FC236}">
                  <a16:creationId xmlns:a16="http://schemas.microsoft.com/office/drawing/2014/main" id="{F17A50A0-A754-6AA9-13AC-A45F517C981D}"/>
                </a:ext>
              </a:extLst>
            </p:cNvPr>
            <p:cNvSpPr txBox="1"/>
            <p:nvPr/>
          </p:nvSpPr>
          <p:spPr>
            <a:xfrm>
              <a:off x="3120075" y="1783238"/>
              <a:ext cx="728450" cy="201078"/>
            </a:xfrm>
            <a:prstGeom prst="rect">
              <a:avLst/>
            </a:prstGeom>
            <a:noFill/>
            <a:ln w="3175">
              <a:noFill/>
            </a:ln>
          </p:spPr>
          <p:txBody>
            <a:bodyPr wrap="square" rtlCol="0">
              <a:spAutoFit/>
            </a:bodyPr>
            <a:lstStyle/>
            <a:p>
              <a:r>
                <a:rPr kumimoji="1" lang="zh-CN" altLang="en-US" sz="1333" dirty="0">
                  <a:latin typeface="Microsoft YaHei Light" panose="020B0503020204020204" pitchFamily="34" charset="-122"/>
                  <a:ea typeface="Microsoft YaHei Light" panose="020B0503020204020204" pitchFamily="34" charset="-122"/>
                </a:rPr>
                <a:t>重复判断</a:t>
              </a:r>
            </a:p>
          </p:txBody>
        </p:sp>
      </p:grpSp>
      <p:pic>
        <p:nvPicPr>
          <p:cNvPr id="98" name="图形 97" descr="秒表 66% 纯色填充">
            <a:extLst>
              <a:ext uri="{FF2B5EF4-FFF2-40B4-BE49-F238E27FC236}">
                <a16:creationId xmlns:a16="http://schemas.microsoft.com/office/drawing/2014/main" id="{C43A73B7-95F8-EFCF-A242-55E95C914D7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8055" y="1124753"/>
            <a:ext cx="1219200" cy="1219200"/>
          </a:xfrm>
          <a:prstGeom prst="rect">
            <a:avLst/>
          </a:prstGeom>
        </p:spPr>
      </p:pic>
      <p:sp>
        <p:nvSpPr>
          <p:cNvPr id="99" name="文本框 98">
            <a:extLst>
              <a:ext uri="{FF2B5EF4-FFF2-40B4-BE49-F238E27FC236}">
                <a16:creationId xmlns:a16="http://schemas.microsoft.com/office/drawing/2014/main" id="{70B46A4B-F733-C38F-4F96-D50D86FB4709}"/>
              </a:ext>
            </a:extLst>
          </p:cNvPr>
          <p:cNvSpPr txBox="1"/>
          <p:nvPr/>
        </p:nvSpPr>
        <p:spPr>
          <a:xfrm>
            <a:off x="531725" y="2215437"/>
            <a:ext cx="2252740" cy="379656"/>
          </a:xfrm>
          <a:prstGeom prst="rect">
            <a:avLst/>
          </a:prstGeom>
          <a:noFill/>
        </p:spPr>
        <p:txBody>
          <a:bodyPr wrap="square" rtlCol="0">
            <a:spAutoFit/>
          </a:bodyPr>
          <a:lstStyle/>
          <a:p>
            <a:r>
              <a:rPr kumimoji="1" lang="zh-CN" altLang="en-US" sz="1867" b="1" dirty="0">
                <a:solidFill>
                  <a:schemeClr val="accent1"/>
                </a:solidFill>
                <a:latin typeface="Microsoft YaHei" panose="020B0503020204020204" pitchFamily="34" charset="-122"/>
                <a:ea typeface="Microsoft YaHei" panose="020B0503020204020204" pitchFamily="34" charset="-122"/>
              </a:rPr>
              <a:t>定时增量、全量</a:t>
            </a:r>
          </a:p>
        </p:txBody>
      </p:sp>
      <p:sp>
        <p:nvSpPr>
          <p:cNvPr id="100" name="文本框 99">
            <a:extLst>
              <a:ext uri="{FF2B5EF4-FFF2-40B4-BE49-F238E27FC236}">
                <a16:creationId xmlns:a16="http://schemas.microsoft.com/office/drawing/2014/main" id="{BBF271CF-C78A-4FF0-6DF2-6CFB5D8C2D91}"/>
              </a:ext>
            </a:extLst>
          </p:cNvPr>
          <p:cNvSpPr txBox="1"/>
          <p:nvPr/>
        </p:nvSpPr>
        <p:spPr>
          <a:xfrm>
            <a:off x="766561" y="4477017"/>
            <a:ext cx="911076" cy="379656"/>
          </a:xfrm>
          <a:prstGeom prst="rect">
            <a:avLst/>
          </a:prstGeom>
          <a:noFill/>
        </p:spPr>
        <p:txBody>
          <a:bodyPr wrap="square" rtlCol="0">
            <a:spAutoFit/>
          </a:bodyPr>
          <a:lstStyle/>
          <a:p>
            <a:r>
              <a:rPr kumimoji="1" lang="zh-CN" altLang="en-US" sz="1867" b="1" dirty="0">
                <a:solidFill>
                  <a:schemeClr val="accent1"/>
                </a:solidFill>
                <a:latin typeface="Microsoft YaHei" panose="020B0503020204020204" pitchFamily="34" charset="-122"/>
                <a:ea typeface="Microsoft YaHei" panose="020B0503020204020204" pitchFamily="34" charset="-122"/>
              </a:rPr>
              <a:t>实时</a:t>
            </a:r>
            <a:endParaRPr kumimoji="1" lang="zh-CN" altLang="en-US" sz="1333" b="1" dirty="0">
              <a:solidFill>
                <a:schemeClr val="accent1"/>
              </a:solidFill>
              <a:latin typeface="Microsoft YaHei" panose="020B0503020204020204" pitchFamily="34" charset="-122"/>
              <a:ea typeface="Microsoft YaHei" panose="020B0503020204020204" pitchFamily="34" charset="-122"/>
            </a:endParaRPr>
          </a:p>
        </p:txBody>
      </p:sp>
      <p:sp>
        <p:nvSpPr>
          <p:cNvPr id="101" name="文本框 100">
            <a:extLst>
              <a:ext uri="{FF2B5EF4-FFF2-40B4-BE49-F238E27FC236}">
                <a16:creationId xmlns:a16="http://schemas.microsoft.com/office/drawing/2014/main" id="{A0F845C0-419C-151F-774C-761BBF26CD99}"/>
              </a:ext>
            </a:extLst>
          </p:cNvPr>
          <p:cNvSpPr txBox="1"/>
          <p:nvPr/>
        </p:nvSpPr>
        <p:spPr>
          <a:xfrm>
            <a:off x="668935" y="2575581"/>
            <a:ext cx="1659011" cy="707694"/>
          </a:xfrm>
          <a:prstGeom prst="rect">
            <a:avLst/>
          </a:prstGeom>
          <a:noFill/>
        </p:spPr>
        <p:txBody>
          <a:bodyPr wrap="square" rtlCol="0">
            <a:spAutoFit/>
          </a:bodyPr>
          <a:lstStyle/>
          <a:p>
            <a:pPr marL="228594" indent="-228594">
              <a:buFont typeface="Wingdings" pitchFamily="2" charset="2"/>
              <a:buChar char="ü"/>
            </a:pP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Jdbc</a:t>
            </a:r>
            <a:r>
              <a:rPr kumimoji="1" lang="zh-CN" altLang="en-US" sz="1333" dirty="0">
                <a:solidFill>
                  <a:schemeClr val="accent1"/>
                </a:solidFill>
                <a:latin typeface="Microsoft YaHei Light" panose="020B0503020204020204" pitchFamily="34" charset="-122"/>
                <a:ea typeface="Microsoft YaHei Light" panose="020B0503020204020204" pitchFamily="34" charset="-122"/>
              </a:rPr>
              <a:t> </a:t>
            </a: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query</a:t>
            </a:r>
          </a:p>
          <a:p>
            <a:pPr marL="228594" indent="-228594">
              <a:buFont typeface="Wingdings" pitchFamily="2" charset="2"/>
              <a:buChar char="ü"/>
            </a:pP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Jdbc</a:t>
            </a:r>
            <a:r>
              <a:rPr kumimoji="1" lang="zh-CN" altLang="en-US" sz="1333" dirty="0">
                <a:solidFill>
                  <a:schemeClr val="accent1"/>
                </a:solidFill>
                <a:latin typeface="Microsoft YaHei Light" panose="020B0503020204020204" pitchFamily="34" charset="-122"/>
                <a:ea typeface="Microsoft YaHei Light" panose="020B0503020204020204" pitchFamily="34" charset="-122"/>
              </a:rPr>
              <a:t> </a:t>
            </a: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metaApi</a:t>
            </a:r>
          </a:p>
          <a:p>
            <a:pPr marL="228594" indent="-228594">
              <a:buFont typeface="Wingdings" pitchFamily="2" charset="2"/>
              <a:buChar char="ü"/>
            </a:pPr>
            <a:r>
              <a:rPr kumimoji="1" lang="zh-CN" altLang="en-US" sz="1333" dirty="0">
                <a:solidFill>
                  <a:schemeClr val="accent1"/>
                </a:solidFill>
                <a:latin typeface="Microsoft YaHei Light" panose="020B0503020204020204" pitchFamily="34" charset="-122"/>
                <a:ea typeface="Microsoft YaHei Light" panose="020B0503020204020204" pitchFamily="34" charset="-122"/>
              </a:rPr>
              <a:t>自定义 拉取</a:t>
            </a:r>
          </a:p>
        </p:txBody>
      </p:sp>
      <p:sp>
        <p:nvSpPr>
          <p:cNvPr id="102" name="文本框 101">
            <a:extLst>
              <a:ext uri="{FF2B5EF4-FFF2-40B4-BE49-F238E27FC236}">
                <a16:creationId xmlns:a16="http://schemas.microsoft.com/office/drawing/2014/main" id="{15B89590-84F2-28F2-4C03-74A8E3B05C7E}"/>
              </a:ext>
            </a:extLst>
          </p:cNvPr>
          <p:cNvSpPr txBox="1"/>
          <p:nvPr/>
        </p:nvSpPr>
        <p:spPr>
          <a:xfrm>
            <a:off x="402298" y="4862973"/>
            <a:ext cx="2036611" cy="912814"/>
          </a:xfrm>
          <a:prstGeom prst="rect">
            <a:avLst/>
          </a:prstGeom>
          <a:noFill/>
        </p:spPr>
        <p:txBody>
          <a:bodyPr wrap="square" rtlCol="0">
            <a:spAutoFit/>
          </a:bodyPr>
          <a:lstStyle/>
          <a:p>
            <a:pPr marL="228594" indent="-228594">
              <a:buFont typeface="Wingdings" pitchFamily="2" charset="2"/>
              <a:buChar char="ü"/>
            </a:pP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Hook</a:t>
            </a:r>
          </a:p>
          <a:p>
            <a:pPr marL="228594" indent="-228594">
              <a:buFont typeface="Wingdings" pitchFamily="2" charset="2"/>
              <a:buChar char="ü"/>
            </a:pP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Listener</a:t>
            </a:r>
          </a:p>
          <a:p>
            <a:pPr marL="228594" indent="-228594">
              <a:buFont typeface="Wingdings" pitchFamily="2" charset="2"/>
              <a:buChar char="ü"/>
            </a:pP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c</a:t>
            </a:r>
            <a:r>
              <a:rPr lang="en" altLang="zh-CN" sz="1333" dirty="0">
                <a:solidFill>
                  <a:schemeClr val="accent1"/>
                </a:solidFill>
                <a:latin typeface="Microsoft YaHei Light" panose="020B0503020204020204" pitchFamily="34" charset="-122"/>
                <a:ea typeface="Microsoft YaHei Light" panose="020B0503020204020204" pitchFamily="34" charset="-122"/>
              </a:rPr>
              <a:t>oprocessor</a:t>
            </a:r>
          </a:p>
          <a:p>
            <a:pPr marL="228594" indent="-228594">
              <a:buFont typeface="Wingdings" pitchFamily="2" charset="2"/>
              <a:buChar char="ü"/>
            </a:pPr>
            <a:r>
              <a:rPr kumimoji="1" lang="en-US" altLang="zh-CN" sz="1333" dirty="0">
                <a:solidFill>
                  <a:schemeClr val="accent1"/>
                </a:solidFill>
                <a:latin typeface="Microsoft YaHei Light" panose="020B0503020204020204" pitchFamily="34" charset="-122"/>
                <a:ea typeface="Microsoft YaHei Light" panose="020B0503020204020204" pitchFamily="34" charset="-122"/>
              </a:rPr>
              <a:t>binlog</a:t>
            </a:r>
            <a:endParaRPr kumimoji="1" lang="zh-CN" altLang="en-US" sz="1333" dirty="0">
              <a:solidFill>
                <a:schemeClr val="accent1"/>
              </a:solidFill>
              <a:latin typeface="Microsoft YaHei Light" panose="020B0503020204020204" pitchFamily="34" charset="-122"/>
              <a:ea typeface="Microsoft YaHei Light" panose="020B0503020204020204" pitchFamily="34" charset="-122"/>
            </a:endParaRPr>
          </a:p>
        </p:txBody>
      </p:sp>
      <p:pic>
        <p:nvPicPr>
          <p:cNvPr id="103" name="图形 102" descr="监控摄像头 纯色填充">
            <a:extLst>
              <a:ext uri="{FF2B5EF4-FFF2-40B4-BE49-F238E27FC236}">
                <a16:creationId xmlns:a16="http://schemas.microsoft.com/office/drawing/2014/main" id="{C9397CCA-7D7C-0751-1FEC-4B090D9D22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7102" y="3447314"/>
            <a:ext cx="1219200" cy="1219200"/>
          </a:xfrm>
          <a:prstGeom prst="rect">
            <a:avLst/>
          </a:prstGeom>
        </p:spPr>
      </p:pic>
      <p:pic>
        <p:nvPicPr>
          <p:cNvPr id="104" name="Picture 4" descr="Installation and Getting Started | Chakra7 Suite">
            <a:extLst>
              <a:ext uri="{FF2B5EF4-FFF2-40B4-BE49-F238E27FC236}">
                <a16:creationId xmlns:a16="http://schemas.microsoft.com/office/drawing/2014/main" id="{5F1B5B7F-659A-91F0-C707-B36C41F201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5720" y="3526185"/>
            <a:ext cx="524864" cy="44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49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图片 6" descr="图片包含 游戏机, 钟表, 仪表&#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67" y="263276"/>
            <a:ext cx="2346420" cy="309292"/>
          </a:xfrm>
          <a:prstGeom prst="rect">
            <a:avLst/>
          </a:prstGeom>
          <a:effectLst>
            <a:outerShdw blurRad="342900" dist="50800" dir="5400000" algn="ctr" rotWithShape="0">
              <a:schemeClr val="tx1"/>
            </a:outerShdw>
          </a:effectLst>
        </p:spPr>
      </p:pic>
      <p:sp>
        <p:nvSpPr>
          <p:cNvPr id="4" name="文本框 3"/>
          <p:cNvSpPr txBox="1"/>
          <p:nvPr/>
        </p:nvSpPr>
        <p:spPr>
          <a:xfrm>
            <a:off x="1842462" y="2505670"/>
            <a:ext cx="8507076" cy="923330"/>
          </a:xfrm>
          <a:prstGeom prst="rect">
            <a:avLst/>
          </a:prstGeom>
          <a:noFill/>
        </p:spPr>
        <p:txBody>
          <a:bodyPr wrap="square" rtlCol="0">
            <a:spAutoFit/>
          </a:bodyPr>
          <a:lstStyle/>
          <a:p>
            <a:pPr algn="ctr"/>
            <a:r>
              <a:rPr lang="zh-CN" altLang="en-US" sz="5400" b="1" dirty="0">
                <a:gradFill>
                  <a:gsLst>
                    <a:gs pos="0">
                      <a:srgbClr val="38F7D0"/>
                    </a:gs>
                    <a:gs pos="100000">
                      <a:srgbClr val="42EB86"/>
                    </a:gs>
                  </a:gsLst>
                  <a:lin ang="5400000" scaled="1"/>
                </a:gradFill>
                <a:latin typeface="腾讯体 W7" panose="020C04030202040F0204" pitchFamily="34" charset="-122"/>
                <a:ea typeface="腾讯体 W7" panose="020C04030202040F0204" pitchFamily="34" charset="-122"/>
              </a:rPr>
              <a:t>腾讯数据治理体系介绍</a:t>
            </a:r>
          </a:p>
        </p:txBody>
      </p:sp>
      <p:sp>
        <p:nvSpPr>
          <p:cNvPr id="6" name="文本框 5"/>
          <p:cNvSpPr txBox="1"/>
          <p:nvPr/>
        </p:nvSpPr>
        <p:spPr>
          <a:xfrm>
            <a:off x="1812552" y="3491728"/>
            <a:ext cx="8507076" cy="398780"/>
          </a:xfrm>
          <a:prstGeom prst="rect">
            <a:avLst/>
          </a:prstGeom>
          <a:noFill/>
        </p:spPr>
        <p:txBody>
          <a:bodyPr wrap="square" rtlCol="0">
            <a:spAutoFit/>
          </a:bodyPr>
          <a:lstStyle/>
          <a:p>
            <a:pPr algn="ctr"/>
            <a:r>
              <a:rPr lang="zh-CN" altLang="en-US" sz="2000" b="1" dirty="0">
                <a:solidFill>
                  <a:schemeClr val="bg1"/>
                </a:solidFill>
                <a:latin typeface="腾讯体 W7" panose="020C04030202040F0204" pitchFamily="34" charset="-122"/>
                <a:ea typeface="腾讯体 W7" panose="020C04030202040F0204" pitchFamily="34" charset="-122"/>
              </a:rPr>
              <a:t>演讲人：赵磊</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3972" y="6345666"/>
            <a:ext cx="1113713" cy="17963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15385"/>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cxnSp>
        <p:nvCxnSpPr>
          <p:cNvPr id="11" name="直接连接符 10"/>
          <p:cNvCxnSpPr/>
          <p:nvPr/>
        </p:nvCxnSpPr>
        <p:spPr>
          <a:xfrm>
            <a:off x="410435" y="233846"/>
            <a:ext cx="0" cy="421200"/>
          </a:xfrm>
          <a:prstGeom prst="line">
            <a:avLst/>
          </a:prstGeom>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473001" y="193278"/>
            <a:ext cx="7133664" cy="461665"/>
          </a:xfrm>
          <a:prstGeom prst="rect">
            <a:avLst/>
          </a:prstGeom>
          <a:noFill/>
        </p:spPr>
        <p:txBody>
          <a:bodyPr wrap="square" rtlCol="0">
            <a:spAutoFit/>
          </a:bodyPr>
          <a:lstStyle/>
          <a:p>
            <a:r>
              <a:rPr lang="zh-CN" altLang="en-US" sz="2400" b="1" dirty="0">
                <a:solidFill>
                  <a:schemeClr val="accent1"/>
                </a:solidFill>
                <a:ea typeface="TencentSans W7" panose="020C04030202040F0204" charset="-122"/>
              </a:rPr>
              <a:t>数据治理技术实践</a:t>
            </a:r>
            <a:r>
              <a:rPr lang="en-US" altLang="zh-CN" sz="2400" b="1" dirty="0">
                <a:solidFill>
                  <a:schemeClr val="accent1"/>
                </a:solidFill>
                <a:ea typeface="TencentSans W7" panose="020C04030202040F0204" charset="-122"/>
              </a:rPr>
              <a:t>-</a:t>
            </a:r>
            <a:r>
              <a:rPr lang="zh-CN" altLang="en-US" sz="2400" b="1" dirty="0">
                <a:solidFill>
                  <a:schemeClr val="accent1"/>
                </a:solidFill>
                <a:ea typeface="TencentSans W7" panose="020C04030202040F0204" charset="-122"/>
              </a:rPr>
              <a:t>数据血缘</a:t>
            </a:r>
          </a:p>
        </p:txBody>
      </p:sp>
      <p:pic>
        <p:nvPicPr>
          <p:cNvPr id="2" name="图片 1">
            <a:extLst>
              <a:ext uri="{FF2B5EF4-FFF2-40B4-BE49-F238E27FC236}">
                <a16:creationId xmlns:a16="http://schemas.microsoft.com/office/drawing/2014/main" id="{AE647EFF-4560-E00C-1310-21E045A13274}"/>
              </a:ext>
            </a:extLst>
          </p:cNvPr>
          <p:cNvPicPr>
            <a:picLocks noChangeAspect="1"/>
          </p:cNvPicPr>
          <p:nvPr/>
        </p:nvPicPr>
        <p:blipFill>
          <a:blip r:embed="rId5"/>
          <a:stretch>
            <a:fillRect/>
          </a:stretch>
        </p:blipFill>
        <p:spPr>
          <a:xfrm>
            <a:off x="1788050" y="1266591"/>
            <a:ext cx="7275922" cy="4655860"/>
          </a:xfrm>
          <a:prstGeom prst="rect">
            <a:avLst/>
          </a:prstGeom>
        </p:spPr>
      </p:pic>
      <p:sp>
        <p:nvSpPr>
          <p:cNvPr id="7" name="圆角矩形 6">
            <a:extLst>
              <a:ext uri="{FF2B5EF4-FFF2-40B4-BE49-F238E27FC236}">
                <a16:creationId xmlns:a16="http://schemas.microsoft.com/office/drawing/2014/main" id="{EA3551B1-CE49-69CB-CA6A-BADB6F0D9C37}"/>
              </a:ext>
            </a:extLst>
          </p:cNvPr>
          <p:cNvSpPr/>
          <p:nvPr/>
        </p:nvSpPr>
        <p:spPr>
          <a:xfrm>
            <a:off x="9802686" y="1491893"/>
            <a:ext cx="1944216" cy="23762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BC297893-0FA5-E195-6624-3A1FCB4C7C3C}"/>
              </a:ext>
            </a:extLst>
          </p:cNvPr>
          <p:cNvSpPr txBox="1"/>
          <p:nvPr/>
        </p:nvSpPr>
        <p:spPr>
          <a:xfrm>
            <a:off x="9999064" y="2067957"/>
            <a:ext cx="1658602" cy="1631216"/>
          </a:xfrm>
          <a:prstGeom prst="rect">
            <a:avLst/>
          </a:prstGeom>
          <a:noFill/>
        </p:spPr>
        <p:txBody>
          <a:bodyPr wrap="square">
            <a:spAutoFit/>
          </a:bodyPr>
          <a:lstStyle/>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视图/物化视图</a:t>
            </a:r>
          </a:p>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TEMPORARY临时表</a:t>
            </a:r>
          </a:p>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WITH AS子查询</a:t>
            </a:r>
          </a:p>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CACHE AS子查询</a:t>
            </a:r>
          </a:p>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JOIN中间结果</a:t>
            </a:r>
          </a:p>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UNION中间表</a:t>
            </a:r>
          </a:p>
          <a:p>
            <a:pPr marL="171450" indent="-171450">
              <a:spcAft>
                <a:spcPts val="600"/>
              </a:spcAft>
              <a:buFont typeface="Wingdings" pitchFamily="2" charset="2"/>
              <a:buChar char="ü"/>
            </a:pPr>
            <a:r>
              <a:rPr lang="zh-CN" altLang="en-US" sz="1000" dirty="0">
                <a:solidFill>
                  <a:srgbClr val="4472C6"/>
                </a:solidFill>
                <a:latin typeface="Microsoft YaHei Light" panose="020B0503020204020204" pitchFamily="34" charset="-122"/>
                <a:ea typeface="Microsoft YaHei Light" panose="020B0503020204020204" pitchFamily="34" charset="-122"/>
              </a:rPr>
              <a:t>LATERAL VIEW</a:t>
            </a:r>
          </a:p>
        </p:txBody>
      </p:sp>
      <p:sp>
        <p:nvSpPr>
          <p:cNvPr id="10" name="文本框 9">
            <a:extLst>
              <a:ext uri="{FF2B5EF4-FFF2-40B4-BE49-F238E27FC236}">
                <a16:creationId xmlns:a16="http://schemas.microsoft.com/office/drawing/2014/main" id="{2CA5676C-3B9F-5804-D6EC-18B28547D5B9}"/>
              </a:ext>
            </a:extLst>
          </p:cNvPr>
          <p:cNvSpPr txBox="1"/>
          <p:nvPr/>
        </p:nvSpPr>
        <p:spPr>
          <a:xfrm>
            <a:off x="10273311" y="1627293"/>
            <a:ext cx="1583853" cy="338554"/>
          </a:xfrm>
          <a:prstGeom prst="rect">
            <a:avLst/>
          </a:prstGeom>
          <a:noFill/>
        </p:spPr>
        <p:txBody>
          <a:bodyPr wrap="square" rtlCol="0">
            <a:spAutoFit/>
          </a:bodyPr>
          <a:lstStyle/>
          <a:p>
            <a:r>
              <a:rPr kumimoji="1" lang="en-US" altLang="zh-CN" sz="1600" dirty="0">
                <a:solidFill>
                  <a:srgbClr val="4472C6"/>
                </a:solidFill>
                <a:latin typeface="Microsoft YaHei" panose="020B0503020204020204" pitchFamily="34" charset="-122"/>
                <a:ea typeface="Microsoft YaHei" panose="020B0503020204020204" pitchFamily="34" charset="-122"/>
              </a:rPr>
              <a:t>Sql</a:t>
            </a:r>
            <a:r>
              <a:rPr kumimoji="1" lang="zh-CN" altLang="en-US" sz="1600" dirty="0">
                <a:solidFill>
                  <a:srgbClr val="4472C6"/>
                </a:solidFill>
                <a:latin typeface="Microsoft YaHei" panose="020B0503020204020204" pitchFamily="34" charset="-122"/>
                <a:ea typeface="Microsoft YaHei" panose="020B0503020204020204" pitchFamily="34" charset="-122"/>
              </a:rPr>
              <a:t>解析能力</a:t>
            </a:r>
          </a:p>
        </p:txBody>
      </p:sp>
      <p:sp>
        <p:nvSpPr>
          <p:cNvPr id="12" name="iconfont-11255-5323815">
            <a:extLst>
              <a:ext uri="{FF2B5EF4-FFF2-40B4-BE49-F238E27FC236}">
                <a16:creationId xmlns:a16="http://schemas.microsoft.com/office/drawing/2014/main" id="{5D9BCE3B-4126-784F-C16F-10830C841EA0}"/>
              </a:ext>
            </a:extLst>
          </p:cNvPr>
          <p:cNvSpPr>
            <a:spLocks noChangeAspect="1"/>
          </p:cNvSpPr>
          <p:nvPr/>
        </p:nvSpPr>
        <p:spPr>
          <a:xfrm>
            <a:off x="9999064" y="1670053"/>
            <a:ext cx="274247" cy="274247"/>
          </a:xfrm>
          <a:custGeom>
            <a:avLst/>
            <a:gdLst>
              <a:gd name="T0" fmla="*/ 9715 w 10362"/>
              <a:gd name="T1" fmla="*/ 6476 h 10361"/>
              <a:gd name="T2" fmla="*/ 9087 w 10362"/>
              <a:gd name="T3" fmla="*/ 6476 h 10361"/>
              <a:gd name="T4" fmla="*/ 9087 w 10362"/>
              <a:gd name="T5" fmla="*/ 4857 h 10361"/>
              <a:gd name="T6" fmla="*/ 8845 w 10362"/>
              <a:gd name="T7" fmla="*/ 4615 h 10361"/>
              <a:gd name="T8" fmla="*/ 5424 w 10362"/>
              <a:gd name="T9" fmla="*/ 4615 h 10361"/>
              <a:gd name="T10" fmla="*/ 5424 w 10362"/>
              <a:gd name="T11" fmla="*/ 3886 h 10361"/>
              <a:gd name="T12" fmla="*/ 6476 w 10362"/>
              <a:gd name="T13" fmla="*/ 3886 h 10361"/>
              <a:gd name="T14" fmla="*/ 7124 w 10362"/>
              <a:gd name="T15" fmla="*/ 3239 h 10361"/>
              <a:gd name="T16" fmla="*/ 7124 w 10362"/>
              <a:gd name="T17" fmla="*/ 647 h 10361"/>
              <a:gd name="T18" fmla="*/ 6476 w 10362"/>
              <a:gd name="T19" fmla="*/ 0 h 10361"/>
              <a:gd name="T20" fmla="*/ 3886 w 10362"/>
              <a:gd name="T21" fmla="*/ 0 h 10361"/>
              <a:gd name="T22" fmla="*/ 3239 w 10362"/>
              <a:gd name="T23" fmla="*/ 647 h 10361"/>
              <a:gd name="T24" fmla="*/ 3239 w 10362"/>
              <a:gd name="T25" fmla="*/ 3237 h 10361"/>
              <a:gd name="T26" fmla="*/ 3886 w 10362"/>
              <a:gd name="T27" fmla="*/ 3885 h 10361"/>
              <a:gd name="T28" fmla="*/ 4939 w 10362"/>
              <a:gd name="T29" fmla="*/ 3885 h 10361"/>
              <a:gd name="T30" fmla="*/ 4939 w 10362"/>
              <a:gd name="T31" fmla="*/ 4614 h 10361"/>
              <a:gd name="T32" fmla="*/ 1519 w 10362"/>
              <a:gd name="T33" fmla="*/ 4614 h 10361"/>
              <a:gd name="T34" fmla="*/ 1276 w 10362"/>
              <a:gd name="T35" fmla="*/ 4856 h 10361"/>
              <a:gd name="T36" fmla="*/ 1276 w 10362"/>
              <a:gd name="T37" fmla="*/ 6475 h 10361"/>
              <a:gd name="T38" fmla="*/ 647 w 10362"/>
              <a:gd name="T39" fmla="*/ 6475 h 10361"/>
              <a:gd name="T40" fmla="*/ 0 w 10362"/>
              <a:gd name="T41" fmla="*/ 7122 h 10361"/>
              <a:gd name="T42" fmla="*/ 0 w 10362"/>
              <a:gd name="T43" fmla="*/ 9712 h 10361"/>
              <a:gd name="T44" fmla="*/ 647 w 10362"/>
              <a:gd name="T45" fmla="*/ 10360 h 10361"/>
              <a:gd name="T46" fmla="*/ 3237 w 10362"/>
              <a:gd name="T47" fmla="*/ 10360 h 10361"/>
              <a:gd name="T48" fmla="*/ 3885 w 10362"/>
              <a:gd name="T49" fmla="*/ 9712 h 10361"/>
              <a:gd name="T50" fmla="*/ 3885 w 10362"/>
              <a:gd name="T51" fmla="*/ 7124 h 10361"/>
              <a:gd name="T52" fmla="*/ 3237 w 10362"/>
              <a:gd name="T53" fmla="*/ 6476 h 10361"/>
              <a:gd name="T54" fmla="*/ 1761 w 10362"/>
              <a:gd name="T55" fmla="*/ 6476 h 10361"/>
              <a:gd name="T56" fmla="*/ 1761 w 10362"/>
              <a:gd name="T57" fmla="*/ 5100 h 10361"/>
              <a:gd name="T58" fmla="*/ 8602 w 10362"/>
              <a:gd name="T59" fmla="*/ 5100 h 10361"/>
              <a:gd name="T60" fmla="*/ 8602 w 10362"/>
              <a:gd name="T61" fmla="*/ 6476 h 10361"/>
              <a:gd name="T62" fmla="*/ 7124 w 10362"/>
              <a:gd name="T63" fmla="*/ 6476 h 10361"/>
              <a:gd name="T64" fmla="*/ 6476 w 10362"/>
              <a:gd name="T65" fmla="*/ 7124 h 10361"/>
              <a:gd name="T66" fmla="*/ 6476 w 10362"/>
              <a:gd name="T67" fmla="*/ 9713 h 10361"/>
              <a:gd name="T68" fmla="*/ 7124 w 10362"/>
              <a:gd name="T69" fmla="*/ 10361 h 10361"/>
              <a:gd name="T70" fmla="*/ 9713 w 10362"/>
              <a:gd name="T71" fmla="*/ 10361 h 10361"/>
              <a:gd name="T72" fmla="*/ 10361 w 10362"/>
              <a:gd name="T73" fmla="*/ 9713 h 10361"/>
              <a:gd name="T74" fmla="*/ 10361 w 10362"/>
              <a:gd name="T75" fmla="*/ 7124 h 10361"/>
              <a:gd name="T76" fmla="*/ 9715 w 10362"/>
              <a:gd name="T77" fmla="*/ 6476 h 1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362" h="10361">
                <a:moveTo>
                  <a:pt x="9715" y="6476"/>
                </a:moveTo>
                <a:lnTo>
                  <a:pt x="9087" y="6476"/>
                </a:lnTo>
                <a:lnTo>
                  <a:pt x="9087" y="4857"/>
                </a:lnTo>
                <a:cubicBezTo>
                  <a:pt x="9087" y="4724"/>
                  <a:pt x="8979" y="4615"/>
                  <a:pt x="8845" y="4615"/>
                </a:cubicBezTo>
                <a:lnTo>
                  <a:pt x="5424" y="4615"/>
                </a:lnTo>
                <a:lnTo>
                  <a:pt x="5424" y="3886"/>
                </a:lnTo>
                <a:lnTo>
                  <a:pt x="6476" y="3886"/>
                </a:lnTo>
                <a:cubicBezTo>
                  <a:pt x="6834" y="3886"/>
                  <a:pt x="7124" y="3596"/>
                  <a:pt x="7124" y="3239"/>
                </a:cubicBezTo>
                <a:lnTo>
                  <a:pt x="7124" y="647"/>
                </a:lnTo>
                <a:cubicBezTo>
                  <a:pt x="7124" y="290"/>
                  <a:pt x="6833" y="0"/>
                  <a:pt x="6476" y="0"/>
                </a:cubicBezTo>
                <a:lnTo>
                  <a:pt x="3886" y="0"/>
                </a:lnTo>
                <a:cubicBezTo>
                  <a:pt x="3528" y="0"/>
                  <a:pt x="3239" y="290"/>
                  <a:pt x="3239" y="647"/>
                </a:cubicBezTo>
                <a:lnTo>
                  <a:pt x="3239" y="3237"/>
                </a:lnTo>
                <a:cubicBezTo>
                  <a:pt x="3239" y="3595"/>
                  <a:pt x="3528" y="3885"/>
                  <a:pt x="3886" y="3885"/>
                </a:cubicBezTo>
                <a:lnTo>
                  <a:pt x="4939" y="3885"/>
                </a:lnTo>
                <a:lnTo>
                  <a:pt x="4939" y="4614"/>
                </a:lnTo>
                <a:lnTo>
                  <a:pt x="1519" y="4614"/>
                </a:lnTo>
                <a:cubicBezTo>
                  <a:pt x="1385" y="4614"/>
                  <a:pt x="1276" y="4722"/>
                  <a:pt x="1276" y="4856"/>
                </a:cubicBezTo>
                <a:lnTo>
                  <a:pt x="1276" y="6475"/>
                </a:lnTo>
                <a:lnTo>
                  <a:pt x="647" y="6475"/>
                </a:lnTo>
                <a:cubicBezTo>
                  <a:pt x="290" y="6475"/>
                  <a:pt x="0" y="6765"/>
                  <a:pt x="0" y="7122"/>
                </a:cubicBezTo>
                <a:lnTo>
                  <a:pt x="0" y="9712"/>
                </a:lnTo>
                <a:cubicBezTo>
                  <a:pt x="0" y="10070"/>
                  <a:pt x="290" y="10360"/>
                  <a:pt x="647" y="10360"/>
                </a:cubicBezTo>
                <a:lnTo>
                  <a:pt x="3237" y="10360"/>
                </a:lnTo>
                <a:cubicBezTo>
                  <a:pt x="3595" y="10360"/>
                  <a:pt x="3885" y="10070"/>
                  <a:pt x="3885" y="9712"/>
                </a:cubicBezTo>
                <a:lnTo>
                  <a:pt x="3885" y="7124"/>
                </a:lnTo>
                <a:cubicBezTo>
                  <a:pt x="3885" y="6766"/>
                  <a:pt x="3595" y="6476"/>
                  <a:pt x="3237" y="6476"/>
                </a:cubicBezTo>
                <a:lnTo>
                  <a:pt x="1761" y="6476"/>
                </a:lnTo>
                <a:lnTo>
                  <a:pt x="1761" y="5100"/>
                </a:lnTo>
                <a:lnTo>
                  <a:pt x="8602" y="5100"/>
                </a:lnTo>
                <a:lnTo>
                  <a:pt x="8602" y="6476"/>
                </a:lnTo>
                <a:lnTo>
                  <a:pt x="7124" y="6476"/>
                </a:lnTo>
                <a:cubicBezTo>
                  <a:pt x="6766" y="6476"/>
                  <a:pt x="6476" y="6766"/>
                  <a:pt x="6476" y="7124"/>
                </a:cubicBezTo>
                <a:lnTo>
                  <a:pt x="6476" y="9713"/>
                </a:lnTo>
                <a:cubicBezTo>
                  <a:pt x="6476" y="10071"/>
                  <a:pt x="6766" y="10361"/>
                  <a:pt x="7124" y="10361"/>
                </a:cubicBezTo>
                <a:lnTo>
                  <a:pt x="9713" y="10361"/>
                </a:lnTo>
                <a:cubicBezTo>
                  <a:pt x="10071" y="10361"/>
                  <a:pt x="10361" y="10071"/>
                  <a:pt x="10361" y="9713"/>
                </a:cubicBezTo>
                <a:lnTo>
                  <a:pt x="10361" y="7124"/>
                </a:lnTo>
                <a:cubicBezTo>
                  <a:pt x="10362" y="6766"/>
                  <a:pt x="10072" y="6476"/>
                  <a:pt x="9715" y="6476"/>
                </a:cubicBezTo>
                <a:close/>
              </a:path>
            </a:pathLst>
          </a:custGeom>
          <a:solidFill>
            <a:srgbClr val="0090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09">
              <a:defRPr/>
            </a:pPr>
            <a:endParaRPr lang="en-US">
              <a:solidFill>
                <a:srgbClr val="FFFFFF"/>
              </a:solidFill>
              <a:latin typeface="腾讯体 W7"/>
            </a:endParaRPr>
          </a:p>
        </p:txBody>
      </p:sp>
    </p:spTree>
    <p:extLst>
      <p:ext uri="{BB962C8B-B14F-4D97-AF65-F5344CB8AC3E}">
        <p14:creationId xmlns:p14="http://schemas.microsoft.com/office/powerpoint/2010/main" val="487254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背景图案&#10;&#10;描述已自动生成"/>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solidFill>
        </p:spPr>
      </p:pic>
      <p:pic>
        <p:nvPicPr>
          <p:cNvPr id="7" name="图片 6" descr="图片包含 游戏机, 钟表, 仪表&#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634" y="6215766"/>
            <a:ext cx="2346420" cy="309292"/>
          </a:xfrm>
          <a:prstGeom prst="rect">
            <a:avLst/>
          </a:prstGeom>
          <a:effectLst>
            <a:outerShdw blurRad="342900" dist="50800" dir="5400000" algn="ctr" rotWithShape="0">
              <a:schemeClr val="tx1"/>
            </a:outerShdw>
          </a:effec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3972" y="6345666"/>
            <a:ext cx="1113713" cy="179631"/>
          </a:xfrm>
          <a:prstGeom prst="rect">
            <a:avLst/>
          </a:prstGeom>
        </p:spPr>
      </p:pic>
      <p:sp>
        <p:nvSpPr>
          <p:cNvPr id="2" name="文本框 1"/>
          <p:cNvSpPr txBox="1"/>
          <p:nvPr/>
        </p:nvSpPr>
        <p:spPr>
          <a:xfrm>
            <a:off x="1190476" y="1494919"/>
            <a:ext cx="4136069" cy="2862322"/>
          </a:xfrm>
          <a:prstGeom prst="rect">
            <a:avLst/>
          </a:prstGeom>
          <a:noFill/>
        </p:spPr>
        <p:txBody>
          <a:bodyPr wrap="none" rtlCol="0">
            <a:spAutoFit/>
          </a:bodyPr>
          <a:lstStyle/>
          <a:p>
            <a:r>
              <a:rPr lang="en-US" altLang="zh-CN" sz="6000" b="1" dirty="0">
                <a:gradFill>
                  <a:gsLst>
                    <a:gs pos="0">
                      <a:srgbClr val="38F7D0"/>
                    </a:gs>
                    <a:gs pos="100000">
                      <a:srgbClr val="42EB86"/>
                    </a:gs>
                  </a:gsLst>
                  <a:lin ang="5400000" scaled="1"/>
                </a:gradFill>
                <a:latin typeface="腾讯体 W7" panose="020C04030202040F0204" pitchFamily="34" charset="-122"/>
                <a:ea typeface="腾讯体 W7" panose="020C04030202040F0204" pitchFamily="34" charset="-122"/>
              </a:rPr>
              <a:t>THANKS</a:t>
            </a:r>
          </a:p>
          <a:p>
            <a:r>
              <a:rPr lang="en-US" altLang="zh-CN" sz="6000" b="1" dirty="0">
                <a:gradFill>
                  <a:gsLst>
                    <a:gs pos="0">
                      <a:srgbClr val="38F7D0"/>
                    </a:gs>
                    <a:gs pos="100000">
                      <a:srgbClr val="42EB86"/>
                    </a:gs>
                  </a:gsLst>
                  <a:lin ang="5400000" scaled="1"/>
                </a:gradFill>
                <a:latin typeface="腾讯体 W7" panose="020C04030202040F0204" pitchFamily="34" charset="-122"/>
                <a:ea typeface="腾讯体 W7" panose="020C04030202040F0204" pitchFamily="34" charset="-122"/>
              </a:rPr>
              <a:t>FOR </a:t>
            </a:r>
          </a:p>
          <a:p>
            <a:r>
              <a:rPr lang="en-US" altLang="zh-CN" sz="6000" b="1" dirty="0">
                <a:gradFill>
                  <a:gsLst>
                    <a:gs pos="0">
                      <a:srgbClr val="38F7D0"/>
                    </a:gs>
                    <a:gs pos="100000">
                      <a:srgbClr val="42EB86"/>
                    </a:gs>
                  </a:gsLst>
                  <a:lin ang="5400000" scaled="1"/>
                </a:gradFill>
                <a:latin typeface="腾讯体 W7" panose="020C04030202040F0204" pitchFamily="34" charset="-122"/>
                <a:ea typeface="腾讯体 W7" panose="020C04030202040F0204" pitchFamily="34" charset="-122"/>
              </a:rPr>
              <a:t>WATCHING</a:t>
            </a:r>
            <a:endParaRPr lang="zh-CN" altLang="en-US" sz="6000" b="1" dirty="0">
              <a:gradFill>
                <a:gsLst>
                  <a:gs pos="0">
                    <a:srgbClr val="38F7D0"/>
                  </a:gs>
                  <a:gs pos="100000">
                    <a:srgbClr val="42EB86"/>
                  </a:gs>
                </a:gsLst>
                <a:lin ang="5400000" scaled="1"/>
              </a:gradFill>
              <a:latin typeface="腾讯体 W7" panose="020C04030202040F0204" pitchFamily="34" charset="-122"/>
              <a:ea typeface="腾讯体 W7" panose="020C04030202040F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26B6DBC-2D12-9F7C-A3BA-9A5A2EDB59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01791"/>
            <a:ext cx="12192000" cy="6858000"/>
          </a:xfrm>
          <a:prstGeom prst="rect">
            <a:avLst/>
          </a:prstGeom>
          <a:solidFill>
            <a:schemeClr val="tx1"/>
          </a:solidFill>
        </p:spPr>
      </p:pic>
      <p:pic>
        <p:nvPicPr>
          <p:cNvPr id="7" name="图片 6" descr="图片包含 游戏机, 钟表, 仪表&#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67" y="263276"/>
            <a:ext cx="2346420" cy="309292"/>
          </a:xfrm>
          <a:prstGeom prst="rect">
            <a:avLst/>
          </a:prstGeom>
          <a:effectLst>
            <a:outerShdw blurRad="342900" dist="50800" dir="5400000" algn="ctr" rotWithShape="0">
              <a:schemeClr val="tx1"/>
            </a:outerShdw>
          </a:effectLst>
        </p:spPr>
      </p:pic>
      <p:sp>
        <p:nvSpPr>
          <p:cNvPr id="2" name="文本框 1"/>
          <p:cNvSpPr txBox="1"/>
          <p:nvPr/>
        </p:nvSpPr>
        <p:spPr>
          <a:xfrm>
            <a:off x="1838811" y="2978524"/>
            <a:ext cx="1978490" cy="954107"/>
          </a:xfrm>
          <a:prstGeom prst="rect">
            <a:avLst/>
          </a:prstGeom>
          <a:noFill/>
        </p:spPr>
        <p:txBody>
          <a:bodyPr wrap="none" rtlCol="0">
            <a:spAutoFit/>
          </a:bodyPr>
          <a:lstStyle/>
          <a:p>
            <a:r>
              <a:rPr lang="en-US" altLang="zh-CN" sz="2800" b="1" dirty="0">
                <a:solidFill>
                  <a:schemeClr val="accent1"/>
                </a:solidFill>
                <a:latin typeface="腾讯体 W7" panose="020C04030202040F0204" pitchFamily="34" charset="-122"/>
                <a:ea typeface="腾讯体 W7" panose="020C04030202040F0204" pitchFamily="34" charset="-122"/>
              </a:rPr>
              <a:t>    </a:t>
            </a:r>
            <a:r>
              <a:rPr lang="zh-CN" altLang="en-US" sz="2800" b="1" dirty="0">
                <a:solidFill>
                  <a:schemeClr val="accent1"/>
                </a:solidFill>
                <a:latin typeface="腾讯体 W7" panose="020C04030202040F0204" pitchFamily="34" charset="-122"/>
                <a:ea typeface="腾讯体 W7" panose="020C04030202040F0204" pitchFamily="34" charset="-122"/>
              </a:rPr>
              <a:t>目录</a:t>
            </a:r>
            <a:endParaRPr lang="en-US" altLang="zh-CN" sz="2800" b="1" dirty="0">
              <a:solidFill>
                <a:schemeClr val="accent1"/>
              </a:solidFill>
              <a:latin typeface="腾讯体 W7" panose="020C04030202040F0204" pitchFamily="34" charset="-122"/>
              <a:ea typeface="腾讯体 W7" panose="020C04030202040F0204" pitchFamily="34" charset="-122"/>
            </a:endParaRPr>
          </a:p>
          <a:p>
            <a:r>
              <a:rPr lang="en-US" altLang="zh-CN" sz="2800" b="1" dirty="0">
                <a:solidFill>
                  <a:schemeClr val="accent1"/>
                </a:solidFill>
                <a:latin typeface="腾讯体 W7" panose="020C04030202040F0204" pitchFamily="34" charset="-122"/>
                <a:ea typeface="腾讯体 W7" panose="020C04030202040F0204" pitchFamily="34" charset="-122"/>
              </a:rPr>
              <a:t>CONTENT</a:t>
            </a:r>
            <a:endParaRPr lang="zh-CN" altLang="en-US" sz="2800" b="1" dirty="0">
              <a:solidFill>
                <a:schemeClr val="accent1"/>
              </a:solidFill>
              <a:latin typeface="腾讯体 W7" panose="020C04030202040F0204" pitchFamily="34" charset="-122"/>
              <a:ea typeface="腾讯体 W7" panose="020C04030202040F0204" pitchFamily="34" charset="-122"/>
            </a:endParaRPr>
          </a:p>
        </p:txBody>
      </p:sp>
      <p:cxnSp>
        <p:nvCxnSpPr>
          <p:cNvPr id="4" name="直接连接符 3"/>
          <p:cNvCxnSpPr/>
          <p:nvPr/>
        </p:nvCxnSpPr>
        <p:spPr>
          <a:xfrm>
            <a:off x="3902934" y="1438836"/>
            <a:ext cx="0" cy="3724835"/>
          </a:xfrm>
          <a:prstGeom prst="line">
            <a:avLst/>
          </a:prstGeom>
          <a:ln w="25400">
            <a:gradFill>
              <a:gsLst>
                <a:gs pos="0">
                  <a:srgbClr val="38F7D0"/>
                </a:gs>
                <a:gs pos="100000">
                  <a:srgbClr val="38F7D0"/>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sp>
        <p:nvSpPr>
          <p:cNvPr id="3" name="文本框 2"/>
          <p:cNvSpPr txBox="1"/>
          <p:nvPr/>
        </p:nvSpPr>
        <p:spPr>
          <a:xfrm>
            <a:off x="4318075" y="1848783"/>
            <a:ext cx="6333490" cy="583565"/>
          </a:xfrm>
          <a:prstGeom prst="rect">
            <a:avLst/>
          </a:prstGeom>
          <a:noFill/>
        </p:spPr>
        <p:txBody>
          <a:bodyPr wrap="square" rtlCol="0">
            <a:spAutoFit/>
          </a:bodyPr>
          <a:lstStyle/>
          <a:p>
            <a:r>
              <a:rPr lang="zh-CN" altLang="en-US" sz="3200" b="1" dirty="0">
                <a:solidFill>
                  <a:schemeClr val="accent1"/>
                </a:solidFill>
                <a:latin typeface="TencentSans W7" panose="020C04030202040F0204" charset="-122"/>
                <a:ea typeface="TencentSans W7" panose="020C04030202040F0204" charset="-122"/>
              </a:rPr>
              <a:t>一、数据治理简介</a:t>
            </a:r>
          </a:p>
        </p:txBody>
      </p:sp>
      <p:sp>
        <p:nvSpPr>
          <p:cNvPr id="10" name="文本框 9"/>
          <p:cNvSpPr txBox="1"/>
          <p:nvPr/>
        </p:nvSpPr>
        <p:spPr>
          <a:xfrm>
            <a:off x="4264735" y="2768263"/>
            <a:ext cx="6333490" cy="583565"/>
          </a:xfrm>
          <a:prstGeom prst="rect">
            <a:avLst/>
          </a:prstGeom>
          <a:noFill/>
        </p:spPr>
        <p:txBody>
          <a:bodyPr wrap="square" rtlCol="0">
            <a:spAutoFit/>
          </a:bodyPr>
          <a:lstStyle/>
          <a:p>
            <a:r>
              <a:rPr lang="zh-CN" altLang="en-US" sz="3200" b="1" dirty="0">
                <a:solidFill>
                  <a:schemeClr val="accent1"/>
                </a:solidFill>
                <a:latin typeface="TencentSans W7" panose="020C04030202040F0204" charset="-122"/>
                <a:ea typeface="TencentSans W7" panose="020C04030202040F0204" charset="-122"/>
              </a:rPr>
              <a:t>二、数据治理管理体系</a:t>
            </a:r>
          </a:p>
        </p:txBody>
      </p:sp>
      <p:sp>
        <p:nvSpPr>
          <p:cNvPr id="11" name="文本框 10"/>
          <p:cNvSpPr txBox="1"/>
          <p:nvPr/>
        </p:nvSpPr>
        <p:spPr>
          <a:xfrm>
            <a:off x="4318075" y="3882688"/>
            <a:ext cx="6333490" cy="583565"/>
          </a:xfrm>
          <a:prstGeom prst="rect">
            <a:avLst/>
          </a:prstGeom>
          <a:noFill/>
        </p:spPr>
        <p:txBody>
          <a:bodyPr wrap="square" rtlCol="0">
            <a:spAutoFit/>
          </a:bodyPr>
          <a:lstStyle/>
          <a:p>
            <a:r>
              <a:rPr lang="zh-CN" altLang="en-US" sz="3200" b="1" dirty="0">
                <a:solidFill>
                  <a:schemeClr val="accent1"/>
                </a:solidFill>
                <a:latin typeface="TencentSans W7" panose="020C04030202040F0204" charset="-122"/>
                <a:ea typeface="TencentSans W7" panose="020C04030202040F0204" charset="-122"/>
              </a:rPr>
              <a:t>三、数据治理技术实践</a:t>
            </a:r>
          </a:p>
        </p:txBody>
      </p:sp>
      <p:pic>
        <p:nvPicPr>
          <p:cNvPr id="13" name="图片 12">
            <a:extLst>
              <a:ext uri="{FF2B5EF4-FFF2-40B4-BE49-F238E27FC236}">
                <a16:creationId xmlns:a16="http://schemas.microsoft.com/office/drawing/2014/main" id="{3CEDCA7F-3BEE-0577-4785-720E42713D4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14" name="图片 13">
            <a:extLst>
              <a:ext uri="{FF2B5EF4-FFF2-40B4-BE49-F238E27FC236}">
                <a16:creationId xmlns:a16="http://schemas.microsoft.com/office/drawing/2014/main" id="{4EEE784C-CDB6-D981-0F55-14C13B31600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8CC5B71-BFE8-64D6-F68D-8027F64987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01791"/>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cxnSp>
        <p:nvCxnSpPr>
          <p:cNvPr id="11" name="直接连接符 10"/>
          <p:cNvCxnSpPr/>
          <p:nvPr/>
        </p:nvCxnSpPr>
        <p:spPr>
          <a:xfrm>
            <a:off x="473935" y="301791"/>
            <a:ext cx="0" cy="420221"/>
          </a:xfrm>
          <a:prstGeom prst="line">
            <a:avLst/>
          </a:prstGeom>
          <a:ln w="25400">
            <a:gradFill>
              <a:gsLst>
                <a:gs pos="0">
                  <a:srgbClr val="38F7D0"/>
                </a:gs>
                <a:gs pos="100000">
                  <a:srgbClr val="38F7D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66346" y="260588"/>
            <a:ext cx="7133664" cy="461665"/>
          </a:xfrm>
          <a:prstGeom prst="rect">
            <a:avLst/>
          </a:prstGeom>
          <a:noFill/>
        </p:spPr>
        <p:txBody>
          <a:bodyPr wrap="square" rtlCol="0">
            <a:spAutoFit/>
          </a:bodyPr>
          <a:lstStyle/>
          <a:p>
            <a:r>
              <a:rPr lang="zh-CN" altLang="en-US" sz="2400" b="1" dirty="0">
                <a:solidFill>
                  <a:schemeClr val="accent1"/>
                </a:solidFill>
                <a:latin typeface="TencentSans W7" panose="020C04030202040F0204" charset="-122"/>
                <a:ea typeface="TencentSans W7" panose="020C04030202040F0204" charset="-122"/>
              </a:rPr>
              <a:t>数据治理简介</a:t>
            </a:r>
            <a:endParaRPr lang="zh-CN" altLang="en-US" sz="2400" b="1" dirty="0">
              <a:solidFill>
                <a:schemeClr val="accent1"/>
              </a:solidFill>
              <a:latin typeface="腾讯体 W7" panose="020C04030202040F0204" pitchFamily="34" charset="-122"/>
              <a:ea typeface="腾讯体 W7" panose="020C04030202040F0204" pitchFamily="34" charset="-122"/>
            </a:endParaRPr>
          </a:p>
        </p:txBody>
      </p:sp>
      <p:pic>
        <p:nvPicPr>
          <p:cNvPr id="10" name="图片 9">
            <a:extLst>
              <a:ext uri="{FF2B5EF4-FFF2-40B4-BE49-F238E27FC236}">
                <a16:creationId xmlns:a16="http://schemas.microsoft.com/office/drawing/2014/main" id="{C74A5A74-59DE-6024-5886-6361430727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12" name="图片 11">
            <a:extLst>
              <a:ext uri="{FF2B5EF4-FFF2-40B4-BE49-F238E27FC236}">
                <a16:creationId xmlns:a16="http://schemas.microsoft.com/office/drawing/2014/main" id="{EAEDC6D6-4EB7-315B-8796-BDE777808F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grpSp>
        <p:nvGrpSpPr>
          <p:cNvPr id="5" name="Group 32">
            <a:extLst>
              <a:ext uri="{FF2B5EF4-FFF2-40B4-BE49-F238E27FC236}">
                <a16:creationId xmlns:a16="http://schemas.microsoft.com/office/drawing/2014/main" id="{0ACDED21-381F-B845-ABB7-CBC146E95CEC}"/>
              </a:ext>
            </a:extLst>
          </p:cNvPr>
          <p:cNvGrpSpPr/>
          <p:nvPr/>
        </p:nvGrpSpPr>
        <p:grpSpPr>
          <a:xfrm>
            <a:off x="3092838" y="2601512"/>
            <a:ext cx="4896273" cy="1844040"/>
            <a:chOff x="2539974" y="2488184"/>
            <a:chExt cx="2979962" cy="874305"/>
          </a:xfrm>
        </p:grpSpPr>
        <p:sp>
          <p:nvSpPr>
            <p:cNvPr id="8" name="TextBox 6">
              <a:extLst>
                <a:ext uri="{FF2B5EF4-FFF2-40B4-BE49-F238E27FC236}">
                  <a16:creationId xmlns:a16="http://schemas.microsoft.com/office/drawing/2014/main" id="{DC63AB1C-ABEB-15F1-2015-550D69FEF6AC}"/>
                </a:ext>
              </a:extLst>
            </p:cNvPr>
            <p:cNvSpPr txBox="1"/>
            <p:nvPr/>
          </p:nvSpPr>
          <p:spPr>
            <a:xfrm>
              <a:off x="2539974" y="2488184"/>
              <a:ext cx="655949" cy="707886"/>
            </a:xfrm>
            <a:prstGeom prst="rect">
              <a:avLst/>
            </a:prstGeom>
            <a:noFill/>
          </p:spPr>
          <p:txBody>
            <a:bodyPr wrap="none" anchor="ctr">
              <a:normAutofit/>
            </a:bodyPr>
            <a:lstStyle/>
            <a:p>
              <a:r>
                <a:rPr lang="en-US" altLang="zh-CN" sz="5333" b="1" dirty="0">
                  <a:solidFill>
                    <a:schemeClr val="accent1"/>
                  </a:solidFill>
                  <a:latin typeface="微软雅黑" charset="0"/>
                  <a:ea typeface="微软雅黑" charset="0"/>
                </a:rPr>
                <a:t>01</a:t>
              </a:r>
            </a:p>
          </p:txBody>
        </p:sp>
        <p:sp>
          <p:nvSpPr>
            <p:cNvPr id="13" name="TextBox 8">
              <a:extLst>
                <a:ext uri="{FF2B5EF4-FFF2-40B4-BE49-F238E27FC236}">
                  <a16:creationId xmlns:a16="http://schemas.microsoft.com/office/drawing/2014/main" id="{CEC89480-A2A6-2BB7-EACA-C5A70C4C6B1D}"/>
                </a:ext>
              </a:extLst>
            </p:cNvPr>
            <p:cNvSpPr txBox="1"/>
            <p:nvPr/>
          </p:nvSpPr>
          <p:spPr>
            <a:xfrm>
              <a:off x="3008026" y="2488184"/>
              <a:ext cx="2511910" cy="353943"/>
            </a:xfrm>
            <a:prstGeom prst="rect">
              <a:avLst/>
            </a:prstGeom>
            <a:noFill/>
          </p:spPr>
          <p:txBody>
            <a:bodyPr wrap="none" lIns="480000" tIns="0" rIns="0" bIns="0" anchor="b" anchorCtr="0">
              <a:normAutofit/>
            </a:bodyPr>
            <a:lstStyle/>
            <a:p>
              <a:r>
                <a:rPr lang="zh-CN" altLang="en-US" sz="3200" b="1" dirty="0">
                  <a:solidFill>
                    <a:schemeClr val="accent1"/>
                  </a:solidFill>
                  <a:ea typeface="TencentSans W7" panose="020C04030202040F0204" charset="-122"/>
                </a:rPr>
                <a:t>背景介绍</a:t>
              </a:r>
            </a:p>
          </p:txBody>
        </p:sp>
        <p:sp>
          <p:nvSpPr>
            <p:cNvPr id="14" name="TextBox 9">
              <a:extLst>
                <a:ext uri="{FF2B5EF4-FFF2-40B4-BE49-F238E27FC236}">
                  <a16:creationId xmlns:a16="http://schemas.microsoft.com/office/drawing/2014/main" id="{609518A1-083C-8A40-A4C2-DB2ADAAB7C74}"/>
                </a:ext>
              </a:extLst>
            </p:cNvPr>
            <p:cNvSpPr txBox="1"/>
            <p:nvPr/>
          </p:nvSpPr>
          <p:spPr>
            <a:xfrm>
              <a:off x="3008026" y="2842127"/>
              <a:ext cx="2511910" cy="520362"/>
            </a:xfrm>
            <a:prstGeom prst="rect">
              <a:avLst/>
            </a:prstGeom>
          </p:spPr>
          <p:txBody>
            <a:bodyPr vert="horz" wrap="square" lIns="480000" tIns="0" rIns="0" bIns="0" anchor="ctr" anchorCtr="0">
              <a:noAutofit/>
            </a:bodyPr>
            <a:lstStyle/>
            <a:p>
              <a:pPr>
                <a:lnSpc>
                  <a:spcPct val="120000"/>
                </a:lnSpc>
              </a:pPr>
              <a:r>
                <a:rPr lang="zh-CN" altLang="en-US" sz="1400" dirty="0">
                  <a:solidFill>
                    <a:schemeClr val="accent1"/>
                  </a:solidFill>
                  <a:ea typeface="TencentSans W7" panose="020C04030202040F0204" charset="-122"/>
                </a:rPr>
                <a:t>初步认识什么是数据治理，为什么要做数据治理，以及如何做数据治理</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7CFAB50-EF3C-031D-6214-58D7504F7B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01791"/>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cxnSp>
        <p:nvCxnSpPr>
          <p:cNvPr id="11" name="直接连接符 10"/>
          <p:cNvCxnSpPr/>
          <p:nvPr/>
        </p:nvCxnSpPr>
        <p:spPr>
          <a:xfrm>
            <a:off x="473935" y="301791"/>
            <a:ext cx="0" cy="420221"/>
          </a:xfrm>
          <a:prstGeom prst="line">
            <a:avLst/>
          </a:prstGeom>
          <a:ln w="25400">
            <a:gradFill>
              <a:gsLst>
                <a:gs pos="0">
                  <a:srgbClr val="38F7D0"/>
                </a:gs>
                <a:gs pos="100000">
                  <a:srgbClr val="38F7D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66346" y="260588"/>
            <a:ext cx="7133664" cy="461665"/>
          </a:xfrm>
          <a:prstGeom prst="rect">
            <a:avLst/>
          </a:prstGeom>
          <a:noFill/>
        </p:spPr>
        <p:txBody>
          <a:bodyPr wrap="square" rtlCol="0">
            <a:spAutoFit/>
          </a:bodyPr>
          <a:lstStyle/>
          <a:p>
            <a:r>
              <a:rPr lang="zh-CN" altLang="en-US" sz="2400" b="1" dirty="0">
                <a:solidFill>
                  <a:schemeClr val="accent1"/>
                </a:solidFill>
                <a:latin typeface="TencentSans W7" panose="020C04030202040F0204" charset="-122"/>
                <a:ea typeface="TencentSans W7" panose="020C04030202040F0204" charset="-122"/>
              </a:rPr>
              <a:t>数据治理简介</a:t>
            </a:r>
            <a:r>
              <a:rPr lang="en-US" altLang="zh-CN" sz="2400" b="1" dirty="0">
                <a:solidFill>
                  <a:schemeClr val="accent1"/>
                </a:solidFill>
                <a:latin typeface="TencentSans W7" panose="020C04030202040F0204" charset="-122"/>
                <a:ea typeface="TencentSans W7" panose="020C04030202040F0204" charset="-122"/>
              </a:rPr>
              <a:t>-</a:t>
            </a:r>
            <a:r>
              <a:rPr lang="zh-CN" altLang="en-US" sz="2400" b="1" dirty="0">
                <a:solidFill>
                  <a:schemeClr val="accent1"/>
                </a:solidFill>
                <a:ea typeface="TencentSans W7" panose="020C04030202040F0204" charset="-122"/>
                <a:sym typeface="+mn-lt"/>
              </a:rPr>
              <a:t>什么是数据治理</a:t>
            </a:r>
          </a:p>
        </p:txBody>
      </p:sp>
      <p:sp>
        <p:nvSpPr>
          <p:cNvPr id="9" name="文本框 8">
            <a:extLst>
              <a:ext uri="{FF2B5EF4-FFF2-40B4-BE49-F238E27FC236}">
                <a16:creationId xmlns:a16="http://schemas.microsoft.com/office/drawing/2014/main" id="{7CCD4004-BCA7-BE3C-B065-F5538AD1B389}"/>
              </a:ext>
            </a:extLst>
          </p:cNvPr>
          <p:cNvSpPr txBox="1"/>
          <p:nvPr/>
        </p:nvSpPr>
        <p:spPr>
          <a:xfrm>
            <a:off x="1195892" y="1423639"/>
            <a:ext cx="8424936" cy="984885"/>
          </a:xfrm>
          <a:prstGeom prst="rect">
            <a:avLst/>
          </a:prstGeom>
          <a:noFill/>
        </p:spPr>
        <p:txBody>
          <a:bodyPr wrap="square">
            <a:spAutoFit/>
          </a:bodyPr>
          <a:lstStyle/>
          <a:p>
            <a:pPr>
              <a:spcAft>
                <a:spcPts val="600"/>
              </a:spcAft>
            </a:pPr>
            <a:r>
              <a:rPr lang="en-US" altLang="zh-CN" sz="1600" dirty="0">
                <a:solidFill>
                  <a:schemeClr val="accent1"/>
                </a:solidFill>
                <a:ea typeface="TencentSans W7" panose="020C04030202040F0204" charset="-122"/>
              </a:rPr>
              <a:t>《DAMA</a:t>
            </a:r>
            <a:r>
              <a:rPr lang="zh-CN" altLang="en-US" sz="1600" dirty="0">
                <a:solidFill>
                  <a:schemeClr val="accent1"/>
                </a:solidFill>
                <a:ea typeface="TencentSans W7" panose="020C04030202040F0204" charset="-122"/>
              </a:rPr>
              <a:t>数据管理知识体系指南</a:t>
            </a:r>
            <a:r>
              <a:rPr lang="en-US" altLang="zh-CN" sz="1600" dirty="0">
                <a:solidFill>
                  <a:schemeClr val="accent1"/>
                </a:solidFill>
                <a:ea typeface="TencentSans W7" panose="020C04030202040F0204" charset="-122"/>
              </a:rPr>
              <a:t>》</a:t>
            </a:r>
          </a:p>
          <a:p>
            <a:pPr marL="285750" indent="-285750">
              <a:spcAft>
                <a:spcPts val="600"/>
              </a:spcAft>
              <a:buFont typeface="Wingdings" pitchFamily="2" charset="2"/>
              <a:buChar char="l"/>
            </a:pPr>
            <a:r>
              <a:rPr lang="zh-CN" altLang="en-US" sz="1600" dirty="0">
                <a:solidFill>
                  <a:schemeClr val="accent1"/>
                </a:solidFill>
                <a:ea typeface="TencentSans W7" panose="020C04030202040F0204" charset="-122"/>
              </a:rPr>
              <a:t>数据治理是</a:t>
            </a:r>
            <a:r>
              <a:rPr lang="zh-CN" altLang="en-US" sz="1600" b="1" dirty="0">
                <a:solidFill>
                  <a:schemeClr val="accent1"/>
                </a:solidFill>
                <a:ea typeface="TencentSans W7" panose="020C04030202040F0204" charset="-122"/>
              </a:rPr>
              <a:t>对数据资产管理</a:t>
            </a:r>
            <a:r>
              <a:rPr lang="zh-CN" altLang="en-US" sz="1600" dirty="0">
                <a:solidFill>
                  <a:schemeClr val="accent1"/>
                </a:solidFill>
                <a:ea typeface="TencentSans W7" panose="020C04030202040F0204" charset="-122"/>
              </a:rPr>
              <a:t>行使权力和控制的</a:t>
            </a:r>
            <a:r>
              <a:rPr lang="zh-CN" altLang="en-US" sz="1600" b="1" dirty="0">
                <a:solidFill>
                  <a:schemeClr val="accent1"/>
                </a:solidFill>
                <a:ea typeface="TencentSans W7" panose="020C04030202040F0204" charset="-122"/>
              </a:rPr>
              <a:t>活动集合</a:t>
            </a:r>
            <a:r>
              <a:rPr lang="zh-CN" altLang="en-US" sz="1600" dirty="0">
                <a:solidFill>
                  <a:schemeClr val="accent1"/>
                </a:solidFill>
                <a:ea typeface="TencentSans W7" panose="020C04030202040F0204" charset="-122"/>
              </a:rPr>
              <a:t>（规划、监控和执行）。</a:t>
            </a:r>
            <a:endParaRPr lang="en-US" altLang="zh-CN" sz="1600" dirty="0">
              <a:solidFill>
                <a:schemeClr val="accent1"/>
              </a:solidFill>
              <a:ea typeface="TencentSans W7" panose="020C04030202040F0204" charset="-122"/>
            </a:endParaRPr>
          </a:p>
          <a:p>
            <a:pPr marL="285750" indent="-285750">
              <a:spcAft>
                <a:spcPts val="600"/>
              </a:spcAft>
              <a:buFont typeface="Wingdings" pitchFamily="2" charset="2"/>
              <a:buChar char="l"/>
            </a:pPr>
            <a:r>
              <a:rPr lang="zh-CN" altLang="en-US" sz="1600" dirty="0">
                <a:solidFill>
                  <a:schemeClr val="accent1"/>
                </a:solidFill>
                <a:ea typeface="TencentSans W7" panose="020C04030202040F0204" charset="-122"/>
              </a:rPr>
              <a:t>数据治理职能</a:t>
            </a:r>
            <a:r>
              <a:rPr lang="zh-CN" altLang="en-US" sz="1600" b="1" dirty="0">
                <a:solidFill>
                  <a:schemeClr val="accent1"/>
                </a:solidFill>
                <a:ea typeface="TencentSans W7" panose="020C04030202040F0204" charset="-122"/>
              </a:rPr>
              <a:t>指导其他数据管理</a:t>
            </a:r>
            <a:r>
              <a:rPr lang="zh-CN" altLang="en-US" sz="1600" dirty="0">
                <a:solidFill>
                  <a:schemeClr val="accent1"/>
                </a:solidFill>
                <a:ea typeface="TencentSans W7" panose="020C04030202040F0204" charset="-122"/>
              </a:rPr>
              <a:t>职能如何执行，数据治理是在高层次上</a:t>
            </a:r>
            <a:r>
              <a:rPr lang="zh-CN" altLang="en-US" sz="1600" b="1" dirty="0">
                <a:solidFill>
                  <a:schemeClr val="accent1"/>
                </a:solidFill>
                <a:ea typeface="TencentSans W7" panose="020C04030202040F0204" charset="-122"/>
              </a:rPr>
              <a:t>执行数据管理</a:t>
            </a:r>
            <a:r>
              <a:rPr lang="zh-CN" altLang="en-US" sz="1600" dirty="0">
                <a:solidFill>
                  <a:schemeClr val="accent1"/>
                </a:solidFill>
                <a:ea typeface="TencentSans W7" panose="020C04030202040F0204" charset="-122"/>
              </a:rPr>
              <a:t>。</a:t>
            </a:r>
            <a:endParaRPr lang="en-US" altLang="zh-CN" sz="1600" dirty="0">
              <a:solidFill>
                <a:schemeClr val="accent1"/>
              </a:solidFill>
              <a:ea typeface="TencentSans W7" panose="020C04030202040F0204" charset="-122"/>
            </a:endParaRPr>
          </a:p>
        </p:txBody>
      </p:sp>
      <p:pic>
        <p:nvPicPr>
          <p:cNvPr id="10" name="图片 9">
            <a:extLst>
              <a:ext uri="{FF2B5EF4-FFF2-40B4-BE49-F238E27FC236}">
                <a16:creationId xmlns:a16="http://schemas.microsoft.com/office/drawing/2014/main" id="{3CD9FE52-4C6F-1267-055C-A739CE9605B2}"/>
              </a:ext>
            </a:extLst>
          </p:cNvPr>
          <p:cNvPicPr>
            <a:picLocks noChangeAspect="1"/>
          </p:cNvPicPr>
          <p:nvPr/>
        </p:nvPicPr>
        <p:blipFill>
          <a:blip r:embed="rId4"/>
          <a:stretch>
            <a:fillRect/>
          </a:stretch>
        </p:blipFill>
        <p:spPr>
          <a:xfrm>
            <a:off x="2871570" y="2903861"/>
            <a:ext cx="5574215" cy="3091231"/>
          </a:xfrm>
          <a:prstGeom prst="rect">
            <a:avLst/>
          </a:prstGeom>
        </p:spPr>
      </p:pic>
      <p:pic>
        <p:nvPicPr>
          <p:cNvPr id="13" name="图片 12">
            <a:extLst>
              <a:ext uri="{FF2B5EF4-FFF2-40B4-BE49-F238E27FC236}">
                <a16:creationId xmlns:a16="http://schemas.microsoft.com/office/drawing/2014/main" id="{C887D55C-7F7D-BAF9-D012-D3126D842F1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14" name="图片 13">
            <a:extLst>
              <a:ext uri="{FF2B5EF4-FFF2-40B4-BE49-F238E27FC236}">
                <a16:creationId xmlns:a16="http://schemas.microsoft.com/office/drawing/2014/main" id="{DFADCBD9-B2C2-E037-A6B6-52C240B9130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spTree>
    <p:extLst>
      <p:ext uri="{BB962C8B-B14F-4D97-AF65-F5344CB8AC3E}">
        <p14:creationId xmlns:p14="http://schemas.microsoft.com/office/powerpoint/2010/main" val="125301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484CF7-BAEA-0DB1-1D6E-61C2A6413F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01791"/>
            <a:ext cx="12192000" cy="6858000"/>
          </a:xfrm>
          <a:prstGeom prst="rect">
            <a:avLst/>
          </a:prstGeom>
          <a:solidFill>
            <a:schemeClr val="tx1"/>
          </a:solid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5311" y="6330351"/>
            <a:ext cx="1241853" cy="21026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3972" y="6345666"/>
            <a:ext cx="1113713" cy="179631"/>
          </a:xfrm>
          <a:prstGeom prst="rect">
            <a:avLst/>
          </a:prstGeom>
        </p:spPr>
      </p:pic>
      <p:cxnSp>
        <p:nvCxnSpPr>
          <p:cNvPr id="11" name="直接连接符 10"/>
          <p:cNvCxnSpPr/>
          <p:nvPr/>
        </p:nvCxnSpPr>
        <p:spPr>
          <a:xfrm>
            <a:off x="473935" y="301791"/>
            <a:ext cx="0" cy="420221"/>
          </a:xfrm>
          <a:prstGeom prst="line">
            <a:avLst/>
          </a:prstGeom>
          <a:ln w="25400">
            <a:gradFill>
              <a:gsLst>
                <a:gs pos="0">
                  <a:srgbClr val="38F7D0"/>
                </a:gs>
                <a:gs pos="100000">
                  <a:srgbClr val="38F7D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66346" y="260588"/>
            <a:ext cx="7133664" cy="461665"/>
          </a:xfrm>
          <a:prstGeom prst="rect">
            <a:avLst/>
          </a:prstGeom>
          <a:noFill/>
        </p:spPr>
        <p:txBody>
          <a:bodyPr wrap="square" rtlCol="0">
            <a:spAutoFit/>
          </a:bodyPr>
          <a:lstStyle/>
          <a:p>
            <a:r>
              <a:rPr lang="zh-CN" altLang="en-US" sz="2400" b="1" dirty="0">
                <a:solidFill>
                  <a:schemeClr val="accent1"/>
                </a:solidFill>
                <a:latin typeface="TencentSans W7" panose="020C04030202040F0204" charset="-122"/>
                <a:ea typeface="TencentSans W7" panose="020C04030202040F0204" charset="-122"/>
              </a:rPr>
              <a:t>数据治理简介</a:t>
            </a:r>
            <a:r>
              <a:rPr lang="en-US" altLang="zh-CN" sz="2400" b="1" dirty="0">
                <a:solidFill>
                  <a:schemeClr val="accent1"/>
                </a:solidFill>
                <a:latin typeface="TencentSans W7" panose="020C04030202040F0204" charset="-122"/>
                <a:ea typeface="TencentSans W7" panose="020C04030202040F0204" charset="-122"/>
              </a:rPr>
              <a:t>-</a:t>
            </a:r>
            <a:r>
              <a:rPr lang="zh-CN" altLang="en-US" sz="2400" b="1" dirty="0">
                <a:solidFill>
                  <a:schemeClr val="accent1"/>
                </a:solidFill>
                <a:ea typeface="TencentSans W7" panose="020C04030202040F0204" charset="-122"/>
                <a:sym typeface="+mn-lt"/>
              </a:rPr>
              <a:t>数据治理的目的</a:t>
            </a:r>
          </a:p>
        </p:txBody>
      </p:sp>
      <p:graphicFrame>
        <p:nvGraphicFramePr>
          <p:cNvPr id="2" name="图示 1">
            <a:extLst>
              <a:ext uri="{FF2B5EF4-FFF2-40B4-BE49-F238E27FC236}">
                <a16:creationId xmlns:a16="http://schemas.microsoft.com/office/drawing/2014/main" id="{351EC885-607C-2EEA-C242-D6AAC07A0161}"/>
              </a:ext>
            </a:extLst>
          </p:cNvPr>
          <p:cNvGraphicFramePr/>
          <p:nvPr>
            <p:extLst>
              <p:ext uri="{D42A27DB-BD31-4B8C-83A1-F6EECF244321}">
                <p14:modId xmlns:p14="http://schemas.microsoft.com/office/powerpoint/2010/main" val="2098421012"/>
              </p:ext>
            </p:extLst>
          </p:nvPr>
        </p:nvGraphicFramePr>
        <p:xfrm>
          <a:off x="1105051" y="1688022"/>
          <a:ext cx="2790073" cy="37844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图片 2">
            <a:extLst>
              <a:ext uri="{FF2B5EF4-FFF2-40B4-BE49-F238E27FC236}">
                <a16:creationId xmlns:a16="http://schemas.microsoft.com/office/drawing/2014/main" id="{ED620E1E-AAE6-2541-AA1A-719267980CA7}"/>
              </a:ext>
            </a:extLst>
          </p:cNvPr>
          <p:cNvPicPr>
            <a:picLocks noChangeAspect="1"/>
          </p:cNvPicPr>
          <p:nvPr/>
        </p:nvPicPr>
        <p:blipFill>
          <a:blip r:embed="rId10"/>
          <a:stretch>
            <a:fillRect/>
          </a:stretch>
        </p:blipFill>
        <p:spPr>
          <a:xfrm>
            <a:off x="3895124" y="1902989"/>
            <a:ext cx="6191207" cy="3674830"/>
          </a:xfrm>
          <a:prstGeom prst="rect">
            <a:avLst/>
          </a:prstGeom>
          <a:ln>
            <a:solidFill>
              <a:srgbClr val="0070C0"/>
            </a:solidFill>
          </a:ln>
        </p:spPr>
      </p:pic>
      <p:pic>
        <p:nvPicPr>
          <p:cNvPr id="7" name="图片 6">
            <a:extLst>
              <a:ext uri="{FF2B5EF4-FFF2-40B4-BE49-F238E27FC236}">
                <a16:creationId xmlns:a16="http://schemas.microsoft.com/office/drawing/2014/main" id="{FBB13B8D-F369-27F4-5CEE-A8D7CE31B52E}"/>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12" name="图片 11">
            <a:extLst>
              <a:ext uri="{FF2B5EF4-FFF2-40B4-BE49-F238E27FC236}">
                <a16:creationId xmlns:a16="http://schemas.microsoft.com/office/drawing/2014/main" id="{C74615A5-409C-1183-DDF2-1639E28A0764}"/>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spTree>
    <p:extLst>
      <p:ext uri="{BB962C8B-B14F-4D97-AF65-F5344CB8AC3E}">
        <p14:creationId xmlns:p14="http://schemas.microsoft.com/office/powerpoint/2010/main" val="8553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3F2A7D73-FD42-3578-09E7-FE89693499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01791"/>
            <a:ext cx="12192000" cy="6858000"/>
          </a:xfrm>
          <a:prstGeom prst="rect">
            <a:avLst/>
          </a:prstGeom>
          <a:solidFill>
            <a:schemeClr val="tx1"/>
          </a:solidFill>
        </p:spPr>
      </p:pic>
      <p:cxnSp>
        <p:nvCxnSpPr>
          <p:cNvPr id="11" name="直接连接符 10"/>
          <p:cNvCxnSpPr/>
          <p:nvPr/>
        </p:nvCxnSpPr>
        <p:spPr>
          <a:xfrm>
            <a:off x="473935" y="301791"/>
            <a:ext cx="0" cy="420221"/>
          </a:xfrm>
          <a:prstGeom prst="line">
            <a:avLst/>
          </a:prstGeom>
          <a:ln w="25400">
            <a:gradFill>
              <a:gsLst>
                <a:gs pos="0">
                  <a:srgbClr val="38F7D0"/>
                </a:gs>
                <a:gs pos="100000">
                  <a:srgbClr val="38F7D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66346" y="260588"/>
            <a:ext cx="7133664" cy="461665"/>
          </a:xfrm>
          <a:prstGeom prst="rect">
            <a:avLst/>
          </a:prstGeom>
          <a:noFill/>
        </p:spPr>
        <p:txBody>
          <a:bodyPr wrap="square" rtlCol="0">
            <a:spAutoFit/>
          </a:bodyPr>
          <a:lstStyle/>
          <a:p>
            <a:r>
              <a:rPr lang="zh-CN" altLang="en-US" sz="2400" b="1" dirty="0">
                <a:solidFill>
                  <a:schemeClr val="accent1"/>
                </a:solidFill>
                <a:latin typeface="TencentSans W7" panose="020C04030202040F0204" charset="-122"/>
                <a:ea typeface="TencentSans W7" panose="020C04030202040F0204" charset="-122"/>
              </a:rPr>
              <a:t>数据治理简介</a:t>
            </a:r>
            <a:r>
              <a:rPr lang="en-US" altLang="zh-CN" sz="2400" b="1" dirty="0">
                <a:solidFill>
                  <a:schemeClr val="accent1"/>
                </a:solidFill>
                <a:latin typeface="TencentSans W7" panose="020C04030202040F0204" charset="-122"/>
                <a:ea typeface="TencentSans W7" panose="020C04030202040F0204" charset="-122"/>
              </a:rPr>
              <a:t>-</a:t>
            </a:r>
            <a:r>
              <a:rPr lang="zh-CN" altLang="en-US" sz="2400" b="1" dirty="0">
                <a:solidFill>
                  <a:schemeClr val="accent1"/>
                </a:solidFill>
                <a:ea typeface="TencentSans W7" panose="020C04030202040F0204" charset="-122"/>
                <a:sym typeface="+mn-lt"/>
              </a:rPr>
              <a:t>数据治理的挑战</a:t>
            </a:r>
          </a:p>
        </p:txBody>
      </p:sp>
      <p:sp>
        <p:nvSpPr>
          <p:cNvPr id="4" name="矩形 3">
            <a:extLst>
              <a:ext uri="{FF2B5EF4-FFF2-40B4-BE49-F238E27FC236}">
                <a16:creationId xmlns:a16="http://schemas.microsoft.com/office/drawing/2014/main" id="{5464B261-C75D-DE0A-4D46-EC261BA61B55}"/>
              </a:ext>
            </a:extLst>
          </p:cNvPr>
          <p:cNvSpPr/>
          <p:nvPr/>
        </p:nvSpPr>
        <p:spPr>
          <a:xfrm>
            <a:off x="3134569" y="1735476"/>
            <a:ext cx="4608510"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01</a:t>
            </a:r>
            <a:r>
              <a:rPr lang="zh-CN" altLang="en-US" dirty="0">
                <a:solidFill>
                  <a:schemeClr val="bg1"/>
                </a:solidFill>
                <a:ea typeface="TencentSans W7" panose="020C04030202040F0204" charset="-122"/>
              </a:rPr>
              <a:t> 数据多样化，缺少统一标准</a:t>
            </a:r>
          </a:p>
        </p:txBody>
      </p:sp>
      <p:sp>
        <p:nvSpPr>
          <p:cNvPr id="7" name="矩形 6">
            <a:extLst>
              <a:ext uri="{FF2B5EF4-FFF2-40B4-BE49-F238E27FC236}">
                <a16:creationId xmlns:a16="http://schemas.microsoft.com/office/drawing/2014/main" id="{9103DAA5-42D8-6D50-A898-9126CE75A89D}"/>
              </a:ext>
            </a:extLst>
          </p:cNvPr>
          <p:cNvSpPr/>
          <p:nvPr/>
        </p:nvSpPr>
        <p:spPr>
          <a:xfrm>
            <a:off x="3130213" y="2311206"/>
            <a:ext cx="4608510"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02</a:t>
            </a:r>
            <a:r>
              <a:rPr lang="zh-CN" altLang="en-US" dirty="0">
                <a:solidFill>
                  <a:schemeClr val="bg1"/>
                </a:solidFill>
                <a:ea typeface="TencentSans W7" panose="020C04030202040F0204" charset="-122"/>
              </a:rPr>
              <a:t> 多种类型异构数据源并存</a:t>
            </a:r>
          </a:p>
        </p:txBody>
      </p:sp>
      <p:sp>
        <p:nvSpPr>
          <p:cNvPr id="9" name="矩形 8">
            <a:extLst>
              <a:ext uri="{FF2B5EF4-FFF2-40B4-BE49-F238E27FC236}">
                <a16:creationId xmlns:a16="http://schemas.microsoft.com/office/drawing/2014/main" id="{530428E1-F4BA-33B4-E4E8-29DF4F0874E1}"/>
              </a:ext>
            </a:extLst>
          </p:cNvPr>
          <p:cNvSpPr/>
          <p:nvPr/>
        </p:nvSpPr>
        <p:spPr>
          <a:xfrm>
            <a:off x="3130213" y="2886936"/>
            <a:ext cx="4612867"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03</a:t>
            </a:r>
            <a:r>
              <a:rPr lang="zh-CN" altLang="en-US" dirty="0">
                <a:solidFill>
                  <a:schemeClr val="bg1"/>
                </a:solidFill>
                <a:ea typeface="TencentSans W7" panose="020C04030202040F0204" charset="-122"/>
              </a:rPr>
              <a:t> 计算逻辑理解不一致，结果统计有偏差</a:t>
            </a:r>
          </a:p>
        </p:txBody>
      </p:sp>
      <p:sp>
        <p:nvSpPr>
          <p:cNvPr id="10" name="矩形 9">
            <a:extLst>
              <a:ext uri="{FF2B5EF4-FFF2-40B4-BE49-F238E27FC236}">
                <a16:creationId xmlns:a16="http://schemas.microsoft.com/office/drawing/2014/main" id="{815134AE-DFB8-1DE9-7D0E-4BA616C3D04A}"/>
              </a:ext>
            </a:extLst>
          </p:cNvPr>
          <p:cNvSpPr/>
          <p:nvPr/>
        </p:nvSpPr>
        <p:spPr>
          <a:xfrm>
            <a:off x="3130213" y="3462666"/>
            <a:ext cx="4608511"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04</a:t>
            </a:r>
            <a:r>
              <a:rPr lang="zh-CN" altLang="en-US" dirty="0">
                <a:solidFill>
                  <a:schemeClr val="bg1"/>
                </a:solidFill>
                <a:ea typeface="TencentSans W7" panose="020C04030202040F0204" charset="-122"/>
              </a:rPr>
              <a:t> 数据链路较长，层次复杂，问题定位困难</a:t>
            </a:r>
          </a:p>
        </p:txBody>
      </p:sp>
      <p:sp>
        <p:nvSpPr>
          <p:cNvPr id="12" name="矩形 11">
            <a:extLst>
              <a:ext uri="{FF2B5EF4-FFF2-40B4-BE49-F238E27FC236}">
                <a16:creationId xmlns:a16="http://schemas.microsoft.com/office/drawing/2014/main" id="{CA26D069-55B8-2018-D47E-0C15AEEB3803}"/>
              </a:ext>
            </a:extLst>
          </p:cNvPr>
          <p:cNvSpPr/>
          <p:nvPr/>
        </p:nvSpPr>
        <p:spPr>
          <a:xfrm>
            <a:off x="3130213" y="4032692"/>
            <a:ext cx="4608509"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05</a:t>
            </a:r>
            <a:r>
              <a:rPr lang="zh-CN" altLang="en-US" dirty="0">
                <a:solidFill>
                  <a:schemeClr val="bg1"/>
                </a:solidFill>
                <a:ea typeface="TencentSans W7" panose="020C04030202040F0204" charset="-122"/>
              </a:rPr>
              <a:t> 生命周期管理难度高，数据成本压力大</a:t>
            </a:r>
          </a:p>
        </p:txBody>
      </p:sp>
      <p:sp>
        <p:nvSpPr>
          <p:cNvPr id="13" name="矩形 12">
            <a:extLst>
              <a:ext uri="{FF2B5EF4-FFF2-40B4-BE49-F238E27FC236}">
                <a16:creationId xmlns:a16="http://schemas.microsoft.com/office/drawing/2014/main" id="{07CEB22C-185D-4086-0138-B0513CEF3DF1}"/>
              </a:ext>
            </a:extLst>
          </p:cNvPr>
          <p:cNvSpPr/>
          <p:nvPr/>
        </p:nvSpPr>
        <p:spPr>
          <a:xfrm>
            <a:off x="3118773" y="4602718"/>
            <a:ext cx="4608509"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06</a:t>
            </a:r>
            <a:r>
              <a:rPr lang="zh-CN" altLang="en-US" dirty="0">
                <a:solidFill>
                  <a:schemeClr val="bg1"/>
                </a:solidFill>
                <a:ea typeface="TencentSans W7" panose="020C04030202040F0204" charset="-122"/>
              </a:rPr>
              <a:t> 数据分散，没有形成完整的管理体系</a:t>
            </a:r>
          </a:p>
        </p:txBody>
      </p:sp>
      <p:sp>
        <p:nvSpPr>
          <p:cNvPr id="14" name="矩形 13">
            <a:extLst>
              <a:ext uri="{FF2B5EF4-FFF2-40B4-BE49-F238E27FC236}">
                <a16:creationId xmlns:a16="http://schemas.microsoft.com/office/drawing/2014/main" id="{A3ACDE3D-9EDD-5249-1A08-3A9071C5B795}"/>
              </a:ext>
            </a:extLst>
          </p:cNvPr>
          <p:cNvSpPr/>
          <p:nvPr/>
        </p:nvSpPr>
        <p:spPr>
          <a:xfrm>
            <a:off x="3118772" y="5172744"/>
            <a:ext cx="4608509"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07</a:t>
            </a:r>
            <a:r>
              <a:rPr lang="zh-CN" altLang="en-US" dirty="0">
                <a:solidFill>
                  <a:schemeClr val="bg1"/>
                </a:solidFill>
                <a:ea typeface="TencentSans W7" panose="020C04030202040F0204" charset="-122"/>
              </a:rPr>
              <a:t> 数据安全与合规保障的问题越发突出</a:t>
            </a:r>
          </a:p>
        </p:txBody>
      </p:sp>
      <p:sp>
        <p:nvSpPr>
          <p:cNvPr id="16" name="矩形 15">
            <a:extLst>
              <a:ext uri="{FF2B5EF4-FFF2-40B4-BE49-F238E27FC236}">
                <a16:creationId xmlns:a16="http://schemas.microsoft.com/office/drawing/2014/main" id="{1D8277A4-8AF5-0ADB-D3B5-64880A9CCDB3}"/>
              </a:ext>
            </a:extLst>
          </p:cNvPr>
          <p:cNvSpPr/>
          <p:nvPr/>
        </p:nvSpPr>
        <p:spPr>
          <a:xfrm>
            <a:off x="3118771" y="5745325"/>
            <a:ext cx="4608509" cy="360040"/>
          </a:xfrm>
          <a:prstGeom prst="rect">
            <a:avLst/>
          </a:prstGeom>
          <a:solidFill>
            <a:srgbClr val="4472C6"/>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altLang="zh-CN" dirty="0">
                <a:solidFill>
                  <a:schemeClr val="bg1"/>
                </a:solidFill>
                <a:ea typeface="TencentSans W7" panose="020C04030202040F0204" charset="-122"/>
              </a:rPr>
              <a:t>08</a:t>
            </a:r>
            <a:r>
              <a:rPr lang="zh-CN" altLang="en-US" dirty="0">
                <a:solidFill>
                  <a:schemeClr val="bg1"/>
                </a:solidFill>
                <a:ea typeface="TencentSans W7" panose="020C04030202040F0204" charset="-122"/>
              </a:rPr>
              <a:t> 数据价值的评估较为困难，</a:t>
            </a:r>
            <a:r>
              <a:rPr lang="en-US" altLang="zh-CN" dirty="0">
                <a:solidFill>
                  <a:schemeClr val="bg1"/>
                </a:solidFill>
                <a:ea typeface="TencentSans W7" panose="020C04030202040F0204" charset="-122"/>
              </a:rPr>
              <a:t>ROI</a:t>
            </a:r>
            <a:r>
              <a:rPr lang="zh-CN" altLang="en-US" dirty="0">
                <a:solidFill>
                  <a:schemeClr val="bg1"/>
                </a:solidFill>
                <a:ea typeface="TencentSans W7" panose="020C04030202040F0204" charset="-122"/>
              </a:rPr>
              <a:t>无法度量</a:t>
            </a:r>
          </a:p>
        </p:txBody>
      </p:sp>
      <p:pic>
        <p:nvPicPr>
          <p:cNvPr id="17" name="Picture 6" descr="信一貫道的困難@ 一貫道郭明義:: 痞客邦::">
            <a:extLst>
              <a:ext uri="{FF2B5EF4-FFF2-40B4-BE49-F238E27FC236}">
                <a16:creationId xmlns:a16="http://schemas.microsoft.com/office/drawing/2014/main" id="{8FA9FA58-46ED-B920-40FF-5CF44123E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828" y="4331741"/>
            <a:ext cx="1942926" cy="1577714"/>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D9EB668D-377E-6C52-C64C-9264686DBD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21" name="图片 20">
            <a:extLst>
              <a:ext uri="{FF2B5EF4-FFF2-40B4-BE49-F238E27FC236}">
                <a16:creationId xmlns:a16="http://schemas.microsoft.com/office/drawing/2014/main" id="{1DA7E284-9624-8C89-3F8C-FFDE4042B6C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spTree>
    <p:extLst>
      <p:ext uri="{BB962C8B-B14F-4D97-AF65-F5344CB8AC3E}">
        <p14:creationId xmlns:p14="http://schemas.microsoft.com/office/powerpoint/2010/main" val="188283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43AC983A-6C7B-342C-00B9-8DA0117255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301791"/>
            <a:ext cx="12192000" cy="6858000"/>
          </a:xfrm>
          <a:prstGeom prst="rect">
            <a:avLst/>
          </a:prstGeom>
          <a:solidFill>
            <a:schemeClr val="tx1"/>
          </a:solidFill>
        </p:spPr>
      </p:pic>
      <p:cxnSp>
        <p:nvCxnSpPr>
          <p:cNvPr id="11" name="直接连接符 10"/>
          <p:cNvCxnSpPr/>
          <p:nvPr/>
        </p:nvCxnSpPr>
        <p:spPr>
          <a:xfrm>
            <a:off x="473935" y="301791"/>
            <a:ext cx="0" cy="420221"/>
          </a:xfrm>
          <a:prstGeom prst="line">
            <a:avLst/>
          </a:prstGeom>
          <a:ln w="25400">
            <a:gradFill>
              <a:gsLst>
                <a:gs pos="0">
                  <a:srgbClr val="38F7D0"/>
                </a:gs>
                <a:gs pos="100000">
                  <a:srgbClr val="38F7D0"/>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66346" y="260588"/>
            <a:ext cx="7133664" cy="461665"/>
          </a:xfrm>
          <a:prstGeom prst="rect">
            <a:avLst/>
          </a:prstGeom>
          <a:noFill/>
        </p:spPr>
        <p:txBody>
          <a:bodyPr wrap="square" rtlCol="0">
            <a:spAutoFit/>
          </a:bodyPr>
          <a:lstStyle/>
          <a:p>
            <a:r>
              <a:rPr lang="zh-CN" altLang="en-US" sz="2400" b="1" dirty="0">
                <a:solidFill>
                  <a:schemeClr val="accent1"/>
                </a:solidFill>
                <a:latin typeface="TencentSans W7" panose="020C04030202040F0204" charset="-122"/>
                <a:ea typeface="TencentSans W7" panose="020C04030202040F0204" charset="-122"/>
              </a:rPr>
              <a:t>数据治理简介</a:t>
            </a:r>
            <a:r>
              <a:rPr lang="en-US" altLang="zh-CN" sz="2400" b="1" dirty="0">
                <a:solidFill>
                  <a:schemeClr val="accent1"/>
                </a:solidFill>
                <a:latin typeface="TencentSans W7" panose="020C04030202040F0204" charset="-122"/>
                <a:ea typeface="TencentSans W7" panose="020C04030202040F0204" charset="-122"/>
              </a:rPr>
              <a:t>-</a:t>
            </a:r>
            <a:r>
              <a:rPr lang="zh-CN" altLang="en-US" sz="2400" b="1" dirty="0">
                <a:solidFill>
                  <a:schemeClr val="accent1"/>
                </a:solidFill>
                <a:ea typeface="TencentSans W7" panose="020C04030202040F0204" charset="-122"/>
                <a:sym typeface="+mn-lt"/>
              </a:rPr>
              <a:t>方法论</a:t>
            </a:r>
          </a:p>
        </p:txBody>
      </p:sp>
      <p:sp>
        <p:nvSpPr>
          <p:cNvPr id="2" name="任意多边形 2">
            <a:extLst>
              <a:ext uri="{FF2B5EF4-FFF2-40B4-BE49-F238E27FC236}">
                <a16:creationId xmlns:a16="http://schemas.microsoft.com/office/drawing/2014/main" id="{44F938B0-D0CA-6CCA-7525-37C17733CBAD}"/>
              </a:ext>
            </a:extLst>
          </p:cNvPr>
          <p:cNvSpPr>
            <a:spLocks noChangeArrowheads="1"/>
          </p:cNvSpPr>
          <p:nvPr/>
        </p:nvSpPr>
        <p:spPr bwMode="auto">
          <a:xfrm>
            <a:off x="7652090" y="1656134"/>
            <a:ext cx="1982020" cy="1462649"/>
          </a:xfrm>
          <a:custGeom>
            <a:avLst/>
            <a:gdLst>
              <a:gd name="T0" fmla="*/ 51357 w 3243492"/>
              <a:gd name="T1" fmla="*/ 0 h 2240066"/>
              <a:gd name="T2" fmla="*/ 51357 w 3243492"/>
              <a:gd name="T3" fmla="*/ 27873 h 2240066"/>
              <a:gd name="T4" fmla="*/ 37528 w 3243492"/>
              <a:gd name="T5" fmla="*/ 27873 h 2240066"/>
              <a:gd name="T6" fmla="*/ 37720 w 3243492"/>
              <a:gd name="T7" fmla="*/ 35387 h 2240066"/>
              <a:gd name="T8" fmla="*/ 29451 w 3243492"/>
              <a:gd name="T9" fmla="*/ 27873 h 2240066"/>
              <a:gd name="T10" fmla="*/ 0 w 3243492"/>
              <a:gd name="T11" fmla="*/ 27873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lumMod val="60000"/>
              <a:lumOff val="4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p>
        </p:txBody>
      </p:sp>
      <p:sp>
        <p:nvSpPr>
          <p:cNvPr id="3" name="任意多边形 3">
            <a:extLst>
              <a:ext uri="{FF2B5EF4-FFF2-40B4-BE49-F238E27FC236}">
                <a16:creationId xmlns:a16="http://schemas.microsoft.com/office/drawing/2014/main" id="{2EFAC0FF-2AD4-A93F-EC10-2358703BE414}"/>
              </a:ext>
            </a:extLst>
          </p:cNvPr>
          <p:cNvSpPr>
            <a:spLocks noChangeArrowheads="1"/>
          </p:cNvSpPr>
          <p:nvPr/>
        </p:nvSpPr>
        <p:spPr bwMode="auto">
          <a:xfrm>
            <a:off x="4724420" y="1656134"/>
            <a:ext cx="1982020" cy="1462649"/>
          </a:xfrm>
          <a:custGeom>
            <a:avLst/>
            <a:gdLst>
              <a:gd name="T0" fmla="*/ 51357 w 3243492"/>
              <a:gd name="T1" fmla="*/ 0 h 2240066"/>
              <a:gd name="T2" fmla="*/ 51357 w 3243492"/>
              <a:gd name="T3" fmla="*/ 27873 h 2240066"/>
              <a:gd name="T4" fmla="*/ 37528 w 3243492"/>
              <a:gd name="T5" fmla="*/ 27873 h 2240066"/>
              <a:gd name="T6" fmla="*/ 37720 w 3243492"/>
              <a:gd name="T7" fmla="*/ 35387 h 2240066"/>
              <a:gd name="T8" fmla="*/ 29451 w 3243492"/>
              <a:gd name="T9" fmla="*/ 27873 h 2240066"/>
              <a:gd name="T10" fmla="*/ 0 w 3243492"/>
              <a:gd name="T11" fmla="*/ 27873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lumMod val="40000"/>
              <a:lumOff val="6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8" name="任意多边形 4">
            <a:extLst>
              <a:ext uri="{FF2B5EF4-FFF2-40B4-BE49-F238E27FC236}">
                <a16:creationId xmlns:a16="http://schemas.microsoft.com/office/drawing/2014/main" id="{B977DB75-0736-2CC0-90FD-DBBC9FFA5A68}"/>
              </a:ext>
            </a:extLst>
          </p:cNvPr>
          <p:cNvSpPr>
            <a:spLocks noChangeArrowheads="1"/>
          </p:cNvSpPr>
          <p:nvPr/>
        </p:nvSpPr>
        <p:spPr bwMode="auto">
          <a:xfrm>
            <a:off x="1796749" y="1656134"/>
            <a:ext cx="1982020" cy="1462649"/>
          </a:xfrm>
          <a:custGeom>
            <a:avLst/>
            <a:gdLst>
              <a:gd name="T0" fmla="*/ 51357 w 3243492"/>
              <a:gd name="T1" fmla="*/ 0 h 2240066"/>
              <a:gd name="T2" fmla="*/ 51357 w 3243492"/>
              <a:gd name="T3" fmla="*/ 27873 h 2240066"/>
              <a:gd name="T4" fmla="*/ 37528 w 3243492"/>
              <a:gd name="T5" fmla="*/ 27873 h 2240066"/>
              <a:gd name="T6" fmla="*/ 37720 w 3243492"/>
              <a:gd name="T7" fmla="*/ 35387 h 2240066"/>
              <a:gd name="T8" fmla="*/ 29451 w 3243492"/>
              <a:gd name="T9" fmla="*/ 27873 h 2240066"/>
              <a:gd name="T10" fmla="*/ 0 w 3243492"/>
              <a:gd name="T11" fmla="*/ 27873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chemeClr val="accent1">
              <a:lumMod val="20000"/>
              <a:lumOff val="80000"/>
            </a:scheme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p>
        </p:txBody>
      </p:sp>
      <p:sp>
        <p:nvSpPr>
          <p:cNvPr id="19" name="矩形 18">
            <a:extLst>
              <a:ext uri="{FF2B5EF4-FFF2-40B4-BE49-F238E27FC236}">
                <a16:creationId xmlns:a16="http://schemas.microsoft.com/office/drawing/2014/main" id="{FD474094-A3E5-66AE-AA10-D7DA488A61DF}"/>
              </a:ext>
            </a:extLst>
          </p:cNvPr>
          <p:cNvSpPr>
            <a:spLocks noChangeArrowheads="1"/>
          </p:cNvSpPr>
          <p:nvPr/>
        </p:nvSpPr>
        <p:spPr bwMode="auto">
          <a:xfrm>
            <a:off x="2021247" y="3793886"/>
            <a:ext cx="1431686" cy="38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pPr>
            <a:r>
              <a:rPr lang="zh-CN" altLang="en-US" sz="1400" b="1" dirty="0">
                <a:solidFill>
                  <a:schemeClr val="accent1"/>
                </a:solidFill>
                <a:latin typeface="+mn-lt"/>
                <a:ea typeface="TencentSans W7" panose="020C04030202040F0204" charset="-122"/>
                <a:sym typeface="宋体" panose="02010600030101010101" pitchFamily="2" charset="-122"/>
              </a:rPr>
              <a:t>发现治理的对象</a:t>
            </a:r>
            <a:endParaRPr lang="en-US" altLang="zh-CN" sz="1400" b="1" dirty="0">
              <a:solidFill>
                <a:schemeClr val="accent1"/>
              </a:solidFill>
              <a:latin typeface="+mn-lt"/>
              <a:ea typeface="TencentSans W7" panose="020C04030202040F0204" charset="-122"/>
              <a:sym typeface="宋体" panose="02010600030101010101" pitchFamily="2" charset="-122"/>
            </a:endParaRPr>
          </a:p>
        </p:txBody>
      </p:sp>
      <p:sp>
        <p:nvSpPr>
          <p:cNvPr id="20" name="矩形 19">
            <a:extLst>
              <a:ext uri="{FF2B5EF4-FFF2-40B4-BE49-F238E27FC236}">
                <a16:creationId xmlns:a16="http://schemas.microsoft.com/office/drawing/2014/main" id="{574905B2-662C-0ABB-C6F8-72BE6F437EC5}"/>
              </a:ext>
            </a:extLst>
          </p:cNvPr>
          <p:cNvSpPr>
            <a:spLocks noChangeArrowheads="1"/>
          </p:cNvSpPr>
          <p:nvPr/>
        </p:nvSpPr>
        <p:spPr bwMode="auto">
          <a:xfrm>
            <a:off x="4879721" y="3774511"/>
            <a:ext cx="1723697" cy="38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50000"/>
              </a:lnSpc>
              <a:spcBef>
                <a:spcPct val="0"/>
              </a:spcBef>
              <a:buNone/>
            </a:pPr>
            <a:r>
              <a:rPr lang="zh-CN" altLang="en-US" sz="1400" b="1" dirty="0">
                <a:solidFill>
                  <a:schemeClr val="accent1"/>
                </a:solidFill>
                <a:latin typeface="+mn-lt"/>
                <a:ea typeface="TencentSans W7" panose="020C04030202040F0204" charset="-122"/>
                <a:sym typeface="宋体" panose="02010600030101010101" pitchFamily="2" charset="-122"/>
              </a:rPr>
              <a:t>执行治理的过程</a:t>
            </a:r>
          </a:p>
        </p:txBody>
      </p:sp>
      <p:sp>
        <p:nvSpPr>
          <p:cNvPr id="21" name="矩形 20">
            <a:extLst>
              <a:ext uri="{FF2B5EF4-FFF2-40B4-BE49-F238E27FC236}">
                <a16:creationId xmlns:a16="http://schemas.microsoft.com/office/drawing/2014/main" id="{A67110BB-D51E-2342-A81F-9803F6ABB627}"/>
              </a:ext>
            </a:extLst>
          </p:cNvPr>
          <p:cNvSpPr>
            <a:spLocks noChangeArrowheads="1"/>
          </p:cNvSpPr>
          <p:nvPr/>
        </p:nvSpPr>
        <p:spPr bwMode="auto">
          <a:xfrm>
            <a:off x="7807483" y="3766849"/>
            <a:ext cx="1918977" cy="37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1400" dirty="0">
                <a:solidFill>
                  <a:srgbClr val="006CB9"/>
                </a:solidFill>
                <a:latin typeface="Microsoft YaHei" panose="020B0503020204020204" pitchFamily="34" charset="-122"/>
                <a:ea typeface="Microsoft YaHei" panose="020B0503020204020204" pitchFamily="34" charset="-122"/>
                <a:sym typeface="宋体" panose="02010600030101010101" pitchFamily="2" charset="-122"/>
              </a:rPr>
              <a:t>优化数据管理流程</a:t>
            </a:r>
            <a:endParaRPr lang="en-US" altLang="zh-CN" sz="1400" dirty="0">
              <a:solidFill>
                <a:srgbClr val="006CB9"/>
              </a:solidFill>
              <a:latin typeface="Microsoft YaHei" panose="020B0503020204020204" pitchFamily="34" charset="-122"/>
              <a:ea typeface="Microsoft YaHei" panose="020B0503020204020204" pitchFamily="34" charset="-122"/>
              <a:sym typeface="宋体" panose="02010600030101010101" pitchFamily="2" charset="-122"/>
            </a:endParaRPr>
          </a:p>
        </p:txBody>
      </p:sp>
      <p:sp>
        <p:nvSpPr>
          <p:cNvPr id="22" name="矩形 9">
            <a:extLst>
              <a:ext uri="{FF2B5EF4-FFF2-40B4-BE49-F238E27FC236}">
                <a16:creationId xmlns:a16="http://schemas.microsoft.com/office/drawing/2014/main" id="{75FEB61B-B585-A25F-05B7-C8260C6B6C19}"/>
              </a:ext>
            </a:extLst>
          </p:cNvPr>
          <p:cNvSpPr>
            <a:spLocks noChangeArrowheads="1"/>
          </p:cNvSpPr>
          <p:nvPr/>
        </p:nvSpPr>
        <p:spPr bwMode="auto">
          <a:xfrm>
            <a:off x="2382590" y="3016891"/>
            <a:ext cx="784189"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3600" b="1" dirty="0">
                <a:solidFill>
                  <a:srgbClr val="006CB9"/>
                </a:solidFill>
                <a:latin typeface="Microsoft YaHei" panose="020B0503020204020204" pitchFamily="34" charset="-122"/>
                <a:ea typeface="Microsoft YaHei" panose="020B0503020204020204" pitchFamily="34" charset="-122"/>
              </a:rPr>
              <a:t>知</a:t>
            </a:r>
            <a:r>
              <a:rPr lang="zh-CN" altLang="en-US" sz="3600" b="1" dirty="0">
                <a:solidFill>
                  <a:srgbClr val="2E3740"/>
                </a:solidFill>
                <a:latin typeface="Microsoft YaHei" panose="020B0503020204020204" pitchFamily="34" charset="-122"/>
                <a:ea typeface="Microsoft YaHei" panose="020B0503020204020204" pitchFamily="34" charset="-122"/>
                <a:sym typeface="宋体" panose="02010600030101010101" pitchFamily="2" charset="-122"/>
              </a:rPr>
              <a:t> </a:t>
            </a:r>
            <a:endParaRPr lang="en-US" altLang="zh-CN" sz="3600" b="1" dirty="0">
              <a:solidFill>
                <a:srgbClr val="2E3740"/>
              </a:solidFill>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2CCE521E-B700-C066-1F5C-924F69C6ABE4}"/>
              </a:ext>
            </a:extLst>
          </p:cNvPr>
          <p:cNvSpPr>
            <a:spLocks noChangeArrowheads="1"/>
          </p:cNvSpPr>
          <p:nvPr/>
        </p:nvSpPr>
        <p:spPr bwMode="auto">
          <a:xfrm>
            <a:off x="5324104" y="2996717"/>
            <a:ext cx="784189" cy="82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3600" b="1" dirty="0">
                <a:solidFill>
                  <a:srgbClr val="006CB9"/>
                </a:solidFill>
                <a:latin typeface="Microsoft YaHei" panose="020B0503020204020204" pitchFamily="34" charset="-122"/>
                <a:ea typeface="Microsoft YaHei" panose="020B0503020204020204" pitchFamily="34" charset="-122"/>
              </a:rPr>
              <a:t>治</a:t>
            </a:r>
            <a:r>
              <a:rPr lang="zh-CN" altLang="en-US" sz="3600" b="1" dirty="0">
                <a:solidFill>
                  <a:srgbClr val="006CB9"/>
                </a:solidFill>
                <a:latin typeface="Microsoft YaHei" panose="020B0503020204020204" pitchFamily="34" charset="-122"/>
                <a:ea typeface="Microsoft YaHei" panose="020B0503020204020204" pitchFamily="34" charset="-122"/>
                <a:sym typeface="宋体" panose="02010600030101010101" pitchFamily="2" charset="-122"/>
              </a:rPr>
              <a:t> </a:t>
            </a:r>
            <a:endParaRPr lang="en-US" altLang="zh-CN" sz="3600" b="1" dirty="0">
              <a:solidFill>
                <a:srgbClr val="006CB9"/>
              </a:solidFill>
              <a:latin typeface="Microsoft YaHei" panose="020B0503020204020204" pitchFamily="34" charset="-122"/>
              <a:ea typeface="Microsoft YaHei" panose="020B0503020204020204" pitchFamily="34" charset="-122"/>
            </a:endParaRPr>
          </a:p>
        </p:txBody>
      </p:sp>
      <p:sp>
        <p:nvSpPr>
          <p:cNvPr id="24" name="矩形 11">
            <a:extLst>
              <a:ext uri="{FF2B5EF4-FFF2-40B4-BE49-F238E27FC236}">
                <a16:creationId xmlns:a16="http://schemas.microsoft.com/office/drawing/2014/main" id="{4972A00E-008C-E03D-1EFE-E68ADFA88436}"/>
              </a:ext>
            </a:extLst>
          </p:cNvPr>
          <p:cNvSpPr>
            <a:spLocks noChangeArrowheads="1"/>
          </p:cNvSpPr>
          <p:nvPr/>
        </p:nvSpPr>
        <p:spPr bwMode="auto">
          <a:xfrm>
            <a:off x="8339416" y="3016891"/>
            <a:ext cx="752129" cy="82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Font typeface="Arial" panose="020B0604020202020204" pitchFamily="34" charset="0"/>
              <a:buNone/>
            </a:pPr>
            <a:r>
              <a:rPr lang="zh-CN" altLang="en-US" sz="3600" b="1" dirty="0">
                <a:solidFill>
                  <a:srgbClr val="006CB9"/>
                </a:solidFill>
                <a:latin typeface="Microsoft YaHei" panose="020B0503020204020204" pitchFamily="34" charset="-122"/>
                <a:ea typeface="Microsoft YaHei" panose="020B0503020204020204" pitchFamily="34" charset="-122"/>
              </a:rPr>
              <a:t>管</a:t>
            </a:r>
            <a:r>
              <a:rPr lang="zh-CN" altLang="en-US" sz="3600" b="1" i="1" dirty="0">
                <a:solidFill>
                  <a:srgbClr val="006CB9"/>
                </a:solidFill>
                <a:sym typeface="宋体" panose="02010600030101010101" pitchFamily="2" charset="-122"/>
              </a:rPr>
              <a:t> </a:t>
            </a:r>
            <a:endParaRPr lang="en-US" altLang="zh-CN" sz="3600" b="1" i="1" dirty="0">
              <a:solidFill>
                <a:srgbClr val="006CB9"/>
              </a:solidFill>
            </a:endParaRPr>
          </a:p>
        </p:txBody>
      </p:sp>
      <p:sp>
        <p:nvSpPr>
          <p:cNvPr id="25" name="直接连接符 14">
            <a:extLst>
              <a:ext uri="{FF2B5EF4-FFF2-40B4-BE49-F238E27FC236}">
                <a16:creationId xmlns:a16="http://schemas.microsoft.com/office/drawing/2014/main" id="{C5C60A5B-9136-5DF4-ACFC-C42DDC7A4AF2}"/>
              </a:ext>
            </a:extLst>
          </p:cNvPr>
          <p:cNvSpPr>
            <a:spLocks noChangeShapeType="1"/>
          </p:cNvSpPr>
          <p:nvPr/>
        </p:nvSpPr>
        <p:spPr bwMode="auto">
          <a:xfrm>
            <a:off x="4246212" y="1764600"/>
            <a:ext cx="0" cy="3347660"/>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15">
            <a:extLst>
              <a:ext uri="{FF2B5EF4-FFF2-40B4-BE49-F238E27FC236}">
                <a16:creationId xmlns:a16="http://schemas.microsoft.com/office/drawing/2014/main" id="{73700EC4-5519-9271-99D0-DD9D06C91D0D}"/>
              </a:ext>
            </a:extLst>
          </p:cNvPr>
          <p:cNvSpPr>
            <a:spLocks noChangeShapeType="1"/>
          </p:cNvSpPr>
          <p:nvPr/>
        </p:nvSpPr>
        <p:spPr bwMode="auto">
          <a:xfrm>
            <a:off x="7186184" y="1764600"/>
            <a:ext cx="0" cy="3347660"/>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7" name="图形 26" descr="放大镜 纯色填充">
            <a:extLst>
              <a:ext uri="{FF2B5EF4-FFF2-40B4-BE49-F238E27FC236}">
                <a16:creationId xmlns:a16="http://schemas.microsoft.com/office/drawing/2014/main" id="{E15B1403-63C6-02A1-8EFA-05C03A1677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0559" y="1889779"/>
            <a:ext cx="914400" cy="914400"/>
          </a:xfrm>
          <a:prstGeom prst="rect">
            <a:avLst/>
          </a:prstGeom>
        </p:spPr>
      </p:pic>
      <p:pic>
        <p:nvPicPr>
          <p:cNvPr id="28" name="图形 27" descr="锤子 纯色填充">
            <a:extLst>
              <a:ext uri="{FF2B5EF4-FFF2-40B4-BE49-F238E27FC236}">
                <a16:creationId xmlns:a16="http://schemas.microsoft.com/office/drawing/2014/main" id="{23BD5D03-107C-4C08-937F-FF79CD6F01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15164" y="1889779"/>
            <a:ext cx="914400" cy="914400"/>
          </a:xfrm>
          <a:prstGeom prst="rect">
            <a:avLst/>
          </a:prstGeom>
        </p:spPr>
      </p:pic>
      <p:pic>
        <p:nvPicPr>
          <p:cNvPr id="29" name="图形 28" descr="男警察 纯色填充">
            <a:extLst>
              <a:ext uri="{FF2B5EF4-FFF2-40B4-BE49-F238E27FC236}">
                <a16:creationId xmlns:a16="http://schemas.microsoft.com/office/drawing/2014/main" id="{0F0D9475-26F5-E65D-8926-D248A08DB9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11896" y="1846635"/>
            <a:ext cx="914400" cy="914400"/>
          </a:xfrm>
          <a:prstGeom prst="rect">
            <a:avLst/>
          </a:prstGeom>
        </p:spPr>
      </p:pic>
      <p:sp>
        <p:nvSpPr>
          <p:cNvPr id="30" name="文本框 29">
            <a:extLst>
              <a:ext uri="{FF2B5EF4-FFF2-40B4-BE49-F238E27FC236}">
                <a16:creationId xmlns:a16="http://schemas.microsoft.com/office/drawing/2014/main" id="{995AF036-B514-A21A-D61D-62883BBAABC3}"/>
              </a:ext>
            </a:extLst>
          </p:cNvPr>
          <p:cNvSpPr txBox="1"/>
          <p:nvPr/>
        </p:nvSpPr>
        <p:spPr>
          <a:xfrm>
            <a:off x="1932492" y="4199349"/>
            <a:ext cx="1662856" cy="1171218"/>
          </a:xfrm>
          <a:prstGeom prst="rect">
            <a:avLst/>
          </a:prstGeom>
          <a:solidFill>
            <a:schemeClr val="bg2">
              <a:lumMod val="20000"/>
              <a:lumOff val="80000"/>
            </a:schemeClr>
          </a:solidFill>
          <a:ln>
            <a:solidFill>
              <a:srgbClr val="0070C0"/>
            </a:solidFill>
          </a:ln>
        </p:spPr>
        <p:txBody>
          <a:bodyPr wrap="square">
            <a:spAutoFit/>
          </a:bodyPr>
          <a:lstStyle/>
          <a:p>
            <a:pPr eaLnBrk="1" hangingPunct="1">
              <a:lnSpc>
                <a:spcPct val="150000"/>
              </a:lnSpc>
              <a:spcBef>
                <a:spcPct val="0"/>
              </a:spcBef>
              <a:buFont typeface="Arial" panose="020B0604020202020204" pitchFamily="34" charset="0"/>
              <a:buNone/>
            </a:pPr>
            <a:r>
              <a:rPr lang="zh-CN" altLang="en-US" sz="1200" dirty="0">
                <a:solidFill>
                  <a:schemeClr val="accent1"/>
                </a:solidFill>
                <a:ea typeface="TencentSans W7" panose="020C04030202040F0204" charset="-122"/>
                <a:sym typeface="宋体" panose="02010600030101010101" pitchFamily="2" charset="-122"/>
              </a:rPr>
              <a:t>通过技术手段将组织内各类存储介质中的数据资产元数据进行统一的采集存储</a:t>
            </a:r>
          </a:p>
        </p:txBody>
      </p:sp>
      <p:sp>
        <p:nvSpPr>
          <p:cNvPr id="31" name="文本框 30">
            <a:extLst>
              <a:ext uri="{FF2B5EF4-FFF2-40B4-BE49-F238E27FC236}">
                <a16:creationId xmlns:a16="http://schemas.microsoft.com/office/drawing/2014/main" id="{677EE429-73A0-4966-F5FD-B6136ADC5A6D}"/>
              </a:ext>
            </a:extLst>
          </p:cNvPr>
          <p:cNvSpPr txBox="1"/>
          <p:nvPr/>
        </p:nvSpPr>
        <p:spPr>
          <a:xfrm>
            <a:off x="4801302" y="4199349"/>
            <a:ext cx="1723688" cy="1168910"/>
          </a:xfrm>
          <a:prstGeom prst="rect">
            <a:avLst/>
          </a:prstGeom>
          <a:solidFill>
            <a:schemeClr val="bg2">
              <a:lumMod val="20000"/>
              <a:lumOff val="80000"/>
            </a:schemeClr>
          </a:solidFill>
          <a:ln>
            <a:solidFill>
              <a:srgbClr val="0070C0"/>
            </a:solidFill>
          </a:ln>
        </p:spPr>
        <p:txBody>
          <a:bodyPr wrap="square">
            <a:spAutoFit/>
          </a:bodyPr>
          <a:lstStyle/>
          <a:p>
            <a:pPr eaLnBrk="1" hangingPunct="1">
              <a:lnSpc>
                <a:spcPct val="150000"/>
              </a:lnSpc>
              <a:spcBef>
                <a:spcPct val="0"/>
              </a:spcBef>
              <a:buFont typeface="Arial" panose="020B0604020202020204" pitchFamily="34" charset="0"/>
              <a:buNone/>
            </a:pPr>
            <a:r>
              <a:rPr lang="zh-CN" altLang="en-US" sz="1200" dirty="0">
                <a:solidFill>
                  <a:schemeClr val="accent1"/>
                </a:solidFill>
                <a:ea typeface="TencentSans W7" panose="020C04030202040F0204" charset="-122"/>
                <a:sym typeface="宋体" panose="02010600030101010101" pitchFamily="2" charset="-122"/>
              </a:rPr>
              <a:t>按照统一的标准结合技术手段对数据资产进行规范化处理</a:t>
            </a:r>
            <a:endParaRPr lang="en-US" altLang="zh-CN" sz="1200" dirty="0">
              <a:solidFill>
                <a:schemeClr val="accent1"/>
              </a:solidFill>
              <a:ea typeface="TencentSans W7" panose="020C04030202040F0204" charset="-122"/>
              <a:sym typeface="宋体" panose="02010600030101010101" pitchFamily="2" charset="-122"/>
            </a:endParaRPr>
          </a:p>
          <a:p>
            <a:pPr eaLnBrk="1" hangingPunct="1">
              <a:lnSpc>
                <a:spcPct val="150000"/>
              </a:lnSpc>
              <a:spcBef>
                <a:spcPct val="0"/>
              </a:spcBef>
              <a:buFont typeface="Arial" panose="020B0604020202020204" pitchFamily="34" charset="0"/>
              <a:buNone/>
            </a:pPr>
            <a:endParaRPr lang="zh-CN" altLang="en-US" sz="1200" dirty="0">
              <a:solidFill>
                <a:srgbClr val="006CB9"/>
              </a:solidFill>
              <a:latin typeface="Microsoft YaHei Light" panose="020B0503020204020204" pitchFamily="34" charset="-122"/>
              <a:ea typeface="Microsoft YaHei Light" panose="020B0503020204020204" pitchFamily="34" charset="-122"/>
              <a:sym typeface="宋体" panose="02010600030101010101" pitchFamily="2" charset="-122"/>
            </a:endParaRPr>
          </a:p>
        </p:txBody>
      </p:sp>
      <p:sp>
        <p:nvSpPr>
          <p:cNvPr id="32" name="文本框 31">
            <a:extLst>
              <a:ext uri="{FF2B5EF4-FFF2-40B4-BE49-F238E27FC236}">
                <a16:creationId xmlns:a16="http://schemas.microsoft.com/office/drawing/2014/main" id="{388FFB1C-EC39-A343-658A-C3B8232ED781}"/>
              </a:ext>
            </a:extLst>
          </p:cNvPr>
          <p:cNvSpPr txBox="1"/>
          <p:nvPr/>
        </p:nvSpPr>
        <p:spPr>
          <a:xfrm>
            <a:off x="7796879" y="4177461"/>
            <a:ext cx="1782329" cy="1168910"/>
          </a:xfrm>
          <a:prstGeom prst="rect">
            <a:avLst/>
          </a:prstGeom>
          <a:solidFill>
            <a:schemeClr val="bg2">
              <a:lumMod val="20000"/>
              <a:lumOff val="80000"/>
            </a:schemeClr>
          </a:solidFill>
          <a:ln>
            <a:solidFill>
              <a:srgbClr val="0070C0"/>
            </a:solidFill>
          </a:ln>
        </p:spPr>
        <p:txBody>
          <a:bodyPr wrap="square">
            <a:spAutoFit/>
          </a:bodyPr>
          <a:lstStyle/>
          <a:p>
            <a:pPr>
              <a:lnSpc>
                <a:spcPct val="150000"/>
              </a:lnSpc>
              <a:spcBef>
                <a:spcPct val="0"/>
              </a:spcBef>
            </a:pPr>
            <a:r>
              <a:rPr lang="zh-CN" altLang="en-US" sz="1200" dirty="0">
                <a:solidFill>
                  <a:schemeClr val="accent1"/>
                </a:solidFill>
                <a:ea typeface="TencentSans W7" panose="020C04030202040F0204" charset="-122"/>
                <a:sym typeface="宋体" panose="02010600030101010101" pitchFamily="2" charset="-122"/>
              </a:rPr>
              <a:t>优化数据使用流程，约束数据使用方法，提升增量数据的质量。</a:t>
            </a:r>
            <a:endParaRPr lang="en-US" altLang="zh-CN" sz="1200" dirty="0">
              <a:solidFill>
                <a:schemeClr val="accent1"/>
              </a:solidFill>
              <a:ea typeface="TencentSans W7" panose="020C04030202040F0204" charset="-122"/>
              <a:sym typeface="宋体" panose="02010600030101010101" pitchFamily="2" charset="-122"/>
            </a:endParaRPr>
          </a:p>
          <a:p>
            <a:pPr eaLnBrk="1" hangingPunct="1">
              <a:lnSpc>
                <a:spcPct val="150000"/>
              </a:lnSpc>
              <a:spcBef>
                <a:spcPct val="0"/>
              </a:spcBef>
              <a:buFont typeface="Arial" panose="020B0604020202020204" pitchFamily="34" charset="0"/>
              <a:buNone/>
            </a:pPr>
            <a:endParaRPr lang="zh-CN" altLang="en-US" sz="1200" dirty="0">
              <a:solidFill>
                <a:srgbClr val="006CB9"/>
              </a:solidFill>
              <a:latin typeface="Microsoft YaHei Light" panose="020B0503020204020204" pitchFamily="34" charset="-122"/>
              <a:ea typeface="Microsoft YaHei Light" panose="020B0503020204020204" pitchFamily="34" charset="-122"/>
              <a:sym typeface="宋体" panose="02010600030101010101" pitchFamily="2" charset="-122"/>
            </a:endParaRPr>
          </a:p>
        </p:txBody>
      </p:sp>
      <p:pic>
        <p:nvPicPr>
          <p:cNvPr id="34" name="图片 33">
            <a:extLst>
              <a:ext uri="{FF2B5EF4-FFF2-40B4-BE49-F238E27FC236}">
                <a16:creationId xmlns:a16="http://schemas.microsoft.com/office/drawing/2014/main" id="{C5D620DE-92BA-135B-F33E-A418874017F6}"/>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35" name="图片 34">
            <a:extLst>
              <a:ext uri="{FF2B5EF4-FFF2-40B4-BE49-F238E27FC236}">
                <a16:creationId xmlns:a16="http://schemas.microsoft.com/office/drawing/2014/main" id="{91DADBF5-B042-6F1E-BFDB-7E76D76822D0}"/>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spTree>
    <p:extLst>
      <p:ext uri="{BB962C8B-B14F-4D97-AF65-F5344CB8AC3E}">
        <p14:creationId xmlns:p14="http://schemas.microsoft.com/office/powerpoint/2010/main" val="23468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44475EF-E9BE-CDE9-ADCA-611E4571B6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193278"/>
            <a:ext cx="12192000" cy="6858000"/>
          </a:xfrm>
          <a:prstGeom prst="rect">
            <a:avLst/>
          </a:prstGeom>
          <a:solidFill>
            <a:schemeClr val="tx1"/>
          </a:solidFill>
        </p:spPr>
      </p:pic>
      <p:cxnSp>
        <p:nvCxnSpPr>
          <p:cNvPr id="17" name="直线连接符 16">
            <a:extLst>
              <a:ext uri="{FF2B5EF4-FFF2-40B4-BE49-F238E27FC236}">
                <a16:creationId xmlns:a16="http://schemas.microsoft.com/office/drawing/2014/main" id="{931CC93F-600E-E2C0-55E8-7E9E3C60EB0C}"/>
              </a:ext>
            </a:extLst>
          </p:cNvPr>
          <p:cNvCxnSpPr/>
          <p:nvPr/>
        </p:nvCxnSpPr>
        <p:spPr>
          <a:xfrm>
            <a:off x="911424" y="3236979"/>
            <a:ext cx="1008112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7284355F-20E4-E5C3-DE80-77BD50E0068F}"/>
              </a:ext>
            </a:extLst>
          </p:cNvPr>
          <p:cNvGrpSpPr/>
          <p:nvPr/>
        </p:nvGrpSpPr>
        <p:grpSpPr>
          <a:xfrm>
            <a:off x="1103445" y="2660915"/>
            <a:ext cx="1824203" cy="384043"/>
            <a:chOff x="827584" y="1707654"/>
            <a:chExt cx="864096" cy="288032"/>
          </a:xfrm>
          <a:solidFill>
            <a:srgbClr val="00B0F0"/>
          </a:solidFill>
        </p:grpSpPr>
        <p:sp>
          <p:nvSpPr>
            <p:cNvPr id="19" name="矩形 18">
              <a:extLst>
                <a:ext uri="{FF2B5EF4-FFF2-40B4-BE49-F238E27FC236}">
                  <a16:creationId xmlns:a16="http://schemas.microsoft.com/office/drawing/2014/main" id="{00C761C3-27B6-F8D9-D6D0-54085B17AE65}"/>
                </a:ext>
              </a:extLst>
            </p:cNvPr>
            <p:cNvSpPr/>
            <p:nvPr/>
          </p:nvSpPr>
          <p:spPr>
            <a:xfrm>
              <a:off x="827584" y="1707654"/>
              <a:ext cx="864096" cy="144016"/>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sp>
          <p:nvSpPr>
            <p:cNvPr id="21" name="三角形 20">
              <a:extLst>
                <a:ext uri="{FF2B5EF4-FFF2-40B4-BE49-F238E27FC236}">
                  <a16:creationId xmlns:a16="http://schemas.microsoft.com/office/drawing/2014/main" id="{5F6EA527-DD5B-BF7D-7A76-CC4DE7F98A57}"/>
                </a:ext>
              </a:extLst>
            </p:cNvPr>
            <p:cNvSpPr/>
            <p:nvPr/>
          </p:nvSpPr>
          <p:spPr>
            <a:xfrm rot="10800000">
              <a:off x="832773" y="1851670"/>
              <a:ext cx="858907" cy="144016"/>
            </a:xfrm>
            <a:prstGeom prst="triangle">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grpSp>
      <p:sp>
        <p:nvSpPr>
          <p:cNvPr id="37" name="文本框 36">
            <a:extLst>
              <a:ext uri="{FF2B5EF4-FFF2-40B4-BE49-F238E27FC236}">
                <a16:creationId xmlns:a16="http://schemas.microsoft.com/office/drawing/2014/main" id="{F701FE6A-F801-3627-F0A0-3C34B3A6BBFA}"/>
              </a:ext>
            </a:extLst>
          </p:cNvPr>
          <p:cNvSpPr txBox="1"/>
          <p:nvPr/>
        </p:nvSpPr>
        <p:spPr>
          <a:xfrm>
            <a:off x="1439482" y="2643197"/>
            <a:ext cx="1248139" cy="307777"/>
          </a:xfrm>
          <a:prstGeom prst="rect">
            <a:avLst/>
          </a:prstGeom>
          <a:noFill/>
        </p:spPr>
        <p:txBody>
          <a:bodyPr wrap="square" rtlCol="0">
            <a:spAutoFit/>
          </a:bodyPr>
          <a:lstStyle/>
          <a:p>
            <a:r>
              <a:rPr lang="en-US" altLang="zh-CN" sz="1400" dirty="0">
                <a:ea typeface="TencentSans W7" panose="020C04030202040F0204" charset="-122"/>
              </a:rPr>
              <a:t>1.</a:t>
            </a:r>
            <a:r>
              <a:rPr lang="zh-CN" altLang="en-US" sz="1400" dirty="0">
                <a:ea typeface="TencentSans W7" panose="020C04030202040F0204" charset="-122"/>
              </a:rPr>
              <a:t>现状盘点</a:t>
            </a:r>
          </a:p>
        </p:txBody>
      </p:sp>
      <p:grpSp>
        <p:nvGrpSpPr>
          <p:cNvPr id="42" name="组合 41">
            <a:extLst>
              <a:ext uri="{FF2B5EF4-FFF2-40B4-BE49-F238E27FC236}">
                <a16:creationId xmlns:a16="http://schemas.microsoft.com/office/drawing/2014/main" id="{A477C842-B4CA-C2F2-1F6B-4D71FD18C2BA}"/>
              </a:ext>
            </a:extLst>
          </p:cNvPr>
          <p:cNvGrpSpPr/>
          <p:nvPr/>
        </p:nvGrpSpPr>
        <p:grpSpPr>
          <a:xfrm>
            <a:off x="3119669" y="3621017"/>
            <a:ext cx="1824203" cy="384042"/>
            <a:chOff x="2339752" y="2715766"/>
            <a:chExt cx="1368152" cy="288032"/>
          </a:xfrm>
          <a:solidFill>
            <a:srgbClr val="00B0F0"/>
          </a:solidFill>
        </p:grpSpPr>
        <p:grpSp>
          <p:nvGrpSpPr>
            <p:cNvPr id="25" name="组合 24">
              <a:extLst>
                <a:ext uri="{FF2B5EF4-FFF2-40B4-BE49-F238E27FC236}">
                  <a16:creationId xmlns:a16="http://schemas.microsoft.com/office/drawing/2014/main" id="{6DDEE697-6752-4628-E8D7-7BE0D3DCCDDC}"/>
                </a:ext>
              </a:extLst>
            </p:cNvPr>
            <p:cNvGrpSpPr/>
            <p:nvPr/>
          </p:nvGrpSpPr>
          <p:grpSpPr>
            <a:xfrm rot="10800000">
              <a:off x="2339752" y="2715766"/>
              <a:ext cx="1368152" cy="288032"/>
              <a:chOff x="827584" y="1707654"/>
              <a:chExt cx="864096" cy="288032"/>
            </a:xfrm>
            <a:grpFill/>
          </p:grpSpPr>
          <p:sp>
            <p:nvSpPr>
              <p:cNvPr id="26" name="矩形 25">
                <a:extLst>
                  <a:ext uri="{FF2B5EF4-FFF2-40B4-BE49-F238E27FC236}">
                    <a16:creationId xmlns:a16="http://schemas.microsoft.com/office/drawing/2014/main" id="{BE3DAA63-4010-63CC-15F9-F297049543D4}"/>
                  </a:ext>
                </a:extLst>
              </p:cNvPr>
              <p:cNvSpPr/>
              <p:nvPr/>
            </p:nvSpPr>
            <p:spPr>
              <a:xfrm>
                <a:off x="827584" y="1707654"/>
                <a:ext cx="864096" cy="144016"/>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sp>
            <p:nvSpPr>
              <p:cNvPr id="27" name="三角形 26">
                <a:extLst>
                  <a:ext uri="{FF2B5EF4-FFF2-40B4-BE49-F238E27FC236}">
                    <a16:creationId xmlns:a16="http://schemas.microsoft.com/office/drawing/2014/main" id="{0DB4935F-0C55-1D64-54B1-00C9D899FF7A}"/>
                  </a:ext>
                </a:extLst>
              </p:cNvPr>
              <p:cNvSpPr/>
              <p:nvPr/>
            </p:nvSpPr>
            <p:spPr>
              <a:xfrm rot="10800000">
                <a:off x="832773" y="1851670"/>
                <a:ext cx="858907" cy="144016"/>
              </a:xfrm>
              <a:prstGeom prst="triangle">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grpSp>
        <p:sp>
          <p:nvSpPr>
            <p:cNvPr id="38" name="文本框 37">
              <a:extLst>
                <a:ext uri="{FF2B5EF4-FFF2-40B4-BE49-F238E27FC236}">
                  <a16:creationId xmlns:a16="http://schemas.microsoft.com/office/drawing/2014/main" id="{FC151644-3658-0956-1C3D-591235A5A32E}"/>
                </a:ext>
              </a:extLst>
            </p:cNvPr>
            <p:cNvSpPr txBox="1"/>
            <p:nvPr/>
          </p:nvSpPr>
          <p:spPr>
            <a:xfrm>
              <a:off x="2627784" y="2757577"/>
              <a:ext cx="936104" cy="230833"/>
            </a:xfrm>
            <a:prstGeom prst="rect">
              <a:avLst/>
            </a:prstGeom>
            <a:noFill/>
          </p:spPr>
          <p:txBody>
            <a:bodyPr wrap="square" rtlCol="0">
              <a:spAutoFit/>
            </a:bodyPr>
            <a:lstStyle/>
            <a:p>
              <a:r>
                <a:rPr lang="en-US" altLang="zh-CN" sz="1400" dirty="0">
                  <a:ea typeface="TencentSans W7" panose="020C04030202040F0204" charset="-122"/>
                </a:rPr>
                <a:t>2.</a:t>
              </a:r>
              <a:r>
                <a:rPr lang="zh-CN" altLang="en-US" sz="1400" dirty="0">
                  <a:ea typeface="TencentSans W7" panose="020C04030202040F0204" charset="-122"/>
                </a:rPr>
                <a:t>数仓建设</a:t>
              </a:r>
            </a:p>
          </p:txBody>
        </p:sp>
      </p:grpSp>
      <p:grpSp>
        <p:nvGrpSpPr>
          <p:cNvPr id="43" name="组合 42">
            <a:extLst>
              <a:ext uri="{FF2B5EF4-FFF2-40B4-BE49-F238E27FC236}">
                <a16:creationId xmlns:a16="http://schemas.microsoft.com/office/drawing/2014/main" id="{DEB30CCD-89C5-0870-94D8-74D1E721BB15}"/>
              </a:ext>
            </a:extLst>
          </p:cNvPr>
          <p:cNvGrpSpPr/>
          <p:nvPr/>
        </p:nvGrpSpPr>
        <p:grpSpPr>
          <a:xfrm>
            <a:off x="5676485" y="2552378"/>
            <a:ext cx="1824203" cy="384043"/>
            <a:chOff x="4257364" y="1914283"/>
            <a:chExt cx="1368152" cy="288032"/>
          </a:xfrm>
          <a:solidFill>
            <a:srgbClr val="00B0F0"/>
          </a:solidFill>
        </p:grpSpPr>
        <p:grpSp>
          <p:nvGrpSpPr>
            <p:cNvPr id="28" name="组合 27">
              <a:extLst>
                <a:ext uri="{FF2B5EF4-FFF2-40B4-BE49-F238E27FC236}">
                  <a16:creationId xmlns:a16="http://schemas.microsoft.com/office/drawing/2014/main" id="{4A2D6E2E-D0CC-5D2B-3A94-0B7CE531B8B8}"/>
                </a:ext>
              </a:extLst>
            </p:cNvPr>
            <p:cNvGrpSpPr/>
            <p:nvPr/>
          </p:nvGrpSpPr>
          <p:grpSpPr>
            <a:xfrm>
              <a:off x="4257364" y="1914283"/>
              <a:ext cx="1368152" cy="288032"/>
              <a:chOff x="827584" y="1707654"/>
              <a:chExt cx="864096" cy="288032"/>
            </a:xfrm>
            <a:grpFill/>
          </p:grpSpPr>
          <p:sp>
            <p:nvSpPr>
              <p:cNvPr id="29" name="矩形 28">
                <a:extLst>
                  <a:ext uri="{FF2B5EF4-FFF2-40B4-BE49-F238E27FC236}">
                    <a16:creationId xmlns:a16="http://schemas.microsoft.com/office/drawing/2014/main" id="{37CC3FA0-6FD5-5DDE-3928-4C40ACF7C236}"/>
                  </a:ext>
                </a:extLst>
              </p:cNvPr>
              <p:cNvSpPr/>
              <p:nvPr/>
            </p:nvSpPr>
            <p:spPr>
              <a:xfrm>
                <a:off x="827584" y="1707654"/>
                <a:ext cx="864096" cy="144016"/>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sp>
            <p:nvSpPr>
              <p:cNvPr id="31" name="三角形 30">
                <a:extLst>
                  <a:ext uri="{FF2B5EF4-FFF2-40B4-BE49-F238E27FC236}">
                    <a16:creationId xmlns:a16="http://schemas.microsoft.com/office/drawing/2014/main" id="{53538564-BE5F-6701-4D21-CD88051E1D47}"/>
                  </a:ext>
                </a:extLst>
              </p:cNvPr>
              <p:cNvSpPr/>
              <p:nvPr/>
            </p:nvSpPr>
            <p:spPr>
              <a:xfrm rot="10800000">
                <a:off x="832773" y="1851670"/>
                <a:ext cx="858907" cy="144016"/>
              </a:xfrm>
              <a:prstGeom prst="triangle">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grpSp>
        <p:sp>
          <p:nvSpPr>
            <p:cNvPr id="39" name="文本框 38">
              <a:extLst>
                <a:ext uri="{FF2B5EF4-FFF2-40B4-BE49-F238E27FC236}">
                  <a16:creationId xmlns:a16="http://schemas.microsoft.com/office/drawing/2014/main" id="{E1E59862-1289-3E59-4381-A8C9257BFAB3}"/>
                </a:ext>
              </a:extLst>
            </p:cNvPr>
            <p:cNvSpPr txBox="1"/>
            <p:nvPr/>
          </p:nvSpPr>
          <p:spPr>
            <a:xfrm>
              <a:off x="4572000" y="1935188"/>
              <a:ext cx="936104" cy="230833"/>
            </a:xfrm>
            <a:prstGeom prst="rect">
              <a:avLst/>
            </a:prstGeom>
            <a:noFill/>
          </p:spPr>
          <p:txBody>
            <a:bodyPr wrap="square" rtlCol="0">
              <a:spAutoFit/>
            </a:bodyPr>
            <a:lstStyle/>
            <a:p>
              <a:r>
                <a:rPr lang="en-US" altLang="zh-CN" sz="1400" dirty="0">
                  <a:ea typeface="TencentSans W7" panose="020C04030202040F0204" charset="-122"/>
                </a:rPr>
                <a:t>3.</a:t>
              </a:r>
              <a:r>
                <a:rPr lang="zh-CN" altLang="en-US" sz="1400" dirty="0">
                  <a:ea typeface="TencentSans W7" panose="020C04030202040F0204" charset="-122"/>
                </a:rPr>
                <a:t>质量检测</a:t>
              </a:r>
            </a:p>
          </p:txBody>
        </p:sp>
      </p:grpSp>
      <p:grpSp>
        <p:nvGrpSpPr>
          <p:cNvPr id="33" name="组合 32">
            <a:extLst>
              <a:ext uri="{FF2B5EF4-FFF2-40B4-BE49-F238E27FC236}">
                <a16:creationId xmlns:a16="http://schemas.microsoft.com/office/drawing/2014/main" id="{5F3D10BB-B094-96DA-1111-4E4507FE26B9}"/>
              </a:ext>
            </a:extLst>
          </p:cNvPr>
          <p:cNvGrpSpPr/>
          <p:nvPr/>
        </p:nvGrpSpPr>
        <p:grpSpPr>
          <a:xfrm rot="10800000">
            <a:off x="8784299" y="3566053"/>
            <a:ext cx="1824203" cy="384043"/>
            <a:chOff x="827584" y="1707654"/>
            <a:chExt cx="864096" cy="288032"/>
          </a:xfrm>
          <a:solidFill>
            <a:srgbClr val="00B0F0"/>
          </a:solidFill>
        </p:grpSpPr>
        <p:sp>
          <p:nvSpPr>
            <p:cNvPr id="35" name="矩形 34">
              <a:extLst>
                <a:ext uri="{FF2B5EF4-FFF2-40B4-BE49-F238E27FC236}">
                  <a16:creationId xmlns:a16="http://schemas.microsoft.com/office/drawing/2014/main" id="{B2C64919-0B95-04DD-A2EF-AAD6ABFD0882}"/>
                </a:ext>
              </a:extLst>
            </p:cNvPr>
            <p:cNvSpPr/>
            <p:nvPr/>
          </p:nvSpPr>
          <p:spPr>
            <a:xfrm>
              <a:off x="827584" y="1707654"/>
              <a:ext cx="864096" cy="144016"/>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sp>
          <p:nvSpPr>
            <p:cNvPr id="36" name="三角形 35">
              <a:extLst>
                <a:ext uri="{FF2B5EF4-FFF2-40B4-BE49-F238E27FC236}">
                  <a16:creationId xmlns:a16="http://schemas.microsoft.com/office/drawing/2014/main" id="{D1FCAC51-BD73-CFEF-B0BE-BE7E12E9195D}"/>
                </a:ext>
              </a:extLst>
            </p:cNvPr>
            <p:cNvSpPr/>
            <p:nvPr/>
          </p:nvSpPr>
          <p:spPr>
            <a:xfrm rot="10800000">
              <a:off x="832773" y="1851670"/>
              <a:ext cx="858907" cy="144016"/>
            </a:xfrm>
            <a:prstGeom prst="triangle">
              <a:avLst/>
            </a:prstGeom>
            <a:grp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2400"/>
            </a:p>
          </p:txBody>
        </p:sp>
      </p:grpSp>
      <p:sp>
        <p:nvSpPr>
          <p:cNvPr id="40" name="文本框 39">
            <a:extLst>
              <a:ext uri="{FF2B5EF4-FFF2-40B4-BE49-F238E27FC236}">
                <a16:creationId xmlns:a16="http://schemas.microsoft.com/office/drawing/2014/main" id="{AC8BD67F-F503-EEC6-0D70-1A6F62B37F57}"/>
              </a:ext>
            </a:extLst>
          </p:cNvPr>
          <p:cNvSpPr txBox="1"/>
          <p:nvPr/>
        </p:nvSpPr>
        <p:spPr>
          <a:xfrm>
            <a:off x="9066853" y="3643457"/>
            <a:ext cx="1248139" cy="307777"/>
          </a:xfrm>
          <a:prstGeom prst="rect">
            <a:avLst/>
          </a:prstGeom>
          <a:noFill/>
        </p:spPr>
        <p:txBody>
          <a:bodyPr wrap="square" rtlCol="0">
            <a:spAutoFit/>
          </a:bodyPr>
          <a:lstStyle/>
          <a:p>
            <a:r>
              <a:rPr lang="en-US" altLang="zh-CN" sz="1400" dirty="0">
                <a:ea typeface="TencentSans W7" panose="020C04030202040F0204" charset="-122"/>
              </a:rPr>
              <a:t>4.</a:t>
            </a:r>
            <a:r>
              <a:rPr lang="zh-CN" altLang="en-US" sz="1400" dirty="0">
                <a:ea typeface="TencentSans W7" panose="020C04030202040F0204" charset="-122"/>
              </a:rPr>
              <a:t>持续改进</a:t>
            </a:r>
          </a:p>
        </p:txBody>
      </p:sp>
      <p:sp>
        <p:nvSpPr>
          <p:cNvPr id="45" name="圆角矩形 44">
            <a:extLst>
              <a:ext uri="{FF2B5EF4-FFF2-40B4-BE49-F238E27FC236}">
                <a16:creationId xmlns:a16="http://schemas.microsoft.com/office/drawing/2014/main" id="{8980D6E3-74AF-9118-3454-F776E6E24C41}"/>
              </a:ext>
            </a:extLst>
          </p:cNvPr>
          <p:cNvSpPr/>
          <p:nvPr/>
        </p:nvSpPr>
        <p:spPr>
          <a:xfrm>
            <a:off x="1206036" y="3438866"/>
            <a:ext cx="1523011" cy="851569"/>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228594" indent="-228594">
              <a:buFont typeface="Wingdings" pitchFamily="2" charset="2"/>
              <a:buChar char="l"/>
            </a:pPr>
            <a:r>
              <a:rPr lang="zh-CN" altLang="en-US" sz="1200" dirty="0">
                <a:solidFill>
                  <a:schemeClr val="accent1"/>
                </a:solidFill>
                <a:ea typeface="TencentSans W7" panose="020C04030202040F0204" charset="-122"/>
              </a:rPr>
              <a:t>成立治理组织</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梳理内容链条</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确定治理目标</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评审关键指标</a:t>
            </a:r>
          </a:p>
        </p:txBody>
      </p:sp>
      <p:sp>
        <p:nvSpPr>
          <p:cNvPr id="46" name="圆角矩形 45">
            <a:extLst>
              <a:ext uri="{FF2B5EF4-FFF2-40B4-BE49-F238E27FC236}">
                <a16:creationId xmlns:a16="http://schemas.microsoft.com/office/drawing/2014/main" id="{72B9AB5F-B8DE-48DA-3481-B7BBCD4A73AD}"/>
              </a:ext>
            </a:extLst>
          </p:cNvPr>
          <p:cNvSpPr/>
          <p:nvPr/>
        </p:nvSpPr>
        <p:spPr>
          <a:xfrm>
            <a:off x="3226457" y="2244596"/>
            <a:ext cx="1541648" cy="851569"/>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228594" indent="-228594">
              <a:buFont typeface="Wingdings" pitchFamily="2" charset="2"/>
              <a:buChar char="l"/>
            </a:pPr>
            <a:r>
              <a:rPr lang="zh-CN" altLang="en-US" sz="1200" dirty="0">
                <a:solidFill>
                  <a:schemeClr val="accent1"/>
                </a:solidFill>
                <a:ea typeface="TencentSans W7" panose="020C04030202040F0204" charset="-122"/>
              </a:rPr>
              <a:t>数据上报治理</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重构数据模型</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数据测试验收</a:t>
            </a:r>
          </a:p>
        </p:txBody>
      </p:sp>
      <p:sp>
        <p:nvSpPr>
          <p:cNvPr id="47" name="圆角矩形 46">
            <a:extLst>
              <a:ext uri="{FF2B5EF4-FFF2-40B4-BE49-F238E27FC236}">
                <a16:creationId xmlns:a16="http://schemas.microsoft.com/office/drawing/2014/main" id="{DE382F83-0D0A-3474-55DD-FCFDAEF0F6AA}"/>
              </a:ext>
            </a:extLst>
          </p:cNvPr>
          <p:cNvSpPr/>
          <p:nvPr/>
        </p:nvSpPr>
        <p:spPr>
          <a:xfrm>
            <a:off x="5609900" y="3415132"/>
            <a:ext cx="2037800" cy="851569"/>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228594" indent="-228594">
              <a:buFont typeface="Wingdings" pitchFamily="2" charset="2"/>
              <a:buChar char="l"/>
            </a:pPr>
            <a:r>
              <a:rPr lang="zh-CN" altLang="en-US" sz="1200" dirty="0">
                <a:solidFill>
                  <a:schemeClr val="accent1"/>
                </a:solidFill>
                <a:ea typeface="TencentSans W7" panose="020C04030202040F0204" charset="-122"/>
              </a:rPr>
              <a:t>提炼数据质量规则</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定制评价标准</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质量检测和告警配置</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输出质量报告</a:t>
            </a:r>
          </a:p>
        </p:txBody>
      </p:sp>
      <p:sp>
        <p:nvSpPr>
          <p:cNvPr id="48" name="圆角矩形 47">
            <a:extLst>
              <a:ext uri="{FF2B5EF4-FFF2-40B4-BE49-F238E27FC236}">
                <a16:creationId xmlns:a16="http://schemas.microsoft.com/office/drawing/2014/main" id="{3E6C92EC-EC68-D2DA-8465-280726927739}"/>
              </a:ext>
            </a:extLst>
          </p:cNvPr>
          <p:cNvSpPr/>
          <p:nvPr/>
        </p:nvSpPr>
        <p:spPr>
          <a:xfrm>
            <a:off x="8784299" y="2143022"/>
            <a:ext cx="1813248" cy="851569"/>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228594" indent="-228594">
              <a:buFont typeface="Wingdings" pitchFamily="2" charset="2"/>
              <a:buChar char="l"/>
            </a:pPr>
            <a:r>
              <a:rPr lang="zh-CN" altLang="en-US" sz="1200" dirty="0">
                <a:solidFill>
                  <a:schemeClr val="accent1"/>
                </a:solidFill>
                <a:ea typeface="TencentSans W7" panose="020C04030202040F0204" charset="-122"/>
              </a:rPr>
              <a:t>建立数据地图</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分析血缘关系</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持续监测数据质量</a:t>
            </a:r>
            <a:endParaRPr lang="en-US" altLang="zh-CN" sz="1200" dirty="0">
              <a:solidFill>
                <a:schemeClr val="accent1"/>
              </a:solidFill>
              <a:ea typeface="TencentSans W7" panose="020C04030202040F0204" charset="-122"/>
            </a:endParaRPr>
          </a:p>
          <a:p>
            <a:pPr marL="228594" indent="-228594">
              <a:buFont typeface="Wingdings" pitchFamily="2" charset="2"/>
              <a:buChar char="l"/>
            </a:pPr>
            <a:r>
              <a:rPr lang="zh-CN" altLang="en-US" sz="1200" dirty="0">
                <a:solidFill>
                  <a:schemeClr val="accent1"/>
                </a:solidFill>
                <a:ea typeface="TencentSans W7" panose="020C04030202040F0204" charset="-122"/>
              </a:rPr>
              <a:t>优化数据使用流程</a:t>
            </a:r>
          </a:p>
        </p:txBody>
      </p:sp>
      <p:sp>
        <p:nvSpPr>
          <p:cNvPr id="49" name="椭圆 48">
            <a:extLst>
              <a:ext uri="{FF2B5EF4-FFF2-40B4-BE49-F238E27FC236}">
                <a16:creationId xmlns:a16="http://schemas.microsoft.com/office/drawing/2014/main" id="{A6AACFC1-3FAB-6AD6-C272-A4F1A4967E14}"/>
              </a:ext>
            </a:extLst>
          </p:cNvPr>
          <p:cNvSpPr/>
          <p:nvPr/>
        </p:nvSpPr>
        <p:spPr>
          <a:xfrm>
            <a:off x="1871531" y="3140968"/>
            <a:ext cx="192021" cy="192021"/>
          </a:xfrm>
          <a:prstGeom prst="ellipse">
            <a:avLst/>
          </a:prstGeom>
          <a:solidFill>
            <a:srgbClr val="5F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50" name="椭圆 49">
            <a:extLst>
              <a:ext uri="{FF2B5EF4-FFF2-40B4-BE49-F238E27FC236}">
                <a16:creationId xmlns:a16="http://schemas.microsoft.com/office/drawing/2014/main" id="{77356602-F545-B575-E59E-BE31BADDB4A4}"/>
              </a:ext>
            </a:extLst>
          </p:cNvPr>
          <p:cNvSpPr/>
          <p:nvPr/>
        </p:nvSpPr>
        <p:spPr>
          <a:xfrm>
            <a:off x="3930283" y="3144170"/>
            <a:ext cx="192021" cy="192021"/>
          </a:xfrm>
          <a:prstGeom prst="ellipse">
            <a:avLst/>
          </a:prstGeom>
          <a:solidFill>
            <a:srgbClr val="5F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51" name="椭圆 50">
            <a:extLst>
              <a:ext uri="{FF2B5EF4-FFF2-40B4-BE49-F238E27FC236}">
                <a16:creationId xmlns:a16="http://schemas.microsoft.com/office/drawing/2014/main" id="{70901892-CBB7-2506-4088-92B604BC628E}"/>
              </a:ext>
            </a:extLst>
          </p:cNvPr>
          <p:cNvSpPr/>
          <p:nvPr/>
        </p:nvSpPr>
        <p:spPr>
          <a:xfrm>
            <a:off x="6492576" y="3144170"/>
            <a:ext cx="192021" cy="192021"/>
          </a:xfrm>
          <a:prstGeom prst="ellipse">
            <a:avLst/>
          </a:prstGeom>
          <a:solidFill>
            <a:srgbClr val="5F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52" name="椭圆 51">
            <a:extLst>
              <a:ext uri="{FF2B5EF4-FFF2-40B4-BE49-F238E27FC236}">
                <a16:creationId xmlns:a16="http://schemas.microsoft.com/office/drawing/2014/main" id="{62ABCA92-CDE7-2A73-607B-734C71728E81}"/>
              </a:ext>
            </a:extLst>
          </p:cNvPr>
          <p:cNvSpPr/>
          <p:nvPr/>
        </p:nvSpPr>
        <p:spPr>
          <a:xfrm>
            <a:off x="9594912" y="3125844"/>
            <a:ext cx="192021" cy="192021"/>
          </a:xfrm>
          <a:prstGeom prst="ellipse">
            <a:avLst/>
          </a:prstGeom>
          <a:solidFill>
            <a:srgbClr val="5FA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 name="文本框 3">
            <a:extLst>
              <a:ext uri="{FF2B5EF4-FFF2-40B4-BE49-F238E27FC236}">
                <a16:creationId xmlns:a16="http://schemas.microsoft.com/office/drawing/2014/main" id="{EC9436ED-D2AE-C888-7E1A-C536F05C95A6}"/>
              </a:ext>
            </a:extLst>
          </p:cNvPr>
          <p:cNvSpPr txBox="1"/>
          <p:nvPr/>
        </p:nvSpPr>
        <p:spPr>
          <a:xfrm>
            <a:off x="566346" y="260588"/>
            <a:ext cx="7133664" cy="461665"/>
          </a:xfrm>
          <a:prstGeom prst="rect">
            <a:avLst/>
          </a:prstGeom>
          <a:noFill/>
        </p:spPr>
        <p:txBody>
          <a:bodyPr wrap="square" rtlCol="0">
            <a:spAutoFit/>
          </a:bodyPr>
          <a:lstStyle/>
          <a:p>
            <a:r>
              <a:rPr lang="zh-CN" altLang="en-US" sz="2400" b="1" dirty="0">
                <a:solidFill>
                  <a:schemeClr val="accent1"/>
                </a:solidFill>
                <a:latin typeface="TencentSans W7" panose="020C04030202040F0204" charset="-122"/>
                <a:ea typeface="TencentSans W7" panose="020C04030202040F0204" charset="-122"/>
              </a:rPr>
              <a:t>数据治理简介</a:t>
            </a:r>
            <a:r>
              <a:rPr lang="en-US" altLang="zh-CN" sz="2400" b="1" dirty="0">
                <a:solidFill>
                  <a:schemeClr val="accent1"/>
                </a:solidFill>
                <a:latin typeface="TencentSans W7" panose="020C04030202040F0204" charset="-122"/>
                <a:ea typeface="TencentSans W7" panose="020C04030202040F0204" charset="-122"/>
              </a:rPr>
              <a:t>-</a:t>
            </a:r>
            <a:r>
              <a:rPr lang="zh-CN" altLang="en-US" sz="2400" b="1" dirty="0">
                <a:solidFill>
                  <a:schemeClr val="accent1"/>
                </a:solidFill>
                <a:ea typeface="TencentSans W7" panose="020C04030202040F0204" charset="-122"/>
                <a:sym typeface="+mn-lt"/>
              </a:rPr>
              <a:t>治理过程</a:t>
            </a:r>
          </a:p>
        </p:txBody>
      </p:sp>
      <p:pic>
        <p:nvPicPr>
          <p:cNvPr id="7" name="图片 6">
            <a:extLst>
              <a:ext uri="{FF2B5EF4-FFF2-40B4-BE49-F238E27FC236}">
                <a16:creationId xmlns:a16="http://schemas.microsoft.com/office/drawing/2014/main" id="{432262F0-172E-B2A9-F78C-0F5982088D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615311" y="6330351"/>
            <a:ext cx="1241853" cy="210260"/>
          </a:xfrm>
          <a:prstGeom prst="rect">
            <a:avLst/>
          </a:prstGeom>
        </p:spPr>
      </p:pic>
      <p:pic>
        <p:nvPicPr>
          <p:cNvPr id="8" name="图片 7">
            <a:extLst>
              <a:ext uri="{FF2B5EF4-FFF2-40B4-BE49-F238E27FC236}">
                <a16:creationId xmlns:a16="http://schemas.microsoft.com/office/drawing/2014/main" id="{00D00280-4CBB-49FF-3B2F-9894DC56EC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9063972" y="6345666"/>
            <a:ext cx="1113712" cy="179631"/>
          </a:xfrm>
          <a:prstGeom prst="rect">
            <a:avLst/>
          </a:prstGeom>
          <a:solidFill>
            <a:schemeClr val="bg1"/>
          </a:solidFill>
        </p:spPr>
      </p:pic>
    </p:spTree>
    <p:extLst>
      <p:ext uri="{BB962C8B-B14F-4D97-AF65-F5344CB8AC3E}">
        <p14:creationId xmlns:p14="http://schemas.microsoft.com/office/powerpoint/2010/main" val="1911825285"/>
      </p:ext>
    </p:extLst>
  </p:cSld>
  <p:clrMapOvr>
    <a:masterClrMapping/>
  </p:clrMapOvr>
  <mc:AlternateContent xmlns:mc="http://schemas.openxmlformats.org/markup-compatibility/2006" xmlns:p14="http://schemas.microsoft.com/office/powerpoint/2010/main">
    <mc:Choice Requires="p14">
      <p:transition spd="slow" p14:dur="1500" advClick="0" advTm="0"/>
    </mc:Choice>
    <mc:Fallback xmlns="">
      <p:transition spd="slow" advClick="0" advTm="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826</Words>
  <Application>Microsoft Macintosh PowerPoint</Application>
  <PresentationFormat>宽屏</PresentationFormat>
  <Paragraphs>189</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等线</vt:lpstr>
      <vt:lpstr>等线 Light</vt:lpstr>
      <vt:lpstr>腾讯体 W7</vt:lpstr>
      <vt:lpstr>Microsoft YaHei</vt:lpstr>
      <vt:lpstr>Microsoft YaHei</vt:lpstr>
      <vt:lpstr>Microsoft YaHei Light</vt:lpstr>
      <vt:lpstr>TencentSans W7</vt:lpstr>
      <vt:lpstr>Arial</vt:lpstr>
      <vt:lpstr>Calibri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T163490</dc:creator>
  <cp:lastModifiedBy>T160239</cp:lastModifiedBy>
  <cp:revision>88</cp:revision>
  <dcterms:created xsi:type="dcterms:W3CDTF">2023-04-11T06:47:36Z</dcterms:created>
  <dcterms:modified xsi:type="dcterms:W3CDTF">2023-04-20T09:14:45Z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EEEAFF1BF9A273CF880235649115E049</vt:lpwstr>
  </property>
  <property fmtid="{D5CDD505-2E9C-101B-9397-08002B2CF9AE}" pid="3" name="KSOProductBuildVer">
    <vt:lpwstr>2052-5.0.0.7550</vt:lpwstr>
  </property>
</Properties>
</file>