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8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BBB0-72C3-1B98-7791-BD2D544B1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15530-2709-6783-9C36-F21BA5510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2A24-852D-59C8-525E-1232CABE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555-3D7A-4552-A9B8-C33726BB6C7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D7D9-8F74-E885-544D-B4378DF8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5D9A7-D0C3-8C7E-75D0-1FF33966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D7F-0ADA-44BC-95D4-E7CA9FF4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05EB-7CEE-FB24-1BEA-578178B5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6AAEF-AC1F-5882-232B-258BC419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16C3-53FA-F25C-17CC-2CB73DF9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555-3D7A-4552-A9B8-C33726BB6C7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528B-E154-BBC1-A251-9B5A7EF9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200D4-BBAD-20AF-7BF5-E73F634A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D7F-0ADA-44BC-95D4-E7CA9FF4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B9CC4-AC96-8E81-A2ED-E0D7D3387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0EBDA-8577-DC58-B82C-FC3890522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BD504-B1FB-3167-A178-E66A1E5C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555-3D7A-4552-A9B8-C33726BB6C7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89C25-2402-4108-3914-E853D5AA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C747-B3CA-63A3-D75C-58523DD1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D7F-0ADA-44BC-95D4-E7CA9FF4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5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1039-0E6D-D968-2320-0AA61E0F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4DC5-DBEA-F58A-3486-596A6043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BF7AE-F465-6A26-4F81-F85EBC86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555-3D7A-4552-A9B8-C33726BB6C7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1338-97C4-F75B-227F-C096A7B3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4E46-6E1A-29E6-DB22-EC5A2996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D7F-0ADA-44BC-95D4-E7CA9FF4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5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CD96-6D08-4CF7-F8F8-B8968FB1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F4F6-B3D5-FE48-0482-EEC29B46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593F-6385-9078-3F17-92E51C37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555-3D7A-4552-A9B8-C33726BB6C7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90ACB-016E-887B-3BBE-5E596BAC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A395-4BEA-90B6-E9EB-AEC2D3DE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D7F-0ADA-44BC-95D4-E7CA9FF4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2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E31C-C4BD-8654-FB21-3BDA91A5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D127-8189-A61B-DE0D-8723FDFC7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BA3B-ED44-4650-3BEF-734B11FE1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4E1F1-11FB-C43F-D02A-7F5C17B3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555-3D7A-4552-A9B8-C33726BB6C7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A5455-359F-88B6-FEAE-B77505AA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CFD74-BEAB-7D44-EC5B-D9DBA19E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D7F-0ADA-44BC-95D4-E7CA9FF4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7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FAF0-5D7A-5F2E-32CD-4721A4AD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26AC6-2DE5-74BE-641A-942AD326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FE88-48C2-8B04-097E-06DD16DB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B944E-0462-301D-2BD9-F183FA96D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CAEC6-7406-0EC1-B8CD-09E57F7EB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F5648-5725-DF62-B450-093F7B05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555-3D7A-4552-A9B8-C33726BB6C7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1FC46-33B5-B9A9-0393-D6B7ED9F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E5199-24B9-73FF-17C3-5760C938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D7F-0ADA-44BC-95D4-E7CA9FF4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9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CFCC-487B-DC43-AC0F-6B59B6EA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9530A-7A41-7871-9B22-AEC08A52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555-3D7A-4552-A9B8-C33726BB6C7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5D5F5-8B22-B7E7-9477-EB0AEB00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DD7DF-716C-2335-BC56-216CB83F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D7F-0ADA-44BC-95D4-E7CA9FF4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4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C27AC-F9D3-9DFB-9481-AFEACE8E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555-3D7A-4552-A9B8-C33726BB6C7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A8DAE-970D-FDBD-06E4-59E03076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578AC-9152-9740-0581-32C39AFA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D7F-0ADA-44BC-95D4-E7CA9FF4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A641-646B-9A6E-AE58-219590B3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0433-1CF1-3304-38AB-69F0B0222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E2CBF-D7D7-B9E6-553D-1A6A0511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F02A4-F45F-B397-85F9-C468E95C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555-3D7A-4552-A9B8-C33726BB6C7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660C8-E400-E830-7802-C0C338E4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E1A7E-0620-7C16-524C-3063AC52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D7F-0ADA-44BC-95D4-E7CA9FF4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4E39-CC03-96D6-93C1-FA37B37D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228FB-3E6D-9BFE-AAB4-03FB80BD6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0FF4E-4B81-B284-AFA4-7AA91B888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95186-DB8E-A4A4-CFA7-7D86F520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555-3D7A-4552-A9B8-C33726BB6C7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CF3B9-1535-21CA-84E0-7AAC798E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E15E3-5635-4EC7-87DE-6237BE20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1D7F-0ADA-44BC-95D4-E7CA9FF4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C6A7C-41A5-A4A7-CFCD-949CB060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E1862-8061-550A-1E4C-D067F9FB9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CCC8-0EFA-BF7A-5C1D-F52D9D0B3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555-3D7A-4552-A9B8-C33726BB6C7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F1C19-A3A5-1310-8B6B-A0B45ED55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383D-139B-07A9-0B93-E1C91F1BD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1D7F-0ADA-44BC-95D4-E7CA9FF4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DE8B-A4BF-E6D0-B453-CA82A1C7E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14</a:t>
            </a:r>
            <a:r>
              <a:rPr lang="zh-TW" altLang="en-US" dirty="0"/>
              <a:t> </a:t>
            </a:r>
            <a:r>
              <a:rPr lang="en-US" altLang="zh-TW" dirty="0"/>
              <a:t>de</a:t>
            </a:r>
            <a:r>
              <a:rPr lang="zh-TW" altLang="en-US" dirty="0"/>
              <a:t> </a:t>
            </a:r>
            <a:r>
              <a:rPr lang="en-US" altLang="zh-TW" dirty="0" err="1"/>
              <a:t>marzo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2F87E-C640-942C-EB47-535B943BF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conversaci</a:t>
            </a:r>
            <a:r>
              <a:rPr lang="es-ES" altLang="zh-TW" dirty="0" err="1"/>
              <a:t>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9FE4-F4E6-A9B3-7C19-341FF170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16" y="127505"/>
            <a:ext cx="4008120" cy="752475"/>
          </a:xfrm>
        </p:spPr>
        <p:txBody>
          <a:bodyPr/>
          <a:lstStyle/>
          <a:p>
            <a:r>
              <a:rPr lang="es-ES" dirty="0"/>
              <a:t>Lección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F5F6-840B-33E5-8F15-78DA6A17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692" y="6090733"/>
            <a:ext cx="1493520" cy="564068"/>
          </a:xfrm>
        </p:spPr>
        <p:txBody>
          <a:bodyPr/>
          <a:lstStyle/>
          <a:p>
            <a:r>
              <a:rPr lang="es-ES" dirty="0"/>
              <a:t>blusa</a:t>
            </a:r>
            <a:endParaRPr lang="en-US" dirty="0"/>
          </a:p>
        </p:txBody>
      </p:sp>
      <p:pic>
        <p:nvPicPr>
          <p:cNvPr id="2050" name="Picture 2" descr="1930s Beau Blouse- Rust- The House of Foxy — Vintage Quine">
            <a:extLst>
              <a:ext uri="{FF2B5EF4-FFF2-40B4-BE49-F238E27FC236}">
                <a16:creationId xmlns:a16="http://schemas.microsoft.com/office/drawing/2014/main" id="{17E35C13-5BEE-72E1-8E4E-C3E3D86CC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9" t="2237" r="12592" b="2910"/>
          <a:stretch/>
        </p:blipFill>
        <p:spPr bwMode="auto">
          <a:xfrm>
            <a:off x="8043212" y="1285080"/>
            <a:ext cx="4148788" cy="54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ve Your Clothes |">
            <a:extLst>
              <a:ext uri="{FF2B5EF4-FFF2-40B4-BE49-F238E27FC236}">
                <a16:creationId xmlns:a16="http://schemas.microsoft.com/office/drawing/2014/main" id="{719C10AD-2D92-084E-64CB-12AE13E2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98" y="879980"/>
            <a:ext cx="6731922" cy="449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10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2136-B2E7-4B33-D7BA-B1778B06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360" y="962025"/>
            <a:ext cx="2890520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Verde </a:t>
            </a:r>
            <a:r>
              <a:rPr lang="en-US" sz="3200" dirty="0" err="1"/>
              <a:t>oscuro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6BC7C-4458-C7F6-D621-96C74EC50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" y="1950719"/>
            <a:ext cx="5481410" cy="4115436"/>
          </a:xfrm>
          <a:prstGeom prst="rect">
            <a:avLst/>
          </a:prstGeom>
        </p:spPr>
      </p:pic>
      <p:pic>
        <p:nvPicPr>
          <p:cNvPr id="1028" name="Picture 4" descr="Color &amp; Co: gouache líquido: 500 ml: verde claro">
            <a:extLst>
              <a:ext uri="{FF2B5EF4-FFF2-40B4-BE49-F238E27FC236}">
                <a16:creationId xmlns:a16="http://schemas.microsoft.com/office/drawing/2014/main" id="{7A8E0261-D75E-FE3D-DA7F-B1AB3ABA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4" t="366"/>
          <a:stretch/>
        </p:blipFill>
        <p:spPr bwMode="auto">
          <a:xfrm>
            <a:off x="6334463" y="1950719"/>
            <a:ext cx="5648622" cy="411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5E9D9A-0DBC-442E-0042-ED9692993614}"/>
              </a:ext>
            </a:extLst>
          </p:cNvPr>
          <p:cNvSpPr txBox="1"/>
          <p:nvPr/>
        </p:nvSpPr>
        <p:spPr>
          <a:xfrm>
            <a:off x="7797122" y="961390"/>
            <a:ext cx="2067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Verde claro</a:t>
            </a:r>
          </a:p>
        </p:txBody>
      </p:sp>
    </p:spTree>
    <p:extLst>
      <p:ext uri="{BB962C8B-B14F-4D97-AF65-F5344CB8AC3E}">
        <p14:creationId xmlns:p14="http://schemas.microsoft.com/office/powerpoint/2010/main" val="70247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0E88-EE2D-689D-DBBB-937B8AD7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" y="98398"/>
            <a:ext cx="3881120" cy="1325563"/>
          </a:xfrm>
        </p:spPr>
        <p:txBody>
          <a:bodyPr/>
          <a:lstStyle/>
          <a:p>
            <a:r>
              <a:rPr lang="en-US" dirty="0" err="1"/>
              <a:t>adjetivos</a:t>
            </a:r>
            <a:r>
              <a:rPr lang="en-US" dirty="0" err="1">
                <a:sym typeface="Wingdings" panose="05000000000000000000" pitchFamily="2" charset="2"/>
              </a:rPr>
              <a:t>ropa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40BA-3E8E-2D9E-1BB1-D0071402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25600"/>
            <a:ext cx="6451600" cy="4551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2" name="Picture 4" descr="14 Ways to Always Dress Classy – Current Boutique">
            <a:extLst>
              <a:ext uri="{FF2B5EF4-FFF2-40B4-BE49-F238E27FC236}">
                <a16:creationId xmlns:a16="http://schemas.microsoft.com/office/drawing/2014/main" id="{39FD41C7-F34C-C046-8603-41217B773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6047"/>
          <a:stretch/>
        </p:blipFill>
        <p:spPr bwMode="auto">
          <a:xfrm>
            <a:off x="7010400" y="98398"/>
            <a:ext cx="3667759" cy="66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4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1175" cy="4427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adjetivos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828190"/>
          </a:xfrm>
        </p:spPr>
        <p:txBody>
          <a:bodyPr>
            <a:normAutofit/>
          </a:bodyPr>
          <a:lstStyle/>
          <a:p>
            <a:r>
              <a:rPr lang="es-ES" dirty="0" smtClean="0"/>
              <a:t>Cómoda </a:t>
            </a:r>
            <a:r>
              <a:rPr lang="en-US" dirty="0" smtClean="0">
                <a:sym typeface="Wingdings" panose="05000000000000000000" pitchFamily="2" charset="2"/>
              </a:rPr>
              <a:t> </a:t>
            </a:r>
            <a:r>
              <a:rPr lang="es-ES" dirty="0" smtClean="0">
                <a:sym typeface="Wingdings" panose="05000000000000000000" pitchFamily="2" charset="2"/>
              </a:rPr>
              <a:t>incómoda</a:t>
            </a:r>
            <a:endParaRPr lang="es-ES" dirty="0" smtClean="0"/>
          </a:p>
          <a:p>
            <a:r>
              <a:rPr lang="es-ES" dirty="0" smtClean="0"/>
              <a:t>Bonita</a:t>
            </a:r>
            <a:r>
              <a:rPr lang="en-US" dirty="0" smtClean="0">
                <a:sym typeface="Wingdings" panose="05000000000000000000" pitchFamily="2" charset="2"/>
              </a:rPr>
              <a:t></a:t>
            </a:r>
            <a:r>
              <a:rPr lang="en-US" dirty="0" err="1" smtClean="0">
                <a:sym typeface="Wingdings" panose="05000000000000000000" pitchFamily="2" charset="2"/>
              </a:rPr>
              <a:t>fea</a:t>
            </a:r>
            <a:endParaRPr lang="es-ES" dirty="0" smtClean="0"/>
          </a:p>
          <a:p>
            <a:r>
              <a:rPr lang="es-ES" dirty="0" smtClean="0"/>
              <a:t>Formal</a:t>
            </a:r>
            <a:r>
              <a:rPr lang="en-US" dirty="0" smtClean="0">
                <a:sym typeface="Wingdings" panose="05000000000000000000" pitchFamily="2" charset="2"/>
              </a:rPr>
              <a:t>informal / casual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Deportiva</a:t>
            </a:r>
            <a:endParaRPr lang="es-ES" dirty="0" smtClean="0"/>
          </a:p>
          <a:p>
            <a:r>
              <a:rPr lang="es-ES" dirty="0" smtClean="0"/>
              <a:t>Moderna</a:t>
            </a:r>
          </a:p>
          <a:p>
            <a:r>
              <a:rPr lang="es-ES" dirty="0" smtClean="0"/>
              <a:t>Conservadora</a:t>
            </a:r>
          </a:p>
          <a:p>
            <a:r>
              <a:rPr lang="es-ES" dirty="0" smtClean="0"/>
              <a:t>Elegante</a:t>
            </a:r>
          </a:p>
          <a:p>
            <a:r>
              <a:rPr lang="es-ES" dirty="0" smtClean="0"/>
              <a:t>...</a:t>
            </a:r>
          </a:p>
          <a:p>
            <a:r>
              <a:rPr lang="es-ES" dirty="0" smtClean="0"/>
              <a:t>Larga</a:t>
            </a:r>
            <a:r>
              <a:rPr lang="en-US" dirty="0" smtClean="0">
                <a:sym typeface="Wingdings" panose="05000000000000000000" pitchFamily="2" charset="2"/>
              </a:rPr>
              <a:t></a:t>
            </a:r>
            <a:r>
              <a:rPr lang="en-US" dirty="0" err="1" smtClean="0">
                <a:sym typeface="Wingdings" panose="05000000000000000000" pitchFamily="2" charset="2"/>
              </a:rPr>
              <a:t>corta</a:t>
            </a:r>
            <a:endParaRPr lang="es-ES" dirty="0" smtClean="0"/>
          </a:p>
          <a:p>
            <a:r>
              <a:rPr lang="es-ES" dirty="0" smtClean="0"/>
              <a:t>Ancha</a:t>
            </a:r>
            <a:r>
              <a:rPr lang="en-US" dirty="0" smtClean="0">
                <a:sym typeface="Wingdings" panose="05000000000000000000" pitchFamily="2" charset="2"/>
              </a:rPr>
              <a:t></a:t>
            </a:r>
            <a:r>
              <a:rPr lang="en-US" dirty="0" err="1" smtClean="0">
                <a:sym typeface="Wingdings" panose="05000000000000000000" pitchFamily="2" charset="2"/>
              </a:rPr>
              <a:t>estrecha</a:t>
            </a:r>
            <a:endParaRPr lang="es-ES" dirty="0" smtClean="0"/>
          </a:p>
          <a:p>
            <a:r>
              <a:rPr lang="es-ES" dirty="0" smtClean="0"/>
              <a:t>Grande</a:t>
            </a:r>
            <a:r>
              <a:rPr lang="en-US" dirty="0" smtClean="0">
                <a:sym typeface="Wingdings" panose="05000000000000000000" pitchFamily="2" charset="2"/>
              </a:rPr>
              <a:t></a:t>
            </a:r>
            <a:r>
              <a:rPr lang="en-US" dirty="0" err="1" smtClean="0">
                <a:sym typeface="Wingdings" panose="05000000000000000000" pitchFamily="2" charset="2"/>
              </a:rPr>
              <a:t>pequeña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Página 92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quiere comprar la clienta?</a:t>
            </a:r>
          </a:p>
          <a:p>
            <a:r>
              <a:rPr lang="es-ES" dirty="0" smtClean="0"/>
              <a:t>¿Cuánto cuestan?</a:t>
            </a:r>
          </a:p>
          <a:p>
            <a:r>
              <a:rPr lang="es-ES" dirty="0" smtClean="0"/>
              <a:t>¿Cómo paga?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8C9F-CDFD-1389-2452-CE66FA6D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83026"/>
            <a:ext cx="6151880" cy="823595"/>
          </a:xfrm>
        </p:spPr>
        <p:txBody>
          <a:bodyPr/>
          <a:lstStyle/>
          <a:p>
            <a:r>
              <a:rPr lang="en-US" altLang="zh-TW" dirty="0"/>
              <a:t>Me</a:t>
            </a:r>
            <a:r>
              <a:rPr lang="zh-TW" altLang="en-US" dirty="0"/>
              <a:t> </a:t>
            </a:r>
            <a:r>
              <a:rPr lang="en-US" altLang="zh-TW" dirty="0" err="1"/>
              <a:t>queda</a:t>
            </a:r>
            <a:r>
              <a:rPr lang="zh-TW" altLang="en-US" dirty="0"/>
              <a:t> </a:t>
            </a:r>
            <a:r>
              <a:rPr lang="en-US" altLang="zh-TW" dirty="0" err="1"/>
              <a:t>muy</a:t>
            </a:r>
            <a:r>
              <a:rPr lang="zh-TW" altLang="en-US" dirty="0"/>
              <a:t> </a:t>
            </a:r>
            <a:r>
              <a:rPr lang="en-US" altLang="zh-TW" dirty="0" err="1"/>
              <a:t>ancha</a:t>
            </a:r>
            <a:r>
              <a:rPr lang="en-US" altLang="zh-TW" dirty="0"/>
              <a:t>…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EBAC01-772C-11C2-BA0F-5E8552293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273204"/>
              </p:ext>
            </p:extLst>
          </p:nvPr>
        </p:nvGraphicFramePr>
        <p:xfrm>
          <a:off x="284479" y="1066800"/>
          <a:ext cx="11323321" cy="2560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59194">
                  <a:extLst>
                    <a:ext uri="{9D8B030D-6E8A-4147-A177-3AD203B41FA5}">
                      <a16:colId xmlns:a16="http://schemas.microsoft.com/office/drawing/2014/main" val="775162588"/>
                    </a:ext>
                  </a:extLst>
                </a:gridCol>
                <a:gridCol w="1181564">
                  <a:extLst>
                    <a:ext uri="{9D8B030D-6E8A-4147-A177-3AD203B41FA5}">
                      <a16:colId xmlns:a16="http://schemas.microsoft.com/office/drawing/2014/main" val="2280832908"/>
                    </a:ext>
                  </a:extLst>
                </a:gridCol>
                <a:gridCol w="1739525">
                  <a:extLst>
                    <a:ext uri="{9D8B030D-6E8A-4147-A177-3AD203B41FA5}">
                      <a16:colId xmlns:a16="http://schemas.microsoft.com/office/drawing/2014/main" val="2989865804"/>
                    </a:ext>
                  </a:extLst>
                </a:gridCol>
                <a:gridCol w="6143038">
                  <a:extLst>
                    <a:ext uri="{9D8B030D-6E8A-4147-A177-3AD203B41FA5}">
                      <a16:colId xmlns:a16="http://schemas.microsoft.com/office/drawing/2014/main" val="1284067438"/>
                    </a:ext>
                  </a:extLst>
                </a:gridCol>
              </a:tblGrid>
              <a:tr h="1217830">
                <a:tc>
                  <a:txBody>
                    <a:bodyPr/>
                    <a:lstStyle/>
                    <a:p>
                      <a:pPr algn="just"/>
                      <a:r>
                        <a:rPr lang="es-ES" sz="2800" kern="100" dirty="0">
                          <a:effectLst/>
                        </a:rPr>
                        <a:t>Este jersey</a:t>
                      </a:r>
                      <a:endParaRPr lang="en-US" sz="2800" kern="100" dirty="0">
                        <a:effectLst/>
                      </a:endParaRPr>
                    </a:p>
                    <a:p>
                      <a:pPr algn="just"/>
                      <a:r>
                        <a:rPr lang="es-ES" sz="2800" kern="100" dirty="0">
                          <a:effectLst/>
                        </a:rPr>
                        <a:t>La blus</a:t>
                      </a:r>
                      <a:r>
                        <a:rPr lang="es-ES" sz="28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s-ES" sz="2800" i="1" kern="100" dirty="0">
                          <a:effectLst/>
                        </a:rPr>
                        <a:t>me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te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le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nos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os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les</a:t>
                      </a:r>
                      <a:endParaRPr lang="en-US" sz="2800" i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00" dirty="0">
                          <a:effectLst/>
                        </a:rPr>
                        <a:t>queda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s-ES" sz="2800" kern="100" dirty="0">
                          <a:effectLst/>
                        </a:rPr>
                        <a:t>bien / mal / ancho(</a:t>
                      </a:r>
                      <a:r>
                        <a:rPr lang="es-ES" sz="28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s-ES" sz="2800" kern="100" dirty="0">
                          <a:effectLst/>
                        </a:rPr>
                        <a:t>)(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s-ES" sz="2800" kern="100" dirty="0">
                          <a:effectLst/>
                        </a:rPr>
                        <a:t>) / largo(</a:t>
                      </a:r>
                      <a:r>
                        <a:rPr lang="es-ES" sz="28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s-ES" sz="2800" kern="100" dirty="0">
                          <a:effectLst/>
                        </a:rPr>
                        <a:t>)(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s-ES" sz="2800" kern="100" dirty="0">
                          <a:effectLst/>
                        </a:rPr>
                        <a:t>)…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41098"/>
                  </a:ext>
                </a:extLst>
              </a:tr>
              <a:tr h="1342490">
                <a:tc>
                  <a:txBody>
                    <a:bodyPr/>
                    <a:lstStyle/>
                    <a:p>
                      <a:pPr algn="just"/>
                      <a:r>
                        <a:rPr lang="es-ES" sz="2800" kern="100" dirty="0">
                          <a:effectLst/>
                        </a:rPr>
                        <a:t>Estos zapato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 sz="2800" i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00" dirty="0">
                          <a:effectLst/>
                        </a:rPr>
                        <a:t>queda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n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93275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19AFF5-8E8B-36CC-FAAD-382C04C02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896489"/>
              </p:ext>
            </p:extLst>
          </p:nvPr>
        </p:nvGraphicFramePr>
        <p:xfrm>
          <a:off x="238760" y="3970814"/>
          <a:ext cx="11414760" cy="26331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6786">
                  <a:extLst>
                    <a:ext uri="{9D8B030D-6E8A-4147-A177-3AD203B41FA5}">
                      <a16:colId xmlns:a16="http://schemas.microsoft.com/office/drawing/2014/main" val="4091579427"/>
                    </a:ext>
                  </a:extLst>
                </a:gridCol>
                <a:gridCol w="1665341">
                  <a:extLst>
                    <a:ext uri="{9D8B030D-6E8A-4147-A177-3AD203B41FA5}">
                      <a16:colId xmlns:a16="http://schemas.microsoft.com/office/drawing/2014/main" val="4111690090"/>
                    </a:ext>
                  </a:extLst>
                </a:gridCol>
                <a:gridCol w="6018943">
                  <a:extLst>
                    <a:ext uri="{9D8B030D-6E8A-4147-A177-3AD203B41FA5}">
                      <a16:colId xmlns:a16="http://schemas.microsoft.com/office/drawing/2014/main" val="1683789037"/>
                    </a:ext>
                  </a:extLst>
                </a:gridCol>
                <a:gridCol w="2853690">
                  <a:extLst>
                    <a:ext uri="{9D8B030D-6E8A-4147-A177-3AD203B41FA5}">
                      <a16:colId xmlns:a16="http://schemas.microsoft.com/office/drawing/2014/main" val="1605351685"/>
                    </a:ext>
                  </a:extLst>
                </a:gridCol>
              </a:tblGrid>
              <a:tr h="1378152">
                <a:tc rowSpan="2">
                  <a:txBody>
                    <a:bodyPr/>
                    <a:lstStyle/>
                    <a:p>
                      <a:r>
                        <a:rPr lang="es-ES" sz="2800" i="1" kern="100" dirty="0">
                          <a:effectLst/>
                        </a:rPr>
                        <a:t>Me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Te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Le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Nos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Os</a:t>
                      </a:r>
                      <a:endParaRPr lang="en-US" sz="2800" i="1" kern="100" dirty="0">
                        <a:effectLst/>
                      </a:endParaRPr>
                    </a:p>
                    <a:p>
                      <a:r>
                        <a:rPr lang="es-ES" sz="2800" i="1" kern="100" dirty="0">
                          <a:effectLst/>
                        </a:rPr>
                        <a:t>Les</a:t>
                      </a:r>
                      <a:endParaRPr lang="en-US" sz="2800" i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00">
                          <a:effectLst/>
                        </a:rPr>
                        <a:t>queda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s-ES" sz="2800" kern="100" dirty="0">
                          <a:effectLst/>
                        </a:rPr>
                        <a:t>bien / mal / ancho(</a:t>
                      </a:r>
                      <a:r>
                        <a:rPr lang="es-ES" sz="28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s-ES" sz="2800" kern="100" dirty="0">
                          <a:effectLst/>
                        </a:rPr>
                        <a:t>)(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s-ES" sz="2800" kern="100" dirty="0">
                          <a:effectLst/>
                        </a:rPr>
                        <a:t>) / largo(</a:t>
                      </a:r>
                      <a:r>
                        <a:rPr lang="es-ES" sz="28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s-ES" sz="2800" kern="100" dirty="0">
                          <a:effectLst/>
                        </a:rPr>
                        <a:t>)(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s-ES" sz="2800" kern="100" dirty="0">
                          <a:effectLst/>
                        </a:rPr>
                        <a:t>)…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800" kern="100" dirty="0">
                          <a:effectLst/>
                        </a:rPr>
                        <a:t>este jersey</a:t>
                      </a:r>
                      <a:endParaRPr lang="en-US" sz="2800" kern="100" dirty="0">
                        <a:effectLst/>
                      </a:endParaRPr>
                    </a:p>
                    <a:p>
                      <a:pPr algn="just"/>
                      <a:r>
                        <a:rPr lang="es-ES" sz="2800" kern="100" dirty="0">
                          <a:effectLst/>
                        </a:rPr>
                        <a:t>la blus</a:t>
                      </a:r>
                      <a:r>
                        <a:rPr lang="es-ES" sz="28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1125318"/>
                  </a:ext>
                </a:extLst>
              </a:tr>
              <a:tr h="1255034">
                <a:tc vMerge="1">
                  <a:txBody>
                    <a:bodyPr/>
                    <a:lstStyle/>
                    <a:p>
                      <a:endParaRPr lang="en-US" sz="2800" i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00" dirty="0">
                          <a:effectLst/>
                        </a:rPr>
                        <a:t>queda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n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800" kern="100" dirty="0">
                          <a:effectLst/>
                        </a:rPr>
                        <a:t>estos zapato</a:t>
                      </a:r>
                      <a:r>
                        <a:rPr lang="es-ES" sz="2800" kern="10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endParaRPr lang="en-US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420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2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117</Words>
  <Application>Microsoft Office PowerPoint</Application>
  <PresentationFormat>寬螢幕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DengXian</vt:lpstr>
      <vt:lpstr>Mangal</vt:lpstr>
      <vt:lpstr>新細明體</vt:lpstr>
      <vt:lpstr>Arial</vt:lpstr>
      <vt:lpstr>Calibri</vt:lpstr>
      <vt:lpstr>Calibri Light</vt:lpstr>
      <vt:lpstr>Wingdings</vt:lpstr>
      <vt:lpstr>Office Theme</vt:lpstr>
      <vt:lpstr>14 de marzo</vt:lpstr>
      <vt:lpstr>Lección 8</vt:lpstr>
      <vt:lpstr>PowerPoint 簡報</vt:lpstr>
      <vt:lpstr>adjetivosropa</vt:lpstr>
      <vt:lpstr>adjetivos</vt:lpstr>
      <vt:lpstr>Página 92</vt:lpstr>
      <vt:lpstr>Me queda muy ancha…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 de marzo</dc:title>
  <dc:creator>Mauricio Terrazas Zambrana (Alumni)</dc:creator>
  <cp:lastModifiedBy>USER</cp:lastModifiedBy>
  <cp:revision>9</cp:revision>
  <dcterms:created xsi:type="dcterms:W3CDTF">2023-03-13T02:23:10Z</dcterms:created>
  <dcterms:modified xsi:type="dcterms:W3CDTF">2023-03-14T01:59:55Z</dcterms:modified>
</cp:coreProperties>
</file>