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5E07-7032-B11C-40C8-B2A28610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69AD4-C805-AD04-228E-5E0DCCA42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044B-06F6-CF79-665A-F343A8B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9D0E-7DEF-CD1C-6504-0B68599D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77D6-EEC7-00F2-2D47-1C583762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7FA3-106C-6F64-DE8B-F3249E01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7C9A3-9434-A4F2-2035-F521D6CC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4F73-B4B4-773C-38FE-215F2F1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35DC-89D4-60E4-ED6D-7232EBED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E32D-4E4C-DCA8-8D2D-459A3E42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F1228-106F-2F48-BA62-2F8EC62E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9CB46-9A30-A96A-7240-A9556C56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DDB9-6D60-CFBB-798B-EC14769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B04C-50AF-576F-9ED8-2142534C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1E9-7793-0EC9-FC2A-17D60E86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242D-AA42-71A2-B868-EBC8B2D4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408B-8A7F-D9C7-4D14-8A5A0156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9FBD-C797-6F88-B96F-88C8E20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3FE2-7376-7A07-4C1D-5F1F217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28E4-AF40-AB89-7302-940590E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6CD7-7130-5F06-B25D-44AFBDD0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7ABD-6BAB-AFF1-D69A-CE6F2509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7152-C596-7430-F5FB-9C7CFE27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FA02-649F-D3F0-FD3D-852FDFB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8AC8-5F8B-8A6B-C07E-C17EB23C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C242-E85A-1E55-EB14-1D06CE1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7964-280C-9A42-357B-D243F0708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1271-139A-0E73-B668-20151F11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A736-F871-2C68-9ED7-F43DD2F7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9D1B-93EB-43E7-C47D-829C597A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86B9A-86DE-2422-FFEC-F84B9ED7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8DF3-5330-0500-E486-1B13AE7F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64B5-C315-A2D0-BEE3-A6843605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6315F-AFD5-B5F9-81AB-1AC70FF4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18983-68A2-C2CF-3263-F9A2ED2D1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BAB2D-D4F4-D285-8D0A-F5069B6F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0C7F4-E1B4-781A-6B0B-42B6B00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B94FB-90C9-9875-31EC-7DE0063F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18ED9-D10C-3973-4906-032A1601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2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1C85-9FBE-3B09-39DD-A37D7FA7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BA609-7084-5317-6DEC-645D0065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4ECF-8BC8-53B2-5BDB-9B03C469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D7452-7858-9773-AB7F-BD3C1542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54CAD-DDDC-E2D7-2BC2-3B22C62C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5E403-A8B0-BB13-0E36-FC040FED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F826-9B21-1613-9E2C-1A2426DB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B68C-49FD-11B9-632D-BCD7874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AD78-9968-81A9-746B-2EC5C482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22EB-991F-DF2A-7B68-1790CFBC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4F75-B512-124E-1FF8-FDFADC5C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184A-4A7D-808D-739B-F977D0F0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F34-EC2F-BD6D-E586-6CBFEBD4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5576-62C8-50D3-01EC-B20C2C9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5E6C1-D1A5-03D7-6A31-2F6A14FB5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A825-32B2-9B16-E271-8319EE21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0127-5DE6-1441-1B29-4BDCF01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79A6-1675-6C15-ABB9-A118A3B9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C96B-BB5C-40C7-2F9E-8FB4A132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E6BE3-D131-E971-4B3C-52D3258C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3EAB3-6738-82FD-23A1-271F6E90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6799-F7AE-AC39-1FEA-25FA990F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4291-E0B3-47E4-83CE-EE0277E1B4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B13F-ABF7-CAED-92BC-CE8B25DC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08DA-6A8F-9A1D-332D-BAE28840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9335-A531-484F-BC92-33635CEF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062-9432-7BE2-3EB7-91C11E84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21 de </a:t>
            </a:r>
            <a:r>
              <a:rPr lang="en-US" dirty="0" err="1"/>
              <a:t>marzo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742BA-4393-3B51-2FF1-281CD0177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Conversación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3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7AA9-74AD-FFDC-1A54-87BDB5F7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92405"/>
            <a:ext cx="2799080" cy="569595"/>
          </a:xfrm>
        </p:spPr>
        <p:txBody>
          <a:bodyPr>
            <a:normAutofit fontScale="90000"/>
          </a:bodyPr>
          <a:lstStyle/>
          <a:p>
            <a:r>
              <a:rPr lang="es-ES" dirty="0"/>
              <a:t>probador</a:t>
            </a:r>
            <a:endParaRPr lang="en-US" dirty="0"/>
          </a:p>
        </p:txBody>
      </p:sp>
      <p:pic>
        <p:nvPicPr>
          <p:cNvPr id="1026" name="Picture 2" descr="Cheap Clothing Pop Up Store Fitting Room Portable Trade Show Clothes  Changing Room Boutique Retail Shop Dressing Room - Buy Shop Dressing Room,Clothing  Store Fitting Room,Clothes Changing Room Product on Alibaba.com">
            <a:extLst>
              <a:ext uri="{FF2B5EF4-FFF2-40B4-BE49-F238E27FC236}">
                <a16:creationId xmlns:a16="http://schemas.microsoft.com/office/drawing/2014/main" id="{1B112267-0964-F1ED-B15E-36E5B8887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1" y="55881"/>
            <a:ext cx="6746238" cy="67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0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3A42-8C38-172B-7960-9B934BAD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A4B9-B39A-F856-DF33-FA4D9BCB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prendas de ropa puedes probarte en una tienda?</a:t>
            </a:r>
          </a:p>
          <a:p>
            <a:r>
              <a:rPr lang="es-ES" dirty="0"/>
              <a:t>¿Qué prendas de ropa no puedes probarte en una tienda?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4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18DD-DE69-9210-8820-A09C00AA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 94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A973-C1D2-8488-A233-1AD1DC9C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¿Cómo le queda el primer traje?</a:t>
            </a:r>
          </a:p>
          <a:p>
            <a:r>
              <a:rPr lang="es-ES" dirty="0"/>
              <a:t>¿Y el segundo?</a:t>
            </a:r>
          </a:p>
          <a:p>
            <a:r>
              <a:rPr lang="es-ES" dirty="0"/>
              <a:t>¿Qué más quiere comprar?</a:t>
            </a:r>
          </a:p>
          <a:p>
            <a:r>
              <a:rPr lang="es-ES" dirty="0"/>
              <a:t>¿Y cuál le gusta más? ¿por qué?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1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8C9F-CDFD-1389-2452-CE66FA6D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83026"/>
            <a:ext cx="6151880" cy="823595"/>
          </a:xfrm>
        </p:spPr>
        <p:txBody>
          <a:bodyPr/>
          <a:lstStyle/>
          <a:p>
            <a:r>
              <a:rPr lang="en-US" altLang="zh-TW" dirty="0"/>
              <a:t>Me</a:t>
            </a:r>
            <a:r>
              <a:rPr lang="zh-TW" altLang="en-US" dirty="0"/>
              <a:t> </a:t>
            </a:r>
            <a:r>
              <a:rPr lang="en-US" altLang="zh-TW" dirty="0" err="1"/>
              <a:t>queda</a:t>
            </a:r>
            <a:r>
              <a:rPr lang="zh-TW" altLang="en-US" dirty="0"/>
              <a:t> </a:t>
            </a:r>
            <a:r>
              <a:rPr lang="en-US" altLang="zh-TW" dirty="0" err="1"/>
              <a:t>muy</a:t>
            </a:r>
            <a:r>
              <a:rPr lang="zh-TW" altLang="en-US" dirty="0"/>
              <a:t> </a:t>
            </a:r>
            <a:r>
              <a:rPr lang="en-US" altLang="zh-TW" dirty="0" err="1"/>
              <a:t>ancha</a:t>
            </a:r>
            <a:r>
              <a:rPr lang="en-US" altLang="zh-TW" dirty="0"/>
              <a:t>…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EBAC01-772C-11C2-BA0F-5E8552293B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479" y="1066800"/>
          <a:ext cx="11323321" cy="2560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9194">
                  <a:extLst>
                    <a:ext uri="{9D8B030D-6E8A-4147-A177-3AD203B41FA5}">
                      <a16:colId xmlns:a16="http://schemas.microsoft.com/office/drawing/2014/main" val="775162588"/>
                    </a:ext>
                  </a:extLst>
                </a:gridCol>
                <a:gridCol w="1181564">
                  <a:extLst>
                    <a:ext uri="{9D8B030D-6E8A-4147-A177-3AD203B41FA5}">
                      <a16:colId xmlns:a16="http://schemas.microsoft.com/office/drawing/2014/main" val="2280832908"/>
                    </a:ext>
                  </a:extLst>
                </a:gridCol>
                <a:gridCol w="1739525">
                  <a:extLst>
                    <a:ext uri="{9D8B030D-6E8A-4147-A177-3AD203B41FA5}">
                      <a16:colId xmlns:a16="http://schemas.microsoft.com/office/drawing/2014/main" val="2989865804"/>
                    </a:ext>
                  </a:extLst>
                </a:gridCol>
                <a:gridCol w="6143038">
                  <a:extLst>
                    <a:ext uri="{9D8B030D-6E8A-4147-A177-3AD203B41FA5}">
                      <a16:colId xmlns:a16="http://schemas.microsoft.com/office/drawing/2014/main" val="1284067438"/>
                    </a:ext>
                  </a:extLst>
                </a:gridCol>
              </a:tblGrid>
              <a:tr h="1217830"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Este jersey</a:t>
                      </a:r>
                      <a:endParaRPr lang="en-US" sz="2800" kern="100" dirty="0">
                        <a:effectLst/>
                      </a:endParaRPr>
                    </a:p>
                    <a:p>
                      <a:pPr algn="just"/>
                      <a:r>
                        <a:rPr lang="es-ES" sz="2800" kern="100" dirty="0">
                          <a:effectLst/>
                        </a:rPr>
                        <a:t>La blus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s-ES" sz="2800" i="1" kern="100" dirty="0">
                          <a:effectLst/>
                        </a:rPr>
                        <a:t>me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te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nos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les</a:t>
                      </a:r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 dirty="0">
                          <a:effectLst/>
                        </a:rPr>
                        <a:t>queda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bien / mal / ancho(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 / largo(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)…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41098"/>
                  </a:ext>
                </a:extLst>
              </a:tr>
              <a:tr h="1342490"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Estos zapato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 dirty="0">
                          <a:effectLst/>
                        </a:rPr>
                        <a:t>queda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n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3275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19AFF5-8E8B-36CC-FAAD-382C04C02A17}"/>
              </a:ext>
            </a:extLst>
          </p:cNvPr>
          <p:cNvGraphicFramePr>
            <a:graphicFrameLocks noGrp="1"/>
          </p:cNvGraphicFramePr>
          <p:nvPr/>
        </p:nvGraphicFramePr>
        <p:xfrm>
          <a:off x="238760" y="3970814"/>
          <a:ext cx="11414760" cy="26331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6786">
                  <a:extLst>
                    <a:ext uri="{9D8B030D-6E8A-4147-A177-3AD203B41FA5}">
                      <a16:colId xmlns:a16="http://schemas.microsoft.com/office/drawing/2014/main" val="4091579427"/>
                    </a:ext>
                  </a:extLst>
                </a:gridCol>
                <a:gridCol w="1665341">
                  <a:extLst>
                    <a:ext uri="{9D8B030D-6E8A-4147-A177-3AD203B41FA5}">
                      <a16:colId xmlns:a16="http://schemas.microsoft.com/office/drawing/2014/main" val="4111690090"/>
                    </a:ext>
                  </a:extLst>
                </a:gridCol>
                <a:gridCol w="6018943">
                  <a:extLst>
                    <a:ext uri="{9D8B030D-6E8A-4147-A177-3AD203B41FA5}">
                      <a16:colId xmlns:a16="http://schemas.microsoft.com/office/drawing/2014/main" val="1683789037"/>
                    </a:ext>
                  </a:extLst>
                </a:gridCol>
                <a:gridCol w="2853690">
                  <a:extLst>
                    <a:ext uri="{9D8B030D-6E8A-4147-A177-3AD203B41FA5}">
                      <a16:colId xmlns:a16="http://schemas.microsoft.com/office/drawing/2014/main" val="1605351685"/>
                    </a:ext>
                  </a:extLst>
                </a:gridCol>
              </a:tblGrid>
              <a:tr h="1378152">
                <a:tc rowSpan="2">
                  <a:txBody>
                    <a:bodyPr/>
                    <a:lstStyle/>
                    <a:p>
                      <a:r>
                        <a:rPr lang="es-ES" sz="2800" i="1" kern="100" dirty="0">
                          <a:effectLst/>
                        </a:rPr>
                        <a:t>Me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Te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Nos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Les</a:t>
                      </a:r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>
                          <a:effectLst/>
                        </a:rPr>
                        <a:t>queda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bien / mal / ancho(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 / largo(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)…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este jersey</a:t>
                      </a:r>
                      <a:endParaRPr lang="en-US" sz="2800" kern="100" dirty="0">
                        <a:effectLst/>
                      </a:endParaRPr>
                    </a:p>
                    <a:p>
                      <a:pPr algn="just"/>
                      <a:r>
                        <a:rPr lang="es-ES" sz="2800" kern="100" dirty="0">
                          <a:effectLst/>
                        </a:rPr>
                        <a:t>la blus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125318"/>
                  </a:ext>
                </a:extLst>
              </a:tr>
              <a:tr h="1255034">
                <a:tc vMerge="1">
                  <a:txBody>
                    <a:bodyPr/>
                    <a:lstStyle/>
                    <a:p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 dirty="0">
                          <a:effectLst/>
                        </a:rPr>
                        <a:t>queda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n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estos zapato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20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5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AD8C-E8AE-9B9E-466E-650A6A4F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42920" cy="1325563"/>
          </a:xfrm>
        </p:spPr>
        <p:txBody>
          <a:bodyPr/>
          <a:lstStyle/>
          <a:p>
            <a:r>
              <a:rPr lang="es-ES" dirty="0"/>
              <a:t>Le queda(n)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AF8F-E846-89F9-2641-984F84A0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55" descr="530 Too tight clothes ideas | mens outfits, men casual, mens fashion">
            <a:extLst>
              <a:ext uri="{FF2B5EF4-FFF2-40B4-BE49-F238E27FC236}">
                <a16:creationId xmlns:a16="http://schemas.microsoft.com/office/drawing/2014/main" id="{79F7212A-1F70-A1C5-B16B-5233E5B3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7" t="-179" r="18001" b="703"/>
          <a:stretch>
            <a:fillRect/>
          </a:stretch>
        </p:blipFill>
        <p:spPr bwMode="auto">
          <a:xfrm>
            <a:off x="4666393" y="664715"/>
            <a:ext cx="3230183" cy="60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0" descr="Korean style winter jacket - The Korean Fashion">
            <a:extLst>
              <a:ext uri="{FF2B5EF4-FFF2-40B4-BE49-F238E27FC236}">
                <a16:creationId xmlns:a16="http://schemas.microsoft.com/office/drawing/2014/main" id="{25798FA3-71DB-D125-1854-5422D99C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25449" r="25513" b="359"/>
          <a:stretch>
            <a:fillRect/>
          </a:stretch>
        </p:blipFill>
        <p:spPr bwMode="auto">
          <a:xfrm>
            <a:off x="8761096" y="664715"/>
            <a:ext cx="3146424" cy="6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7DEB5BA-18B6-B7CF-3105-9E7B800F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F90497-A13F-794D-6309-2C67F2F9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0A5C84B-A672-7822-1968-6C2B0C95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96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6F33FD8-BF4C-F9DD-6282-63C9626D1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83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B51A4B1-DFB3-681A-A91D-EA384251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3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0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8D96-31EF-7F37-F490-15213B35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7" descr="Why are oversized clothes so trendy? - Quora">
            <a:extLst>
              <a:ext uri="{FF2B5EF4-FFF2-40B4-BE49-F238E27FC236}">
                <a16:creationId xmlns:a16="http://schemas.microsoft.com/office/drawing/2014/main" id="{9147B693-9B15-1D08-B9E6-13596280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4205" r="13864"/>
          <a:stretch>
            <a:fillRect/>
          </a:stretch>
        </p:blipFill>
        <p:spPr bwMode="auto">
          <a:xfrm>
            <a:off x="5266610" y="131815"/>
            <a:ext cx="2942669" cy="68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8" descr="Baggy Jeans Are The Key Denim Trend Of Autumn 2022, According To Hailey  Bieber And Gigi Hadid | British Vogue">
            <a:extLst>
              <a:ext uri="{FF2B5EF4-FFF2-40B4-BE49-F238E27FC236}">
                <a16:creationId xmlns:a16="http://schemas.microsoft.com/office/drawing/2014/main" id="{0B807157-99BE-9438-15F9-FBF494E2F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2" t="3416" r="23138"/>
          <a:stretch>
            <a:fillRect/>
          </a:stretch>
        </p:blipFill>
        <p:spPr bwMode="auto">
          <a:xfrm>
            <a:off x="8923018" y="-63094"/>
            <a:ext cx="2771141" cy="69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E23A9F-214D-99D9-5879-AC0FB303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7880" cy="1325563"/>
          </a:xfrm>
        </p:spPr>
        <p:txBody>
          <a:bodyPr/>
          <a:lstStyle/>
          <a:p>
            <a:r>
              <a:rPr lang="es-ES" dirty="0"/>
              <a:t>Le queda(n)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9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1F24-0BBD-58CE-4859-2793ABA0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51" descr="leather pants – Tokyo Fashion">
            <a:extLst>
              <a:ext uri="{FF2B5EF4-FFF2-40B4-BE49-F238E27FC236}">
                <a16:creationId xmlns:a16="http://schemas.microsoft.com/office/drawing/2014/main" id="{CB2F9E77-B7FD-0365-E970-7A52311F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0" t="16200" r="23865" b="9850"/>
          <a:stretch>
            <a:fillRect/>
          </a:stretch>
        </p:blipFill>
        <p:spPr bwMode="auto">
          <a:xfrm>
            <a:off x="5401989" y="0"/>
            <a:ext cx="2809742" cy="69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52" descr="Spanish Fashion: Ladies' Edition - Young Adventuress">
            <a:extLst>
              <a:ext uri="{FF2B5EF4-FFF2-40B4-BE49-F238E27FC236}">
                <a16:creationId xmlns:a16="http://schemas.microsoft.com/office/drawing/2014/main" id="{7528FA55-6EE0-9EB7-2882-08125F74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3" t="14346" r="22346" b="-2"/>
          <a:stretch>
            <a:fillRect/>
          </a:stretch>
        </p:blipFill>
        <p:spPr bwMode="auto">
          <a:xfrm>
            <a:off x="8677142" y="117347"/>
            <a:ext cx="2676658" cy="65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7FF65D-6489-B4E5-BD4A-9DEF9286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-71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B8DB-30A4-19C5-571E-55D09E55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17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zh-TW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endParaRPr kumimoji="0" lang="es-E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8A7A3-7F1F-4D3F-FC51-D583CAF6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7391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zh-TW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748879-7CA2-A112-8E69-A2CF43F9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0324" cy="1325563"/>
          </a:xfrm>
        </p:spPr>
        <p:txBody>
          <a:bodyPr/>
          <a:lstStyle/>
          <a:p>
            <a:r>
              <a:rPr lang="es-ES" dirty="0"/>
              <a:t>Le queda(n)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8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FA34-D3C2-CD19-5ACA-686185DF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53" descr="The young Mexican designers creating waves on British shores | British GQ">
            <a:extLst>
              <a:ext uri="{FF2B5EF4-FFF2-40B4-BE49-F238E27FC236}">
                <a16:creationId xmlns:a16="http://schemas.microsoft.com/office/drawing/2014/main" id="{C3396E42-7750-53D0-5A05-BD21F070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48" y="137352"/>
            <a:ext cx="4691504" cy="627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54" descr="This 88 year-old Lady From Taiwan Has The Coolest Streetwear Style - I Can  Has Cheezburger?">
            <a:extLst>
              <a:ext uri="{FF2B5EF4-FFF2-40B4-BE49-F238E27FC236}">
                <a16:creationId xmlns:a16="http://schemas.microsoft.com/office/drawing/2014/main" id="{0D6FB170-B672-C14F-C741-D2B59201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9" t="5867" r="21066" b="73"/>
          <a:stretch>
            <a:fillRect/>
          </a:stretch>
        </p:blipFill>
        <p:spPr bwMode="auto">
          <a:xfrm>
            <a:off x="8595360" y="-137351"/>
            <a:ext cx="3393440" cy="69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00A968-286A-BCAF-6298-19C8E274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D6953-64FB-6302-58D2-7153AA5B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0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A9627-F9F9-ABD8-6E53-A6D38864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l</a:t>
            </a:r>
            <a:r>
              <a:rPr kumimoji="0" lang="en-US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6099C6-8E9C-4C37-2D8D-2C509B4D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65125"/>
            <a:ext cx="3434080" cy="1325563"/>
          </a:xfrm>
        </p:spPr>
        <p:txBody>
          <a:bodyPr/>
          <a:lstStyle/>
          <a:p>
            <a:r>
              <a:rPr lang="es-ES" dirty="0"/>
              <a:t>Le queda(n)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1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21 de marzo</vt:lpstr>
      <vt:lpstr>probador</vt:lpstr>
      <vt:lpstr>probarse</vt:lpstr>
      <vt:lpstr>Pag 94</vt:lpstr>
      <vt:lpstr>Me queda muy ancha…</vt:lpstr>
      <vt:lpstr>Le queda(n)</vt:lpstr>
      <vt:lpstr>Le queda(n)</vt:lpstr>
      <vt:lpstr>Le queda(n)</vt:lpstr>
      <vt:lpstr>Le queda(n)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de marzo</dc:title>
  <dc:creator>Mauricio Terrazas Zambrana (Alumni)</dc:creator>
  <cp:lastModifiedBy>Mauricio Terrazas Zambrana (Alumni)</cp:lastModifiedBy>
  <cp:revision>6</cp:revision>
  <dcterms:created xsi:type="dcterms:W3CDTF">2023-03-20T02:14:18Z</dcterms:created>
  <dcterms:modified xsi:type="dcterms:W3CDTF">2023-03-20T02:50:24Z</dcterms:modified>
</cp:coreProperties>
</file>