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10287000" cx="18288000"/>
  <p:notesSz cx="6858000" cy="9144000"/>
  <p:embeddedFontLst>
    <p:embeddedFont>
      <p:font typeface="Geo"/>
      <p:regular r:id="rId16"/>
      <p:italic r:id="rId17"/>
    </p:embeddedFont>
    <p:embeddedFont>
      <p:font typeface="Libre Baskerville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9" roundtripDataSignature="AMtx7mhm7Y5UJddwjwE4UAR/AaXD1sDv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9DBF5ED-68B2-44BC-8EF6-30020B0F29ED}">
  <a:tblStyle styleId="{B9DBF5ED-68B2-44BC-8EF6-30020B0F29E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Geo-italic.fntdata"/><Relationship Id="rId16" Type="http://schemas.openxmlformats.org/officeDocument/2006/relationships/font" Target="fonts/Geo-regular.fntdata"/><Relationship Id="rId5" Type="http://schemas.openxmlformats.org/officeDocument/2006/relationships/slideMaster" Target="slideMasters/slideMaster1.xml"/><Relationship Id="rId19" Type="http://customschemas.google.com/relationships/presentationmetadata" Target="metadata"/><Relationship Id="rId6" Type="http://schemas.openxmlformats.org/officeDocument/2006/relationships/notesMaster" Target="notesMasters/notesMaster1.xml"/><Relationship Id="rId18" Type="http://schemas.openxmlformats.org/officeDocument/2006/relationships/font" Target="fonts/LibreBaskerville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2.jpg"/><Relationship Id="rId5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19.png"/><Relationship Id="rId10" Type="http://schemas.openxmlformats.org/officeDocument/2006/relationships/image" Target="../media/image14.png"/><Relationship Id="rId13" Type="http://schemas.openxmlformats.org/officeDocument/2006/relationships/image" Target="../media/image10.png"/><Relationship Id="rId1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image" Target="../media/image7.png"/><Relationship Id="rId5" Type="http://schemas.openxmlformats.org/officeDocument/2006/relationships/image" Target="../media/image11.png"/><Relationship Id="rId6" Type="http://schemas.openxmlformats.org/officeDocument/2006/relationships/image" Target="../media/image4.png"/><Relationship Id="rId7" Type="http://schemas.openxmlformats.org/officeDocument/2006/relationships/image" Target="../media/image9.png"/><Relationship Id="rId8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42B6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3720" l="0" r="0" t="3721"/>
          <a:stretch/>
        </p:blipFill>
        <p:spPr>
          <a:xfrm>
            <a:off x="10883115" y="0"/>
            <a:ext cx="7404885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/>
          <p:nvPr/>
        </p:nvSpPr>
        <p:spPr>
          <a:xfrm rot="-5400000">
            <a:off x="547535" y="3160"/>
            <a:ext cx="9765057" cy="10276221"/>
          </a:xfrm>
          <a:custGeom>
            <a:rect b="b" l="l" r="r" t="t"/>
            <a:pathLst>
              <a:path extrusionOk="0" h="16384746" w="15569729">
                <a:moveTo>
                  <a:pt x="0" y="0"/>
                </a:moveTo>
                <a:lnTo>
                  <a:pt x="0" y="16384746"/>
                </a:lnTo>
                <a:lnTo>
                  <a:pt x="15569729" y="16384746"/>
                </a:lnTo>
                <a:lnTo>
                  <a:pt x="15569729" y="0"/>
                </a:lnTo>
                <a:lnTo>
                  <a:pt x="0" y="0"/>
                </a:lnTo>
                <a:close/>
                <a:moveTo>
                  <a:pt x="15506229" y="16321246"/>
                </a:moveTo>
                <a:lnTo>
                  <a:pt x="63500" y="16321246"/>
                </a:lnTo>
                <a:lnTo>
                  <a:pt x="63500" y="63500"/>
                </a:lnTo>
                <a:lnTo>
                  <a:pt x="15506229" y="63500"/>
                </a:lnTo>
                <a:lnTo>
                  <a:pt x="15506229" y="16321246"/>
                </a:lnTo>
                <a:close/>
                <a:moveTo>
                  <a:pt x="367919" y="16042989"/>
                </a:moveTo>
                <a:cubicBezTo>
                  <a:pt x="403606" y="16046036"/>
                  <a:pt x="500888" y="16063308"/>
                  <a:pt x="500888" y="16162496"/>
                </a:cubicBezTo>
                <a:lnTo>
                  <a:pt x="500888" y="16175196"/>
                </a:lnTo>
                <a:lnTo>
                  <a:pt x="15068969" y="16175196"/>
                </a:lnTo>
                <a:lnTo>
                  <a:pt x="15068969" y="16162496"/>
                </a:lnTo>
                <a:cubicBezTo>
                  <a:pt x="15068969" y="16063562"/>
                  <a:pt x="15166377" y="16046036"/>
                  <a:pt x="15201938" y="16042989"/>
                </a:cubicBezTo>
                <a:lnTo>
                  <a:pt x="15201938" y="16175196"/>
                </a:lnTo>
                <a:lnTo>
                  <a:pt x="15360179" y="16175196"/>
                </a:lnTo>
                <a:lnTo>
                  <a:pt x="15360179" y="16016953"/>
                </a:lnTo>
                <a:lnTo>
                  <a:pt x="15228099" y="16016953"/>
                </a:lnTo>
                <a:cubicBezTo>
                  <a:pt x="15236100" y="15907606"/>
                  <a:pt x="15345067" y="15884620"/>
                  <a:pt x="15349893" y="15883730"/>
                </a:cubicBezTo>
                <a:lnTo>
                  <a:pt x="15360179" y="15881699"/>
                </a:lnTo>
                <a:lnTo>
                  <a:pt x="15360179" y="513588"/>
                </a:lnTo>
                <a:lnTo>
                  <a:pt x="15360179" y="503174"/>
                </a:lnTo>
                <a:lnTo>
                  <a:pt x="15349893" y="501142"/>
                </a:lnTo>
                <a:cubicBezTo>
                  <a:pt x="15345067" y="500253"/>
                  <a:pt x="15236100" y="477139"/>
                  <a:pt x="15228099" y="367919"/>
                </a:cubicBezTo>
                <a:lnTo>
                  <a:pt x="15360179" y="367919"/>
                </a:lnTo>
                <a:lnTo>
                  <a:pt x="15360179" y="209550"/>
                </a:lnTo>
                <a:lnTo>
                  <a:pt x="15201938" y="209550"/>
                </a:lnTo>
                <a:lnTo>
                  <a:pt x="15201938" y="341757"/>
                </a:lnTo>
                <a:cubicBezTo>
                  <a:pt x="15166250" y="338709"/>
                  <a:pt x="15068969" y="321437"/>
                  <a:pt x="15068969" y="222250"/>
                </a:cubicBezTo>
                <a:lnTo>
                  <a:pt x="15068969" y="209550"/>
                </a:lnTo>
                <a:lnTo>
                  <a:pt x="500888" y="209550"/>
                </a:lnTo>
                <a:lnTo>
                  <a:pt x="500888" y="222250"/>
                </a:lnTo>
                <a:cubicBezTo>
                  <a:pt x="500888" y="321183"/>
                  <a:pt x="403479" y="338709"/>
                  <a:pt x="367919" y="341757"/>
                </a:cubicBezTo>
                <a:lnTo>
                  <a:pt x="367919" y="209550"/>
                </a:lnTo>
                <a:lnTo>
                  <a:pt x="209550" y="209550"/>
                </a:lnTo>
                <a:lnTo>
                  <a:pt x="209550" y="367792"/>
                </a:lnTo>
                <a:lnTo>
                  <a:pt x="341630" y="367792"/>
                </a:lnTo>
                <a:cubicBezTo>
                  <a:pt x="333629" y="477139"/>
                  <a:pt x="224663" y="500126"/>
                  <a:pt x="219837" y="501015"/>
                </a:cubicBezTo>
                <a:lnTo>
                  <a:pt x="209550" y="503047"/>
                </a:lnTo>
                <a:lnTo>
                  <a:pt x="209550" y="15871157"/>
                </a:lnTo>
                <a:lnTo>
                  <a:pt x="209550" y="15881572"/>
                </a:lnTo>
                <a:lnTo>
                  <a:pt x="219837" y="15883603"/>
                </a:lnTo>
                <a:cubicBezTo>
                  <a:pt x="224663" y="15884493"/>
                  <a:pt x="333629" y="15907479"/>
                  <a:pt x="341630" y="16016826"/>
                </a:cubicBezTo>
                <a:lnTo>
                  <a:pt x="209550" y="16016826"/>
                </a:lnTo>
                <a:lnTo>
                  <a:pt x="209550" y="16175069"/>
                </a:lnTo>
                <a:lnTo>
                  <a:pt x="367792" y="16175069"/>
                </a:lnTo>
                <a:lnTo>
                  <a:pt x="367792" y="16042989"/>
                </a:lnTo>
                <a:close/>
                <a:moveTo>
                  <a:pt x="15334779" y="16042353"/>
                </a:moveTo>
                <a:lnTo>
                  <a:pt x="15334779" y="16149796"/>
                </a:lnTo>
                <a:lnTo>
                  <a:pt x="15227338" y="16149796"/>
                </a:lnTo>
                <a:lnTo>
                  <a:pt x="15227338" y="16042353"/>
                </a:lnTo>
                <a:lnTo>
                  <a:pt x="15334779" y="16042353"/>
                </a:lnTo>
                <a:close/>
                <a:moveTo>
                  <a:pt x="15227338" y="234950"/>
                </a:moveTo>
                <a:lnTo>
                  <a:pt x="15334779" y="234950"/>
                </a:lnTo>
                <a:lnTo>
                  <a:pt x="15334779" y="342392"/>
                </a:lnTo>
                <a:lnTo>
                  <a:pt x="15227338" y="342392"/>
                </a:lnTo>
                <a:lnTo>
                  <a:pt x="15227338" y="234950"/>
                </a:lnTo>
                <a:close/>
                <a:moveTo>
                  <a:pt x="234950" y="342392"/>
                </a:moveTo>
                <a:lnTo>
                  <a:pt x="234950" y="234950"/>
                </a:lnTo>
                <a:lnTo>
                  <a:pt x="342392" y="234950"/>
                </a:lnTo>
                <a:lnTo>
                  <a:pt x="342392" y="342392"/>
                </a:lnTo>
                <a:lnTo>
                  <a:pt x="234950" y="342392"/>
                </a:lnTo>
                <a:close/>
                <a:moveTo>
                  <a:pt x="342519" y="16149796"/>
                </a:moveTo>
                <a:lnTo>
                  <a:pt x="235077" y="16149796"/>
                </a:lnTo>
                <a:lnTo>
                  <a:pt x="235077" y="16042353"/>
                </a:lnTo>
                <a:lnTo>
                  <a:pt x="342519" y="16042353"/>
                </a:lnTo>
                <a:lnTo>
                  <a:pt x="342519" y="16149796"/>
                </a:lnTo>
                <a:close/>
                <a:moveTo>
                  <a:pt x="234950" y="15861378"/>
                </a:moveTo>
                <a:lnTo>
                  <a:pt x="234950" y="523367"/>
                </a:lnTo>
                <a:cubicBezTo>
                  <a:pt x="266573" y="513969"/>
                  <a:pt x="360553" y="477012"/>
                  <a:pt x="367411" y="367792"/>
                </a:cubicBezTo>
                <a:lnTo>
                  <a:pt x="367792" y="367792"/>
                </a:lnTo>
                <a:lnTo>
                  <a:pt x="367792" y="367411"/>
                </a:lnTo>
                <a:cubicBezTo>
                  <a:pt x="426466" y="363474"/>
                  <a:pt x="518414" y="332359"/>
                  <a:pt x="525780" y="234950"/>
                </a:cubicBezTo>
                <a:lnTo>
                  <a:pt x="15043949" y="234950"/>
                </a:lnTo>
                <a:cubicBezTo>
                  <a:pt x="15051316" y="332232"/>
                  <a:pt x="15143264" y="363474"/>
                  <a:pt x="15201938" y="367411"/>
                </a:cubicBezTo>
                <a:lnTo>
                  <a:pt x="15201938" y="367792"/>
                </a:lnTo>
                <a:lnTo>
                  <a:pt x="15202319" y="367792"/>
                </a:lnTo>
                <a:cubicBezTo>
                  <a:pt x="15209176" y="477012"/>
                  <a:pt x="15303156" y="513969"/>
                  <a:pt x="15334779" y="523367"/>
                </a:cubicBezTo>
                <a:lnTo>
                  <a:pt x="15334779" y="15861378"/>
                </a:lnTo>
                <a:cubicBezTo>
                  <a:pt x="15303156" y="15870777"/>
                  <a:pt x="15209176" y="15907733"/>
                  <a:pt x="15202319" y="16016953"/>
                </a:cubicBezTo>
                <a:lnTo>
                  <a:pt x="15201938" y="16016953"/>
                </a:lnTo>
                <a:lnTo>
                  <a:pt x="15201938" y="16017334"/>
                </a:lnTo>
                <a:cubicBezTo>
                  <a:pt x="15143264" y="16021272"/>
                  <a:pt x="15051316" y="16052386"/>
                  <a:pt x="15043949" y="16149796"/>
                </a:cubicBezTo>
                <a:lnTo>
                  <a:pt x="525780" y="16149796"/>
                </a:lnTo>
                <a:cubicBezTo>
                  <a:pt x="518414" y="16052386"/>
                  <a:pt x="426466" y="16021272"/>
                  <a:pt x="367792" y="16017334"/>
                </a:cubicBezTo>
                <a:lnTo>
                  <a:pt x="367792" y="16016953"/>
                </a:lnTo>
                <a:lnTo>
                  <a:pt x="367411" y="16016953"/>
                </a:lnTo>
                <a:cubicBezTo>
                  <a:pt x="360680" y="15907733"/>
                  <a:pt x="266700" y="15870776"/>
                  <a:pt x="234950" y="15861378"/>
                </a:cubicBezTo>
                <a:close/>
              </a:path>
            </a:pathLst>
          </a:custGeom>
          <a:solidFill>
            <a:srgbClr val="B093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" name="Google Shape;86;p1"/>
          <p:cNvGrpSpPr/>
          <p:nvPr/>
        </p:nvGrpSpPr>
        <p:grpSpPr>
          <a:xfrm>
            <a:off x="879970" y="2090117"/>
            <a:ext cx="8754744" cy="6850184"/>
            <a:chOff x="0" y="342900"/>
            <a:chExt cx="11672992" cy="9133578"/>
          </a:xfrm>
        </p:grpSpPr>
        <p:cxnSp>
          <p:nvCxnSpPr>
            <p:cNvPr id="87" name="Google Shape;87;p1"/>
            <p:cNvCxnSpPr/>
            <p:nvPr/>
          </p:nvCxnSpPr>
          <p:spPr>
            <a:xfrm>
              <a:off x="0" y="9476478"/>
              <a:ext cx="11672992" cy="0"/>
            </a:xfrm>
            <a:prstGeom prst="straightConnector1">
              <a:avLst/>
            </a:prstGeom>
            <a:noFill/>
            <a:ln cap="flat" cmpd="sng" w="25400">
              <a:solidFill>
                <a:srgbClr val="FFF8E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8" name="Google Shape;88;p1"/>
            <p:cNvSpPr txBox="1"/>
            <p:nvPr/>
          </p:nvSpPr>
          <p:spPr>
            <a:xfrm>
              <a:off x="0" y="342900"/>
              <a:ext cx="11672992" cy="79121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500" u="none" cap="none" strike="noStrike">
                  <a:solidFill>
                    <a:srgbClr val="FFF8ED"/>
                  </a:solidFill>
                  <a:latin typeface="Geo"/>
                  <a:ea typeface="Geo"/>
                  <a:cs typeface="Geo"/>
                  <a:sym typeface="Geo"/>
                </a:rPr>
                <a:t>PHẦN MỀM QUẢN LÝ KHÁCH SẠN</a:t>
              </a:r>
              <a:endParaRPr/>
            </a:p>
          </p:txBody>
        </p:sp>
      </p:grpSp>
      <p:sp>
        <p:nvSpPr>
          <p:cNvPr id="89" name="Google Shape;89;p1"/>
          <p:cNvSpPr txBox="1"/>
          <p:nvPr/>
        </p:nvSpPr>
        <p:spPr>
          <a:xfrm>
            <a:off x="1028700" y="8042274"/>
            <a:ext cx="7889055" cy="12160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499" u="none" cap="none" strike="noStrike">
                <a:solidFill>
                  <a:srgbClr val="FFF8ED"/>
                </a:solidFill>
                <a:latin typeface="Geo"/>
                <a:ea typeface="Geo"/>
                <a:cs typeface="Geo"/>
                <a:sym typeface="Geo"/>
              </a:rPr>
              <a:t>Giáo viên: Thạc sĩ  Nguyễn Đức Duy </a:t>
            </a:r>
            <a:endParaRPr/>
          </a:p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499" u="none" cap="none" strike="noStrike">
              <a:solidFill>
                <a:srgbClr val="FFF8ED"/>
              </a:solidFill>
              <a:latin typeface="Geo"/>
              <a:ea typeface="Geo"/>
              <a:cs typeface="Geo"/>
              <a:sym typeface="Ge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B2543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" name="Google Shape;94;p2"/>
          <p:cNvGraphicFramePr/>
          <p:nvPr/>
        </p:nvGraphicFramePr>
        <p:xfrm>
          <a:off x="9967190" y="11325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{B9DBF5ED-68B2-44BC-8EF6-30020B0F29ED}</a:tableStyleId>
              </a:tblPr>
              <a:tblGrid>
                <a:gridCol w="5510450"/>
                <a:gridCol w="2128700"/>
              </a:tblGrid>
              <a:tr h="1115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1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799" u="none" cap="none" strike="noStrike">
                          <a:solidFill>
                            <a:srgbClr val="FFF8ED"/>
                          </a:solidFill>
                          <a:latin typeface="Geo"/>
                          <a:ea typeface="Geo"/>
                          <a:cs typeface="Geo"/>
                          <a:sym typeface="Geo"/>
                        </a:rPr>
                        <a:t>Mục lục: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9525">
                      <a:solidFill>
                        <a:srgbClr val="FFF8E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8E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8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8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13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800" u="none" cap="none" strike="noStrike">
                          <a:solidFill>
                            <a:schemeClr val="lt1"/>
                          </a:solidFill>
                          <a:latin typeface="Geo"/>
                          <a:ea typeface="Geo"/>
                          <a:cs typeface="Geo"/>
                          <a:sym typeface="Geo"/>
                        </a:rPr>
                        <a:t>Page:</a:t>
                      </a:r>
                      <a:endParaRPr sz="3800" u="none" cap="none" strike="noStrike">
                        <a:solidFill>
                          <a:schemeClr val="lt1"/>
                        </a:solidFill>
                        <a:latin typeface="Geo"/>
                        <a:ea typeface="Geo"/>
                        <a:cs typeface="Geo"/>
                        <a:sym typeface="Geo"/>
                      </a:endParaRPr>
                    </a:p>
                  </a:txBody>
                  <a:tcPr marT="190500" marB="190500" marR="190500" marL="190500" anchor="ctr">
                    <a:lnL cap="flat" cmpd="sng" w="9525">
                      <a:solidFill>
                        <a:srgbClr val="FFF8E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8E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8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8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10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99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I. Giới thiệu chủ đề</a:t>
                      </a:r>
                      <a:endParaRPr sz="11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190500" marB="190500" marR="190500" marL="190500" anchor="ctr">
                    <a:lnL cap="flat" cmpd="sng" w="9525">
                      <a:solidFill>
                        <a:srgbClr val="FFF8E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8E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8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8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480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31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0" marB="190500" marR="190500" marL="190500" anchor="ctr">
                    <a:lnL cap="flat" cmpd="sng" w="9525">
                      <a:solidFill>
                        <a:srgbClr val="FFF8E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8E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8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8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54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99" u="none" cap="none" strike="noStrike">
                          <a:solidFill>
                            <a:srgbClr val="FFF8E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II. Nhu cầu thực tế của bài toán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9525">
                      <a:solidFill>
                        <a:srgbClr val="FFF8E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8E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8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8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480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31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0" marB="190500" marR="190500" marL="190500" anchor="ctr">
                    <a:lnL cap="flat" cmpd="sng" w="9525">
                      <a:solidFill>
                        <a:srgbClr val="FFF8E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8E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8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8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54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99" u="none" cap="none" strike="noStrike">
                          <a:solidFill>
                            <a:srgbClr val="FFF8E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III. Database diagram - ERD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9525">
                      <a:solidFill>
                        <a:srgbClr val="FFF8E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8E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8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8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480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31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0" marB="190500" marR="190500" marL="190500" anchor="ctr">
                    <a:lnL cap="flat" cmpd="sng" w="9525">
                      <a:solidFill>
                        <a:srgbClr val="FFF8E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8E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8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8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10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99" u="none" cap="none" strike="noStrike">
                          <a:solidFill>
                            <a:srgbClr val="FFF8E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IV. Chạy thử chương trình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9525">
                      <a:solidFill>
                        <a:srgbClr val="FFF8E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8E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8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8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480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31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0" marB="190500" marR="190500" marL="190500" anchor="ctr">
                    <a:lnL cap="flat" cmpd="sng" w="9525">
                      <a:solidFill>
                        <a:srgbClr val="FFF8E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8E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8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8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10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99" u="none" cap="none" strike="noStrike">
                          <a:solidFill>
                            <a:srgbClr val="FFF8E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V. Kết quả đạt được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9525">
                      <a:solidFill>
                        <a:srgbClr val="FFF8E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8E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8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8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480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31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0" marB="190500" marR="190500" marL="190500" anchor="ctr">
                    <a:lnL cap="flat" cmpd="sng" w="9525">
                      <a:solidFill>
                        <a:srgbClr val="FFF8E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8E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8E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8E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95" name="Google Shape;95;p2"/>
          <p:cNvCxnSpPr/>
          <p:nvPr/>
        </p:nvCxnSpPr>
        <p:spPr>
          <a:xfrm flipH="1" rot="10800000">
            <a:off x="0" y="9258300"/>
            <a:ext cx="18288000" cy="4762"/>
          </a:xfrm>
          <a:prstGeom prst="straightConnector1">
            <a:avLst/>
          </a:prstGeom>
          <a:noFill/>
          <a:ln cap="flat" cmpd="sng" w="19050">
            <a:solidFill>
              <a:srgbClr val="FFF8E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6" name="Google Shape;96;p2"/>
          <p:cNvSpPr/>
          <p:nvPr/>
        </p:nvSpPr>
        <p:spPr>
          <a:xfrm>
            <a:off x="3426152" y="1858184"/>
            <a:ext cx="2291688" cy="4792504"/>
          </a:xfrm>
          <a:custGeom>
            <a:rect b="b" l="l" r="r" t="t"/>
            <a:pathLst>
              <a:path extrusionOk="0" h="4792504" w="2291688">
                <a:moveTo>
                  <a:pt x="0" y="0"/>
                </a:moveTo>
                <a:lnTo>
                  <a:pt x="2291689" y="0"/>
                </a:lnTo>
                <a:lnTo>
                  <a:pt x="2291689" y="4792504"/>
                </a:lnTo>
                <a:lnTo>
                  <a:pt x="0" y="479250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7" name="Google Shape;97;p2"/>
          <p:cNvSpPr txBox="1"/>
          <p:nvPr/>
        </p:nvSpPr>
        <p:spPr>
          <a:xfrm>
            <a:off x="1028700" y="1409700"/>
            <a:ext cx="69873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89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0EB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Google Shape;102;p3"/>
          <p:cNvCxnSpPr/>
          <p:nvPr/>
        </p:nvCxnSpPr>
        <p:spPr>
          <a:xfrm flipH="1" rot="10800000">
            <a:off x="-2" y="9267825"/>
            <a:ext cx="18288000" cy="4762"/>
          </a:xfrm>
          <a:prstGeom prst="straightConnector1">
            <a:avLst/>
          </a:prstGeom>
          <a:noFill/>
          <a:ln cap="flat" cmpd="sng" w="19050">
            <a:solidFill>
              <a:srgbClr val="642B6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03" name="Google Shape;103;p3"/>
          <p:cNvGrpSpPr/>
          <p:nvPr/>
        </p:nvGrpSpPr>
        <p:grpSpPr>
          <a:xfrm>
            <a:off x="-108352" y="-281804"/>
            <a:ext cx="18504704" cy="1310504"/>
            <a:chOff x="0" y="-38100"/>
            <a:chExt cx="4873667" cy="345153"/>
          </a:xfrm>
        </p:grpSpPr>
        <p:sp>
          <p:nvSpPr>
            <p:cNvPr id="104" name="Google Shape;104;p3"/>
            <p:cNvSpPr/>
            <p:nvPr/>
          </p:nvSpPr>
          <p:spPr>
            <a:xfrm>
              <a:off x="0" y="0"/>
              <a:ext cx="4873667" cy="307053"/>
            </a:xfrm>
            <a:custGeom>
              <a:rect b="b" l="l" r="r" t="t"/>
              <a:pathLst>
                <a:path extrusionOk="0" h="307053" w="4873667">
                  <a:moveTo>
                    <a:pt x="0" y="0"/>
                  </a:moveTo>
                  <a:lnTo>
                    <a:pt x="4873667" y="0"/>
                  </a:lnTo>
                  <a:lnTo>
                    <a:pt x="4873667" y="307053"/>
                  </a:lnTo>
                  <a:lnTo>
                    <a:pt x="0" y="307053"/>
                  </a:lnTo>
                  <a:close/>
                </a:path>
              </a:pathLst>
            </a:custGeom>
            <a:solidFill>
              <a:srgbClr val="642B62"/>
            </a:solidFill>
            <a:ln>
              <a:noFill/>
            </a:ln>
          </p:spPr>
        </p:sp>
        <p:sp>
          <p:nvSpPr>
            <p:cNvPr id="105" name="Google Shape;105;p3"/>
            <p:cNvSpPr txBox="1"/>
            <p:nvPr/>
          </p:nvSpPr>
          <p:spPr>
            <a:xfrm>
              <a:off x="0" y="-38100"/>
              <a:ext cx="4873667" cy="3451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6" name="Google Shape;106;p3"/>
          <p:cNvSpPr/>
          <p:nvPr/>
        </p:nvSpPr>
        <p:spPr>
          <a:xfrm>
            <a:off x="9434480" y="1412750"/>
            <a:ext cx="8405794" cy="7404487"/>
          </a:xfrm>
          <a:custGeom>
            <a:rect b="b" l="l" r="r" t="t"/>
            <a:pathLst>
              <a:path extrusionOk="0" h="7404487" w="8405794">
                <a:moveTo>
                  <a:pt x="0" y="0"/>
                </a:moveTo>
                <a:lnTo>
                  <a:pt x="8405794" y="0"/>
                </a:lnTo>
                <a:lnTo>
                  <a:pt x="8405794" y="7404487"/>
                </a:lnTo>
                <a:lnTo>
                  <a:pt x="0" y="740448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13530" r="-18838" t="0"/>
            </a:stretch>
          </a:blipFill>
          <a:ln>
            <a:noFill/>
          </a:ln>
        </p:spPr>
      </p:sp>
      <p:grpSp>
        <p:nvGrpSpPr>
          <p:cNvPr id="107" name="Google Shape;107;p3"/>
          <p:cNvGrpSpPr/>
          <p:nvPr/>
        </p:nvGrpSpPr>
        <p:grpSpPr>
          <a:xfrm>
            <a:off x="1028700" y="1832779"/>
            <a:ext cx="7886474" cy="6735183"/>
            <a:chOff x="0" y="-152400"/>
            <a:chExt cx="10515298" cy="8980245"/>
          </a:xfrm>
        </p:grpSpPr>
        <p:sp>
          <p:nvSpPr>
            <p:cNvPr id="108" name="Google Shape;108;p3"/>
            <p:cNvSpPr txBox="1"/>
            <p:nvPr/>
          </p:nvSpPr>
          <p:spPr>
            <a:xfrm>
              <a:off x="0" y="-152400"/>
              <a:ext cx="10515298" cy="16635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7499" u="none" cap="none" strike="noStrike">
                  <a:solidFill>
                    <a:srgbClr val="642B62"/>
                  </a:solidFill>
                  <a:latin typeface="Geo"/>
                  <a:ea typeface="Geo"/>
                  <a:cs typeface="Geo"/>
                  <a:sym typeface="Geo"/>
                </a:rPr>
                <a:t>I. Giới thiệu chủ đề</a:t>
              </a:r>
              <a:endParaRPr/>
            </a:p>
          </p:txBody>
        </p:sp>
        <p:sp>
          <p:nvSpPr>
            <p:cNvPr id="109" name="Google Shape;109;p3"/>
            <p:cNvSpPr txBox="1"/>
            <p:nvPr/>
          </p:nvSpPr>
          <p:spPr>
            <a:xfrm>
              <a:off x="0" y="2901145"/>
              <a:ext cx="10515298" cy="592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5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999" u="none" cap="none" strike="noStrike">
                  <a:solidFill>
                    <a:srgbClr val="280529"/>
                  </a:solidFill>
                  <a:latin typeface="Arial"/>
                  <a:ea typeface="Arial"/>
                  <a:cs typeface="Arial"/>
                  <a:sym typeface="Arial"/>
                </a:rPr>
                <a:t>-Ứng dụng hiện đại, tối ưu hóa quản lý khách sạn.</a:t>
              </a:r>
              <a:endParaRPr/>
            </a:p>
            <a:p>
              <a:pPr indent="0" lvl="0" marL="0" marR="0" rtl="0" algn="l">
                <a:lnSpc>
                  <a:spcPct val="15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999" u="none" cap="none" strike="noStrike">
                <a:solidFill>
                  <a:srgbClr val="280529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5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999" u="none" cap="none" strike="noStrike">
                  <a:solidFill>
                    <a:srgbClr val="280529"/>
                  </a:solidFill>
                  <a:latin typeface="Arial"/>
                  <a:ea typeface="Arial"/>
                  <a:cs typeface="Arial"/>
                  <a:sym typeface="Arial"/>
                </a:rPr>
                <a:t>-Thân thiện, linh hoạt, và bảo mật cao</a:t>
              </a:r>
              <a:endParaRPr/>
            </a:p>
            <a:p>
              <a:pPr indent="0" lvl="0" marL="0" marR="0" rtl="0" algn="l">
                <a:lnSpc>
                  <a:spcPct val="15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999" u="none" cap="none" strike="noStrike">
                <a:solidFill>
                  <a:srgbClr val="280529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5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999" u="none" cap="none" strike="noStrike">
                  <a:solidFill>
                    <a:srgbClr val="280529"/>
                  </a:solidFill>
                  <a:latin typeface="Arial"/>
                  <a:ea typeface="Arial"/>
                  <a:cs typeface="Arial"/>
                  <a:sym typeface="Arial"/>
                </a:rPr>
                <a:t>-Đóng vai trò trong cạnh tranh và nâng cao chất lượng dịch vụ</a:t>
              </a:r>
              <a:endParaRPr/>
            </a:p>
            <a:p>
              <a:pPr indent="0" lvl="0" marL="0" marR="0" rtl="0" algn="l">
                <a:lnSpc>
                  <a:spcPct val="15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999" u="none" cap="none" strike="noStrike">
                <a:solidFill>
                  <a:srgbClr val="28052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B2543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Google Shape;114;p4"/>
          <p:cNvCxnSpPr/>
          <p:nvPr/>
        </p:nvCxnSpPr>
        <p:spPr>
          <a:xfrm flipH="1" rot="10800000">
            <a:off x="0" y="9258300"/>
            <a:ext cx="18288000" cy="4762"/>
          </a:xfrm>
          <a:prstGeom prst="straightConnector1">
            <a:avLst/>
          </a:prstGeom>
          <a:noFill/>
          <a:ln cap="flat" cmpd="sng" w="19050">
            <a:solidFill>
              <a:srgbClr val="FFF8E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5" name="Google Shape;115;p4"/>
          <p:cNvSpPr/>
          <p:nvPr/>
        </p:nvSpPr>
        <p:spPr>
          <a:xfrm>
            <a:off x="7101755" y="354696"/>
            <a:ext cx="10837292" cy="8531164"/>
          </a:xfrm>
          <a:custGeom>
            <a:rect b="b" l="l" r="r" t="t"/>
            <a:pathLst>
              <a:path extrusionOk="0" h="11224592" w="14258801">
                <a:moveTo>
                  <a:pt x="0" y="0"/>
                </a:moveTo>
                <a:lnTo>
                  <a:pt x="0" y="11224592"/>
                </a:lnTo>
                <a:lnTo>
                  <a:pt x="14258801" y="11224592"/>
                </a:lnTo>
                <a:lnTo>
                  <a:pt x="14258801" y="0"/>
                </a:lnTo>
                <a:lnTo>
                  <a:pt x="0" y="0"/>
                </a:lnTo>
                <a:close/>
                <a:moveTo>
                  <a:pt x="14195301" y="11161092"/>
                </a:moveTo>
                <a:lnTo>
                  <a:pt x="63500" y="11161092"/>
                </a:lnTo>
                <a:lnTo>
                  <a:pt x="63500" y="63500"/>
                </a:lnTo>
                <a:lnTo>
                  <a:pt x="14195301" y="63500"/>
                </a:lnTo>
                <a:lnTo>
                  <a:pt x="14195301" y="11161092"/>
                </a:lnTo>
                <a:close/>
                <a:moveTo>
                  <a:pt x="394081" y="10855911"/>
                </a:moveTo>
                <a:cubicBezTo>
                  <a:pt x="429387" y="10859340"/>
                  <a:pt x="529209" y="10880041"/>
                  <a:pt x="529209" y="11002342"/>
                </a:cubicBezTo>
                <a:lnTo>
                  <a:pt x="529209" y="11015042"/>
                </a:lnTo>
                <a:lnTo>
                  <a:pt x="13729591" y="11015042"/>
                </a:lnTo>
                <a:lnTo>
                  <a:pt x="13729591" y="11002342"/>
                </a:lnTo>
                <a:cubicBezTo>
                  <a:pt x="13729591" y="10880421"/>
                  <a:pt x="13829413" y="10859594"/>
                  <a:pt x="13864720" y="10855911"/>
                </a:cubicBezTo>
                <a:cubicBezTo>
                  <a:pt x="13871578" y="10944811"/>
                  <a:pt x="13946000" y="11015042"/>
                  <a:pt x="14036551" y="11015042"/>
                </a:cubicBezTo>
                <a:lnTo>
                  <a:pt x="14049251" y="11015042"/>
                </a:lnTo>
                <a:lnTo>
                  <a:pt x="14049251" y="11002342"/>
                </a:lnTo>
                <a:cubicBezTo>
                  <a:pt x="14049251" y="10911664"/>
                  <a:pt x="13978892" y="10837242"/>
                  <a:pt x="13889865" y="10830511"/>
                </a:cubicBezTo>
                <a:cubicBezTo>
                  <a:pt x="13892152" y="10790379"/>
                  <a:pt x="13905867" y="10758248"/>
                  <a:pt x="13930759" y="10735134"/>
                </a:cubicBezTo>
                <a:cubicBezTo>
                  <a:pt x="13974066" y="10695002"/>
                  <a:pt x="14034264" y="10695256"/>
                  <a:pt x="14034646" y="10695256"/>
                </a:cubicBezTo>
                <a:lnTo>
                  <a:pt x="14049124" y="10695383"/>
                </a:lnTo>
                <a:lnTo>
                  <a:pt x="14049124" y="10682809"/>
                </a:lnTo>
                <a:lnTo>
                  <a:pt x="14049124" y="541909"/>
                </a:lnTo>
                <a:lnTo>
                  <a:pt x="14049124" y="529463"/>
                </a:lnTo>
                <a:lnTo>
                  <a:pt x="14034646" y="529463"/>
                </a:lnTo>
                <a:cubicBezTo>
                  <a:pt x="14034010" y="529590"/>
                  <a:pt x="13974194" y="529717"/>
                  <a:pt x="13930759" y="489585"/>
                </a:cubicBezTo>
                <a:cubicBezTo>
                  <a:pt x="13905740" y="466344"/>
                  <a:pt x="13892025" y="434213"/>
                  <a:pt x="13889738" y="394208"/>
                </a:cubicBezTo>
                <a:cubicBezTo>
                  <a:pt x="13978765" y="387477"/>
                  <a:pt x="14049124" y="313055"/>
                  <a:pt x="14049124" y="222377"/>
                </a:cubicBezTo>
                <a:lnTo>
                  <a:pt x="14049124" y="209677"/>
                </a:lnTo>
                <a:lnTo>
                  <a:pt x="14036424" y="209677"/>
                </a:lnTo>
                <a:cubicBezTo>
                  <a:pt x="13945873" y="209677"/>
                  <a:pt x="13871451" y="279908"/>
                  <a:pt x="13864592" y="368808"/>
                </a:cubicBezTo>
                <a:cubicBezTo>
                  <a:pt x="13829286" y="365252"/>
                  <a:pt x="13729464" y="344297"/>
                  <a:pt x="13729464" y="222377"/>
                </a:cubicBezTo>
                <a:lnTo>
                  <a:pt x="13729464" y="209677"/>
                </a:lnTo>
                <a:lnTo>
                  <a:pt x="529209" y="209677"/>
                </a:lnTo>
                <a:lnTo>
                  <a:pt x="529209" y="222377"/>
                </a:lnTo>
                <a:cubicBezTo>
                  <a:pt x="529209" y="344297"/>
                  <a:pt x="429387" y="365252"/>
                  <a:pt x="394081" y="368808"/>
                </a:cubicBezTo>
                <a:cubicBezTo>
                  <a:pt x="387223" y="279908"/>
                  <a:pt x="312801" y="209677"/>
                  <a:pt x="222250" y="209677"/>
                </a:cubicBezTo>
                <a:lnTo>
                  <a:pt x="209550" y="209677"/>
                </a:lnTo>
                <a:lnTo>
                  <a:pt x="209550" y="222377"/>
                </a:lnTo>
                <a:cubicBezTo>
                  <a:pt x="209550" y="313055"/>
                  <a:pt x="279908" y="387477"/>
                  <a:pt x="368935" y="394208"/>
                </a:cubicBezTo>
                <a:cubicBezTo>
                  <a:pt x="366649" y="434340"/>
                  <a:pt x="352933" y="466471"/>
                  <a:pt x="327914" y="489585"/>
                </a:cubicBezTo>
                <a:cubicBezTo>
                  <a:pt x="284480" y="529844"/>
                  <a:pt x="224663" y="529463"/>
                  <a:pt x="224028" y="529463"/>
                </a:cubicBezTo>
                <a:lnTo>
                  <a:pt x="209550" y="529844"/>
                </a:lnTo>
                <a:lnTo>
                  <a:pt x="209550" y="541909"/>
                </a:lnTo>
                <a:lnTo>
                  <a:pt x="209550" y="10682683"/>
                </a:lnTo>
                <a:lnTo>
                  <a:pt x="209550" y="10696018"/>
                </a:lnTo>
                <a:lnTo>
                  <a:pt x="224028" y="10695256"/>
                </a:lnTo>
                <a:cubicBezTo>
                  <a:pt x="224790" y="10695256"/>
                  <a:pt x="284607" y="10695002"/>
                  <a:pt x="327914" y="10735134"/>
                </a:cubicBezTo>
                <a:cubicBezTo>
                  <a:pt x="352933" y="10758375"/>
                  <a:pt x="366649" y="10790379"/>
                  <a:pt x="368808" y="10830511"/>
                </a:cubicBezTo>
                <a:cubicBezTo>
                  <a:pt x="279781" y="10837242"/>
                  <a:pt x="209423" y="10911664"/>
                  <a:pt x="209423" y="11002342"/>
                </a:cubicBezTo>
                <a:lnTo>
                  <a:pt x="209423" y="11015042"/>
                </a:lnTo>
                <a:lnTo>
                  <a:pt x="222123" y="11015042"/>
                </a:lnTo>
                <a:cubicBezTo>
                  <a:pt x="312801" y="11015042"/>
                  <a:pt x="387223" y="10944811"/>
                  <a:pt x="394081" y="10855911"/>
                </a:cubicBezTo>
                <a:close/>
                <a:moveTo>
                  <a:pt x="318516" y="10696526"/>
                </a:moveTo>
                <a:cubicBezTo>
                  <a:pt x="285496" y="10676841"/>
                  <a:pt x="251206" y="10671634"/>
                  <a:pt x="234950" y="10670237"/>
                </a:cubicBezTo>
                <a:lnTo>
                  <a:pt x="234950" y="554355"/>
                </a:lnTo>
                <a:cubicBezTo>
                  <a:pt x="251206" y="552958"/>
                  <a:pt x="285496" y="547751"/>
                  <a:pt x="318516" y="528066"/>
                </a:cubicBezTo>
                <a:cubicBezTo>
                  <a:pt x="351536" y="508381"/>
                  <a:pt x="390398" y="469519"/>
                  <a:pt x="394462" y="394843"/>
                </a:cubicBezTo>
                <a:lnTo>
                  <a:pt x="394843" y="394843"/>
                </a:lnTo>
                <a:lnTo>
                  <a:pt x="394843" y="393954"/>
                </a:lnTo>
                <a:cubicBezTo>
                  <a:pt x="433451" y="389890"/>
                  <a:pt x="547497" y="366776"/>
                  <a:pt x="554355" y="234950"/>
                </a:cubicBezTo>
                <a:lnTo>
                  <a:pt x="13704573" y="234950"/>
                </a:lnTo>
                <a:cubicBezTo>
                  <a:pt x="13711430" y="366649"/>
                  <a:pt x="13825477" y="389890"/>
                  <a:pt x="13864084" y="393954"/>
                </a:cubicBezTo>
                <a:lnTo>
                  <a:pt x="13864084" y="394843"/>
                </a:lnTo>
                <a:lnTo>
                  <a:pt x="13864465" y="394843"/>
                </a:lnTo>
                <a:cubicBezTo>
                  <a:pt x="13868402" y="469519"/>
                  <a:pt x="13907391" y="508508"/>
                  <a:pt x="13940411" y="528066"/>
                </a:cubicBezTo>
                <a:cubicBezTo>
                  <a:pt x="13973431" y="547751"/>
                  <a:pt x="14007722" y="552958"/>
                  <a:pt x="14023977" y="554355"/>
                </a:cubicBezTo>
                <a:lnTo>
                  <a:pt x="14023977" y="10670237"/>
                </a:lnTo>
                <a:cubicBezTo>
                  <a:pt x="14007722" y="10671634"/>
                  <a:pt x="13973431" y="10676841"/>
                  <a:pt x="13940411" y="10696526"/>
                </a:cubicBezTo>
                <a:cubicBezTo>
                  <a:pt x="13907391" y="10716211"/>
                  <a:pt x="13868529" y="10755073"/>
                  <a:pt x="13864465" y="10829749"/>
                </a:cubicBezTo>
                <a:lnTo>
                  <a:pt x="13864084" y="10829749"/>
                </a:lnTo>
                <a:lnTo>
                  <a:pt x="13864084" y="10830638"/>
                </a:lnTo>
                <a:cubicBezTo>
                  <a:pt x="13825477" y="10834702"/>
                  <a:pt x="13711430" y="10857816"/>
                  <a:pt x="13704573" y="10989642"/>
                </a:cubicBezTo>
                <a:lnTo>
                  <a:pt x="554355" y="10989642"/>
                </a:lnTo>
                <a:cubicBezTo>
                  <a:pt x="547497" y="10857943"/>
                  <a:pt x="433451" y="10834702"/>
                  <a:pt x="394843" y="10830638"/>
                </a:cubicBezTo>
                <a:lnTo>
                  <a:pt x="394843" y="10829749"/>
                </a:lnTo>
                <a:lnTo>
                  <a:pt x="394462" y="10829749"/>
                </a:lnTo>
                <a:cubicBezTo>
                  <a:pt x="390398" y="10755073"/>
                  <a:pt x="351536" y="10716211"/>
                  <a:pt x="318516" y="10696526"/>
                </a:cubicBezTo>
                <a:close/>
              </a:path>
            </a:pathLst>
          </a:custGeom>
          <a:solidFill>
            <a:srgbClr val="D68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"/>
          <p:cNvSpPr/>
          <p:nvPr/>
        </p:nvSpPr>
        <p:spPr>
          <a:xfrm>
            <a:off x="1028700" y="5270958"/>
            <a:ext cx="4151831" cy="3615867"/>
          </a:xfrm>
          <a:custGeom>
            <a:rect b="b" l="l" r="r" t="t"/>
            <a:pathLst>
              <a:path extrusionOk="0" h="3615867" w="4151831">
                <a:moveTo>
                  <a:pt x="0" y="0"/>
                </a:moveTo>
                <a:lnTo>
                  <a:pt x="4151831" y="0"/>
                </a:lnTo>
                <a:lnTo>
                  <a:pt x="4151831" y="3615867"/>
                </a:lnTo>
                <a:lnTo>
                  <a:pt x="0" y="361586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7" name="Google Shape;117;p4"/>
          <p:cNvSpPr/>
          <p:nvPr/>
        </p:nvSpPr>
        <p:spPr>
          <a:xfrm>
            <a:off x="7644202" y="633123"/>
            <a:ext cx="2768137" cy="3151187"/>
          </a:xfrm>
          <a:custGeom>
            <a:rect b="b" l="l" r="r" t="t"/>
            <a:pathLst>
              <a:path extrusionOk="0" h="3151187" w="2768137">
                <a:moveTo>
                  <a:pt x="0" y="0"/>
                </a:moveTo>
                <a:lnTo>
                  <a:pt x="2768137" y="0"/>
                </a:lnTo>
                <a:lnTo>
                  <a:pt x="2768137" y="3151187"/>
                </a:lnTo>
                <a:lnTo>
                  <a:pt x="0" y="315118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30055" r="-52596" t="0"/>
            </a:stretch>
          </a:blipFill>
          <a:ln>
            <a:noFill/>
          </a:ln>
        </p:spPr>
      </p:sp>
      <p:sp>
        <p:nvSpPr>
          <p:cNvPr id="118" name="Google Shape;118;p4"/>
          <p:cNvSpPr/>
          <p:nvPr/>
        </p:nvSpPr>
        <p:spPr>
          <a:xfrm>
            <a:off x="7644202" y="4684815"/>
            <a:ext cx="2768137" cy="2881909"/>
          </a:xfrm>
          <a:custGeom>
            <a:rect b="b" l="l" r="r" t="t"/>
            <a:pathLst>
              <a:path extrusionOk="0" h="2881909" w="2768137">
                <a:moveTo>
                  <a:pt x="0" y="0"/>
                </a:moveTo>
                <a:lnTo>
                  <a:pt x="2768137" y="0"/>
                </a:lnTo>
                <a:lnTo>
                  <a:pt x="2768137" y="2881909"/>
                </a:lnTo>
                <a:lnTo>
                  <a:pt x="0" y="28819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34748" r="-21697" t="0"/>
            </a:stretch>
          </a:blipFill>
          <a:ln>
            <a:noFill/>
          </a:ln>
        </p:spPr>
      </p:sp>
      <p:grpSp>
        <p:nvGrpSpPr>
          <p:cNvPr id="119" name="Google Shape;119;p4"/>
          <p:cNvGrpSpPr/>
          <p:nvPr/>
        </p:nvGrpSpPr>
        <p:grpSpPr>
          <a:xfrm>
            <a:off x="10986028" y="35719"/>
            <a:ext cx="6273256" cy="4316054"/>
            <a:chOff x="0" y="47625"/>
            <a:chExt cx="8364342" cy="5754740"/>
          </a:xfrm>
        </p:grpSpPr>
        <p:sp>
          <p:nvSpPr>
            <p:cNvPr id="120" name="Google Shape;120;p4"/>
            <p:cNvSpPr txBox="1"/>
            <p:nvPr/>
          </p:nvSpPr>
          <p:spPr>
            <a:xfrm>
              <a:off x="0" y="47625"/>
              <a:ext cx="5911338" cy="47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4"/>
            <p:cNvSpPr txBox="1"/>
            <p:nvPr/>
          </p:nvSpPr>
          <p:spPr>
            <a:xfrm>
              <a:off x="42" y="1924565"/>
              <a:ext cx="8364300" cy="387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699" u="none" cap="none" strike="noStrike">
                  <a:solidFill>
                    <a:srgbClr val="FFF8ED"/>
                  </a:solidFill>
                  <a:latin typeface="Geo"/>
                  <a:ea typeface="Geo"/>
                  <a:cs typeface="Geo"/>
                  <a:sym typeface="Geo"/>
                </a:rPr>
                <a:t>-Quản lý đặt phòng hiệu quả</a:t>
              </a:r>
              <a:endParaRPr/>
            </a:p>
            <a:p>
              <a:pPr indent="0" lvl="0" marL="0" marR="0" rtl="0" algn="l">
                <a:lnSpc>
                  <a:spcPct val="12000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699" u="none" cap="none" strike="noStrike">
                <a:solidFill>
                  <a:srgbClr val="FFF8ED"/>
                </a:solidFill>
                <a:latin typeface="Geo"/>
                <a:ea typeface="Geo"/>
                <a:cs typeface="Geo"/>
                <a:sym typeface="Geo"/>
              </a:endParaRPr>
            </a:p>
            <a:p>
              <a:pPr indent="0" lvl="0" marL="0" marR="0" rtl="0" algn="l">
                <a:lnSpc>
                  <a:spcPct val="12000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699" u="none" cap="none" strike="noStrike">
                  <a:solidFill>
                    <a:srgbClr val="FFF8ED"/>
                  </a:solidFill>
                  <a:latin typeface="Geo"/>
                  <a:ea typeface="Geo"/>
                  <a:cs typeface="Geo"/>
                  <a:sym typeface="Geo"/>
                </a:rPr>
                <a:t>-Thanh toán thuận tiện</a:t>
              </a:r>
              <a:endParaRPr b="0" i="0" sz="2699" u="none" cap="none" strike="noStrike">
                <a:solidFill>
                  <a:srgbClr val="FFF8ED"/>
                </a:solidFill>
                <a:latin typeface="Geo"/>
                <a:ea typeface="Geo"/>
                <a:cs typeface="Geo"/>
                <a:sym typeface="Geo"/>
              </a:endParaRPr>
            </a:p>
            <a:p>
              <a:pPr indent="0" lvl="0" marL="0" marR="0" rtl="0" algn="l">
                <a:lnSpc>
                  <a:spcPct val="12000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99">
                <a:solidFill>
                  <a:srgbClr val="FFF8ED"/>
                </a:solidFill>
                <a:latin typeface="Geo"/>
                <a:ea typeface="Geo"/>
                <a:cs typeface="Geo"/>
                <a:sym typeface="Geo"/>
              </a:endParaRPr>
            </a:p>
            <a:p>
              <a:pPr indent="0" lvl="0" marL="0" marR="0" rtl="0" algn="l">
                <a:lnSpc>
                  <a:spcPct val="12000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99">
                  <a:solidFill>
                    <a:srgbClr val="FFF8ED"/>
                  </a:solidFill>
                  <a:latin typeface="Geo"/>
                  <a:ea typeface="Geo"/>
                  <a:cs typeface="Geo"/>
                  <a:sym typeface="Geo"/>
                </a:rPr>
                <a:t>-Báo cáo doanh thu hợp lý</a:t>
              </a:r>
              <a:endParaRPr sz="2699">
                <a:solidFill>
                  <a:srgbClr val="FFF8ED"/>
                </a:solidFill>
                <a:latin typeface="Geo"/>
                <a:ea typeface="Geo"/>
                <a:cs typeface="Geo"/>
                <a:sym typeface="Geo"/>
              </a:endParaRPr>
            </a:p>
            <a:p>
              <a:pPr indent="0" lvl="0" marL="0" marR="0" rtl="0" algn="l">
                <a:lnSpc>
                  <a:spcPct val="12000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699" u="none" cap="none" strike="noStrike">
                <a:solidFill>
                  <a:srgbClr val="FFF8ED"/>
                </a:solidFill>
                <a:latin typeface="Geo"/>
                <a:ea typeface="Geo"/>
                <a:cs typeface="Geo"/>
                <a:sym typeface="Geo"/>
              </a:endParaRPr>
            </a:p>
          </p:txBody>
        </p:sp>
      </p:grpSp>
      <p:grpSp>
        <p:nvGrpSpPr>
          <p:cNvPr id="122" name="Google Shape;122;p4"/>
          <p:cNvGrpSpPr/>
          <p:nvPr/>
        </p:nvGrpSpPr>
        <p:grpSpPr>
          <a:xfrm>
            <a:off x="10986028" y="3885634"/>
            <a:ext cx="6273272" cy="3193258"/>
            <a:chOff x="0" y="47625"/>
            <a:chExt cx="8364363" cy="4257677"/>
          </a:xfrm>
        </p:grpSpPr>
        <p:sp>
          <p:nvSpPr>
            <p:cNvPr id="123" name="Google Shape;123;p4"/>
            <p:cNvSpPr txBox="1"/>
            <p:nvPr/>
          </p:nvSpPr>
          <p:spPr>
            <a:xfrm>
              <a:off x="0" y="47625"/>
              <a:ext cx="5911338" cy="47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4"/>
            <p:cNvSpPr txBox="1"/>
            <p:nvPr/>
          </p:nvSpPr>
          <p:spPr>
            <a:xfrm>
              <a:off x="0" y="965715"/>
              <a:ext cx="8364363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233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4"/>
            <p:cNvSpPr txBox="1"/>
            <p:nvPr/>
          </p:nvSpPr>
          <p:spPr>
            <a:xfrm>
              <a:off x="42" y="1857890"/>
              <a:ext cx="8364321" cy="24474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5002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99" u="none" cap="none" strike="noStrike">
                  <a:solidFill>
                    <a:srgbClr val="FFF8ED"/>
                  </a:solidFill>
                  <a:latin typeface="Arial"/>
                  <a:ea typeface="Arial"/>
                  <a:cs typeface="Arial"/>
                  <a:sym typeface="Arial"/>
                </a:rPr>
                <a:t>-Quản lý thông tin khách hàng</a:t>
              </a:r>
              <a:endParaRPr/>
            </a:p>
            <a:p>
              <a:pPr indent="0" lvl="0" marL="0" marR="0" rtl="0" algn="l">
                <a:lnSpc>
                  <a:spcPct val="15002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99" u="none" cap="none" strike="noStrike">
                <a:solidFill>
                  <a:srgbClr val="FFF8ED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5002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99" u="none" cap="none" strike="noStrike">
                  <a:solidFill>
                    <a:srgbClr val="FFF8ED"/>
                  </a:solidFill>
                  <a:latin typeface="Arial"/>
                  <a:ea typeface="Arial"/>
                  <a:cs typeface="Arial"/>
                  <a:sym typeface="Arial"/>
                </a:rPr>
                <a:t>-Phân quyền bảo mật và tuân thủ</a:t>
              </a:r>
              <a:endParaRPr/>
            </a:p>
            <a:p>
              <a:pPr indent="0" lvl="0" marL="0" marR="0" rtl="0" algn="l">
                <a:lnSpc>
                  <a:spcPct val="15002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99" u="none" cap="none" strike="noStrike">
                <a:solidFill>
                  <a:srgbClr val="FFF8E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" name="Google Shape;126;p4"/>
          <p:cNvGrpSpPr/>
          <p:nvPr/>
        </p:nvGrpSpPr>
        <p:grpSpPr>
          <a:xfrm>
            <a:off x="1028700" y="1178719"/>
            <a:ext cx="5349155" cy="2257046"/>
            <a:chOff x="0" y="200025"/>
            <a:chExt cx="7132207" cy="3009394"/>
          </a:xfrm>
        </p:grpSpPr>
        <p:sp>
          <p:nvSpPr>
            <p:cNvPr id="127" name="Google Shape;127;p4"/>
            <p:cNvSpPr txBox="1"/>
            <p:nvPr/>
          </p:nvSpPr>
          <p:spPr>
            <a:xfrm>
              <a:off x="0" y="200025"/>
              <a:ext cx="7132207" cy="22635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8999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6999" u="none" cap="none" strike="noStrike">
                  <a:solidFill>
                    <a:srgbClr val="FFF8ED"/>
                  </a:solidFill>
                  <a:latin typeface="Geo"/>
                  <a:ea typeface="Geo"/>
                  <a:cs typeface="Geo"/>
                  <a:sym typeface="Geo"/>
                </a:rPr>
                <a:t>II. Nhu cầu thực tế</a:t>
              </a:r>
              <a:endParaRPr/>
            </a:p>
          </p:txBody>
        </p:sp>
        <p:sp>
          <p:nvSpPr>
            <p:cNvPr id="128" name="Google Shape;128;p4"/>
            <p:cNvSpPr txBox="1"/>
            <p:nvPr/>
          </p:nvSpPr>
          <p:spPr>
            <a:xfrm>
              <a:off x="0" y="2435777"/>
              <a:ext cx="7132207" cy="7736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2721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0EB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Google Shape;133;p5"/>
          <p:cNvCxnSpPr/>
          <p:nvPr/>
        </p:nvCxnSpPr>
        <p:spPr>
          <a:xfrm flipH="1" rot="10800000">
            <a:off x="0" y="9258300"/>
            <a:ext cx="18288000" cy="4762"/>
          </a:xfrm>
          <a:prstGeom prst="straightConnector1">
            <a:avLst/>
          </a:prstGeom>
          <a:noFill/>
          <a:ln cap="flat" cmpd="sng" w="19050">
            <a:solidFill>
              <a:srgbClr val="642B6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34" name="Google Shape;134;p5"/>
          <p:cNvGrpSpPr/>
          <p:nvPr/>
        </p:nvGrpSpPr>
        <p:grpSpPr>
          <a:xfrm>
            <a:off x="-108352" y="-281804"/>
            <a:ext cx="18504704" cy="1310504"/>
            <a:chOff x="0" y="-38100"/>
            <a:chExt cx="4873667" cy="345153"/>
          </a:xfrm>
        </p:grpSpPr>
        <p:sp>
          <p:nvSpPr>
            <p:cNvPr id="135" name="Google Shape;135;p5"/>
            <p:cNvSpPr/>
            <p:nvPr/>
          </p:nvSpPr>
          <p:spPr>
            <a:xfrm>
              <a:off x="0" y="0"/>
              <a:ext cx="4873667" cy="307053"/>
            </a:xfrm>
            <a:custGeom>
              <a:rect b="b" l="l" r="r" t="t"/>
              <a:pathLst>
                <a:path extrusionOk="0" h="307053" w="4873667">
                  <a:moveTo>
                    <a:pt x="0" y="0"/>
                  </a:moveTo>
                  <a:lnTo>
                    <a:pt x="4873667" y="0"/>
                  </a:lnTo>
                  <a:lnTo>
                    <a:pt x="4873667" y="307053"/>
                  </a:lnTo>
                  <a:lnTo>
                    <a:pt x="0" y="307053"/>
                  </a:lnTo>
                  <a:close/>
                </a:path>
              </a:pathLst>
            </a:custGeom>
            <a:solidFill>
              <a:srgbClr val="642B62"/>
            </a:solidFill>
            <a:ln>
              <a:noFill/>
            </a:ln>
          </p:spPr>
        </p:sp>
        <p:sp>
          <p:nvSpPr>
            <p:cNvPr id="136" name="Google Shape;136;p5"/>
            <p:cNvSpPr txBox="1"/>
            <p:nvPr/>
          </p:nvSpPr>
          <p:spPr>
            <a:xfrm>
              <a:off x="0" y="-38100"/>
              <a:ext cx="4873667" cy="3451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7" name="Google Shape;137;p5"/>
          <p:cNvSpPr/>
          <p:nvPr/>
        </p:nvSpPr>
        <p:spPr>
          <a:xfrm>
            <a:off x="10524292" y="2973525"/>
            <a:ext cx="990265" cy="1389402"/>
          </a:xfrm>
          <a:custGeom>
            <a:rect b="b" l="l" r="r" t="t"/>
            <a:pathLst>
              <a:path extrusionOk="0" h="1389402" w="990265">
                <a:moveTo>
                  <a:pt x="0" y="0"/>
                </a:moveTo>
                <a:lnTo>
                  <a:pt x="990265" y="0"/>
                </a:lnTo>
                <a:lnTo>
                  <a:pt x="990265" y="1389402"/>
                </a:lnTo>
                <a:lnTo>
                  <a:pt x="0" y="13894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8" name="Google Shape;138;p5"/>
          <p:cNvSpPr/>
          <p:nvPr/>
        </p:nvSpPr>
        <p:spPr>
          <a:xfrm>
            <a:off x="8224230" y="2953968"/>
            <a:ext cx="1623313" cy="1428516"/>
          </a:xfrm>
          <a:custGeom>
            <a:rect b="b" l="l" r="r" t="t"/>
            <a:pathLst>
              <a:path extrusionOk="0" h="1428516" w="1623313">
                <a:moveTo>
                  <a:pt x="0" y="0"/>
                </a:moveTo>
                <a:lnTo>
                  <a:pt x="1623313" y="0"/>
                </a:lnTo>
                <a:lnTo>
                  <a:pt x="1623313" y="1428516"/>
                </a:lnTo>
                <a:lnTo>
                  <a:pt x="0" y="14285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9" name="Google Shape;139;p5"/>
          <p:cNvSpPr/>
          <p:nvPr/>
        </p:nvSpPr>
        <p:spPr>
          <a:xfrm>
            <a:off x="12191305" y="3331575"/>
            <a:ext cx="1562516" cy="673302"/>
          </a:xfrm>
          <a:custGeom>
            <a:rect b="b" l="l" r="r" t="t"/>
            <a:pathLst>
              <a:path extrusionOk="0" h="673302" w="1562516">
                <a:moveTo>
                  <a:pt x="0" y="0"/>
                </a:moveTo>
                <a:lnTo>
                  <a:pt x="1562516" y="0"/>
                </a:lnTo>
                <a:lnTo>
                  <a:pt x="1562516" y="673302"/>
                </a:lnTo>
                <a:lnTo>
                  <a:pt x="0" y="6733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0" name="Google Shape;140;p5"/>
          <p:cNvSpPr/>
          <p:nvPr/>
        </p:nvSpPr>
        <p:spPr>
          <a:xfrm>
            <a:off x="14430569" y="2973525"/>
            <a:ext cx="853851" cy="1389402"/>
          </a:xfrm>
          <a:custGeom>
            <a:rect b="b" l="l" r="r" t="t"/>
            <a:pathLst>
              <a:path extrusionOk="0" h="1389402" w="853851">
                <a:moveTo>
                  <a:pt x="0" y="0"/>
                </a:moveTo>
                <a:lnTo>
                  <a:pt x="853851" y="0"/>
                </a:lnTo>
                <a:lnTo>
                  <a:pt x="853851" y="1389402"/>
                </a:lnTo>
                <a:lnTo>
                  <a:pt x="0" y="13894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1" name="Google Shape;141;p5"/>
          <p:cNvSpPr/>
          <p:nvPr/>
        </p:nvSpPr>
        <p:spPr>
          <a:xfrm>
            <a:off x="15961168" y="2953968"/>
            <a:ext cx="1275275" cy="1428516"/>
          </a:xfrm>
          <a:custGeom>
            <a:rect b="b" l="l" r="r" t="t"/>
            <a:pathLst>
              <a:path extrusionOk="0" h="1428516" w="1275275">
                <a:moveTo>
                  <a:pt x="0" y="0"/>
                </a:moveTo>
                <a:lnTo>
                  <a:pt x="1275275" y="0"/>
                </a:lnTo>
                <a:lnTo>
                  <a:pt x="1275275" y="1428516"/>
                </a:lnTo>
                <a:lnTo>
                  <a:pt x="0" y="14285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2" name="Google Shape;142;p5"/>
          <p:cNvSpPr/>
          <p:nvPr/>
        </p:nvSpPr>
        <p:spPr>
          <a:xfrm>
            <a:off x="11868672" y="6978092"/>
            <a:ext cx="1614660" cy="1391837"/>
          </a:xfrm>
          <a:custGeom>
            <a:rect b="b" l="l" r="r" t="t"/>
            <a:pathLst>
              <a:path extrusionOk="0" h="1391837" w="1614660">
                <a:moveTo>
                  <a:pt x="0" y="0"/>
                </a:moveTo>
                <a:lnTo>
                  <a:pt x="1614660" y="0"/>
                </a:lnTo>
                <a:lnTo>
                  <a:pt x="1614660" y="1391837"/>
                </a:lnTo>
                <a:lnTo>
                  <a:pt x="0" y="139183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3" name="Google Shape;143;p5"/>
          <p:cNvSpPr/>
          <p:nvPr/>
        </p:nvSpPr>
        <p:spPr>
          <a:xfrm>
            <a:off x="8224230" y="7010234"/>
            <a:ext cx="1308967" cy="1327553"/>
          </a:xfrm>
          <a:custGeom>
            <a:rect b="b" l="l" r="r" t="t"/>
            <a:pathLst>
              <a:path extrusionOk="0" h="1327553" w="1308967">
                <a:moveTo>
                  <a:pt x="0" y="0"/>
                </a:moveTo>
                <a:lnTo>
                  <a:pt x="1308967" y="0"/>
                </a:lnTo>
                <a:lnTo>
                  <a:pt x="1308967" y="1327553"/>
                </a:lnTo>
                <a:lnTo>
                  <a:pt x="0" y="132755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4" name="Google Shape;144;p5"/>
          <p:cNvSpPr/>
          <p:nvPr/>
        </p:nvSpPr>
        <p:spPr>
          <a:xfrm>
            <a:off x="16145819" y="7115599"/>
            <a:ext cx="1113481" cy="1116822"/>
          </a:xfrm>
          <a:custGeom>
            <a:rect b="b" l="l" r="r" t="t"/>
            <a:pathLst>
              <a:path extrusionOk="0" h="1116822" w="1113481">
                <a:moveTo>
                  <a:pt x="0" y="0"/>
                </a:moveTo>
                <a:lnTo>
                  <a:pt x="1113481" y="0"/>
                </a:lnTo>
                <a:lnTo>
                  <a:pt x="1113481" y="1116822"/>
                </a:lnTo>
                <a:lnTo>
                  <a:pt x="0" y="11168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5" name="Google Shape;145;p5"/>
          <p:cNvSpPr/>
          <p:nvPr/>
        </p:nvSpPr>
        <p:spPr>
          <a:xfrm>
            <a:off x="14062838" y="7225975"/>
            <a:ext cx="1503475" cy="896071"/>
          </a:xfrm>
          <a:custGeom>
            <a:rect b="b" l="l" r="r" t="t"/>
            <a:pathLst>
              <a:path extrusionOk="0" h="896071" w="1503475">
                <a:moveTo>
                  <a:pt x="0" y="0"/>
                </a:moveTo>
                <a:lnTo>
                  <a:pt x="1503475" y="0"/>
                </a:lnTo>
                <a:lnTo>
                  <a:pt x="1503475" y="896071"/>
                </a:lnTo>
                <a:lnTo>
                  <a:pt x="0" y="89607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6" name="Google Shape;146;p5"/>
          <p:cNvSpPr/>
          <p:nvPr/>
        </p:nvSpPr>
        <p:spPr>
          <a:xfrm>
            <a:off x="10112703" y="7259721"/>
            <a:ext cx="1176464" cy="828578"/>
          </a:xfrm>
          <a:custGeom>
            <a:rect b="b" l="l" r="r" t="t"/>
            <a:pathLst>
              <a:path extrusionOk="0" h="828578" w="1176464">
                <a:moveTo>
                  <a:pt x="0" y="0"/>
                </a:moveTo>
                <a:lnTo>
                  <a:pt x="1176463" y="0"/>
                </a:lnTo>
                <a:lnTo>
                  <a:pt x="1176463" y="828578"/>
                </a:lnTo>
                <a:lnTo>
                  <a:pt x="0" y="82857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7" name="Google Shape;147;p5"/>
          <p:cNvSpPr/>
          <p:nvPr/>
        </p:nvSpPr>
        <p:spPr>
          <a:xfrm>
            <a:off x="6930455" y="2622153"/>
            <a:ext cx="11094479" cy="6150691"/>
          </a:xfrm>
          <a:custGeom>
            <a:rect b="b" l="l" r="r" t="t"/>
            <a:pathLst>
              <a:path extrusionOk="0" h="6150691" w="11094479">
                <a:moveTo>
                  <a:pt x="0" y="0"/>
                </a:moveTo>
                <a:lnTo>
                  <a:pt x="11094480" y="0"/>
                </a:lnTo>
                <a:lnTo>
                  <a:pt x="11094480" y="6150692"/>
                </a:lnTo>
                <a:lnTo>
                  <a:pt x="0" y="615069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3">
              <a:alphaModFix/>
            </a:blip>
            <a:stretch>
              <a:fillRect b="0" l="-6467" r="-6469" t="-35561"/>
            </a:stretch>
          </a:blipFill>
          <a:ln>
            <a:noFill/>
          </a:ln>
        </p:spPr>
      </p:sp>
      <p:grpSp>
        <p:nvGrpSpPr>
          <p:cNvPr id="148" name="Google Shape;148;p5"/>
          <p:cNvGrpSpPr/>
          <p:nvPr/>
        </p:nvGrpSpPr>
        <p:grpSpPr>
          <a:xfrm>
            <a:off x="0" y="4259686"/>
            <a:ext cx="7195530" cy="2855914"/>
            <a:chOff x="0" y="238125"/>
            <a:chExt cx="9594040" cy="3807885"/>
          </a:xfrm>
        </p:grpSpPr>
        <p:sp>
          <p:nvSpPr>
            <p:cNvPr id="149" name="Google Shape;149;p5"/>
            <p:cNvSpPr txBox="1"/>
            <p:nvPr/>
          </p:nvSpPr>
          <p:spPr>
            <a:xfrm>
              <a:off x="0" y="238125"/>
              <a:ext cx="9594040" cy="29063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8999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8899" u="none" cap="none" strike="noStrike">
                  <a:solidFill>
                    <a:srgbClr val="642B62"/>
                  </a:solidFill>
                  <a:latin typeface="Geo"/>
                  <a:ea typeface="Geo"/>
                  <a:cs typeface="Geo"/>
                  <a:sym typeface="Geo"/>
                </a:rPr>
                <a:t>III. Database - ERD</a:t>
              </a:r>
              <a:endParaRPr/>
            </a:p>
          </p:txBody>
        </p:sp>
        <p:sp>
          <p:nvSpPr>
            <p:cNvPr id="150" name="Google Shape;150;p5"/>
            <p:cNvSpPr txBox="1"/>
            <p:nvPr/>
          </p:nvSpPr>
          <p:spPr>
            <a:xfrm>
              <a:off x="0" y="3465113"/>
              <a:ext cx="9594040" cy="5808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208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8ED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"/>
          <p:cNvSpPr/>
          <p:nvPr/>
        </p:nvSpPr>
        <p:spPr>
          <a:xfrm>
            <a:off x="2783806" y="1206830"/>
            <a:ext cx="13214316" cy="9258300"/>
          </a:xfrm>
          <a:custGeom>
            <a:rect b="b" l="l" r="r" t="t"/>
            <a:pathLst>
              <a:path extrusionOk="0" h="9258300" w="13214316">
                <a:moveTo>
                  <a:pt x="0" y="0"/>
                </a:moveTo>
                <a:lnTo>
                  <a:pt x="13214315" y="0"/>
                </a:lnTo>
                <a:lnTo>
                  <a:pt x="13214315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105" l="-397" r="0" t="-3105"/>
            </a:stretch>
          </a:blipFill>
          <a:ln>
            <a:noFill/>
          </a:ln>
        </p:spPr>
      </p:sp>
      <p:sp>
        <p:nvSpPr>
          <p:cNvPr id="156" name="Google Shape;156;p7"/>
          <p:cNvSpPr txBox="1"/>
          <p:nvPr/>
        </p:nvSpPr>
        <p:spPr>
          <a:xfrm>
            <a:off x="2610287" y="95250"/>
            <a:ext cx="12765096" cy="11115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8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944" u="none" cap="none" strike="noStrike">
                <a:solidFill>
                  <a:srgbClr val="FF313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2. ERD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"/>
          <p:cNvSpPr/>
          <p:nvPr/>
        </p:nvSpPr>
        <p:spPr>
          <a:xfrm>
            <a:off x="0" y="1206830"/>
            <a:ext cx="18288000" cy="9080170"/>
          </a:xfrm>
          <a:custGeom>
            <a:rect b="b" l="l" r="r" t="t"/>
            <a:pathLst>
              <a:path extrusionOk="0" h="9080170" w="18288000">
                <a:moveTo>
                  <a:pt x="0" y="0"/>
                </a:moveTo>
                <a:lnTo>
                  <a:pt x="18288000" y="0"/>
                </a:lnTo>
                <a:lnTo>
                  <a:pt x="18288000" y="9080170"/>
                </a:lnTo>
                <a:lnTo>
                  <a:pt x="0" y="908017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3062" r="-3063" t="0"/>
            </a:stretch>
          </a:blipFill>
          <a:ln>
            <a:noFill/>
          </a:ln>
        </p:spPr>
      </p:sp>
      <p:sp>
        <p:nvSpPr>
          <p:cNvPr id="162" name="Google Shape;162;p6"/>
          <p:cNvSpPr txBox="1"/>
          <p:nvPr/>
        </p:nvSpPr>
        <p:spPr>
          <a:xfrm>
            <a:off x="2089731" y="95250"/>
            <a:ext cx="12765096" cy="11115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857619" lvl="1" marL="1715238" marR="0" rtl="0" algn="l">
              <a:lnSpc>
                <a:spcPct val="108006"/>
              </a:lnSpc>
              <a:spcBef>
                <a:spcPts val="0"/>
              </a:spcBef>
              <a:spcAft>
                <a:spcPts val="0"/>
              </a:spcAft>
              <a:buClr>
                <a:srgbClr val="FF3131"/>
              </a:buClr>
              <a:buSzPts val="7944"/>
              <a:buFont typeface="Arial"/>
              <a:buChar char="•"/>
            </a:pPr>
            <a:r>
              <a:rPr b="1" i="0" lang="en-US" sz="7944" u="none" cap="none" strike="noStrike">
                <a:solidFill>
                  <a:srgbClr val="FF313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Database diagrams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42B62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8"/>
          <p:cNvPicPr preferRelativeResize="0"/>
          <p:nvPr/>
        </p:nvPicPr>
        <p:blipFill rotWithShape="1">
          <a:blip r:embed="rId3">
            <a:alphaModFix/>
          </a:blip>
          <a:srcRect b="12523" l="0" r="0" t="12523"/>
          <a:stretch/>
        </p:blipFill>
        <p:spPr>
          <a:xfrm>
            <a:off x="0" y="0"/>
            <a:ext cx="9144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8"/>
          <p:cNvSpPr/>
          <p:nvPr/>
        </p:nvSpPr>
        <p:spPr>
          <a:xfrm rot="-5400000">
            <a:off x="8794486" y="843428"/>
            <a:ext cx="9756092" cy="8600143"/>
          </a:xfrm>
          <a:custGeom>
            <a:rect b="b" l="l" r="r" t="t"/>
            <a:pathLst>
              <a:path extrusionOk="0" h="19232259" w="21817273">
                <a:moveTo>
                  <a:pt x="21737898" y="342900"/>
                </a:moveTo>
                <a:cubicBezTo>
                  <a:pt x="21723166" y="204470"/>
                  <a:pt x="21612803" y="94107"/>
                  <a:pt x="21474373" y="79375"/>
                </a:cubicBezTo>
                <a:lnTo>
                  <a:pt x="21474373" y="0"/>
                </a:lnTo>
                <a:lnTo>
                  <a:pt x="342900" y="0"/>
                </a:lnTo>
                <a:lnTo>
                  <a:pt x="342900" y="79375"/>
                </a:lnTo>
                <a:cubicBezTo>
                  <a:pt x="204470" y="94107"/>
                  <a:pt x="94107" y="204470"/>
                  <a:pt x="79375" y="342900"/>
                </a:cubicBezTo>
                <a:lnTo>
                  <a:pt x="0" y="342900"/>
                </a:lnTo>
                <a:lnTo>
                  <a:pt x="0" y="18889359"/>
                </a:lnTo>
                <a:lnTo>
                  <a:pt x="79375" y="18889359"/>
                </a:lnTo>
                <a:cubicBezTo>
                  <a:pt x="94107" y="19027787"/>
                  <a:pt x="204470" y="19138151"/>
                  <a:pt x="342900" y="19152884"/>
                </a:cubicBezTo>
                <a:lnTo>
                  <a:pt x="342900" y="19232259"/>
                </a:lnTo>
                <a:lnTo>
                  <a:pt x="21474373" y="19232259"/>
                </a:lnTo>
                <a:lnTo>
                  <a:pt x="21474373" y="19152884"/>
                </a:lnTo>
                <a:cubicBezTo>
                  <a:pt x="21612803" y="19138151"/>
                  <a:pt x="21723166" y="19027787"/>
                  <a:pt x="21737898" y="18889359"/>
                </a:cubicBezTo>
                <a:lnTo>
                  <a:pt x="21817273" y="18889359"/>
                </a:lnTo>
                <a:lnTo>
                  <a:pt x="21817273" y="342900"/>
                </a:lnTo>
                <a:lnTo>
                  <a:pt x="21737898" y="342900"/>
                </a:lnTo>
                <a:close/>
                <a:moveTo>
                  <a:pt x="21753773" y="18825859"/>
                </a:moveTo>
                <a:lnTo>
                  <a:pt x="21676176" y="18825859"/>
                </a:lnTo>
                <a:lnTo>
                  <a:pt x="21676176" y="18857609"/>
                </a:lnTo>
                <a:cubicBezTo>
                  <a:pt x="21676176" y="18986387"/>
                  <a:pt x="21571401" y="19091162"/>
                  <a:pt x="21442623" y="19091162"/>
                </a:cubicBezTo>
                <a:lnTo>
                  <a:pt x="21410873" y="19091162"/>
                </a:lnTo>
                <a:lnTo>
                  <a:pt x="21410873" y="19168759"/>
                </a:lnTo>
                <a:lnTo>
                  <a:pt x="406400" y="19168759"/>
                </a:lnTo>
                <a:lnTo>
                  <a:pt x="406400" y="19091162"/>
                </a:lnTo>
                <a:lnTo>
                  <a:pt x="374650" y="19091162"/>
                </a:lnTo>
                <a:cubicBezTo>
                  <a:pt x="245872" y="19091162"/>
                  <a:pt x="141097" y="18986387"/>
                  <a:pt x="141097" y="18857609"/>
                </a:cubicBezTo>
                <a:lnTo>
                  <a:pt x="141097" y="18825859"/>
                </a:lnTo>
                <a:lnTo>
                  <a:pt x="63500" y="18825859"/>
                </a:lnTo>
                <a:lnTo>
                  <a:pt x="63500" y="406400"/>
                </a:lnTo>
                <a:lnTo>
                  <a:pt x="141097" y="406400"/>
                </a:lnTo>
                <a:lnTo>
                  <a:pt x="141097" y="374650"/>
                </a:lnTo>
                <a:cubicBezTo>
                  <a:pt x="141097" y="245872"/>
                  <a:pt x="245872" y="141097"/>
                  <a:pt x="374650" y="141097"/>
                </a:cubicBezTo>
                <a:lnTo>
                  <a:pt x="406400" y="141097"/>
                </a:lnTo>
                <a:lnTo>
                  <a:pt x="406400" y="63500"/>
                </a:lnTo>
                <a:lnTo>
                  <a:pt x="21410873" y="63500"/>
                </a:lnTo>
                <a:lnTo>
                  <a:pt x="21410873" y="141097"/>
                </a:lnTo>
                <a:lnTo>
                  <a:pt x="21442623" y="141097"/>
                </a:lnTo>
                <a:cubicBezTo>
                  <a:pt x="21571401" y="141097"/>
                  <a:pt x="21676176" y="245872"/>
                  <a:pt x="21676176" y="374650"/>
                </a:cubicBezTo>
                <a:lnTo>
                  <a:pt x="21676176" y="406400"/>
                </a:lnTo>
                <a:lnTo>
                  <a:pt x="21753773" y="406400"/>
                </a:lnTo>
                <a:lnTo>
                  <a:pt x="21753773" y="18825859"/>
                </a:lnTo>
                <a:close/>
                <a:moveTo>
                  <a:pt x="21530126" y="411480"/>
                </a:moveTo>
                <a:cubicBezTo>
                  <a:pt x="21530126" y="343027"/>
                  <a:pt x="21474373" y="287274"/>
                  <a:pt x="21405920" y="287274"/>
                </a:cubicBezTo>
                <a:lnTo>
                  <a:pt x="21264950" y="287274"/>
                </a:lnTo>
                <a:lnTo>
                  <a:pt x="21264950" y="209677"/>
                </a:lnTo>
                <a:lnTo>
                  <a:pt x="550926" y="209677"/>
                </a:lnTo>
                <a:lnTo>
                  <a:pt x="549656" y="287274"/>
                </a:lnTo>
                <a:lnTo>
                  <a:pt x="411480" y="287274"/>
                </a:lnTo>
                <a:cubicBezTo>
                  <a:pt x="343027" y="287274"/>
                  <a:pt x="287274" y="343027"/>
                  <a:pt x="287274" y="411480"/>
                </a:cubicBezTo>
                <a:lnTo>
                  <a:pt x="287274" y="552450"/>
                </a:lnTo>
                <a:lnTo>
                  <a:pt x="209550" y="552450"/>
                </a:lnTo>
                <a:lnTo>
                  <a:pt x="209550" y="18679809"/>
                </a:lnTo>
                <a:lnTo>
                  <a:pt x="287147" y="18679809"/>
                </a:lnTo>
                <a:lnTo>
                  <a:pt x="287147" y="18820778"/>
                </a:lnTo>
                <a:cubicBezTo>
                  <a:pt x="287147" y="18889232"/>
                  <a:pt x="342900" y="18944985"/>
                  <a:pt x="411353" y="18944985"/>
                </a:cubicBezTo>
                <a:lnTo>
                  <a:pt x="552323" y="18944985"/>
                </a:lnTo>
                <a:lnTo>
                  <a:pt x="552323" y="19022582"/>
                </a:lnTo>
                <a:lnTo>
                  <a:pt x="21264696" y="19022582"/>
                </a:lnTo>
                <a:lnTo>
                  <a:pt x="21264696" y="18944985"/>
                </a:lnTo>
                <a:lnTo>
                  <a:pt x="21405666" y="18944985"/>
                </a:lnTo>
                <a:cubicBezTo>
                  <a:pt x="21474119" y="18944985"/>
                  <a:pt x="21529872" y="18889232"/>
                  <a:pt x="21529872" y="18820778"/>
                </a:cubicBezTo>
                <a:lnTo>
                  <a:pt x="21529872" y="18679809"/>
                </a:lnTo>
                <a:lnTo>
                  <a:pt x="21607469" y="18679809"/>
                </a:lnTo>
                <a:lnTo>
                  <a:pt x="21607469" y="552450"/>
                </a:lnTo>
                <a:lnTo>
                  <a:pt x="21529872" y="552450"/>
                </a:lnTo>
                <a:lnTo>
                  <a:pt x="21529872" y="411480"/>
                </a:lnTo>
                <a:close/>
                <a:moveTo>
                  <a:pt x="21582323" y="577850"/>
                </a:moveTo>
                <a:lnTo>
                  <a:pt x="21582323" y="18654409"/>
                </a:lnTo>
                <a:lnTo>
                  <a:pt x="21504726" y="18654409"/>
                </a:lnTo>
                <a:lnTo>
                  <a:pt x="21504726" y="18820778"/>
                </a:lnTo>
                <a:cubicBezTo>
                  <a:pt x="21504726" y="18875262"/>
                  <a:pt x="21460403" y="18919585"/>
                  <a:pt x="21405920" y="18919585"/>
                </a:cubicBezTo>
                <a:lnTo>
                  <a:pt x="21239550" y="18919585"/>
                </a:lnTo>
                <a:lnTo>
                  <a:pt x="21239550" y="18997182"/>
                </a:lnTo>
                <a:lnTo>
                  <a:pt x="577977" y="18997182"/>
                </a:lnTo>
                <a:lnTo>
                  <a:pt x="577977" y="18919585"/>
                </a:lnTo>
                <a:lnTo>
                  <a:pt x="411480" y="18919585"/>
                </a:lnTo>
                <a:cubicBezTo>
                  <a:pt x="356997" y="18919585"/>
                  <a:pt x="312674" y="18875262"/>
                  <a:pt x="312674" y="18820778"/>
                </a:cubicBezTo>
                <a:lnTo>
                  <a:pt x="312674" y="18654409"/>
                </a:lnTo>
                <a:lnTo>
                  <a:pt x="234950" y="18654409"/>
                </a:lnTo>
                <a:lnTo>
                  <a:pt x="234950" y="577850"/>
                </a:lnTo>
                <a:lnTo>
                  <a:pt x="312547" y="577850"/>
                </a:lnTo>
                <a:lnTo>
                  <a:pt x="312547" y="411480"/>
                </a:lnTo>
                <a:cubicBezTo>
                  <a:pt x="312547" y="356997"/>
                  <a:pt x="356870" y="312674"/>
                  <a:pt x="411353" y="312674"/>
                </a:cubicBezTo>
                <a:lnTo>
                  <a:pt x="574548" y="312674"/>
                </a:lnTo>
                <a:lnTo>
                  <a:pt x="575818" y="235077"/>
                </a:lnTo>
                <a:lnTo>
                  <a:pt x="21239423" y="235077"/>
                </a:lnTo>
                <a:lnTo>
                  <a:pt x="21239423" y="312674"/>
                </a:lnTo>
                <a:lnTo>
                  <a:pt x="21405793" y="312674"/>
                </a:lnTo>
                <a:cubicBezTo>
                  <a:pt x="21460276" y="312674"/>
                  <a:pt x="21504599" y="356997"/>
                  <a:pt x="21504599" y="411480"/>
                </a:cubicBezTo>
                <a:lnTo>
                  <a:pt x="21504599" y="577850"/>
                </a:lnTo>
                <a:lnTo>
                  <a:pt x="21582323" y="577850"/>
                </a:lnTo>
                <a:close/>
              </a:path>
            </a:pathLst>
          </a:custGeom>
          <a:solidFill>
            <a:srgbClr val="B093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8"/>
          <p:cNvSpPr txBox="1"/>
          <p:nvPr/>
        </p:nvSpPr>
        <p:spPr>
          <a:xfrm>
            <a:off x="10003988" y="625929"/>
            <a:ext cx="5046103" cy="43688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944" u="none" cap="none" strike="noStrike">
                <a:solidFill>
                  <a:srgbClr val="E8DAC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IV. Chạy thử chương trình</a:t>
            </a:r>
            <a:endParaRPr/>
          </a:p>
        </p:txBody>
      </p:sp>
      <p:sp>
        <p:nvSpPr>
          <p:cNvPr id="170" name="Google Shape;170;p8"/>
          <p:cNvSpPr txBox="1"/>
          <p:nvPr/>
        </p:nvSpPr>
        <p:spPr>
          <a:xfrm>
            <a:off x="12527040" y="6220076"/>
            <a:ext cx="5046103" cy="32830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8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944" u="none" cap="none" strike="noStrike">
                <a:solidFill>
                  <a:srgbClr val="E8DAC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V. Kết quả đạt được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8ED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oogle Shape;175;p9"/>
          <p:cNvGrpSpPr/>
          <p:nvPr/>
        </p:nvGrpSpPr>
        <p:grpSpPr>
          <a:xfrm>
            <a:off x="5707168" y="-144661"/>
            <a:ext cx="13763944" cy="11453480"/>
            <a:chOff x="0" y="-38100"/>
            <a:chExt cx="3625072" cy="3016554"/>
          </a:xfrm>
        </p:grpSpPr>
        <p:sp>
          <p:nvSpPr>
            <p:cNvPr id="176" name="Google Shape;176;p9"/>
            <p:cNvSpPr/>
            <p:nvPr/>
          </p:nvSpPr>
          <p:spPr>
            <a:xfrm>
              <a:off x="0" y="0"/>
              <a:ext cx="3625072" cy="2978454"/>
            </a:xfrm>
            <a:custGeom>
              <a:rect b="b" l="l" r="r" t="t"/>
              <a:pathLst>
                <a:path extrusionOk="0" h="2978454" w="3625072">
                  <a:moveTo>
                    <a:pt x="0" y="0"/>
                  </a:moveTo>
                  <a:lnTo>
                    <a:pt x="3625072" y="0"/>
                  </a:lnTo>
                  <a:lnTo>
                    <a:pt x="3625072" y="2978454"/>
                  </a:lnTo>
                  <a:lnTo>
                    <a:pt x="0" y="2978454"/>
                  </a:lnTo>
                  <a:close/>
                </a:path>
              </a:pathLst>
            </a:custGeom>
            <a:solidFill>
              <a:srgbClr val="9A9185"/>
            </a:solidFill>
            <a:ln>
              <a:noFill/>
            </a:ln>
          </p:spPr>
        </p:sp>
        <p:sp>
          <p:nvSpPr>
            <p:cNvPr id="177" name="Google Shape;177;p9"/>
            <p:cNvSpPr txBox="1"/>
            <p:nvPr/>
          </p:nvSpPr>
          <p:spPr>
            <a:xfrm>
              <a:off x="0" y="-38100"/>
              <a:ext cx="3625072" cy="3016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8" name="Google Shape;178;p9"/>
          <p:cNvSpPr/>
          <p:nvPr/>
        </p:nvSpPr>
        <p:spPr>
          <a:xfrm>
            <a:off x="11083240" y="1485900"/>
            <a:ext cx="12328989" cy="8229600"/>
          </a:xfrm>
          <a:custGeom>
            <a:rect b="b" l="l" r="r" t="t"/>
            <a:pathLst>
              <a:path extrusionOk="0" h="8229600" w="12328989">
                <a:moveTo>
                  <a:pt x="0" y="0"/>
                </a:moveTo>
                <a:lnTo>
                  <a:pt x="12328989" y="0"/>
                </a:lnTo>
                <a:lnTo>
                  <a:pt x="12328989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9" name="Google Shape;179;p9"/>
          <p:cNvSpPr txBox="1"/>
          <p:nvPr/>
        </p:nvSpPr>
        <p:spPr>
          <a:xfrm>
            <a:off x="6319593" y="2099535"/>
            <a:ext cx="5046103" cy="5454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944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Cảm ơn thầy và các bạn đã lắng nghe!</a:t>
            </a:r>
            <a:endParaRPr/>
          </a:p>
        </p:txBody>
      </p:sp>
      <p:sp>
        <p:nvSpPr>
          <p:cNvPr id="180" name="Google Shape;180;p9"/>
          <p:cNvSpPr/>
          <p:nvPr/>
        </p:nvSpPr>
        <p:spPr>
          <a:xfrm>
            <a:off x="-6621821" y="1028700"/>
            <a:ext cx="12328989" cy="8229600"/>
          </a:xfrm>
          <a:custGeom>
            <a:rect b="b" l="l" r="r" t="t"/>
            <a:pathLst>
              <a:path extrusionOk="0" h="8229600" w="12328989">
                <a:moveTo>
                  <a:pt x="0" y="0"/>
                </a:moveTo>
                <a:lnTo>
                  <a:pt x="12328989" y="0"/>
                </a:lnTo>
                <a:lnTo>
                  <a:pt x="12328989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