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embeddedFontLst>
    <p:embeddedFont>
      <p:font typeface="Merriweather" panose="020F0502020204030204" pitchFamily="2" charset="-18"/>
      <p:regular r:id="rId15"/>
      <p:bold r:id="rId16"/>
      <p:italic r:id="rId17"/>
      <p:boldItalic r:id="rId18"/>
    </p:embeddedFont>
    <p:embeddedFont>
      <p:font typeface="Roboto" panose="02000000000000000000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3638b401fe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3638b401fe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b21b838e3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5b21b838e3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638e6109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638e6109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5b21b838e3_0_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5b21b838e3_0_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5b21b838e3_0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5b21b838e3_0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5b21b838e3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5b21b838e3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5b6da3c33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5b6da3c33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b21b838e3_0_1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5b21b838e3_0_1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5b21b838e3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5b21b838e3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5b21b838e3_0_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5b21b838e3_0_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5b21b838e3_0_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5b21b838e3_0_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>
            <a:spLocks noGrp="1"/>
          </p:cNvSpPr>
          <p:nvPr>
            <p:ph type="ctrTitle"/>
          </p:nvPr>
        </p:nvSpPr>
        <p:spPr>
          <a:xfrm>
            <a:off x="311700" y="64145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l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Running Docker on HPC</a:t>
            </a:r>
            <a:endParaRPr sz="5000"/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1"/>
          </p:nvPr>
        </p:nvSpPr>
        <p:spPr>
          <a:xfrm>
            <a:off x="2450700" y="14918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Adrian Madej, Martyna Sokołowska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2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SoS - mixed style workflow</a:t>
            </a:r>
            <a:endParaRPr/>
          </a:p>
        </p:txBody>
      </p:sp>
      <p:sp>
        <p:nvSpPr>
          <p:cNvPr id="126" name="Google Shape;126;p22"/>
          <p:cNvSpPr txBox="1">
            <a:spLocks noGrp="1"/>
          </p:cNvSpPr>
          <p:nvPr>
            <p:ph type="body" idx="1"/>
          </p:nvPr>
        </p:nvSpPr>
        <p:spPr>
          <a:xfrm>
            <a:off x="311700" y="2330025"/>
            <a:ext cx="3127500" cy="23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Supports step-by-step workflow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Supports makefile-style workflow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Supports mixed workflow</a:t>
            </a:r>
            <a:endParaRPr sz="1400"/>
          </a:p>
        </p:txBody>
      </p:sp>
      <p:pic>
        <p:nvPicPr>
          <p:cNvPr id="127" name="Google Shape;12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42525" y="1378050"/>
            <a:ext cx="5101476" cy="252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3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SoS - Remote Execution</a:t>
            </a:r>
            <a:endParaRPr/>
          </a:p>
        </p:txBody>
      </p:sp>
      <p:sp>
        <p:nvSpPr>
          <p:cNvPr id="133" name="Google Shape;133;p23"/>
          <p:cNvSpPr txBox="1">
            <a:spLocks noGrp="1"/>
          </p:cNvSpPr>
          <p:nvPr>
            <p:ph type="body" idx="1"/>
          </p:nvPr>
        </p:nvSpPr>
        <p:spPr>
          <a:xfrm>
            <a:off x="311725" y="1990050"/>
            <a:ext cx="3127500" cy="293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Large workflows often require remote computational resources, which usually involve complex setup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SoS provides a remote execution model that allows sending tasks to remote servers and clusters directly from the local machine.</a:t>
            </a:r>
            <a:endParaRPr sz="140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Enables reproducible and scalable data analysis without extra hassle</a:t>
            </a:r>
            <a:endParaRPr sz="1400"/>
          </a:p>
        </p:txBody>
      </p:sp>
      <p:pic>
        <p:nvPicPr>
          <p:cNvPr id="134" name="Google Shape;134;p23"/>
          <p:cNvPicPr preferRelativeResize="0"/>
          <p:nvPr/>
        </p:nvPicPr>
        <p:blipFill rotWithShape="1">
          <a:blip r:embed="rId3">
            <a:alphaModFix/>
          </a:blip>
          <a:srcRect l="3780" r="3789"/>
          <a:stretch/>
        </p:blipFill>
        <p:spPr>
          <a:xfrm>
            <a:off x="3835925" y="703375"/>
            <a:ext cx="5216499" cy="373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4"/>
          <p:cNvSpPr txBox="1">
            <a:spLocks noGrp="1"/>
          </p:cNvSpPr>
          <p:nvPr>
            <p:ph type="ctrTitle"/>
          </p:nvPr>
        </p:nvSpPr>
        <p:spPr>
          <a:xfrm>
            <a:off x="311700" y="641450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  <a:buNone/>
            </a:pPr>
            <a:r>
              <a:rPr lang="pl" sz="40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 sz="5000"/>
          </a:p>
        </p:txBody>
      </p:sp>
      <p:sp>
        <p:nvSpPr>
          <p:cNvPr id="140" name="Google Shape;140;p24"/>
          <p:cNvSpPr txBox="1">
            <a:spLocks noGrp="1"/>
          </p:cNvSpPr>
          <p:nvPr>
            <p:ph type="subTitle" idx="1"/>
          </p:nvPr>
        </p:nvSpPr>
        <p:spPr>
          <a:xfrm>
            <a:off x="2450700" y="149181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Adrian Madej, Martyna Sokołowska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Used technologies</a:t>
            </a:r>
            <a:endParaRPr/>
          </a:p>
        </p:txBody>
      </p:sp>
      <p:sp>
        <p:nvSpPr>
          <p:cNvPr id="71" name="Google Shape;71;p14"/>
          <p:cNvSpPr txBox="1"/>
          <p:nvPr/>
        </p:nvSpPr>
        <p:spPr>
          <a:xfrm>
            <a:off x="3111850" y="2193925"/>
            <a:ext cx="40491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Apptainer - containerization technology.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311725" y="3901800"/>
            <a:ext cx="6189600" cy="87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Source of Scripts (SoS) - a computational environment that supports the development and execution of scripts in multiple languages within a single session.</a:t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3" name="Google Shape;7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3250" y="1548325"/>
            <a:ext cx="1706700" cy="1706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940625" y="3487275"/>
            <a:ext cx="1405006" cy="1475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Apptainer - Singularity container</a:t>
            </a:r>
            <a:endParaRPr/>
          </a:p>
        </p:txBody>
      </p:sp>
      <p:sp>
        <p:nvSpPr>
          <p:cNvPr id="80" name="Google Shape;80;p15"/>
          <p:cNvSpPr txBox="1"/>
          <p:nvPr/>
        </p:nvSpPr>
        <p:spPr>
          <a:xfrm>
            <a:off x="338125" y="2039975"/>
            <a:ext cx="8467800" cy="24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Operates without requiring administrator (root) privileges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Isolation and portability – all data contained in a single .sif file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Security – supports container encryption and cryptographic signing to ensure image integrity.</a:t>
            </a:r>
            <a:b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Integration with HPC systems</a:t>
            </a:r>
            <a:b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</a:b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</a:pP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Support for GPUs and accelerators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/>
        </p:nvSpPr>
        <p:spPr>
          <a:xfrm>
            <a:off x="338125" y="1461563"/>
            <a:ext cx="4196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does it provide?</a:t>
            </a:r>
            <a:endParaRPr sz="22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253100" y="4533575"/>
            <a:ext cx="6637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What Docker is to Kubernetes, Singularity is to HPC.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>
            <a:spLocks noGrp="1"/>
          </p:cNvSpPr>
          <p:nvPr>
            <p:ph type="title"/>
          </p:nvPr>
        </p:nvSpPr>
        <p:spPr>
          <a:xfrm>
            <a:off x="277375" y="1959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Integrating Apptainer into the SLURM Workflow</a:t>
            </a:r>
            <a:endParaRPr/>
          </a:p>
        </p:txBody>
      </p:sp>
      <p:pic>
        <p:nvPicPr>
          <p:cNvPr id="88" name="Google Shape;8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300" y="1572789"/>
            <a:ext cx="8142926" cy="316318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Apptainer - useful commands</a:t>
            </a:r>
            <a:endParaRPr/>
          </a:p>
        </p:txBody>
      </p:sp>
      <p:sp>
        <p:nvSpPr>
          <p:cNvPr id="94" name="Google Shape;94;p17"/>
          <p:cNvSpPr txBox="1"/>
          <p:nvPr/>
        </p:nvSpPr>
        <p:spPr>
          <a:xfrm>
            <a:off x="311775" y="1428750"/>
            <a:ext cx="8520600" cy="36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cache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manage local cache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capability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manage Linux capabilities for users and groups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config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manage various Apptainer configuration (root user)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exec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run command within a container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instance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manage containers running as services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run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run user-defined default command within a container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shell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run shell within a container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test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run user-defined tests within a container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build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build Apptainer image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delete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delete image from library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pull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pull image from URI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push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upload image to the URI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 sz="1500" b="1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sif </a:t>
            </a:r>
            <a:r>
              <a:rPr lang="pl"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- manipulate Singularity Image Format images</a:t>
            </a:r>
            <a:endParaRPr sz="15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Apptainer – Singularity container</a:t>
            </a:r>
            <a:endParaRPr/>
          </a:p>
        </p:txBody>
      </p:sp>
      <p:pic>
        <p:nvPicPr>
          <p:cNvPr id="100" name="Google Shape;10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53275"/>
            <a:ext cx="8839204" cy="31420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Script </a:t>
            </a:r>
            <a:r>
              <a:rPr lang="pl" dirty="0"/>
              <a:t>of Scripts </a:t>
            </a:r>
            <a:endParaRPr dirty="0"/>
          </a:p>
        </p:txBody>
      </p:sp>
      <p:pic>
        <p:nvPicPr>
          <p:cNvPr id="106" name="Google Shape;10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00" y="1388725"/>
            <a:ext cx="6473750" cy="3361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0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SoS - supported languages</a:t>
            </a:r>
            <a:endParaRPr/>
          </a:p>
        </p:txBody>
      </p:sp>
      <p:pic>
        <p:nvPicPr>
          <p:cNvPr id="112" name="Google Shape;11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200" y="1400075"/>
            <a:ext cx="8063576" cy="3338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96425" y="3841550"/>
            <a:ext cx="5107350" cy="121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SoS - workflow system</a:t>
            </a:r>
            <a:endParaRPr/>
          </a:p>
        </p:txBody>
      </p:sp>
      <p:sp>
        <p:nvSpPr>
          <p:cNvPr id="119" name="Google Shape;119;p21"/>
          <p:cNvSpPr txBox="1">
            <a:spLocks noGrp="1"/>
          </p:cNvSpPr>
          <p:nvPr>
            <p:ph type="body" idx="1"/>
          </p:nvPr>
        </p:nvSpPr>
        <p:spPr>
          <a:xfrm>
            <a:off x="311700" y="2330025"/>
            <a:ext cx="3127500" cy="235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Most workflow systems are complex and rigid. Sos is simple and flexible</a:t>
            </a:r>
            <a:endParaRPr sz="14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400"/>
          </a:p>
          <a:p>
            <a:pPr marL="457200" lvl="0" indent="-317500" algn="l" rtl="0">
              <a:spcBef>
                <a:spcPts val="1200"/>
              </a:spcBef>
              <a:spcAft>
                <a:spcPts val="0"/>
              </a:spcAft>
              <a:buSzPts val="1400"/>
              <a:buChar char="●"/>
            </a:pPr>
            <a:r>
              <a:rPr lang="pl" sz="1400"/>
              <a:t>Great for everyday data analysis, not just big projects</a:t>
            </a:r>
            <a:endParaRPr sz="1400"/>
          </a:p>
        </p:txBody>
      </p:sp>
      <p:pic>
        <p:nvPicPr>
          <p:cNvPr id="120" name="Google Shape;12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37925" y="821700"/>
            <a:ext cx="5252424" cy="3636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316</Words>
  <Application>Microsoft Office PowerPoint</Application>
  <PresentationFormat>Pokaz na ekranie (16:9)</PresentationFormat>
  <Paragraphs>51</Paragraphs>
  <Slides>12</Slides>
  <Notes>12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12</vt:i4>
      </vt:variant>
    </vt:vector>
  </HeadingPairs>
  <TitlesOfParts>
    <vt:vector size="16" baseType="lpstr">
      <vt:lpstr>Arial</vt:lpstr>
      <vt:lpstr>Merriweather</vt:lpstr>
      <vt:lpstr>Roboto</vt:lpstr>
      <vt:lpstr>Paradigm</vt:lpstr>
      <vt:lpstr>Running Docker on HPC</vt:lpstr>
      <vt:lpstr>Used technologies</vt:lpstr>
      <vt:lpstr>Apptainer - Singularity container</vt:lpstr>
      <vt:lpstr>Integrating Apptainer into the SLURM Workflow</vt:lpstr>
      <vt:lpstr>Apptainer - useful commands</vt:lpstr>
      <vt:lpstr>Apptainer – Singularity container</vt:lpstr>
      <vt:lpstr>Script of Scripts </vt:lpstr>
      <vt:lpstr>SoS - supported languages</vt:lpstr>
      <vt:lpstr>SoS - workflow system</vt:lpstr>
      <vt:lpstr>SoS - mixed style workflow</vt:lpstr>
      <vt:lpstr>SoS - Remote Execution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Adrian Madej</cp:lastModifiedBy>
  <cp:revision>1</cp:revision>
  <dcterms:modified xsi:type="dcterms:W3CDTF">2025-06-02T20:10:10Z</dcterms:modified>
</cp:coreProperties>
</file>