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74" r:id="rId3"/>
    <p:sldId id="258" r:id="rId4"/>
    <p:sldId id="257" r:id="rId5"/>
    <p:sldId id="259" r:id="rId6"/>
    <p:sldId id="260" r:id="rId7"/>
    <p:sldId id="271" r:id="rId8"/>
    <p:sldId id="263" r:id="rId9"/>
    <p:sldId id="264" r:id="rId10"/>
    <p:sldId id="262" r:id="rId11"/>
    <p:sldId id="265" r:id="rId12"/>
    <p:sldId id="272" r:id="rId13"/>
    <p:sldId id="273" r:id="rId14"/>
    <p:sldId id="270"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6619" autoAdjust="0"/>
  </p:normalViewPr>
  <p:slideViewPr>
    <p:cSldViewPr>
      <p:cViewPr>
        <p:scale>
          <a:sx n="77" d="100"/>
          <a:sy n="77" d="100"/>
        </p:scale>
        <p:origin x="-63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D:\WBN\hethongthongtin\gra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manualLayout>
          <c:layoutTarget val="inner"/>
          <c:xMode val="edge"/>
          <c:yMode val="edge"/>
          <c:x val="0.17380090700500433"/>
          <c:y val="9.4440887074277891E-2"/>
          <c:w val="0.76775222349843164"/>
          <c:h val="0.83309419655876349"/>
        </c:manualLayout>
      </c:layout>
      <c:barChart>
        <c:barDir val="bar"/>
        <c:grouping val="stacked"/>
        <c:varyColors val="0"/>
        <c:ser>
          <c:idx val="0"/>
          <c:order val="0"/>
          <c:tx>
            <c:strRef>
              <c:f>Sheet1!$B$1</c:f>
              <c:strCache>
                <c:ptCount val="1"/>
                <c:pt idx="0">
                  <c:v>Ngày bắt đầu</c:v>
                </c:pt>
              </c:strCache>
            </c:strRef>
          </c:tx>
          <c:spPr>
            <a:no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Sheet1!$B$2:$B$9</c:f>
              <c:numCache>
                <c:formatCode>m/d/yyyy</c:formatCode>
                <c:ptCount val="8"/>
                <c:pt idx="0">
                  <c:v>43752</c:v>
                </c:pt>
                <c:pt idx="1">
                  <c:v>43760</c:v>
                </c:pt>
                <c:pt idx="2">
                  <c:v>43767</c:v>
                </c:pt>
                <c:pt idx="3">
                  <c:v>43776</c:v>
                </c:pt>
                <c:pt idx="4">
                  <c:v>43797</c:v>
                </c:pt>
                <c:pt idx="5">
                  <c:v>43802</c:v>
                </c:pt>
                <c:pt idx="6">
                  <c:v>43808</c:v>
                </c:pt>
                <c:pt idx="7">
                  <c:v>43814</c:v>
                </c:pt>
              </c:numCache>
            </c:numRef>
          </c:val>
        </c:ser>
        <c:ser>
          <c:idx val="1"/>
          <c:order val="1"/>
          <c:tx>
            <c:v>Khoảng thời gian</c:v>
          </c:tx>
          <c:spPr>
            <a:solidFill>
              <a:schemeClr val="accent3"/>
            </a:solid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Sheet1!$D$2:$D$9</c:f>
              <c:numCache>
                <c:formatCode>General</c:formatCode>
                <c:ptCount val="8"/>
                <c:pt idx="0">
                  <c:v>7</c:v>
                </c:pt>
                <c:pt idx="1">
                  <c:v>6</c:v>
                </c:pt>
                <c:pt idx="2">
                  <c:v>9</c:v>
                </c:pt>
                <c:pt idx="3">
                  <c:v>20</c:v>
                </c:pt>
                <c:pt idx="4">
                  <c:v>4</c:v>
                </c:pt>
                <c:pt idx="5">
                  <c:v>5</c:v>
                </c:pt>
                <c:pt idx="6">
                  <c:v>5</c:v>
                </c:pt>
                <c:pt idx="7">
                  <c:v>7</c:v>
                </c:pt>
              </c:numCache>
            </c:numRef>
          </c:val>
        </c:ser>
        <c:dLbls>
          <c:showLegendKey val="0"/>
          <c:showVal val="0"/>
          <c:showCatName val="0"/>
          <c:showSerName val="0"/>
          <c:showPercent val="0"/>
          <c:showBubbleSize val="0"/>
        </c:dLbls>
        <c:gapWidth val="150"/>
        <c:overlap val="100"/>
        <c:axId val="54952448"/>
        <c:axId val="80238208"/>
      </c:barChart>
      <c:catAx>
        <c:axId val="54952448"/>
        <c:scaling>
          <c:orientation val="maxMin"/>
        </c:scaling>
        <c:delete val="0"/>
        <c:axPos val="l"/>
        <c:majorTickMark val="out"/>
        <c:minorTickMark val="none"/>
        <c:tickLblPos val="nextTo"/>
        <c:txPr>
          <a:bodyPr/>
          <a:lstStyle/>
          <a:p>
            <a:pPr>
              <a:defRPr>
                <a:latin typeface="Times New Roman" pitchFamily="18" charset="0"/>
                <a:cs typeface="Times New Roman" pitchFamily="18" charset="0"/>
              </a:defRPr>
            </a:pPr>
            <a:endParaRPr lang="en-US"/>
          </a:p>
        </c:txPr>
        <c:crossAx val="80238208"/>
        <c:crosses val="autoZero"/>
        <c:auto val="1"/>
        <c:lblAlgn val="ctr"/>
        <c:lblOffset val="100"/>
        <c:noMultiLvlLbl val="0"/>
      </c:catAx>
      <c:valAx>
        <c:axId val="80238208"/>
        <c:scaling>
          <c:orientation val="minMax"/>
          <c:max val="43822"/>
          <c:min val="43752"/>
        </c:scaling>
        <c:delete val="0"/>
        <c:axPos val="t"/>
        <c:majorGridlines/>
        <c:numFmt formatCode="m/d/yyyy" sourceLinked="1"/>
        <c:majorTickMark val="out"/>
        <c:minorTickMark val="none"/>
        <c:tickLblPos val="nextTo"/>
        <c:crossAx val="54952448"/>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DEB88-85DA-457F-9CBE-F8E357BCE3EB}" type="datetimeFigureOut">
              <a:rPr lang="en-US" smtClean="0"/>
              <a:t>12/26/2019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830E7-2CEB-45E4-A46C-10A5090F7B89}" type="slidenum">
              <a:rPr lang="en-US" smtClean="0"/>
              <a:t>‹#›</a:t>
            </a:fld>
            <a:endParaRPr lang="en-US"/>
          </a:p>
        </p:txBody>
      </p:sp>
    </p:spTree>
    <p:extLst>
      <p:ext uri="{BB962C8B-B14F-4D97-AF65-F5344CB8AC3E}">
        <p14:creationId xmlns:p14="http://schemas.microsoft.com/office/powerpoint/2010/main" val="329125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mtClean="0"/>
              <a:t>Công ty du lịch thiết kế tour và lên lịch trình cho từng tour cụ thể sau đó cập nhật thông tin các tour này lên website với đầy đủ thông tin về giá cả loại tour, lịch trình, các địa phương đi đến và hình ảnh minh họa(nếu có).</a:t>
            </a:r>
          </a:p>
          <a:p>
            <a:r>
              <a:rPr lang="en-US" smtClean="0"/>
              <a:t>Người viếng thăm website có thể xem, tìm kiếm thông tin về các tour du lịch hiện hành hoặc tìm kiếm tour theo các yêu cầu cụ thể về giá cả, địa phương muốn đến, ngày khởi hành của tour… sau đó khách hàng có thể tiến hành đặt chỗ cho tôi đang xem nếu muốn.</a:t>
            </a:r>
          </a:p>
          <a:p>
            <a:r>
              <a:rPr lang="en-US" smtClean="0"/>
              <a:t>Khách hàng có thể đặt tour trực tuyến, website sẽ cập nhật thông tin đặt chỗ này và lưu trực tiếp lên cơ sở dữ liệu, cho phép người quản trị được phân quyền theo các các công việc sau:</a:t>
            </a:r>
          </a:p>
          <a:p>
            <a:r>
              <a:rPr lang="en-US" smtClean="0"/>
              <a:t>- Xem danh sách khách hàng tham gia các tour đó</a:t>
            </a:r>
          </a:p>
          <a:p>
            <a:r>
              <a:rPr lang="en-US" smtClean="0"/>
              <a:t>- Thay đổi, thêm mới hoặc xóa bỏ thông tin, hình ảnh về các địa điểm du lịch ở các địa phương khác nhau mà công ty muốn giới thiệu cho khách hàng</a:t>
            </a:r>
          </a:p>
          <a:p>
            <a:r>
              <a:rPr lang="en-US" smtClean="0"/>
              <a:t>- Theo dõi tình hình liên hệ thông qua website để đáp ứng kịp thời nhu cầu của họ Về tổ chức lưu trữ thực hiện các yêu cầu:</a:t>
            </a:r>
          </a:p>
          <a:p>
            <a:endParaRPr lang="en-US" smtClean="0"/>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3</a:t>
            </a:fld>
            <a:endParaRPr lang="en-US"/>
          </a:p>
        </p:txBody>
      </p:sp>
    </p:spTree>
    <p:extLst>
      <p:ext uri="{BB962C8B-B14F-4D97-AF65-F5344CB8AC3E}">
        <p14:creationId xmlns:p14="http://schemas.microsoft.com/office/powerpoint/2010/main" val="168696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Đăng nhập</a:t>
            </a:r>
          </a:p>
          <a:p>
            <a:r>
              <a:rPr lang="en-US" sz="1200" kern="1200" smtClean="0">
                <a:solidFill>
                  <a:schemeClr val="tx1"/>
                </a:solidFill>
                <a:effectLst/>
                <a:latin typeface="+mn-lt"/>
                <a:ea typeface="+mn-ea"/>
                <a:cs typeface="+mn-cs"/>
              </a:rPr>
              <a:t>Chức năng này cho phép Admin, Khách Hàng thành viên vào hệ thống bằng tài khoản để thực hiện các chức năng của họ.</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Đăng ký</a:t>
            </a:r>
          </a:p>
          <a:p>
            <a:r>
              <a:rPr lang="en-US" sz="1200" kern="1200" smtClean="0">
                <a:solidFill>
                  <a:schemeClr val="tx1"/>
                </a:solidFill>
                <a:effectLst/>
                <a:latin typeface="+mn-lt"/>
                <a:ea typeface="+mn-ea"/>
                <a:cs typeface="+mn-cs"/>
              </a:rPr>
              <a:t>Chức năng cho phép khách hàng tạo tài khoản để đăng nhập vào hệ thống.</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Tìm kiếm</a:t>
            </a:r>
          </a:p>
          <a:p>
            <a:r>
              <a:rPr lang="en-US" sz="1200" kern="1200" smtClean="0">
                <a:solidFill>
                  <a:schemeClr val="tx1"/>
                </a:solidFill>
                <a:effectLst/>
                <a:latin typeface="+mn-lt"/>
                <a:ea typeface="+mn-ea"/>
                <a:cs typeface="+mn-cs"/>
              </a:rPr>
              <a:t>Chức năng này giúp Admin và khách hàng tìm kiếm thông tin về bài viết, sản phẩm.</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Cập nhật thông tin </a:t>
            </a:r>
          </a:p>
          <a:p>
            <a:r>
              <a:rPr lang="en-US" sz="1200" kern="1200" smtClean="0">
                <a:solidFill>
                  <a:schemeClr val="tx1"/>
                </a:solidFill>
                <a:effectLst/>
                <a:latin typeface="+mn-lt"/>
                <a:ea typeface="+mn-ea"/>
                <a:cs typeface="+mn-cs"/>
              </a:rPr>
              <a:t>Chức năng này cho phép khách hàng cập nhật thông tin cá  nhân của mình.</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Đặt tour</a:t>
            </a:r>
          </a:p>
          <a:p>
            <a:r>
              <a:rPr lang="en-US" sz="1200" kern="1200" smtClean="0">
                <a:solidFill>
                  <a:schemeClr val="tx1"/>
                </a:solidFill>
                <a:effectLst/>
                <a:latin typeface="+mn-lt"/>
                <a:ea typeface="+mn-ea"/>
                <a:cs typeface="+mn-cs"/>
              </a:rPr>
              <a:t>Chức năng này cho phép khách hàng duyệt tour trên website và nhấn nút đặt tour đã chọn.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Quản lý tour</a:t>
            </a:r>
          </a:p>
          <a:p>
            <a:r>
              <a:rPr lang="en-US" sz="1200" kern="1200" smtClean="0">
                <a:solidFill>
                  <a:schemeClr val="tx1"/>
                </a:solidFill>
                <a:effectLst/>
                <a:latin typeface="+mn-lt"/>
                <a:ea typeface="+mn-ea"/>
                <a:cs typeface="+mn-cs"/>
              </a:rPr>
              <a:t>Chức năng này cho phép Admin thêm, xem, sửa, xóa các thông tin của tour.</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Thanh toán Tour</a:t>
            </a:r>
          </a:p>
          <a:p>
            <a:r>
              <a:rPr lang="en-US" sz="1200" kern="1200" smtClean="0">
                <a:solidFill>
                  <a:schemeClr val="tx1"/>
                </a:solidFill>
                <a:effectLst/>
                <a:latin typeface="+mn-lt"/>
                <a:ea typeface="+mn-ea"/>
                <a:cs typeface="+mn-cs"/>
              </a:rPr>
              <a:t>Chức năng này cho phép khác hàng có thể thanh toán Tour qua trang Web bằng tiền mặt hoặc qua thẻ tín dụng.</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5</a:t>
            </a:fld>
            <a:endParaRPr lang="en-US"/>
          </a:p>
        </p:txBody>
      </p:sp>
    </p:spTree>
    <p:extLst>
      <p:ext uri="{BB962C8B-B14F-4D97-AF65-F5344CB8AC3E}">
        <p14:creationId xmlns:p14="http://schemas.microsoft.com/office/powerpoint/2010/main" val="259667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6</a:t>
            </a:fld>
            <a:endParaRPr lang="en-US"/>
          </a:p>
        </p:txBody>
      </p:sp>
    </p:spTree>
    <p:extLst>
      <p:ext uri="{BB962C8B-B14F-4D97-AF65-F5344CB8AC3E}">
        <p14:creationId xmlns:p14="http://schemas.microsoft.com/office/powerpoint/2010/main" val="413232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vi-VN" smtClean="0"/>
              <a:t>Quan hệ</a:t>
            </a:r>
            <a:r>
              <a:rPr lang="en-US" altLang="vi-VN" baseline="0" smtClean="0"/>
              <a:t> include</a:t>
            </a:r>
            <a:endParaRPr lang="en-US" altLang="vi-VN" smtClean="0"/>
          </a:p>
          <a:p>
            <a:pPr eaLnBrk="1" hangingPunct="1"/>
            <a:r>
              <a:rPr lang="en-US" altLang="vi-VN" smtClean="0"/>
              <a:t>Một use case </a:t>
            </a:r>
            <a:r>
              <a:rPr lang="en-US" altLang="vi-VN" u="sng" smtClean="0">
                <a:solidFill>
                  <a:srgbClr val="3333FF"/>
                </a:solidFill>
              </a:rPr>
              <a:t>luôn luôn bao gồm</a:t>
            </a:r>
            <a:r>
              <a:rPr lang="en-US" altLang="vi-VN" smtClean="0"/>
              <a:t> </a:t>
            </a:r>
            <a:r>
              <a:rPr lang="en-US" altLang="vi-VN" i="1" smtClean="0"/>
              <a:t>dãy các ứng xử của một use case khác</a:t>
            </a:r>
          </a:p>
          <a:p>
            <a:pPr eaLnBrk="1" hangingPunct="1"/>
            <a:r>
              <a:rPr lang="en-US" altLang="vi-VN" smtClean="0"/>
              <a:t>Được dùng để tách một dãy các ứng xử giống nhau mà được dùng bởi nhiều use case</a:t>
            </a:r>
          </a:p>
          <a:p>
            <a:pPr eaLnBrk="1" hangingPunct="1"/>
            <a:r>
              <a:rPr lang="en-US" altLang="vi-VN" smtClean="0"/>
              <a:t>Quan hệ</a:t>
            </a:r>
            <a:r>
              <a:rPr lang="en-US" altLang="vi-VN" baseline="0" smtClean="0"/>
              <a:t> Extend</a:t>
            </a:r>
          </a:p>
          <a:p>
            <a:pPr eaLnBrk="1" hangingPunct="1"/>
            <a:r>
              <a:rPr lang="en-US" altLang="vi-VN" smtClean="0"/>
              <a:t>Một use case cung cấp </a:t>
            </a:r>
            <a:r>
              <a:rPr lang="en-US" altLang="vi-VN" u="sng" smtClean="0">
                <a:solidFill>
                  <a:srgbClr val="3333FF"/>
                </a:solidFill>
              </a:rPr>
              <a:t>thêm chức năng (ứng xử) có điều kiện</a:t>
            </a:r>
            <a:r>
              <a:rPr lang="en-US" altLang="vi-VN" smtClean="0"/>
              <a:t> </a:t>
            </a:r>
            <a:r>
              <a:rPr lang="en-US" altLang="vi-VN" i="1" smtClean="0"/>
              <a:t>cho một use case khác </a:t>
            </a:r>
          </a:p>
          <a:p>
            <a:pPr lvl="1" eaLnBrk="1" hangingPunct="1"/>
            <a:r>
              <a:rPr lang="en-US" altLang="vi-VN" smtClean="0"/>
              <a:t>Biểu diễn ứng xử tùy chọn, nhiều công việc khác nhau được thực hiện phụ thuộc vào việc chọn lựa của actor.</a:t>
            </a:r>
          </a:p>
          <a:p>
            <a:pPr lvl="1" eaLnBrk="1" hangingPunct="1"/>
            <a:r>
              <a:rPr lang="en-US" altLang="vi-VN" smtClean="0"/>
              <a:t>Chỉ được kích hoạt khi thỏa </a:t>
            </a:r>
            <a:r>
              <a:rPr lang="en-US" altLang="vi-VN" u="sng" smtClean="0">
                <a:solidFill>
                  <a:srgbClr val="3333FF"/>
                </a:solidFill>
              </a:rPr>
              <a:t>một điều kiện nào đó</a:t>
            </a:r>
            <a:r>
              <a:rPr lang="en-US" altLang="vi-VN" smtClean="0"/>
              <a:t>.</a:t>
            </a:r>
          </a:p>
          <a:p>
            <a:pPr lvl="1" eaLnBrk="1" hangingPunct="1"/>
            <a:r>
              <a:rPr lang="en-US" altLang="vi-VN" smtClean="0"/>
              <a:t>Điểm mở rộng (extension points) trình bày điều kiện khi nào việc mở rộng xảy ra.</a:t>
            </a:r>
          </a:p>
          <a:p>
            <a:pPr eaLnBrk="1" hangingPunct="1"/>
            <a:endParaRPr lang="en-US" altLang="vi-VN" smtClean="0"/>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7</a:t>
            </a:fld>
            <a:endParaRPr lang="en-US"/>
          </a:p>
        </p:txBody>
      </p:sp>
    </p:spTree>
    <p:extLst>
      <p:ext uri="{BB962C8B-B14F-4D97-AF65-F5344CB8AC3E}">
        <p14:creationId xmlns:p14="http://schemas.microsoft.com/office/powerpoint/2010/main" val="238040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“Tìm kiếm”</a:t>
            </a:r>
          </a:p>
          <a:p>
            <a:pPr lvl="0"/>
            <a:r>
              <a:rPr lang="en-US" sz="1200" kern="1200" smtClean="0">
                <a:solidFill>
                  <a:schemeClr val="tx1"/>
                </a:solidFill>
                <a:effectLst/>
                <a:latin typeface="+mn-lt"/>
                <a:ea typeface="+mn-ea"/>
                <a:cs typeface="+mn-cs"/>
              </a:rPr>
              <a:t>Tác nhân: Khách hàng, Admin.</a:t>
            </a:r>
          </a:p>
          <a:p>
            <a:pPr lvl="0"/>
            <a:r>
              <a:rPr lang="en-US" sz="1200" kern="1200" smtClean="0">
                <a:solidFill>
                  <a:schemeClr val="tx1"/>
                </a:solidFill>
                <a:effectLst/>
                <a:latin typeface="+mn-lt"/>
                <a:ea typeface="+mn-ea"/>
                <a:cs typeface="+mn-cs"/>
              </a:rPr>
              <a:t>Mô tả khái quát: Thông tin cần tìm kiếm được hiển thị.</a:t>
            </a:r>
          </a:p>
          <a:p>
            <a:pPr lvl="0"/>
            <a:r>
              <a:rPr lang="en-US" sz="1200" kern="1200" smtClean="0">
                <a:solidFill>
                  <a:schemeClr val="tx1"/>
                </a:solidFill>
                <a:effectLst/>
                <a:latin typeface="+mn-lt"/>
                <a:ea typeface="+mn-ea"/>
                <a:cs typeface="+mn-cs"/>
              </a:rPr>
              <a:t>Điều kiện đầu vào: Người dùng truy cập vào hệ thống website nhập thông tin cần tìm kiếm, hệ thống sẽ tự động thực hiện yêu cầu tìm kiếm.</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Ca sử dụng bắt đầu khi người dùng truy cập vào website của hệ thống và chọn tìm kiếm. Sau đó người dùng điền từ khóa và hệ thống sẽ kiểm tra nếu từ khóa hợp lệ:</a:t>
            </a:r>
          </a:p>
          <a:p>
            <a:r>
              <a:rPr lang="en-US" sz="1200" kern="1200" smtClean="0">
                <a:solidFill>
                  <a:schemeClr val="tx1"/>
                </a:solidFill>
                <a:effectLst/>
                <a:latin typeface="+mn-lt"/>
                <a:ea typeface="+mn-ea"/>
                <a:cs typeface="+mn-cs"/>
              </a:rPr>
              <a:t>+ Hệ thống bắt đầu hiển thị thông tin sản phẩm hoặc thông tin bài viết được tìm thấy.</a:t>
            </a:r>
          </a:p>
          <a:p>
            <a:r>
              <a:rPr lang="en-US" sz="1200" kern="1200" smtClean="0">
                <a:solidFill>
                  <a:schemeClr val="tx1"/>
                </a:solidFill>
                <a:effectLst/>
                <a:latin typeface="+mn-lt"/>
                <a:ea typeface="+mn-ea"/>
                <a:cs typeface="+mn-cs"/>
              </a:rPr>
              <a:t>+ Người dùng có thể chọn xem thông tin hoặc chọn “Thoát” khi đó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Từ khóa không hợp lệ:</a:t>
            </a:r>
          </a:p>
          <a:p>
            <a:r>
              <a:rPr lang="en-US" sz="1200" kern="1200" smtClean="0">
                <a:solidFill>
                  <a:schemeClr val="tx1"/>
                </a:solidFill>
                <a:effectLst/>
                <a:latin typeface="+mn-lt"/>
                <a:ea typeface="+mn-ea"/>
                <a:cs typeface="+mn-cs"/>
              </a:rPr>
              <a:t>+ Người dùng có thể điền lại từ khóa hoặc hủy bỏ tìm kiếm, khi đó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8</a:t>
            </a:fld>
            <a:endParaRPr lang="en-US"/>
          </a:p>
        </p:txBody>
      </p:sp>
    </p:spTree>
    <p:extLst>
      <p:ext uri="{BB962C8B-B14F-4D97-AF65-F5344CB8AC3E}">
        <p14:creationId xmlns:p14="http://schemas.microsoft.com/office/powerpoint/2010/main" val="347563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“quản lý Tour”</a:t>
            </a:r>
          </a:p>
          <a:p>
            <a:r>
              <a:rPr lang="en-US" sz="1200" kern="1200" smtClean="0">
                <a:solidFill>
                  <a:schemeClr val="tx1"/>
                </a:solidFill>
                <a:effectLst/>
                <a:latin typeface="+mn-lt"/>
                <a:ea typeface="+mn-ea"/>
                <a:cs typeface="+mn-cs"/>
              </a:rPr>
              <a:t>- Tác nhân: người quản lý</a:t>
            </a:r>
          </a:p>
          <a:p>
            <a:r>
              <a:rPr lang="en-US" sz="1200" kern="1200" smtClean="0">
                <a:solidFill>
                  <a:schemeClr val="tx1"/>
                </a:solidFill>
                <a:effectLst/>
                <a:latin typeface="+mn-lt"/>
                <a:ea typeface="+mn-ea"/>
                <a:cs typeface="+mn-cs"/>
              </a:rPr>
              <a:t>- Mô tả khái quát: Các tour được chia ra thành từng danh mục, người quản trị cần quản lý danh mục với các thao tác: Thêm tour, sửa thông tin tour, xóa tour ra khỏi danh mục.</a:t>
            </a:r>
          </a:p>
          <a:p>
            <a:r>
              <a:rPr lang="en-US" sz="1200" kern="1200" smtClean="0">
                <a:solidFill>
                  <a:schemeClr val="tx1"/>
                </a:solidFill>
                <a:effectLst/>
                <a:latin typeface="+mn-lt"/>
                <a:ea typeface="+mn-ea"/>
                <a:cs typeface="+mn-cs"/>
              </a:rPr>
              <a:t>- Điều kiện đầu vào: Ca sử dụng bắt đầu khi người quản lý đăng nhập vào hệ thống thành công và chọn quản lý danh mục.</a:t>
            </a:r>
          </a:p>
          <a:p>
            <a:r>
              <a:rPr lang="en-US" sz="1200" kern="1200" smtClean="0">
                <a:solidFill>
                  <a:schemeClr val="tx1"/>
                </a:solidFill>
                <a:effectLst/>
                <a:latin typeface="+mn-lt"/>
                <a:ea typeface="+mn-ea"/>
                <a:cs typeface="+mn-cs"/>
              </a:rPr>
              <a:t> </a:t>
            </a:r>
          </a:p>
          <a:p>
            <a:pPr lvl="0"/>
            <a:r>
              <a:rPr lang="en-US" sz="1200" kern="1200" smtClean="0">
                <a:solidFill>
                  <a:schemeClr val="tx1"/>
                </a:solidFill>
                <a:effectLst/>
                <a:latin typeface="+mn-lt"/>
                <a:ea typeface="+mn-ea"/>
                <a:cs typeface="+mn-cs"/>
              </a:rPr>
              <a:t>Dòng sự kiện chính :</a:t>
            </a:r>
          </a:p>
          <a:p>
            <a:pPr lvl="0"/>
            <a:r>
              <a:rPr lang="en-US" sz="1200" kern="1200" smtClean="0">
                <a:solidFill>
                  <a:schemeClr val="tx1"/>
                </a:solidFill>
                <a:effectLst/>
                <a:latin typeface="+mn-lt"/>
                <a:ea typeface="+mn-ea"/>
                <a:cs typeface="+mn-cs"/>
              </a:rPr>
              <a:t>Ca sử dụng bắt đầu khi người quản lý đăng nhập vào hệ thống.</a:t>
            </a:r>
          </a:p>
          <a:p>
            <a:pPr lvl="0"/>
            <a:r>
              <a:rPr lang="en-US" sz="1200" kern="1200" smtClean="0">
                <a:solidFill>
                  <a:schemeClr val="tx1"/>
                </a:solidFill>
                <a:effectLst/>
                <a:latin typeface="+mn-lt"/>
                <a:ea typeface="+mn-ea"/>
                <a:cs typeface="+mn-cs"/>
              </a:rPr>
              <a:t>Hệ thống kiểm tra mật khẩu đúng hiển thị danh sách danh mục.</a:t>
            </a:r>
          </a:p>
          <a:p>
            <a:pPr lvl="0"/>
            <a:r>
              <a:rPr lang="en-US" sz="1200" kern="1200" smtClean="0">
                <a:solidFill>
                  <a:schemeClr val="tx1"/>
                </a:solidFill>
                <a:effectLst/>
                <a:latin typeface="+mn-lt"/>
                <a:ea typeface="+mn-ea"/>
                <a:cs typeface="+mn-cs"/>
              </a:rPr>
              <a:t>Hệ thống hiển thị chức năng người dùng có thể: Thêm, sửa, xóa tour + Nếu chọn “Thêm mới” thì sự kiện con “Thêm mới tour” được thực hiện.</a:t>
            </a:r>
          </a:p>
          <a:p>
            <a:r>
              <a:rPr lang="en-US" sz="1200" kern="1200" smtClean="0">
                <a:solidFill>
                  <a:schemeClr val="tx1"/>
                </a:solidFill>
                <a:effectLst/>
                <a:latin typeface="+mn-lt"/>
                <a:ea typeface="+mn-ea"/>
                <a:cs typeface="+mn-cs"/>
              </a:rPr>
              <a:t>+ Nếu chọn “Sửa” thì sự kiện con “Sửa thông tin tour” được thực hiện.</a:t>
            </a:r>
          </a:p>
          <a:p>
            <a:r>
              <a:rPr lang="en-US" sz="1200" kern="1200" smtClean="0">
                <a:solidFill>
                  <a:schemeClr val="tx1"/>
                </a:solidFill>
                <a:effectLst/>
                <a:latin typeface="+mn-lt"/>
                <a:ea typeface="+mn-ea"/>
                <a:cs typeface="+mn-cs"/>
              </a:rPr>
              <a:t>+ Nếu chọn “Xóa” thì sự kiện con “Xóa tour” được thực hiện.</a:t>
            </a:r>
          </a:p>
          <a:p>
            <a:r>
              <a:rPr lang="en-US" sz="1200" kern="1200" smtClean="0">
                <a:solidFill>
                  <a:schemeClr val="tx1"/>
                </a:solidFill>
                <a:effectLst/>
                <a:latin typeface="+mn-lt"/>
                <a:ea typeface="+mn-ea"/>
                <a:cs typeface="+mn-cs"/>
              </a:rPr>
              <a:t>+ Nếu chọn “Thoát” thì Ca sử dụng sẽ kết thúc.</a:t>
            </a:r>
          </a:p>
          <a:p>
            <a:pPr lvl="0"/>
            <a:r>
              <a:rPr lang="en-US" sz="1200" kern="1200" smtClean="0">
                <a:solidFill>
                  <a:schemeClr val="tx1"/>
                </a:solidFill>
                <a:effectLst/>
                <a:latin typeface="+mn-lt"/>
                <a:ea typeface="+mn-ea"/>
                <a:cs typeface="+mn-cs"/>
              </a:rPr>
              <a:t>Dòng sự kiện con:</a:t>
            </a:r>
          </a:p>
          <a:p>
            <a:pPr lvl="0"/>
            <a:r>
              <a:rPr lang="en-US" sz="1200" kern="1200" smtClean="0">
                <a:solidFill>
                  <a:schemeClr val="tx1"/>
                </a:solidFill>
                <a:effectLst/>
                <a:latin typeface="+mn-lt"/>
                <a:ea typeface="+mn-ea"/>
                <a:cs typeface="+mn-cs"/>
              </a:rPr>
              <a:t>Thêm mới tour trong danh mục:</a:t>
            </a:r>
          </a:p>
          <a:p>
            <a:pPr lvl="0"/>
            <a:r>
              <a:rPr lang="en-US" sz="1200" kern="1200" smtClean="0">
                <a:solidFill>
                  <a:schemeClr val="tx1"/>
                </a:solidFill>
                <a:effectLst/>
                <a:latin typeface="+mn-lt"/>
                <a:ea typeface="+mn-ea"/>
                <a:cs typeface="+mn-cs"/>
              </a:rPr>
              <a:t>Hệ thống hiển thị from nhập thông tin tour.</a:t>
            </a:r>
          </a:p>
          <a:p>
            <a:pPr lvl="0"/>
            <a:r>
              <a:rPr lang="en-US" sz="1200" kern="1200" smtClean="0">
                <a:solidFill>
                  <a:schemeClr val="tx1"/>
                </a:solidFill>
                <a:effectLst/>
                <a:latin typeface="+mn-lt"/>
                <a:ea typeface="+mn-ea"/>
                <a:cs typeface="+mn-cs"/>
              </a:rPr>
              <a:t>Người quản lý nhập thông tin tour.</a:t>
            </a:r>
          </a:p>
          <a:p>
            <a:pPr lvl="0"/>
            <a:r>
              <a:rPr lang="en-US" sz="1200" kern="1200" smtClean="0">
                <a:solidFill>
                  <a:schemeClr val="tx1"/>
                </a:solidFill>
                <a:effectLst/>
                <a:latin typeface="+mn-lt"/>
                <a:ea typeface="+mn-ea"/>
                <a:cs typeface="+mn-cs"/>
              </a:rPr>
              <a:t>Nhấp nút lưu thông tin.</a:t>
            </a:r>
          </a:p>
          <a:p>
            <a:pPr lvl="0"/>
            <a:r>
              <a:rPr lang="en-US" sz="1200" kern="1200" smtClean="0">
                <a:solidFill>
                  <a:schemeClr val="tx1"/>
                </a:solidFill>
                <a:effectLst/>
                <a:latin typeface="+mn-lt"/>
                <a:ea typeface="+mn-ea"/>
                <a:cs typeface="+mn-cs"/>
              </a:rPr>
              <a:t>Nếu nhập thành công thì thực hiện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“Thêm Tour”</a:t>
            </a:r>
          </a:p>
          <a:p>
            <a:pPr lvl="0"/>
            <a:r>
              <a:rPr lang="en-US" sz="1200" kern="1200" smtClean="0">
                <a:solidFill>
                  <a:schemeClr val="tx1"/>
                </a:solidFill>
                <a:effectLst/>
                <a:latin typeface="+mn-lt"/>
                <a:ea typeface="+mn-ea"/>
                <a:cs typeface="+mn-cs"/>
              </a:rPr>
              <a:t>Sửa thông tin Tour:</a:t>
            </a:r>
          </a:p>
          <a:p>
            <a:pPr lvl="0"/>
            <a:r>
              <a:rPr lang="en-US" sz="1200" kern="1200" smtClean="0">
                <a:solidFill>
                  <a:schemeClr val="tx1"/>
                </a:solidFill>
                <a:effectLst/>
                <a:latin typeface="+mn-lt"/>
                <a:ea typeface="+mn-ea"/>
                <a:cs typeface="+mn-cs"/>
              </a:rPr>
              <a:t>Hệ thống hiển thị from sửa thông tin tour.</a:t>
            </a:r>
          </a:p>
          <a:p>
            <a:pPr lvl="0"/>
            <a:r>
              <a:rPr lang="en-US" sz="1200" kern="1200" smtClean="0">
                <a:solidFill>
                  <a:schemeClr val="tx1"/>
                </a:solidFill>
                <a:effectLst/>
                <a:latin typeface="+mn-lt"/>
                <a:ea typeface="+mn-ea"/>
                <a:cs typeface="+mn-cs"/>
              </a:rPr>
              <a:t>Người quản lý nhập thông tin cần thay đổi.</a:t>
            </a:r>
          </a:p>
          <a:p>
            <a:pPr lvl="0"/>
            <a:r>
              <a:rPr lang="en-US" sz="1200" kern="1200" smtClean="0">
                <a:solidFill>
                  <a:schemeClr val="tx1"/>
                </a:solidFill>
                <a:effectLst/>
                <a:latin typeface="+mn-lt"/>
                <a:ea typeface="+mn-ea"/>
                <a:cs typeface="+mn-cs"/>
              </a:rPr>
              <a:t>Nhấn nút lưu thông tin.</a:t>
            </a:r>
          </a:p>
          <a:p>
            <a:pPr lvl="0"/>
            <a:r>
              <a:rPr lang="en-US" sz="1200" kern="1200" smtClean="0">
                <a:solidFill>
                  <a:schemeClr val="tx1"/>
                </a:solidFill>
                <a:effectLst/>
                <a:latin typeface="+mn-lt"/>
                <a:ea typeface="+mn-ea"/>
                <a:cs typeface="+mn-cs"/>
              </a:rPr>
              <a:t>Nếu việc sửa thành công thì thực hiên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“Sửa Tour”</a:t>
            </a:r>
          </a:p>
          <a:p>
            <a:pPr lvl="0"/>
            <a:r>
              <a:rPr lang="en-US" sz="1200" kern="1200" smtClean="0">
                <a:solidFill>
                  <a:schemeClr val="tx1"/>
                </a:solidFill>
                <a:effectLst/>
                <a:latin typeface="+mn-lt"/>
                <a:ea typeface="+mn-ea"/>
                <a:cs typeface="+mn-cs"/>
              </a:rPr>
              <a:t>Xóa tour:</a:t>
            </a:r>
          </a:p>
          <a:p>
            <a:pPr lvl="0"/>
            <a:r>
              <a:rPr lang="en-US" sz="1200" kern="1200" smtClean="0">
                <a:solidFill>
                  <a:schemeClr val="tx1"/>
                </a:solidFill>
                <a:effectLst/>
                <a:latin typeface="+mn-lt"/>
                <a:ea typeface="+mn-ea"/>
                <a:cs typeface="+mn-cs"/>
              </a:rPr>
              <a:t>Người quản lý chọn tour cần xóa.</a:t>
            </a:r>
          </a:p>
          <a:p>
            <a:pPr lvl="0"/>
            <a:r>
              <a:rPr lang="en-US" sz="1200" kern="1200" smtClean="0">
                <a:solidFill>
                  <a:schemeClr val="tx1"/>
                </a:solidFill>
                <a:effectLst/>
                <a:latin typeface="+mn-lt"/>
                <a:ea typeface="+mn-ea"/>
                <a:cs typeface="+mn-cs"/>
              </a:rPr>
              <a:t>Nhấn nút xóa để thực hiện loại tour.</a:t>
            </a:r>
          </a:p>
          <a:p>
            <a:pPr lvl="0"/>
            <a:r>
              <a:rPr lang="en-US" sz="1200" kern="1200" smtClean="0">
                <a:solidFill>
                  <a:schemeClr val="tx1"/>
                </a:solidFill>
                <a:effectLst/>
                <a:latin typeface="+mn-lt"/>
                <a:ea typeface="+mn-ea"/>
                <a:cs typeface="+mn-cs"/>
              </a:rPr>
              <a:t>Hệ thống hiển thị thông tin báo xác nhận loại bỏ. Nếu người quản trị đồng ý thì hệ thống thông báo tour đã được xóa. Nếu không đồng ý thì hệ thống hiển thị lại danh sách tour.</a:t>
            </a:r>
          </a:p>
          <a:p>
            <a:pPr lvl="0"/>
            <a:r>
              <a:rPr lang="en-US" sz="1200" kern="1200" smtClean="0">
                <a:solidFill>
                  <a:schemeClr val="tx1"/>
                </a:solidFill>
                <a:effectLst/>
                <a:latin typeface="+mn-lt"/>
                <a:ea typeface="+mn-ea"/>
                <a:cs typeface="+mn-cs"/>
              </a:rPr>
              <a:t>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9</a:t>
            </a:fld>
            <a:endParaRPr lang="en-US"/>
          </a:p>
        </p:txBody>
      </p:sp>
    </p:spTree>
    <p:extLst>
      <p:ext uri="{BB962C8B-B14F-4D97-AF65-F5344CB8AC3E}">
        <p14:creationId xmlns:p14="http://schemas.microsoft.com/office/powerpoint/2010/main" val="3709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“Đặt Tour”</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Ca sử dụng cho phép khách hàng chọn tour.</a:t>
            </a:r>
          </a:p>
          <a:p>
            <a:pPr lvl="0"/>
            <a:r>
              <a:rPr lang="en-US" sz="1200" kern="1200" smtClean="0">
                <a:solidFill>
                  <a:schemeClr val="tx1"/>
                </a:solidFill>
                <a:effectLst/>
                <a:latin typeface="+mn-lt"/>
                <a:ea typeface="+mn-ea"/>
                <a:cs typeface="+mn-cs"/>
              </a:rPr>
              <a:t>Điều kiện đầu vào: Ca sử dụng bắt đầu khi sản phẩm cần chọn đã hiển thị trên hệ thống.</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vào mục tour.</a:t>
            </a:r>
          </a:p>
          <a:p>
            <a:pPr lvl="0"/>
            <a:r>
              <a:rPr lang="en-US" sz="1200" kern="1200" smtClean="0">
                <a:solidFill>
                  <a:schemeClr val="tx1"/>
                </a:solidFill>
                <a:effectLst/>
                <a:latin typeface="+mn-lt"/>
                <a:ea typeface="+mn-ea"/>
                <a:cs typeface="+mn-cs"/>
              </a:rPr>
              <a:t>Hệ thống hiển thị các tour có trong đã chọn.</a:t>
            </a:r>
          </a:p>
          <a:p>
            <a:pPr lvl="0"/>
            <a:r>
              <a:rPr lang="en-US" sz="1200" kern="1200" smtClean="0">
                <a:solidFill>
                  <a:schemeClr val="tx1"/>
                </a:solidFill>
                <a:effectLst/>
                <a:latin typeface="+mn-lt"/>
                <a:ea typeface="+mn-ea"/>
                <a:cs typeface="+mn-cs"/>
              </a:rPr>
              <a:t>Khách hàng xem thông tin về tour cần đặt.</a:t>
            </a:r>
          </a:p>
          <a:p>
            <a:pPr lvl="0"/>
            <a:r>
              <a:rPr lang="en-US" sz="1200" kern="1200" smtClean="0">
                <a:solidFill>
                  <a:schemeClr val="tx1"/>
                </a:solidFill>
                <a:effectLst/>
                <a:latin typeface="+mn-lt"/>
                <a:ea typeface="+mn-ea"/>
                <a:cs typeface="+mn-cs"/>
              </a:rPr>
              <a:t>Nếu hệ thống hiển thị có tour, khách hàng chọn vào tour cụ thể cần đặt.</a:t>
            </a:r>
          </a:p>
          <a:p>
            <a:pPr lvl="0"/>
            <a:r>
              <a:rPr lang="en-US" sz="1200" kern="1200" smtClean="0">
                <a:solidFill>
                  <a:schemeClr val="tx1"/>
                </a:solidFill>
                <a:effectLst/>
                <a:latin typeface="+mn-lt"/>
                <a:ea typeface="+mn-ea"/>
                <a:cs typeface="+mn-cs"/>
              </a:rPr>
              <a:t>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Khách chọn đặt tour ở mục khác.</a:t>
            </a:r>
          </a:p>
          <a:p>
            <a:pPr lvl="0"/>
            <a:r>
              <a:rPr lang="en-US" sz="1200" kern="1200" smtClean="0">
                <a:solidFill>
                  <a:schemeClr val="tx1"/>
                </a:solidFill>
                <a:effectLst/>
                <a:latin typeface="+mn-lt"/>
                <a:ea typeface="+mn-ea"/>
                <a:cs typeface="+mn-cs"/>
              </a:rPr>
              <a:t>Hệ thống hiển thị có tour đó.</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10</a:t>
            </a:fld>
            <a:endParaRPr lang="en-US"/>
          </a:p>
        </p:txBody>
      </p:sp>
    </p:spTree>
    <p:extLst>
      <p:ext uri="{BB962C8B-B14F-4D97-AF65-F5344CB8AC3E}">
        <p14:creationId xmlns:p14="http://schemas.microsoft.com/office/powerpoint/2010/main" val="3248751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Use case thanh toán.</a:t>
            </a:r>
          </a:p>
          <a:p>
            <a:r>
              <a:rPr lang="en-US" sz="1200" kern="1200" smtClean="0">
                <a:solidFill>
                  <a:schemeClr val="tx1"/>
                </a:solidFill>
                <a:effectLst/>
                <a:latin typeface="+mn-lt"/>
                <a:ea typeface="+mn-ea"/>
                <a:cs typeface="+mn-cs"/>
              </a:rPr>
              <a:t>- Tác nhân: Khách hàng.</a:t>
            </a:r>
          </a:p>
          <a:p>
            <a:r>
              <a:rPr lang="en-US" sz="1200" kern="1200" smtClean="0">
                <a:solidFill>
                  <a:schemeClr val="tx1"/>
                </a:solidFill>
                <a:effectLst/>
                <a:latin typeface="+mn-lt"/>
                <a:ea typeface="+mn-ea"/>
                <a:cs typeface="+mn-cs"/>
              </a:rPr>
              <a:t>- Mô tả khái quát: Ca sử dụng cho phép khách hàng tạo đơn hàng và một số thông tin mặc định của đơn hàng.</a:t>
            </a:r>
          </a:p>
          <a:p>
            <a:r>
              <a:rPr lang="en-US" sz="1200" kern="1200" smtClean="0">
                <a:solidFill>
                  <a:schemeClr val="tx1"/>
                </a:solidFill>
                <a:effectLst/>
                <a:latin typeface="+mn-lt"/>
                <a:ea typeface="+mn-ea"/>
                <a:cs typeface="+mn-cs"/>
              </a:rPr>
              <a:t>- Điều kiện đầu vào: Khách hàng đã chọn đặt tour</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Khách hàng nhấn “Thanh toán” để tạo đơn hàng.</a:t>
            </a:r>
          </a:p>
          <a:p>
            <a:r>
              <a:rPr lang="en-US" sz="1200" kern="1200" smtClean="0">
                <a:solidFill>
                  <a:schemeClr val="tx1"/>
                </a:solidFill>
                <a:effectLst/>
                <a:latin typeface="+mn-lt"/>
                <a:ea typeface="+mn-ea"/>
                <a:cs typeface="+mn-cs"/>
              </a:rPr>
              <a:t>- Form thanh toán xuất hiện, hệ thống hiển thị đơn hàng và một số thông tin mặc định của đơn hàng.</a:t>
            </a:r>
          </a:p>
          <a:p>
            <a:r>
              <a:rPr lang="en-US" sz="1200" kern="1200" smtClean="0">
                <a:solidFill>
                  <a:schemeClr val="tx1"/>
                </a:solidFill>
                <a:effectLst/>
                <a:latin typeface="+mn-lt"/>
                <a:ea typeface="+mn-ea"/>
                <a:cs typeface="+mn-cs"/>
              </a:rPr>
              <a:t>- Khách hàng nhận tiếp các thông tin: họ tên, số tài khoản, phương thức thanh toán, địa chỉ giao hàng, thời gian giao hàng, số điện thoại để hoàn thành đơn hàng.</a:t>
            </a:r>
          </a:p>
          <a:p>
            <a:r>
              <a:rPr lang="en-US" sz="1200" kern="1200" smtClean="0">
                <a:solidFill>
                  <a:schemeClr val="tx1"/>
                </a:solidFill>
                <a:effectLst/>
                <a:latin typeface="+mn-lt"/>
                <a:ea typeface="+mn-ea"/>
                <a:cs typeface="+mn-cs"/>
              </a:rPr>
              <a:t>- Chọn gửi đơn hàng, nếu đơn hàng đã nhập đúng. Nếu nhập sai thì thực hiện dòng sự kiện rẽ nhánh A1.</a:t>
            </a:r>
          </a:p>
          <a:p>
            <a:r>
              <a:rPr lang="en-US" sz="1200" kern="1200" smtClean="0">
                <a:solidFill>
                  <a:schemeClr val="tx1"/>
                </a:solidFill>
                <a:effectLst/>
                <a:latin typeface="+mn-lt"/>
                <a:ea typeface="+mn-ea"/>
                <a:cs typeface="+mn-cs"/>
              </a:rPr>
              <a:t>- Hệ thống kiểm tra số tài khoản của khách hàng và phương thức thanh toán.  Nếu hợp lệ thì hệ thống thông báo giao dịch thành công. Nếu sai thì thực hiện dòng sự kiện luồng rẽ nhánh A2.</a:t>
            </a:r>
          </a:p>
          <a:p>
            <a:r>
              <a:rPr lang="en-US" sz="1200" kern="1200" smtClean="0">
                <a:solidFill>
                  <a:schemeClr val="tx1"/>
                </a:solidFill>
                <a:effectLst/>
                <a:latin typeface="+mn-lt"/>
                <a:ea typeface="+mn-ea"/>
                <a:cs typeface="+mn-cs"/>
              </a:rPr>
              <a:t>-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Dòng sự kiện rẽ nhánh A1: Đơn hàng nhập sai.</a:t>
            </a:r>
          </a:p>
          <a:p>
            <a:pPr lvl="0"/>
            <a:r>
              <a:rPr lang="en-US" sz="1200" kern="1200" smtClean="0">
                <a:solidFill>
                  <a:schemeClr val="tx1"/>
                </a:solidFill>
                <a:effectLst/>
                <a:latin typeface="+mn-lt"/>
                <a:ea typeface="+mn-ea"/>
                <a:cs typeface="+mn-cs"/>
              </a:rPr>
              <a:t>Hệ thống thông báo việc tạo đơn hàng không thành công.</a:t>
            </a:r>
          </a:p>
          <a:p>
            <a:pPr lvl="0"/>
            <a:r>
              <a:rPr lang="en-US" sz="1200" kern="1200" smtClean="0">
                <a:solidFill>
                  <a:schemeClr val="tx1"/>
                </a:solidFill>
                <a:effectLst/>
                <a:latin typeface="+mn-lt"/>
                <a:ea typeface="+mn-ea"/>
                <a:cs typeface="+mn-cs"/>
              </a:rPr>
              <a:t>Hệ thống hiển thị lại form nhập thông tin và các trường nhập sai.</a:t>
            </a:r>
          </a:p>
          <a:p>
            <a:pPr lvl="0"/>
            <a:r>
              <a:rPr lang="en-US" sz="1200" kern="1200" smtClean="0">
                <a:solidFill>
                  <a:schemeClr val="tx1"/>
                </a:solidFill>
                <a:effectLst/>
                <a:latin typeface="+mn-lt"/>
                <a:ea typeface="+mn-ea"/>
                <a:cs typeface="+mn-cs"/>
              </a:rPr>
              <a:t>Khách hàng nhập lại thông tin,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A2: tài khoản không hợp lệ</a:t>
            </a:r>
          </a:p>
          <a:p>
            <a:pPr lvl="0"/>
            <a:r>
              <a:rPr lang="en-US" sz="1200" kern="1200" smtClean="0">
                <a:solidFill>
                  <a:schemeClr val="tx1"/>
                </a:solidFill>
                <a:effectLst/>
                <a:latin typeface="+mn-lt"/>
                <a:ea typeface="+mn-ea"/>
                <a:cs typeface="+mn-cs"/>
              </a:rPr>
              <a:t>Hệ thống báo phương thức thanh toán và tài khoản của quý khách không hợp lệ.</a:t>
            </a:r>
          </a:p>
          <a:p>
            <a:pPr lvl="0"/>
            <a:r>
              <a:rPr lang="en-US" sz="1200" kern="1200" smtClean="0">
                <a:solidFill>
                  <a:schemeClr val="tx1"/>
                </a:solidFill>
                <a:effectLst/>
                <a:latin typeface="+mn-lt"/>
                <a:ea typeface="+mn-ea"/>
                <a:cs typeface="+mn-cs"/>
              </a:rPr>
              <a:t>Khách hàng nhập lại thông tin nếu muốn mua hàng,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A3: Khách hàng hủy đơn hàng.</a:t>
            </a:r>
          </a:p>
          <a:p>
            <a:pPr lvl="0"/>
            <a:r>
              <a:rPr lang="en-US" sz="1200" kern="1200" smtClean="0">
                <a:solidFill>
                  <a:schemeClr val="tx1"/>
                </a:solidFill>
                <a:effectLst/>
                <a:latin typeface="+mn-lt"/>
                <a:ea typeface="+mn-ea"/>
                <a:cs typeface="+mn-cs"/>
              </a:rPr>
              <a:t>Khách hàng nhấn hủy bỏ đơn hàng.</a:t>
            </a:r>
          </a:p>
          <a:p>
            <a:pPr lvl="0"/>
            <a:r>
              <a:rPr lang="en-US" sz="1200" kern="1200" smtClean="0">
                <a:solidFill>
                  <a:schemeClr val="tx1"/>
                </a:solidFill>
                <a:effectLst/>
                <a:latin typeface="+mn-lt"/>
                <a:ea typeface="+mn-ea"/>
                <a:cs typeface="+mn-cs"/>
              </a:rPr>
              <a:t>Hệ thống hiển thị các sản phẩm để khách hàng thực hiện giao dịch mới.</a:t>
            </a:r>
          </a:p>
          <a:p>
            <a:pPr lvl="0"/>
            <a:r>
              <a:rPr lang="en-US" sz="1200" kern="1200" smtClean="0">
                <a:solidFill>
                  <a:schemeClr val="tx1"/>
                </a:solidFill>
                <a:effectLst/>
                <a:latin typeface="+mn-lt"/>
                <a:ea typeface="+mn-ea"/>
                <a:cs typeface="+mn-cs"/>
              </a:rPr>
              <a:t>Ca sử dụng kết thúc</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11</a:t>
            </a:fld>
            <a:endParaRPr lang="en-US"/>
          </a:p>
        </p:txBody>
      </p:sp>
    </p:spTree>
    <p:extLst>
      <p:ext uri="{BB962C8B-B14F-4D97-AF65-F5344CB8AC3E}">
        <p14:creationId xmlns:p14="http://schemas.microsoft.com/office/powerpoint/2010/main" val="602758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13</a:t>
            </a:fld>
            <a:endParaRPr lang="en-US"/>
          </a:p>
        </p:txBody>
      </p:sp>
    </p:spTree>
    <p:extLst>
      <p:ext uri="{BB962C8B-B14F-4D97-AF65-F5344CB8AC3E}">
        <p14:creationId xmlns:p14="http://schemas.microsoft.com/office/powerpoint/2010/main" val="3159996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01F091A-B2A0-49AA-A710-4FD1242FB88E}" type="datetimeFigureOut">
              <a:rPr lang="en-US" smtClean="0"/>
              <a:t>12/26/2019</a:t>
            </a:fld>
            <a:endParaRPr lang="en-US"/>
          </a:p>
        </p:txBody>
      </p:sp>
      <p:sp>
        <p:nvSpPr>
          <p:cNvPr id="8" name="Slide Number Placeholder 7"/>
          <p:cNvSpPr>
            <a:spLocks noGrp="1"/>
          </p:cNvSpPr>
          <p:nvPr>
            <p:ph type="sldNum" sz="quarter" idx="11"/>
          </p:nvPr>
        </p:nvSpPr>
        <p:spPr/>
        <p:txBody>
          <a:bodyPr/>
          <a:lstStyle/>
          <a:p>
            <a:fld id="{CA75779D-6FDF-4B08-BF25-8E5D56669FA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2"/>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
        <p:nvSpPr>
          <p:cNvPr id="7" name="Oval 6"/>
          <p:cNvSpPr/>
          <p:nvPr/>
        </p:nvSpPr>
        <p:spPr>
          <a:xfrm>
            <a:off x="4495802"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6"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3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2"/>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3"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1F091A-B2A0-49AA-A710-4FD1242FB88E}" type="datetimeFigureOut">
              <a:rPr lang="en-US" smtClean="0"/>
              <a:t>12/26/2019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5779D-6FDF-4B08-BF25-8E5D56669FA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1F091A-B2A0-49AA-A710-4FD1242FB88E}" type="datetimeFigureOut">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F091A-B2A0-49AA-A710-4FD1242FB88E}" type="datetimeFigureOut">
              <a:rPr lang="en-US" smtClean="0"/>
              <a:t>12/26/2019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90"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9" y="273052"/>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90" y="2438402"/>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7"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50" y="6356352"/>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01F091A-B2A0-49AA-A710-4FD1242FB88E}" type="datetimeFigureOut">
              <a:rPr lang="en-US" smtClean="0"/>
              <a:t>12/26/2019</a:t>
            </a:fld>
            <a:endParaRPr lang="en-US"/>
          </a:p>
        </p:txBody>
      </p:sp>
      <p:sp>
        <p:nvSpPr>
          <p:cNvPr id="5" name="Footer Placeholder 4"/>
          <p:cNvSpPr>
            <a:spLocks noGrp="1"/>
          </p:cNvSpPr>
          <p:nvPr>
            <p:ph type="ftr" sz="quarter" idx="3"/>
          </p:nvPr>
        </p:nvSpPr>
        <p:spPr>
          <a:xfrm>
            <a:off x="659167" y="6356352"/>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81" y="6356352"/>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75779D-6FDF-4B08-BF25-8E5D56669FA0}" type="slidenum">
              <a:rPr lang="en-US" smtClean="0"/>
              <a:t>‹#›</a:t>
            </a:fld>
            <a:endParaRPr lang="en-US"/>
          </a:p>
        </p:txBody>
      </p:sp>
      <p:sp>
        <p:nvSpPr>
          <p:cNvPr id="7" name="Oval 6"/>
          <p:cNvSpPr/>
          <p:nvPr/>
        </p:nvSpPr>
        <p:spPr>
          <a:xfrm>
            <a:off x="8457762"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412776"/>
            <a:ext cx="7772400" cy="1375793"/>
          </a:xfrm>
        </p:spPr>
        <p:txBody>
          <a:bodyPr/>
          <a:lstStyle/>
          <a:p>
            <a:r>
              <a:rPr lang="vi-VN" sz="3600" b="1" smtClean="0"/>
              <a:t>PHÂN TÍCH THIẾT KẾ-HỆ THỐNG THÔNG TIN</a:t>
            </a:r>
            <a:endParaRPr lang="en-US" sz="3600" b="1"/>
          </a:p>
        </p:txBody>
      </p:sp>
      <p:sp>
        <p:nvSpPr>
          <p:cNvPr id="3" name="Subtitle 2"/>
          <p:cNvSpPr>
            <a:spLocks noGrp="1"/>
          </p:cNvSpPr>
          <p:nvPr>
            <p:ph type="subTitle" idx="1"/>
          </p:nvPr>
        </p:nvSpPr>
        <p:spPr>
          <a:xfrm>
            <a:off x="1331640" y="3068960"/>
            <a:ext cx="6400800" cy="2016224"/>
          </a:xfrm>
        </p:spPr>
        <p:txBody>
          <a:bodyPr/>
          <a:lstStyle/>
          <a:p>
            <a:r>
              <a:rPr lang="en-US" b="1" smtClean="0">
                <a:solidFill>
                  <a:schemeClr val="tx1"/>
                </a:solidFill>
                <a:latin typeface="+mn-lt"/>
                <a:cs typeface="Times New Roman" pitchFamily="18" charset="0"/>
              </a:rPr>
              <a:t>Đề tài nhóm: Hệ thống đặt tour online</a:t>
            </a:r>
          </a:p>
          <a:p>
            <a:pPr algn="l"/>
            <a:r>
              <a:rPr lang="en-US" sz="2000" b="1" smtClean="0">
                <a:solidFill>
                  <a:schemeClr val="tx1"/>
                </a:solidFill>
                <a:latin typeface="+mn-lt"/>
                <a:cs typeface="Times New Roman" pitchFamily="18" charset="0"/>
              </a:rPr>
              <a:t>Thành viên thực hiện :</a:t>
            </a:r>
          </a:p>
          <a:p>
            <a:pPr marL="342900" indent="-342900" algn="l">
              <a:buFont typeface="Arial" pitchFamily="34" charset="0"/>
              <a:buChar char="•"/>
            </a:pPr>
            <a:r>
              <a:rPr lang="en-US" sz="2000">
                <a:solidFill>
                  <a:schemeClr val="tx1"/>
                </a:solidFill>
                <a:latin typeface="Times New Roman" pitchFamily="18" charset="0"/>
                <a:cs typeface="Times New Roman" pitchFamily="18" charset="0"/>
              </a:rPr>
              <a:t>Lê Thanh Nghị -</a:t>
            </a:r>
            <a:r>
              <a:rPr lang="en-US" sz="2000" smtClean="0">
                <a:solidFill>
                  <a:schemeClr val="tx1"/>
                </a:solidFill>
                <a:latin typeface="Times New Roman" pitchFamily="18" charset="0"/>
                <a:cs typeface="Times New Roman" pitchFamily="18" charset="0"/>
              </a:rPr>
              <a:t>17130130-DH17DTA</a:t>
            </a:r>
          </a:p>
          <a:p>
            <a:pPr marL="342900" indent="-342900" algn="l">
              <a:buFont typeface="Arial" pitchFamily="34" charset="0"/>
              <a:buChar char="•"/>
            </a:pPr>
            <a:r>
              <a:rPr lang="en-US" sz="2000" smtClean="0">
                <a:solidFill>
                  <a:schemeClr val="tx1"/>
                </a:solidFill>
                <a:latin typeface="Times New Roman" pitchFamily="18" charset="0"/>
                <a:cs typeface="Times New Roman" pitchFamily="18" charset="0"/>
              </a:rPr>
              <a:t>Đào Quang Nhật- 17130151-DH17DTB</a:t>
            </a:r>
          </a:p>
          <a:p>
            <a:pPr marL="342900" indent="-342900">
              <a:buFont typeface="Arial" pitchFamily="34" charset="0"/>
              <a:buChar char="•"/>
            </a:pPr>
            <a:endParaRPr lang="en-US" b="1">
              <a:solidFill>
                <a:schemeClr val="tx1"/>
              </a:solidFill>
              <a:latin typeface="+mn-lt"/>
              <a:cs typeface="Times New Roman" pitchFamily="18" charset="0"/>
            </a:endParaRPr>
          </a:p>
        </p:txBody>
      </p:sp>
      <p:sp>
        <p:nvSpPr>
          <p:cNvPr id="4" name="TextBox 3"/>
          <p:cNvSpPr txBox="1"/>
          <p:nvPr/>
        </p:nvSpPr>
        <p:spPr>
          <a:xfrm>
            <a:off x="4967536" y="5701898"/>
            <a:ext cx="4176464" cy="369332"/>
          </a:xfrm>
          <a:prstGeom prst="rect">
            <a:avLst/>
          </a:prstGeom>
          <a:noFill/>
        </p:spPr>
        <p:txBody>
          <a:bodyPr wrap="square" rtlCol="0">
            <a:spAutoFit/>
          </a:bodyPr>
          <a:lstStyle/>
          <a:p>
            <a:r>
              <a:rPr lang="en-US" b="1" smtClean="0"/>
              <a:t>GVHD:   Thầy Lê Phi Hùng</a:t>
            </a:r>
            <a:endParaRPr lang="en-US" b="1"/>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 y="1"/>
            <a:ext cx="1691679" cy="1412775"/>
          </a:xfrm>
          <a:prstGeom prst="rect">
            <a:avLst/>
          </a:prstGeom>
        </p:spPr>
      </p:pic>
    </p:spTree>
    <p:extLst>
      <p:ext uri="{BB962C8B-B14F-4D97-AF65-F5344CB8AC3E}">
        <p14:creationId xmlns:p14="http://schemas.microsoft.com/office/powerpoint/2010/main" val="1158573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529207" y="0"/>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Chức năng đặt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720108" y="800100"/>
            <a:ext cx="8229600" cy="561662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625" y="1005742"/>
            <a:ext cx="787717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6"/>
          <p:cNvPicPr>
            <a:picLocks noGrp="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763688" y="1994480"/>
            <a:ext cx="6379414" cy="3061247"/>
          </a:xfrm>
          <a:prstGeom prst="rect">
            <a:avLst/>
          </a:prstGeom>
          <a:noFill/>
          <a:ln>
            <a:noFill/>
          </a:ln>
        </p:spPr>
      </p:pic>
    </p:spTree>
    <p:extLst>
      <p:ext uri="{BB962C8B-B14F-4D97-AF65-F5344CB8AC3E}">
        <p14:creationId xmlns:p14="http://schemas.microsoft.com/office/powerpoint/2010/main" val="151001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circle(in)">
                                      <p:cBhvr>
                                        <p:cTn id="23"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77240"/>
          </a:xfrm>
        </p:spPr>
        <p:txBody>
          <a:bodyPr/>
          <a:lstStyle/>
          <a:p>
            <a:r>
              <a:rPr lang="en-US" sz="3000" b="1" smtClean="0"/>
              <a:t>Thanh toán Tour</a:t>
            </a:r>
            <a:endParaRPr lang="en-US" sz="3000" b="1"/>
          </a:p>
        </p:txBody>
      </p:sp>
      <p:pic>
        <p:nvPicPr>
          <p:cNvPr id="4" name="Content Placeholder 3" descr="D:\WBN\hethongthongtin\usethanhtoan.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484785"/>
            <a:ext cx="7632848" cy="2997605"/>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2195736" y="1124744"/>
            <a:ext cx="4277449" cy="5377180"/>
          </a:xfrm>
          <a:prstGeom prst="rect">
            <a:avLst/>
          </a:prstGeom>
        </p:spPr>
      </p:pic>
      <p:pic>
        <p:nvPicPr>
          <p:cNvPr id="9" name="Picture 8" descr="D:\WBN\hethongthongtin\thanhtoan.png"/>
          <p:cNvPicPr/>
          <p:nvPr/>
        </p:nvPicPr>
        <p:blipFill>
          <a:blip r:embed="rId5">
            <a:extLst>
              <a:ext uri="{28A0092B-C50C-407E-A947-70E740481C1C}">
                <a14:useLocalDpi xmlns:a14="http://schemas.microsoft.com/office/drawing/2010/main" val="0"/>
              </a:ext>
            </a:extLst>
          </a:blip>
          <a:srcRect/>
          <a:stretch>
            <a:fillRect/>
          </a:stretch>
        </p:blipFill>
        <p:spPr bwMode="auto">
          <a:xfrm>
            <a:off x="827584" y="982710"/>
            <a:ext cx="7848872" cy="5661248"/>
          </a:xfrm>
          <a:prstGeom prst="rect">
            <a:avLst/>
          </a:prstGeom>
          <a:noFill/>
          <a:ln>
            <a:noFill/>
          </a:ln>
        </p:spPr>
      </p:pic>
    </p:spTree>
    <p:extLst>
      <p:ext uri="{BB962C8B-B14F-4D97-AF65-F5344CB8AC3E}">
        <p14:creationId xmlns:p14="http://schemas.microsoft.com/office/powerpoint/2010/main" val="5823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47464"/>
          </a:xfrm>
        </p:spPr>
        <p:txBody>
          <a:bodyPr/>
          <a:lstStyle/>
          <a:p>
            <a:r>
              <a:rPr lang="en-US" sz="3000" b="1" smtClean="0"/>
              <a:t>Class Diagram tổng</a:t>
            </a:r>
            <a:endParaRPr lang="en-US" sz="3000" b="1"/>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 y="836712"/>
            <a:ext cx="913945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016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60" y="260648"/>
            <a:ext cx="8229600" cy="763488"/>
          </a:xfrm>
        </p:spPr>
        <p:txBody>
          <a:bodyPr/>
          <a:lstStyle/>
          <a:p>
            <a:r>
              <a:rPr lang="en-US" sz="3000" b="1" smtClean="0">
                <a:latin typeface="Times New Roman" pitchFamily="18" charset="0"/>
                <a:cs typeface="Times New Roman" pitchFamily="18" charset="0"/>
              </a:rPr>
              <a:t>Database tổng</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321" y="1130804"/>
            <a:ext cx="711517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7324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4" y="188640"/>
            <a:ext cx="8229600" cy="691480"/>
          </a:xfrm>
        </p:spPr>
        <p:txBody>
          <a:bodyPr/>
          <a:lstStyle/>
          <a:p>
            <a:r>
              <a:rPr lang="en-US" sz="3000" b="1" smtClean="0">
                <a:latin typeface="Times New Roman" pitchFamily="18" charset="0"/>
                <a:cs typeface="Times New Roman" pitchFamily="18" charset="0"/>
              </a:rPr>
              <a:t>Thiết kế giao diện</a:t>
            </a:r>
            <a:endParaRPr lang="en-US" sz="3000" b="1">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08720"/>
            <a:ext cx="8229600" cy="5472608"/>
          </a:xfrm>
          <a:prstGeom prst="rect">
            <a:avLst/>
          </a:prstGeom>
          <a:noFill/>
          <a:ln>
            <a:noFill/>
          </a:ln>
        </p:spPr>
      </p:pic>
      <p:sp>
        <p:nvSpPr>
          <p:cNvPr id="5" name="TextBox 4"/>
          <p:cNvSpPr txBox="1"/>
          <p:nvPr/>
        </p:nvSpPr>
        <p:spPr>
          <a:xfrm>
            <a:off x="1259632" y="3068960"/>
            <a:ext cx="669674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800" smtClean="0"/>
              <a:t>Cảm ơn thầy và </a:t>
            </a:r>
            <a:r>
              <a:rPr lang="en-US" sz="2800" smtClean="0">
                <a:latin typeface="Times New Roman" pitchFamily="18" charset="0"/>
                <a:cs typeface="Times New Roman" pitchFamily="18" charset="0"/>
              </a:rPr>
              <a:t>mọi</a:t>
            </a:r>
            <a:r>
              <a:rPr lang="en-US" sz="2800" smtClean="0"/>
              <a:t> người đã lắng nghe!</a:t>
            </a:r>
            <a:endParaRPr lang="en-US" sz="2800"/>
          </a:p>
        </p:txBody>
      </p:sp>
    </p:spTree>
    <p:extLst>
      <p:ext uri="{BB962C8B-B14F-4D97-AF65-F5344CB8AC3E}">
        <p14:creationId xmlns:p14="http://schemas.microsoft.com/office/powerpoint/2010/main" val="61602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49139335"/>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mtClean="0"/>
                        <a:t>Tên</a:t>
                      </a:r>
                      <a:r>
                        <a:rPr lang="en-US" baseline="0" smtClean="0"/>
                        <a:t> UseCase</a:t>
                      </a:r>
                      <a:endParaRPr lang="en-US"/>
                    </a:p>
                  </a:txBody>
                  <a:tcPr/>
                </a:tc>
                <a:tc>
                  <a:txBody>
                    <a:bodyPr/>
                    <a:lstStyle/>
                    <a:p>
                      <a:endParaRPr lang="en-US"/>
                    </a:p>
                  </a:txBody>
                  <a:tcPr/>
                </a:tc>
              </a:tr>
              <a:tr h="370840">
                <a:tc>
                  <a:txBody>
                    <a:bodyPr/>
                    <a:lstStyle/>
                    <a:p>
                      <a:r>
                        <a:rPr lang="en-US" smtClean="0"/>
                        <a:t>Mô</a:t>
                      </a:r>
                      <a:r>
                        <a:rPr lang="en-US" baseline="0" smtClean="0"/>
                        <a:t> tả</a:t>
                      </a:r>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15431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lstStyle/>
          <a:p>
            <a:r>
              <a:rPr lang="en-US" sz="3000" b="1" smtClean="0">
                <a:latin typeface="Times New Roman" pitchFamily="18" charset="0"/>
                <a:cs typeface="Times New Roman" pitchFamily="18" charset="0"/>
              </a:rPr>
              <a:t>Phân công công việc</a:t>
            </a:r>
            <a:endParaRPr lang="en-US" sz="3000" b="1">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9560697"/>
              </p:ext>
            </p:extLst>
          </p:nvPr>
        </p:nvGraphicFramePr>
        <p:xfrm>
          <a:off x="539551" y="836712"/>
          <a:ext cx="8280921" cy="4176464"/>
        </p:xfrm>
        <a:graphic>
          <a:graphicData uri="http://schemas.openxmlformats.org/drawingml/2006/table">
            <a:tbl>
              <a:tblPr firstRow="1" bandRow="1">
                <a:tableStyleId>{5C22544A-7EE6-4342-B048-85BDC9FD1C3A}</a:tableStyleId>
              </a:tblPr>
              <a:tblGrid>
                <a:gridCol w="2760307"/>
                <a:gridCol w="2760307"/>
                <a:gridCol w="2760307"/>
              </a:tblGrid>
              <a:tr h="862802">
                <a:tc>
                  <a:txBody>
                    <a:bodyPr/>
                    <a:lstStyle/>
                    <a:p>
                      <a:r>
                        <a:rPr lang="en-US" smtClean="0"/>
                        <a:t>STT</a:t>
                      </a:r>
                      <a:endParaRPr lang="en-US"/>
                    </a:p>
                  </a:txBody>
                  <a:tcPr/>
                </a:tc>
                <a:tc>
                  <a:txBody>
                    <a:bodyPr/>
                    <a:lstStyle/>
                    <a:p>
                      <a:r>
                        <a:rPr lang="en-US" smtClean="0"/>
                        <a:t>Công</a:t>
                      </a:r>
                      <a:r>
                        <a:rPr lang="en-US" baseline="0" smtClean="0"/>
                        <a:t> Việc</a:t>
                      </a:r>
                      <a:endParaRPr lang="en-US"/>
                    </a:p>
                  </a:txBody>
                  <a:tcPr/>
                </a:tc>
                <a:tc>
                  <a:txBody>
                    <a:bodyPr/>
                    <a:lstStyle/>
                    <a:p>
                      <a:r>
                        <a:rPr lang="en-US" smtClean="0"/>
                        <a:t>Người</a:t>
                      </a:r>
                      <a:r>
                        <a:rPr lang="en-US" baseline="0" smtClean="0"/>
                        <a:t> thực hiện</a:t>
                      </a:r>
                      <a:endParaRPr lang="en-US"/>
                    </a:p>
                  </a:txBody>
                  <a:tcPr/>
                </a:tc>
              </a:tr>
              <a:tr h="1802201">
                <a:tc>
                  <a:txBody>
                    <a:bodyPr/>
                    <a:lstStyle/>
                    <a:p>
                      <a:r>
                        <a:rPr lang="en-US" smtClean="0"/>
                        <a:t>1</a:t>
                      </a:r>
                      <a:endParaRPr lang="en-US"/>
                    </a:p>
                  </a:txBody>
                  <a:tcPr/>
                </a:tc>
                <a:tc>
                  <a:txBody>
                    <a:bodyPr/>
                    <a:lstStyle/>
                    <a:p>
                      <a:r>
                        <a:rPr lang="en-US" smtClean="0"/>
                        <a:t>Tìm</a:t>
                      </a:r>
                      <a:r>
                        <a:rPr lang="en-US" baseline="0" smtClean="0"/>
                        <a:t> kiếm Tour</a:t>
                      </a:r>
                    </a:p>
                    <a:p>
                      <a:endParaRPr lang="en-US" baseline="0" smtClean="0"/>
                    </a:p>
                    <a:p>
                      <a:r>
                        <a:rPr lang="en-US" baseline="0" smtClean="0"/>
                        <a:t>Quản lý Tour</a:t>
                      </a:r>
                      <a:endParaRPr lang="en-US"/>
                    </a:p>
                  </a:txBody>
                  <a:tcPr/>
                </a:tc>
                <a:tc>
                  <a:txBody>
                    <a:bodyPr/>
                    <a:lstStyle/>
                    <a:p>
                      <a:r>
                        <a:rPr lang="en-US" smtClean="0"/>
                        <a:t>Lê</a:t>
                      </a:r>
                      <a:r>
                        <a:rPr lang="en-US" baseline="0" smtClean="0"/>
                        <a:t> Thanh Nghị</a:t>
                      </a:r>
                      <a:endParaRPr lang="en-US"/>
                    </a:p>
                  </a:txBody>
                  <a:tcPr/>
                </a:tc>
              </a:tr>
              <a:tr h="1511461">
                <a:tc>
                  <a:txBody>
                    <a:bodyPr/>
                    <a:lstStyle/>
                    <a:p>
                      <a:r>
                        <a:rPr lang="en-US" smtClean="0"/>
                        <a:t>2</a:t>
                      </a:r>
                      <a:endParaRPr lang="en-US"/>
                    </a:p>
                  </a:txBody>
                  <a:tcPr/>
                </a:tc>
                <a:tc>
                  <a:txBody>
                    <a:bodyPr/>
                    <a:lstStyle/>
                    <a:p>
                      <a:r>
                        <a:rPr lang="en-US" smtClean="0"/>
                        <a:t>Đặt</a:t>
                      </a:r>
                      <a:r>
                        <a:rPr lang="en-US" baseline="0" smtClean="0"/>
                        <a:t> Tour</a:t>
                      </a:r>
                    </a:p>
                    <a:p>
                      <a:r>
                        <a:rPr lang="en-US" baseline="0" smtClean="0"/>
                        <a:t>Thanh toán Tour</a:t>
                      </a:r>
                      <a:endParaRPr lang="en-US"/>
                    </a:p>
                  </a:txBody>
                  <a:tcPr/>
                </a:tc>
                <a:tc>
                  <a:txBody>
                    <a:bodyPr/>
                    <a:lstStyle/>
                    <a:p>
                      <a:r>
                        <a:rPr lang="en-US" smtClean="0"/>
                        <a:t>Đào</a:t>
                      </a:r>
                      <a:r>
                        <a:rPr lang="en-US" baseline="0" smtClean="0"/>
                        <a:t> Quang Nhật</a:t>
                      </a:r>
                      <a:endParaRPr lang="en-US"/>
                    </a:p>
                  </a:txBody>
                  <a:tcPr/>
                </a:tc>
              </a:tr>
            </a:tbl>
          </a:graphicData>
        </a:graphic>
      </p:graphicFrame>
    </p:spTree>
    <p:extLst>
      <p:ext uri="{BB962C8B-B14F-4D97-AF65-F5344CB8AC3E}">
        <p14:creationId xmlns:p14="http://schemas.microsoft.com/office/powerpoint/2010/main" val="2230189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57944"/>
            <a:ext cx="8229600" cy="763488"/>
          </a:xfrm>
        </p:spPr>
        <p:txBody>
          <a:bodyPr/>
          <a:lstStyle/>
          <a:p>
            <a:r>
              <a:rPr lang="en-US" sz="3000" b="1" smtClean="0">
                <a:latin typeface="Times New Roman" pitchFamily="18" charset="0"/>
                <a:cs typeface="Times New Roman" pitchFamily="18" charset="0"/>
              </a:rPr>
              <a:t>Đặc tả yêu cầu bài toán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457200" y="3284984"/>
            <a:ext cx="8229600" cy="2841181"/>
          </a:xfrm>
        </p:spPr>
        <p:txBody>
          <a:bodyPr>
            <a:normAutofit/>
          </a:bodyPr>
          <a:lstStyle/>
          <a:p>
            <a:r>
              <a:rPr lang="en-US" b="1" smtClean="0">
                <a:solidFill>
                  <a:schemeClr val="tx1"/>
                </a:solidFill>
                <a:latin typeface="Times New Roman" pitchFamily="18" charset="0"/>
                <a:cs typeface="Times New Roman" pitchFamily="18" charset="0"/>
              </a:rPr>
              <a:t>Mục đích đồ án:</a:t>
            </a:r>
          </a:p>
          <a:p>
            <a:pPr>
              <a:buFontTx/>
              <a:buChar char="-"/>
            </a:pPr>
            <a:r>
              <a:rPr lang="en-US" smtClean="0">
                <a:solidFill>
                  <a:schemeClr val="tx1"/>
                </a:solidFill>
                <a:latin typeface="Times New Roman" pitchFamily="18" charset="0"/>
                <a:cs typeface="Times New Roman" pitchFamily="18" charset="0"/>
              </a:rPr>
              <a:t>Nhằm giúp khách hàng có thể đặt vé online một cách nhanh nhất, thuận tiện và an toàn nhất.</a:t>
            </a:r>
          </a:p>
          <a:p>
            <a:pPr>
              <a:buFontTx/>
              <a:buChar char="-"/>
            </a:pPr>
            <a:r>
              <a:rPr lang="en-US" smtClean="0">
                <a:solidFill>
                  <a:schemeClr val="tx1"/>
                </a:solidFill>
                <a:latin typeface="Times New Roman" pitchFamily="18" charset="0"/>
                <a:cs typeface="Times New Roman" pitchFamily="18" charset="0"/>
              </a:rPr>
              <a:t>Trang web với đầy đủ thông tin về giá cả, loại Tour, lịch trình nhằm đáp ứng tốt nhất cho khách hàng.</a:t>
            </a:r>
          </a:p>
          <a:p>
            <a:pPr>
              <a:buFontTx/>
              <a:buChar char="-"/>
            </a:pP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539552" y="836712"/>
            <a:ext cx="7776864" cy="2308324"/>
          </a:xfrm>
          <a:prstGeom prst="rect">
            <a:avLst/>
          </a:prstGeom>
          <a:noFill/>
        </p:spPr>
        <p:txBody>
          <a:bodyPr wrap="square" rtlCol="0">
            <a:spAutoFit/>
          </a:bodyPr>
          <a:lstStyle/>
          <a:p>
            <a:pPr marL="285750" indent="-285750">
              <a:buFont typeface="Arial" pitchFamily="34" charset="0"/>
              <a:buChar char="•"/>
            </a:pPr>
            <a:r>
              <a:rPr lang="en-US" sz="2400" b="1" smtClean="0">
                <a:latin typeface="Times New Roman" pitchFamily="18" charset="0"/>
                <a:cs typeface="Times New Roman" pitchFamily="18" charset="0"/>
              </a:rPr>
              <a:t>Đặt vấn đề : </a:t>
            </a:r>
          </a:p>
          <a:p>
            <a:pPr marL="285750" indent="-285750">
              <a:buFontTx/>
              <a:buChar char="-"/>
            </a:pPr>
            <a:r>
              <a:rPr lang="en-US" sz="2400" smtClean="0">
                <a:latin typeface="Times New Roman" pitchFamily="18" charset="0"/>
                <a:cs typeface="Times New Roman" pitchFamily="18" charset="0"/>
              </a:rPr>
              <a:t>Xã hội ngày càng hiện đại hóa, mạng Internet đã trở thành một thành phần thiết yếu trong cuộc sống.</a:t>
            </a:r>
          </a:p>
          <a:p>
            <a:pPr marL="285750" indent="-285750">
              <a:buFontTx/>
              <a:buChar char="-"/>
            </a:pPr>
            <a:r>
              <a:rPr lang="en-US" sz="2400" smtClean="0">
                <a:latin typeface="Times New Roman" pitchFamily="18" charset="0"/>
                <a:cs typeface="Times New Roman" pitchFamily="18" charset="0"/>
              </a:rPr>
              <a:t>Về lĩnh vực du lịch cần phải chú ý về việc quảng bá và giới thiệu cho khách hàng một cách hiệu quả và kịp thời là yếu tố quyết định đến lợi nhuận của công ti.</a:t>
            </a:r>
          </a:p>
        </p:txBody>
      </p:sp>
    </p:spTree>
    <p:extLst>
      <p:ext uri="{BB962C8B-B14F-4D97-AF65-F5344CB8AC3E}">
        <p14:creationId xmlns:p14="http://schemas.microsoft.com/office/powerpoint/2010/main" val="2607676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63488"/>
          </a:xfrm>
        </p:spPr>
        <p:txBody>
          <a:bodyPr/>
          <a:lstStyle/>
          <a:p>
            <a:r>
              <a:rPr lang="en-US" sz="3000" b="1" smtClean="0">
                <a:latin typeface="Times New Roman" pitchFamily="18" charset="0"/>
                <a:cs typeface="Times New Roman" pitchFamily="18" charset="0"/>
              </a:rPr>
              <a:t>Các bước thực hiện </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395536" y="1196754"/>
            <a:ext cx="8229600" cy="4525963"/>
          </a:xfrm>
        </p:spPr>
        <p:txBody>
          <a:bodyPr/>
          <a:lstStyle/>
          <a:p>
            <a:r>
              <a:rPr lang="vi-VN">
                <a:solidFill>
                  <a:schemeClr val="tx1"/>
                </a:solidFill>
                <a:latin typeface="Times New Roman" pitchFamily="18" charset="0"/>
                <a:cs typeface="Times New Roman" pitchFamily="18" charset="0"/>
              </a:rPr>
              <a:t>Vấn đề đặt ra</a:t>
            </a:r>
          </a:p>
          <a:p>
            <a:r>
              <a:rPr lang="vi-VN">
                <a:solidFill>
                  <a:schemeClr val="tx1"/>
                </a:solidFill>
                <a:latin typeface="Times New Roman" pitchFamily="18" charset="0"/>
                <a:cs typeface="Times New Roman" pitchFamily="18" charset="0"/>
              </a:rPr>
              <a:t>Những yêu cầu về phần mềm</a:t>
            </a:r>
          </a:p>
          <a:p>
            <a:r>
              <a:rPr lang="vi-VN">
                <a:solidFill>
                  <a:schemeClr val="tx1"/>
                </a:solidFill>
                <a:latin typeface="Times New Roman" pitchFamily="18" charset="0"/>
                <a:cs typeface="Times New Roman" pitchFamily="18" charset="0"/>
              </a:rPr>
              <a:t>Kế hoạch hoành thành dự án (grant)</a:t>
            </a:r>
          </a:p>
          <a:p>
            <a:r>
              <a:rPr lang="vi-VN">
                <a:solidFill>
                  <a:schemeClr val="tx1"/>
                </a:solidFill>
                <a:latin typeface="Times New Roman" pitchFamily="18" charset="0"/>
                <a:cs typeface="Times New Roman" pitchFamily="18" charset="0"/>
              </a:rPr>
              <a:t>Mô hình hóa yêu cầu (use case, acitivity diagram)</a:t>
            </a:r>
          </a:p>
          <a:p>
            <a:r>
              <a:rPr lang="vi-VN">
                <a:solidFill>
                  <a:schemeClr val="tx1"/>
                </a:solidFill>
                <a:latin typeface="Times New Roman" pitchFamily="18" charset="0"/>
                <a:cs typeface="Times New Roman" pitchFamily="18" charset="0"/>
              </a:rPr>
              <a:t>Mô hình khái niệm (domain model)</a:t>
            </a:r>
          </a:p>
          <a:p>
            <a:r>
              <a:rPr lang="vi-VN">
                <a:solidFill>
                  <a:schemeClr val="tx1"/>
                </a:solidFill>
                <a:latin typeface="Times New Roman" pitchFamily="18" charset="0"/>
                <a:cs typeface="Times New Roman" pitchFamily="18" charset="0"/>
              </a:rPr>
              <a:t>Biểu đồ trình tự (sequence diagram)</a:t>
            </a:r>
          </a:p>
          <a:p>
            <a:r>
              <a:rPr lang="vi-VN">
                <a:solidFill>
                  <a:schemeClr val="tx1"/>
                </a:solidFill>
                <a:latin typeface="Times New Roman" pitchFamily="18" charset="0"/>
                <a:cs typeface="Times New Roman" pitchFamily="18" charset="0"/>
              </a:rPr>
              <a:t>Biểu đồ lớp (class diagram)</a:t>
            </a:r>
          </a:p>
          <a:p>
            <a:r>
              <a:rPr lang="vi-VN">
                <a:solidFill>
                  <a:schemeClr val="tx1"/>
                </a:solidFill>
                <a:latin typeface="Times New Roman" pitchFamily="18" charset="0"/>
                <a:cs typeface="Times New Roman" pitchFamily="18" charset="0"/>
              </a:rPr>
              <a:t>Thiết kế database</a:t>
            </a:r>
          </a:p>
          <a:p>
            <a:r>
              <a:rPr lang="vi-VN">
                <a:solidFill>
                  <a:schemeClr val="tx1"/>
                </a:solidFill>
                <a:latin typeface="Times New Roman" pitchFamily="18" charset="0"/>
                <a:cs typeface="Times New Roman" pitchFamily="18" charset="0"/>
              </a:rPr>
              <a:t>Thiết kế giao diện</a:t>
            </a:r>
          </a:p>
          <a:p>
            <a:r>
              <a:rPr lang="vi-VN">
                <a:solidFill>
                  <a:schemeClr val="tx1"/>
                </a:solidFill>
                <a:latin typeface="Times New Roman" pitchFamily="18" charset="0"/>
                <a:cs typeface="Times New Roman" pitchFamily="18" charset="0"/>
              </a:rPr>
              <a:t>Triển khai</a:t>
            </a:r>
            <a:endParaRPr lang="en-US">
              <a:solidFill>
                <a:schemeClr val="tx1"/>
              </a:solidFill>
              <a:latin typeface="Times New Roman" pitchFamily="18" charset="0"/>
              <a:cs typeface="Times New Roman" pitchFamily="18" charset="0"/>
            </a:endParaRPr>
          </a:p>
          <a:p>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82659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1"/>
            <a:ext cx="8229600" cy="4525963"/>
          </a:xfrm>
        </p:spPr>
        <p:txBody>
          <a:bodyPr>
            <a:normAutofit/>
          </a:bodyPr>
          <a:lstStyle/>
          <a:p>
            <a:r>
              <a:rPr lang="en-US" smtClean="0">
                <a:solidFill>
                  <a:schemeClr val="tx1"/>
                </a:solidFill>
                <a:latin typeface="Times New Roman" pitchFamily="18" charset="0"/>
                <a:cs typeface="Times New Roman" pitchFamily="18" charset="0"/>
              </a:rPr>
              <a:t>Khách hàng: </a:t>
            </a:r>
          </a:p>
          <a:p>
            <a:pPr lvl="2" indent="-342900">
              <a:buFontTx/>
              <a:buChar char="-"/>
            </a:pPr>
            <a:r>
              <a:rPr lang="en-US" sz="2400" smtClean="0">
                <a:solidFill>
                  <a:schemeClr val="tx1"/>
                </a:solidFill>
                <a:latin typeface="Times New Roman" pitchFamily="18" charset="0"/>
                <a:cs typeface="Times New Roman" pitchFamily="18" charset="0"/>
              </a:rPr>
              <a:t>Đăng nhập</a:t>
            </a:r>
          </a:p>
          <a:p>
            <a:pPr lvl="2" indent="-342900">
              <a:buFontTx/>
              <a:buChar char="-"/>
            </a:pPr>
            <a:r>
              <a:rPr lang="en-US" sz="2400" smtClean="0">
                <a:solidFill>
                  <a:schemeClr val="tx1"/>
                </a:solidFill>
                <a:latin typeface="Times New Roman" pitchFamily="18" charset="0"/>
                <a:cs typeface="Times New Roman" pitchFamily="18" charset="0"/>
              </a:rPr>
              <a:t>Đăng ký</a:t>
            </a:r>
          </a:p>
          <a:p>
            <a:pPr lvl="2" indent="-342900">
              <a:buFontTx/>
              <a:buChar char="-"/>
            </a:pPr>
            <a:r>
              <a:rPr lang="en-US" sz="2400" smtClean="0">
                <a:solidFill>
                  <a:schemeClr val="tx1"/>
                </a:solidFill>
                <a:latin typeface="Times New Roman" pitchFamily="18" charset="0"/>
                <a:cs typeface="Times New Roman" pitchFamily="18" charset="0"/>
              </a:rPr>
              <a:t>Cập nhật thông tin</a:t>
            </a:r>
          </a:p>
          <a:p>
            <a:pPr marL="800100" lvl="2" indent="0">
              <a:buNone/>
            </a:pPr>
            <a:r>
              <a:rPr lang="en-US" sz="2400" smtClean="0">
                <a:solidFill>
                  <a:schemeClr val="tx1"/>
                </a:solidFill>
                <a:latin typeface="Times New Roman" pitchFamily="18" charset="0"/>
                <a:cs typeface="Times New Roman" pitchFamily="18" charset="0"/>
              </a:rPr>
              <a:t>-  Tìm kiếm Tour</a:t>
            </a:r>
          </a:p>
          <a:p>
            <a:pPr marL="800100" lvl="2" indent="0">
              <a:buNone/>
            </a:pPr>
            <a:r>
              <a:rPr lang="en-US" sz="2400" smtClean="0">
                <a:solidFill>
                  <a:schemeClr val="tx1"/>
                </a:solidFill>
                <a:latin typeface="Times New Roman" pitchFamily="18" charset="0"/>
                <a:cs typeface="Times New Roman" pitchFamily="18" charset="0"/>
              </a:rPr>
              <a:t>-  Đặt Tour</a:t>
            </a:r>
          </a:p>
          <a:p>
            <a:pPr marL="800100" lvl="2" indent="0">
              <a:buNone/>
            </a:pPr>
            <a:r>
              <a:rPr lang="en-US" sz="2400" smtClean="0">
                <a:solidFill>
                  <a:schemeClr val="tx1"/>
                </a:solidFill>
                <a:latin typeface="Times New Roman" pitchFamily="18" charset="0"/>
                <a:cs typeface="Times New Roman" pitchFamily="18" charset="0"/>
              </a:rPr>
              <a:t>-  Thanh toán Tour</a:t>
            </a:r>
          </a:p>
          <a:p>
            <a:r>
              <a:rPr lang="en-US" smtClean="0">
                <a:solidFill>
                  <a:schemeClr val="tx1"/>
                </a:solidFill>
                <a:latin typeface="Times New Roman" pitchFamily="18" charset="0"/>
                <a:cs typeface="Times New Roman" pitchFamily="18" charset="0"/>
              </a:rPr>
              <a:t>Admin: </a:t>
            </a:r>
          </a:p>
          <a:p>
            <a:pPr lvl="2" indent="-342900">
              <a:buFontTx/>
              <a:buChar char="-"/>
            </a:pPr>
            <a:r>
              <a:rPr lang="en-US" sz="2400" smtClean="0">
                <a:solidFill>
                  <a:schemeClr val="tx1"/>
                </a:solidFill>
                <a:latin typeface="Times New Roman" pitchFamily="18" charset="0"/>
                <a:cs typeface="Times New Roman" pitchFamily="18" charset="0"/>
              </a:rPr>
              <a:t>Quản lý Tour</a:t>
            </a:r>
          </a:p>
          <a:p>
            <a:pPr marL="800100" lvl="2" indent="0">
              <a:buNone/>
            </a:pPr>
            <a:endParaRPr lang="en-US" sz="2400"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a:xfrm>
            <a:off x="395536" y="1"/>
            <a:ext cx="8229600" cy="619472"/>
          </a:xfrm>
        </p:spPr>
        <p:txBody>
          <a:bodyPr/>
          <a:lstStyle/>
          <a:p>
            <a:r>
              <a:rPr lang="en-US" sz="3000" b="1" smtClean="0">
                <a:latin typeface="Times New Roman" pitchFamily="18" charset="0"/>
                <a:cs typeface="Times New Roman" pitchFamily="18" charset="0"/>
              </a:rPr>
              <a:t>Chức năng hệ thống</a:t>
            </a: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2503078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
            <a:ext cx="8229600" cy="619472"/>
          </a:xfrm>
        </p:spPr>
        <p:txBody>
          <a:bodyPr/>
          <a:lstStyle/>
          <a:p>
            <a:r>
              <a:rPr lang="en-US" sz="3000" b="1" smtClean="0">
                <a:latin typeface="Times New Roman" pitchFamily="18" charset="0"/>
                <a:cs typeface="Times New Roman" pitchFamily="18" charset="0"/>
              </a:rPr>
              <a:t>Biểu đồ Grant</a:t>
            </a:r>
            <a:endParaRPr lang="en-US" sz="3000" b="1">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5904210"/>
              </p:ext>
            </p:extLst>
          </p:nvPr>
        </p:nvGraphicFramePr>
        <p:xfrm>
          <a:off x="467544" y="620689"/>
          <a:ext cx="8301608" cy="3154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23910855"/>
              </p:ext>
            </p:extLst>
          </p:nvPr>
        </p:nvGraphicFramePr>
        <p:xfrm>
          <a:off x="539552" y="4005064"/>
          <a:ext cx="7920881" cy="2520277"/>
        </p:xfrm>
        <a:graphic>
          <a:graphicData uri="http://schemas.openxmlformats.org/drawingml/2006/table">
            <a:tbl>
              <a:tblPr firstRow="1" firstCol="1" bandRow="1">
                <a:tableStyleId>{5C22544A-7EE6-4342-B048-85BDC9FD1C3A}</a:tableStyleId>
              </a:tblPr>
              <a:tblGrid>
                <a:gridCol w="1209025"/>
                <a:gridCol w="1386819"/>
                <a:gridCol w="1136128"/>
                <a:gridCol w="1290810"/>
                <a:gridCol w="2898099"/>
              </a:tblGrid>
              <a:tr h="452909">
                <a:tc>
                  <a:txBody>
                    <a:bodyPr/>
                    <a:lstStyle/>
                    <a:p>
                      <a:pPr algn="l">
                        <a:lnSpc>
                          <a:spcPct val="115000"/>
                        </a:lnSpc>
                        <a:spcAft>
                          <a:spcPts val="0"/>
                        </a:spcAft>
                      </a:pPr>
                      <a:r>
                        <a:rPr lang="en-US" sz="1100">
                          <a:effectLst/>
                        </a:rPr>
                        <a:t>Nhiệm vụ</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bắt đầu</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kết thúc</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Thời gian hoàn thành</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Mô tả</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1</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21/10/2019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Đặt vấn đề</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2</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Tổng quan về đề tài</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3</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29/10/2019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06/11/2019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Phân tích và thiết kế hệ thống</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07/11/2019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20</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Mô hình hóa yêu cầu</a:t>
                      </a:r>
                      <a:endParaRPr lang="en-US" sz="1300">
                        <a:effectLst/>
                        <a:latin typeface="Times New Roman"/>
                        <a:ea typeface="Calibri"/>
                        <a:cs typeface="Times New Roman"/>
                      </a:endParaRPr>
                    </a:p>
                  </a:txBody>
                  <a:tcPr marL="68580" marR="68580" marT="0" marB="0"/>
                </a:tc>
              </a:tr>
              <a:tr h="258421">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Class Diagram</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03/12/2019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08/12/2019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Database Design</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09/12/2019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Hoàn thành bài báo cáo</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8</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15/12/2019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Hiện thực trang web</a:t>
                      </a:r>
                      <a:endParaRPr lang="en-US" sz="1300">
                        <a:effectLst/>
                        <a:latin typeface="Times New Roman"/>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83062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17" y="116632"/>
            <a:ext cx="8229600" cy="619472"/>
          </a:xfrm>
        </p:spPr>
        <p:txBody>
          <a:bodyPr/>
          <a:lstStyle/>
          <a:p>
            <a:r>
              <a:rPr lang="en-US" sz="3000" b="1" smtClean="0">
                <a:latin typeface="Times New Roman" pitchFamily="18" charset="0"/>
                <a:cs typeface="Times New Roman" pitchFamily="18" charset="0"/>
              </a:rPr>
              <a:t>Usecase chính</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980728"/>
            <a:ext cx="83058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734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96" y="116632"/>
            <a:ext cx="8229600" cy="619472"/>
          </a:xfrm>
        </p:spPr>
        <p:txBody>
          <a:bodyPr/>
          <a:lstStyle/>
          <a:p>
            <a:r>
              <a:rPr lang="en-US" sz="3000" b="1" smtClean="0">
                <a:latin typeface="Times New Roman" pitchFamily="18" charset="0"/>
                <a:cs typeface="Times New Roman" pitchFamily="18" charset="0"/>
              </a:rPr>
              <a:t>Chức năng tìm kiếm</a:t>
            </a:r>
            <a:endParaRPr lang="en-US" sz="3000" b="1">
              <a:latin typeface="Times New Roman" pitchFamily="18" charset="0"/>
              <a:cs typeface="Times New Roman" pitchFamily="18" charset="0"/>
            </a:endParaRPr>
          </a:p>
        </p:txBody>
      </p:sp>
      <p:pic>
        <p:nvPicPr>
          <p:cNvPr id="4" name="Picture 3" descr="D:\httt\usetimkiem.png"/>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5"/>
            <a:ext cx="7632848" cy="3528391"/>
          </a:xfrm>
          <a:prstGeom prst="rect">
            <a:avLst/>
          </a:prstGeom>
          <a:noFill/>
          <a:ln>
            <a:noFill/>
          </a:ln>
        </p:spPr>
      </p:pic>
      <p:pic>
        <p:nvPicPr>
          <p:cNvPr id="5" name="Picture 4" descr="D:\WBN\hethongthongtin\ACT_search.PNG"/>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24744"/>
            <a:ext cx="8424936" cy="4968552"/>
          </a:xfrm>
          <a:prstGeom prst="rect">
            <a:avLst/>
          </a:prstGeom>
          <a:noFill/>
          <a:ln>
            <a:noFill/>
          </a:ln>
        </p:spPr>
      </p:pic>
      <p:pic>
        <p:nvPicPr>
          <p:cNvPr id="6" name="Picture 5" descr="D:\WBN\hethongthongtin\timkiem.png"/>
          <p:cNvPicPr/>
          <p:nvPr/>
        </p:nvPicPr>
        <p:blipFill>
          <a:blip r:embed="rId5">
            <a:extLst>
              <a:ext uri="{28A0092B-C50C-407E-A947-70E740481C1C}">
                <a14:useLocalDpi xmlns:a14="http://schemas.microsoft.com/office/drawing/2010/main" val="0"/>
              </a:ext>
            </a:extLst>
          </a:blip>
          <a:srcRect/>
          <a:stretch>
            <a:fillRect/>
          </a:stretch>
        </p:blipFill>
        <p:spPr bwMode="auto">
          <a:xfrm>
            <a:off x="539552" y="908720"/>
            <a:ext cx="8352928" cy="5616625"/>
          </a:xfrm>
          <a:prstGeom prst="rect">
            <a:avLst/>
          </a:prstGeom>
          <a:noFill/>
          <a:ln>
            <a:noFill/>
          </a:ln>
        </p:spPr>
      </p:pic>
    </p:spTree>
    <p:extLst>
      <p:ext uri="{BB962C8B-B14F-4D97-AF65-F5344CB8AC3E}">
        <p14:creationId xmlns:p14="http://schemas.microsoft.com/office/powerpoint/2010/main" val="25910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Quản lý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pic>
        <p:nvPicPr>
          <p:cNvPr id="9" name="Picture 8" descr="D:\WBN\hethongthongtin\UseCase-AddTour.PNG"/>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4697"/>
            <a:ext cx="7488832" cy="4104456"/>
          </a:xfrm>
          <a:prstGeom prst="rect">
            <a:avLst/>
          </a:prstGeom>
          <a:noFill/>
          <a:ln>
            <a:noFill/>
          </a:ln>
        </p:spPr>
      </p:pic>
      <p:pic>
        <p:nvPicPr>
          <p:cNvPr id="10" name="Picture 9" descr="D:\WBN\hethongthongtin\ACT_Add.PNG"/>
          <p:cNvPicPr/>
          <p:nvPr/>
        </p:nvPicPr>
        <p:blipFill>
          <a:blip r:embed="rId4">
            <a:extLst>
              <a:ext uri="{28A0092B-C50C-407E-A947-70E740481C1C}">
                <a14:useLocalDpi xmlns:a14="http://schemas.microsoft.com/office/drawing/2010/main" val="0"/>
              </a:ext>
            </a:extLst>
          </a:blip>
          <a:srcRect/>
          <a:stretch>
            <a:fillRect/>
          </a:stretch>
        </p:blipFill>
        <p:spPr bwMode="auto">
          <a:xfrm>
            <a:off x="1691680" y="858811"/>
            <a:ext cx="7704855" cy="5356401"/>
          </a:xfrm>
          <a:prstGeom prst="rect">
            <a:avLst/>
          </a:prstGeom>
          <a:noFill/>
          <a:ln>
            <a:noFill/>
          </a:ln>
        </p:spPr>
      </p:pic>
      <p:pic>
        <p:nvPicPr>
          <p:cNvPr id="11" name="Picture 10" descr="D:\WBN\hethongthongtin\them.png"/>
          <p:cNvPicPr/>
          <p:nvPr/>
        </p:nvPicPr>
        <p:blipFill>
          <a:blip r:embed="rId5">
            <a:extLst>
              <a:ext uri="{28A0092B-C50C-407E-A947-70E740481C1C}">
                <a14:useLocalDpi xmlns:a14="http://schemas.microsoft.com/office/drawing/2010/main" val="0"/>
              </a:ext>
            </a:extLst>
          </a:blip>
          <a:srcRect/>
          <a:stretch>
            <a:fillRect/>
          </a:stretch>
        </p:blipFill>
        <p:spPr bwMode="auto">
          <a:xfrm>
            <a:off x="899592" y="648392"/>
            <a:ext cx="7272808" cy="5356401"/>
          </a:xfrm>
          <a:prstGeom prst="rect">
            <a:avLst/>
          </a:prstGeom>
          <a:noFill/>
          <a:ln>
            <a:noFill/>
          </a:ln>
        </p:spPr>
      </p:pic>
      <p:pic>
        <p:nvPicPr>
          <p:cNvPr id="12" name="Picture 11" descr="D:\WBN\hethongthongtin\UseCase-Update.PNG"/>
          <p:cNvPicPr/>
          <p:nvPr/>
        </p:nvPicPr>
        <p:blipFill>
          <a:blip r:embed="rId6">
            <a:extLst>
              <a:ext uri="{28A0092B-C50C-407E-A947-70E740481C1C}">
                <a14:useLocalDpi xmlns:a14="http://schemas.microsoft.com/office/drawing/2010/main" val="0"/>
              </a:ext>
            </a:extLst>
          </a:blip>
          <a:srcRect/>
          <a:stretch>
            <a:fillRect/>
          </a:stretch>
        </p:blipFill>
        <p:spPr bwMode="auto">
          <a:xfrm>
            <a:off x="-18754" y="1001903"/>
            <a:ext cx="8892480" cy="4248472"/>
          </a:xfrm>
          <a:prstGeom prst="rect">
            <a:avLst/>
          </a:prstGeom>
          <a:noFill/>
          <a:ln>
            <a:noFill/>
          </a:ln>
        </p:spPr>
      </p:pic>
      <p:pic>
        <p:nvPicPr>
          <p:cNvPr id="13" name="Picture 12" descr="D:\WBN\hethongthongtin\ACT_Edit.PNG"/>
          <p:cNvPicPr/>
          <p:nvPr/>
        </p:nvPicPr>
        <p:blipFill>
          <a:blip r:embed="rId7">
            <a:extLst>
              <a:ext uri="{28A0092B-C50C-407E-A947-70E740481C1C}">
                <a14:useLocalDpi xmlns:a14="http://schemas.microsoft.com/office/drawing/2010/main" val="0"/>
              </a:ext>
            </a:extLst>
          </a:blip>
          <a:srcRect/>
          <a:stretch>
            <a:fillRect/>
          </a:stretch>
        </p:blipFill>
        <p:spPr bwMode="auto">
          <a:xfrm>
            <a:off x="1433127" y="1285576"/>
            <a:ext cx="5904656" cy="5572424"/>
          </a:xfrm>
          <a:prstGeom prst="rect">
            <a:avLst/>
          </a:prstGeom>
          <a:noFill/>
          <a:ln>
            <a:noFill/>
          </a:ln>
        </p:spPr>
      </p:pic>
      <p:pic>
        <p:nvPicPr>
          <p:cNvPr id="14" name="Picture 13" descr="D:\WBN\hethongthongtin\sua.png"/>
          <p:cNvPicPr/>
          <p:nvPr/>
        </p:nvPicPr>
        <p:blipFill>
          <a:blip r:embed="rId8">
            <a:extLst>
              <a:ext uri="{28A0092B-C50C-407E-A947-70E740481C1C}">
                <a14:useLocalDpi xmlns:a14="http://schemas.microsoft.com/office/drawing/2010/main" val="0"/>
              </a:ext>
            </a:extLst>
          </a:blip>
          <a:srcRect/>
          <a:stretch>
            <a:fillRect/>
          </a:stretch>
        </p:blipFill>
        <p:spPr bwMode="auto">
          <a:xfrm>
            <a:off x="155626" y="1174651"/>
            <a:ext cx="8676455" cy="5040561"/>
          </a:xfrm>
          <a:prstGeom prst="rect">
            <a:avLst/>
          </a:prstGeom>
          <a:noFill/>
          <a:ln>
            <a:noFill/>
          </a:ln>
        </p:spPr>
      </p:pic>
      <p:pic>
        <p:nvPicPr>
          <p:cNvPr id="15" name="Picture 14" descr="D:\WBN\hethongthongtin\UseCase-Delete.PNG"/>
          <p:cNvPicPr/>
          <p:nvPr/>
        </p:nvPicPr>
        <p:blipFill>
          <a:blip r:embed="rId9">
            <a:extLst>
              <a:ext uri="{28A0092B-C50C-407E-A947-70E740481C1C}">
                <a14:useLocalDpi xmlns:a14="http://schemas.microsoft.com/office/drawing/2010/main" val="0"/>
              </a:ext>
            </a:extLst>
          </a:blip>
          <a:srcRect/>
          <a:stretch>
            <a:fillRect/>
          </a:stretch>
        </p:blipFill>
        <p:spPr bwMode="auto">
          <a:xfrm>
            <a:off x="611560" y="857888"/>
            <a:ext cx="8676456" cy="4536503"/>
          </a:xfrm>
          <a:prstGeom prst="rect">
            <a:avLst/>
          </a:prstGeom>
          <a:noFill/>
          <a:ln>
            <a:noFill/>
          </a:ln>
        </p:spPr>
      </p:pic>
      <p:pic>
        <p:nvPicPr>
          <p:cNvPr id="17" name="Picture 16" descr="D:\WBN\hethongthongtin\ACT_Delete.PNG"/>
          <p:cNvPicPr/>
          <p:nvPr/>
        </p:nvPicPr>
        <p:blipFill>
          <a:blip r:embed="rId10">
            <a:extLst>
              <a:ext uri="{28A0092B-C50C-407E-A947-70E740481C1C}">
                <a14:useLocalDpi xmlns:a14="http://schemas.microsoft.com/office/drawing/2010/main" val="0"/>
              </a:ext>
            </a:extLst>
          </a:blip>
          <a:srcRect/>
          <a:stretch>
            <a:fillRect/>
          </a:stretch>
        </p:blipFill>
        <p:spPr bwMode="auto">
          <a:xfrm>
            <a:off x="1079114" y="1484784"/>
            <a:ext cx="6696744" cy="5070475"/>
          </a:xfrm>
          <a:prstGeom prst="rect">
            <a:avLst/>
          </a:prstGeom>
          <a:noFill/>
          <a:ln>
            <a:noFill/>
          </a:ln>
        </p:spPr>
      </p:pic>
      <p:pic>
        <p:nvPicPr>
          <p:cNvPr id="18" name="Picture 17" descr="D:\WBN\hethongthongtin\xoa.png"/>
          <p:cNvPicPr/>
          <p:nvPr/>
        </p:nvPicPr>
        <p:blipFill>
          <a:blip r:embed="rId11">
            <a:extLst>
              <a:ext uri="{28A0092B-C50C-407E-A947-70E740481C1C}">
                <a14:useLocalDpi xmlns:a14="http://schemas.microsoft.com/office/drawing/2010/main" val="0"/>
              </a:ext>
            </a:extLst>
          </a:blip>
          <a:srcRect/>
          <a:stretch>
            <a:fillRect/>
          </a:stretch>
        </p:blipFill>
        <p:spPr bwMode="auto">
          <a:xfrm>
            <a:off x="353006" y="1082386"/>
            <a:ext cx="6984777" cy="4964430"/>
          </a:xfrm>
          <a:prstGeom prst="rect">
            <a:avLst/>
          </a:prstGeom>
          <a:noFill/>
          <a:ln>
            <a:noFill/>
          </a:ln>
        </p:spPr>
      </p:pic>
      <p:pic>
        <p:nvPicPr>
          <p:cNvPr id="16" name="Picture 15"/>
          <p:cNvPicPr/>
          <p:nvPr/>
        </p:nvPicPr>
        <p:blipFill>
          <a:blip r:embed="rId12">
            <a:extLst>
              <a:ext uri="{28A0092B-C50C-407E-A947-70E740481C1C}">
                <a14:useLocalDpi xmlns:a14="http://schemas.microsoft.com/office/drawing/2010/main" val="0"/>
              </a:ext>
            </a:extLst>
          </a:blip>
          <a:srcRect/>
          <a:stretch>
            <a:fillRect/>
          </a:stretch>
        </p:blipFill>
        <p:spPr bwMode="auto">
          <a:xfrm>
            <a:off x="1412181" y="2104499"/>
            <a:ext cx="5846445" cy="2920204"/>
          </a:xfrm>
          <a:prstGeom prst="rect">
            <a:avLst/>
          </a:prstGeom>
          <a:noFill/>
          <a:ln>
            <a:noFill/>
          </a:ln>
        </p:spPr>
      </p:pic>
    </p:spTree>
    <p:extLst>
      <p:ext uri="{BB962C8B-B14F-4D97-AF65-F5344CB8AC3E}">
        <p14:creationId xmlns:p14="http://schemas.microsoft.com/office/powerpoint/2010/main" val="29691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120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9"/>
                                        </p:tgtEl>
                                      </p:cBhvr>
                                    </p:animEffect>
                                    <p:anim calcmode="lin" valueType="num">
                                      <p:cBhvr>
                                        <p:cTn id="19" dur="1000"/>
                                        <p:tgtEl>
                                          <p:spTgt spid="9"/>
                                        </p:tgtEl>
                                        <p:attrNameLst>
                                          <p:attrName>ppt_x</p:attrName>
                                        </p:attrNameLst>
                                      </p:cBhvr>
                                      <p:tavLst>
                                        <p:tav tm="0">
                                          <p:val>
                                            <p:strVal val="ppt_x"/>
                                          </p:val>
                                        </p:tav>
                                        <p:tav tm="100000">
                                          <p:val>
                                            <p:strVal val="ppt_x"/>
                                          </p:val>
                                        </p:tav>
                                      </p:tavLst>
                                    </p:anim>
                                    <p:anim calcmode="lin" valueType="num">
                                      <p:cBhvr>
                                        <p:cTn id="20" dur="1000"/>
                                        <p:tgtEl>
                                          <p:spTgt spid="9"/>
                                        </p:tgtEl>
                                        <p:attrNameLst>
                                          <p:attrName>ppt_y</p:attrName>
                                        </p:attrNameLst>
                                      </p:cBhvr>
                                      <p:tavLst>
                                        <p:tav tm="0">
                                          <p:val>
                                            <p:strVal val="ppt_y"/>
                                          </p:val>
                                        </p:tav>
                                        <p:tav tm="100000">
                                          <p:val>
                                            <p:strVal val="ppt_y+.1"/>
                                          </p:val>
                                        </p:tav>
                                      </p:tavLst>
                                    </p:anim>
                                    <p:set>
                                      <p:cBhvr>
                                        <p:cTn id="21" dur="1" fill="hold">
                                          <p:stCondLst>
                                            <p:cond delay="9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xit" presetSubtype="21" fill="hold" nodeType="clickEffect">
                                  <p:stCondLst>
                                    <p:cond delay="0"/>
                                  </p:stCondLst>
                                  <p:childTnLst>
                                    <p:animEffect transition="out" filter="barn(inVertic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xit" presetSubtype="32" fill="hold" nodeType="clickEffect">
                                  <p:stCondLst>
                                    <p:cond delay="0"/>
                                  </p:stCondLst>
                                  <p:childTnLst>
                                    <p:animEffect transition="out" filter="circle(out)">
                                      <p:cBhvr>
                                        <p:cTn id="40" dur="2000"/>
                                        <p:tgtEl>
                                          <p:spTgt spid="11"/>
                                        </p:tgtEl>
                                      </p:cBhvr>
                                    </p:animEffect>
                                    <p:set>
                                      <p:cBhvr>
                                        <p:cTn id="41" dur="1" fill="hold">
                                          <p:stCondLst>
                                            <p:cond delay="1999"/>
                                          </p:stCondLst>
                                        </p:cTn>
                                        <p:tgtEl>
                                          <p:spTgt spid="1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randombar(horizont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inVertical)">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xit" presetSubtype="0" fill="hold" nodeType="click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xit" presetSubtype="0" fill="hold" nodeType="clickEffect">
                                  <p:stCondLst>
                                    <p:cond delay="0"/>
                                  </p:stCondLst>
                                  <p:childTnLst>
                                    <p:animEffect transition="out" filter="fade">
                                      <p:cBhvr>
                                        <p:cTn id="71" dur="1000"/>
                                        <p:tgtEl>
                                          <p:spTgt spid="14"/>
                                        </p:tgtEl>
                                      </p:cBhvr>
                                    </p:animEffect>
                                    <p:anim calcmode="lin" valueType="num">
                                      <p:cBhvr>
                                        <p:cTn id="72" dur="1000"/>
                                        <p:tgtEl>
                                          <p:spTgt spid="14"/>
                                        </p:tgtEl>
                                        <p:attrNameLst>
                                          <p:attrName>ppt_x</p:attrName>
                                        </p:attrNameLst>
                                      </p:cBhvr>
                                      <p:tavLst>
                                        <p:tav tm="0">
                                          <p:val>
                                            <p:strVal val="ppt_x"/>
                                          </p:val>
                                        </p:tav>
                                        <p:tav tm="100000">
                                          <p:val>
                                            <p:strVal val="ppt_x"/>
                                          </p:val>
                                        </p:tav>
                                      </p:tavLst>
                                    </p:anim>
                                    <p:anim calcmode="lin" valueType="num">
                                      <p:cBhvr>
                                        <p:cTn id="73" dur="1000"/>
                                        <p:tgtEl>
                                          <p:spTgt spid="14"/>
                                        </p:tgtEl>
                                        <p:attrNameLst>
                                          <p:attrName>ppt_y</p:attrName>
                                        </p:attrNameLst>
                                      </p:cBhvr>
                                      <p:tavLst>
                                        <p:tav tm="0">
                                          <p:val>
                                            <p:strVal val="ppt_y"/>
                                          </p:val>
                                        </p:tav>
                                        <p:tav tm="100000">
                                          <p:val>
                                            <p:strVal val="ppt_y+.1"/>
                                          </p:val>
                                        </p:tav>
                                      </p:tavLst>
                                    </p:anim>
                                    <p:set>
                                      <p:cBhvr>
                                        <p:cTn id="74" dur="1" fill="hold">
                                          <p:stCondLst>
                                            <p:cond delay="999"/>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xit" presetSubtype="0" fill="hold" nodeType="clickEffect">
                                  <p:stCondLst>
                                    <p:cond delay="0"/>
                                  </p:stCondLst>
                                  <p:childTnLst>
                                    <p:animEffect transition="out" filter="fade">
                                      <p:cBhvr>
                                        <p:cTn id="84" dur="1000"/>
                                        <p:tgtEl>
                                          <p:spTgt spid="15"/>
                                        </p:tgtEl>
                                      </p:cBhvr>
                                    </p:animEffect>
                                    <p:anim calcmode="lin" valueType="num">
                                      <p:cBhvr>
                                        <p:cTn id="85" dur="1000"/>
                                        <p:tgtEl>
                                          <p:spTgt spid="15"/>
                                        </p:tgtEl>
                                        <p:attrNameLst>
                                          <p:attrName>ppt_x</p:attrName>
                                        </p:attrNameLst>
                                      </p:cBhvr>
                                      <p:tavLst>
                                        <p:tav tm="0">
                                          <p:val>
                                            <p:strVal val="ppt_x"/>
                                          </p:val>
                                        </p:tav>
                                        <p:tav tm="100000">
                                          <p:val>
                                            <p:strVal val="ppt_x"/>
                                          </p:val>
                                        </p:tav>
                                      </p:tavLst>
                                    </p:anim>
                                    <p:anim calcmode="lin" valueType="num">
                                      <p:cBhvr>
                                        <p:cTn id="86" dur="1000"/>
                                        <p:tgtEl>
                                          <p:spTgt spid="15"/>
                                        </p:tgtEl>
                                        <p:attrNameLst>
                                          <p:attrName>ppt_y</p:attrName>
                                        </p:attrNameLst>
                                      </p:cBhvr>
                                      <p:tavLst>
                                        <p:tav tm="0">
                                          <p:val>
                                            <p:strVal val="ppt_y"/>
                                          </p:val>
                                        </p:tav>
                                        <p:tav tm="100000">
                                          <p:val>
                                            <p:strVal val="ppt_y+.1"/>
                                          </p:val>
                                        </p:tav>
                                      </p:tavLst>
                                    </p:anim>
                                    <p:set>
                                      <p:cBhvr>
                                        <p:cTn id="87" dur="1" fill="hold">
                                          <p:stCondLst>
                                            <p:cond delay="999"/>
                                          </p:stCondLst>
                                        </p:cTn>
                                        <p:tgtEl>
                                          <p:spTgt spid="1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 calcmode="lin" valueType="num">
                                      <p:cBhvr additive="base">
                                        <p:cTn id="92" dur="500" fill="hold"/>
                                        <p:tgtEl>
                                          <p:spTgt spid="17"/>
                                        </p:tgtEl>
                                        <p:attrNameLst>
                                          <p:attrName>ppt_x</p:attrName>
                                        </p:attrNameLst>
                                      </p:cBhvr>
                                      <p:tavLst>
                                        <p:tav tm="0">
                                          <p:val>
                                            <p:strVal val="#ppt_x"/>
                                          </p:val>
                                        </p:tav>
                                        <p:tav tm="100000">
                                          <p:val>
                                            <p:strVal val="#ppt_x"/>
                                          </p:val>
                                        </p:tav>
                                      </p:tavLst>
                                    </p:anim>
                                    <p:anim calcmode="lin" valueType="num">
                                      <p:cBhvr additive="base">
                                        <p:cTn id="9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xit" presetSubtype="0" fill="hold" nodeType="clickEffect">
                                  <p:stCondLst>
                                    <p:cond delay="0"/>
                                  </p:stCondLst>
                                  <p:childTnLst>
                                    <p:animEffect transition="out" filter="fade">
                                      <p:cBhvr>
                                        <p:cTn id="97" dur="1000"/>
                                        <p:tgtEl>
                                          <p:spTgt spid="17"/>
                                        </p:tgtEl>
                                      </p:cBhvr>
                                    </p:animEffect>
                                    <p:anim calcmode="lin" valueType="num">
                                      <p:cBhvr>
                                        <p:cTn id="98" dur="1000"/>
                                        <p:tgtEl>
                                          <p:spTgt spid="17"/>
                                        </p:tgtEl>
                                        <p:attrNameLst>
                                          <p:attrName>ppt_x</p:attrName>
                                        </p:attrNameLst>
                                      </p:cBhvr>
                                      <p:tavLst>
                                        <p:tav tm="0">
                                          <p:val>
                                            <p:strVal val="ppt_x"/>
                                          </p:val>
                                        </p:tav>
                                        <p:tav tm="100000">
                                          <p:val>
                                            <p:strVal val="ppt_x"/>
                                          </p:val>
                                        </p:tav>
                                      </p:tavLst>
                                    </p:anim>
                                    <p:anim calcmode="lin" valueType="num">
                                      <p:cBhvr>
                                        <p:cTn id="99" dur="1000"/>
                                        <p:tgtEl>
                                          <p:spTgt spid="17"/>
                                        </p:tgtEl>
                                        <p:attrNameLst>
                                          <p:attrName>ppt_y</p:attrName>
                                        </p:attrNameLst>
                                      </p:cBhvr>
                                      <p:tavLst>
                                        <p:tav tm="0">
                                          <p:val>
                                            <p:strVal val="ppt_y"/>
                                          </p:val>
                                        </p:tav>
                                        <p:tav tm="100000">
                                          <p:val>
                                            <p:strVal val="ppt_y+.1"/>
                                          </p:val>
                                        </p:tav>
                                      </p:tavLst>
                                    </p:anim>
                                    <p:set>
                                      <p:cBhvr>
                                        <p:cTn id="100" dur="1" fill="hold">
                                          <p:stCondLst>
                                            <p:cond delay="999"/>
                                          </p:stCondLst>
                                        </p:cTn>
                                        <p:tgtEl>
                                          <p:spTgt spid="1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nodeType="click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barn(inVertical)">
                                      <p:cBhvr>
                                        <p:cTn id="10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305</TotalTime>
  <Words>1553</Words>
  <Application>Microsoft Office PowerPoint</Application>
  <PresentationFormat>On-screen Show (4:3)</PresentationFormat>
  <Paragraphs>229</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PHÂN TÍCH THIẾT KẾ-HỆ THỐNG THÔNG TIN</vt:lpstr>
      <vt:lpstr>Phân công công việc</vt:lpstr>
      <vt:lpstr>Đặc tả yêu cầu bài toán</vt:lpstr>
      <vt:lpstr>Các bước thực hiện </vt:lpstr>
      <vt:lpstr>Chức năng hệ thống</vt:lpstr>
      <vt:lpstr>Biểu đồ Grant</vt:lpstr>
      <vt:lpstr>Usecase chính</vt:lpstr>
      <vt:lpstr>Chức năng tìm kiếm</vt:lpstr>
      <vt:lpstr>Quản lý  Tour </vt:lpstr>
      <vt:lpstr>PowerPoint Presentation</vt:lpstr>
      <vt:lpstr>Thanh toán Tour</vt:lpstr>
      <vt:lpstr>Class Diagram tổng</vt:lpstr>
      <vt:lpstr>Database tổng</vt:lpstr>
      <vt:lpstr>Thiết kế giao diện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KẾ-HỆ THỐNG THÔNG TIN</dc:title>
  <dc:creator>ADMIN</dc:creator>
  <cp:lastModifiedBy>ADMIN</cp:lastModifiedBy>
  <cp:revision>29</cp:revision>
  <dcterms:created xsi:type="dcterms:W3CDTF">2019-12-25T12:19:32Z</dcterms:created>
  <dcterms:modified xsi:type="dcterms:W3CDTF">2019-12-26T03:32:33Z</dcterms:modified>
</cp:coreProperties>
</file>