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1" r:id="rId7"/>
    <p:sldId id="266" r:id="rId8"/>
    <p:sldId id="263"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075" autoAdjust="0"/>
  </p:normalViewPr>
  <p:slideViewPr>
    <p:cSldViewPr>
      <p:cViewPr varScale="1">
        <p:scale>
          <a:sx n="42" d="100"/>
          <a:sy n="42" d="100"/>
        </p:scale>
        <p:origin x="-21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713558374647614"/>
          <c:y val="0.16690569498690114"/>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74393344"/>
        <c:axId val="177615936"/>
      </c:barChart>
      <c:catAx>
        <c:axId val="174393344"/>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77615936"/>
        <c:crosses val="autoZero"/>
        <c:auto val="1"/>
        <c:lblAlgn val="ctr"/>
        <c:lblOffset val="100"/>
        <c:noMultiLvlLbl val="0"/>
      </c:catAx>
      <c:valAx>
        <c:axId val="177615936"/>
        <c:scaling>
          <c:orientation val="minMax"/>
          <c:max val="43822"/>
          <c:min val="43752"/>
        </c:scaling>
        <c:delete val="0"/>
        <c:axPos val="t"/>
        <c:majorGridlines/>
        <c:numFmt formatCode="m/d/yyyy" sourceLinked="1"/>
        <c:majorTickMark val="out"/>
        <c:minorTickMark val="none"/>
        <c:tickLblPos val="nextTo"/>
        <c:crossAx val="17439334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3</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Ngày bắt đầu</a:t>
            </a:r>
          </a:p>
          <a:p>
            <a:r>
              <a:rPr lang="en-US" sz="1200" kern="1200" smtClean="0">
                <a:solidFill>
                  <a:schemeClr val="tx1"/>
                </a:solidFill>
                <a:effectLst/>
                <a:latin typeface="+mn-lt"/>
                <a:ea typeface="+mn-ea"/>
                <a:cs typeface="+mn-cs"/>
              </a:rPr>
              <a:t>Ngày kết thúc</a:t>
            </a:r>
          </a:p>
          <a:p>
            <a:r>
              <a:rPr lang="en-US" sz="1200" kern="1200" smtClean="0">
                <a:solidFill>
                  <a:schemeClr val="tx1"/>
                </a:solidFill>
                <a:effectLst/>
                <a:latin typeface="+mn-lt"/>
                <a:ea typeface="+mn-ea"/>
                <a:cs typeface="+mn-cs"/>
              </a:rPr>
              <a:t>Thời gian hoàn thành</a:t>
            </a:r>
          </a:p>
          <a:p>
            <a:r>
              <a:rPr lang="en-US" sz="1200" kern="1200" smtClean="0">
                <a:solidFill>
                  <a:schemeClr val="tx1"/>
                </a:solidFill>
                <a:effectLst/>
                <a:latin typeface="+mn-lt"/>
                <a:ea typeface="+mn-ea"/>
                <a:cs typeface="+mn-cs"/>
              </a:rPr>
              <a:t>Mô tả</a:t>
            </a:r>
          </a:p>
          <a:p>
            <a:r>
              <a:rPr lang="en-US" sz="1200" kern="1200" smtClean="0">
                <a:solidFill>
                  <a:schemeClr val="tx1"/>
                </a:solidFill>
                <a:effectLst/>
                <a:latin typeface="+mn-lt"/>
                <a:ea typeface="+mn-ea"/>
                <a:cs typeface="+mn-cs"/>
              </a:rPr>
              <a:t>14/10/2019</a:t>
            </a:r>
          </a:p>
          <a:p>
            <a:r>
              <a:rPr lang="en-US" sz="1200" kern="1200" smtClean="0">
                <a:solidFill>
                  <a:schemeClr val="tx1"/>
                </a:solidFill>
                <a:effectLst/>
                <a:latin typeface="+mn-lt"/>
                <a:ea typeface="+mn-ea"/>
                <a:cs typeface="+mn-cs"/>
              </a:rPr>
              <a:t>21/10/2019</a:t>
            </a:r>
          </a:p>
          <a:p>
            <a:r>
              <a:rPr lang="en-US" sz="1200" kern="1200" smtClean="0">
                <a:solidFill>
                  <a:schemeClr val="tx1"/>
                </a:solidFill>
                <a:effectLst/>
                <a:latin typeface="+mn-lt"/>
                <a:ea typeface="+mn-ea"/>
                <a:cs typeface="+mn-cs"/>
              </a:rPr>
              <a:t>7</a:t>
            </a:r>
          </a:p>
          <a:p>
            <a:r>
              <a:rPr lang="en-US" sz="1200" kern="1200" smtClean="0">
                <a:solidFill>
                  <a:schemeClr val="tx1"/>
                </a:solidFill>
                <a:effectLst/>
                <a:latin typeface="+mn-lt"/>
                <a:ea typeface="+mn-ea"/>
                <a:cs typeface="+mn-cs"/>
              </a:rPr>
              <a:t>Đặt vấn đề</a:t>
            </a:r>
          </a:p>
          <a:p>
            <a:r>
              <a:rPr lang="en-US" sz="1200" kern="1200" smtClean="0">
                <a:solidFill>
                  <a:schemeClr val="tx1"/>
                </a:solidFill>
                <a:effectLst/>
                <a:latin typeface="+mn-lt"/>
                <a:ea typeface="+mn-ea"/>
                <a:cs typeface="+mn-cs"/>
              </a:rPr>
              <a:t>22/10/2019</a:t>
            </a:r>
          </a:p>
          <a:p>
            <a:r>
              <a:rPr lang="en-US" sz="1200" kern="1200" smtClean="0">
                <a:solidFill>
                  <a:schemeClr val="tx1"/>
                </a:solidFill>
                <a:effectLst/>
                <a:latin typeface="+mn-lt"/>
                <a:ea typeface="+mn-ea"/>
                <a:cs typeface="+mn-cs"/>
              </a:rPr>
              <a:t>28/10/2019</a:t>
            </a:r>
          </a:p>
          <a:p>
            <a:r>
              <a:rPr lang="en-US" sz="1200" kern="1200" smtClean="0">
                <a:solidFill>
                  <a:schemeClr val="tx1"/>
                </a:solidFill>
                <a:effectLst/>
                <a:latin typeface="+mn-lt"/>
                <a:ea typeface="+mn-ea"/>
                <a:cs typeface="+mn-cs"/>
              </a:rPr>
              <a:t>6</a:t>
            </a:r>
          </a:p>
          <a:p>
            <a:r>
              <a:rPr lang="en-US" sz="1200" kern="1200" smtClean="0">
                <a:solidFill>
                  <a:schemeClr val="tx1"/>
                </a:solidFill>
                <a:effectLst/>
                <a:latin typeface="+mn-lt"/>
                <a:ea typeface="+mn-ea"/>
                <a:cs typeface="+mn-cs"/>
              </a:rPr>
              <a:t>Tổng quan về đề tài</a:t>
            </a:r>
          </a:p>
          <a:p>
            <a:r>
              <a:rPr lang="en-US" sz="1200" kern="1200" smtClean="0">
                <a:solidFill>
                  <a:schemeClr val="tx1"/>
                </a:solidFill>
                <a:effectLst/>
                <a:latin typeface="+mn-lt"/>
                <a:ea typeface="+mn-ea"/>
                <a:cs typeface="+mn-cs"/>
              </a:rPr>
              <a:t>29/10/2019</a:t>
            </a:r>
          </a:p>
          <a:p>
            <a:r>
              <a:rPr lang="en-US" sz="1200" kern="1200" smtClean="0">
                <a:solidFill>
                  <a:schemeClr val="tx1"/>
                </a:solidFill>
                <a:effectLst/>
                <a:latin typeface="+mn-lt"/>
                <a:ea typeface="+mn-ea"/>
                <a:cs typeface="+mn-cs"/>
              </a:rPr>
              <a:t>06/11/2019</a:t>
            </a:r>
          </a:p>
          <a:p>
            <a:r>
              <a:rPr lang="en-US" sz="1200" kern="1200" smtClean="0">
                <a:solidFill>
                  <a:schemeClr val="tx1"/>
                </a:solidFill>
                <a:effectLst/>
                <a:latin typeface="+mn-lt"/>
                <a:ea typeface="+mn-ea"/>
                <a:cs typeface="+mn-cs"/>
              </a:rPr>
              <a:t>9</a:t>
            </a:r>
          </a:p>
          <a:p>
            <a:r>
              <a:rPr lang="en-US" sz="1200" kern="1200" smtClean="0">
                <a:solidFill>
                  <a:schemeClr val="tx1"/>
                </a:solidFill>
                <a:effectLst/>
                <a:latin typeface="+mn-lt"/>
                <a:ea typeface="+mn-ea"/>
                <a:cs typeface="+mn-cs"/>
              </a:rPr>
              <a:t>Phân tích và thiết kế hệ thống</a:t>
            </a:r>
          </a:p>
          <a:p>
            <a:r>
              <a:rPr lang="en-US" sz="1200" kern="1200" smtClean="0">
                <a:solidFill>
                  <a:schemeClr val="tx1"/>
                </a:solidFill>
                <a:effectLst/>
                <a:latin typeface="+mn-lt"/>
                <a:ea typeface="+mn-ea"/>
                <a:cs typeface="+mn-cs"/>
              </a:rPr>
              <a:t>07/11/2019</a:t>
            </a:r>
          </a:p>
          <a:p>
            <a:r>
              <a:rPr lang="en-US" sz="1200" kern="1200" smtClean="0">
                <a:solidFill>
                  <a:schemeClr val="tx1"/>
                </a:solidFill>
                <a:effectLst/>
                <a:latin typeface="+mn-lt"/>
                <a:ea typeface="+mn-ea"/>
                <a:cs typeface="+mn-cs"/>
              </a:rPr>
              <a:t>27/11/2019</a:t>
            </a:r>
          </a:p>
          <a:p>
            <a:r>
              <a:rPr lang="en-US" sz="1200" kern="1200" smtClean="0">
                <a:solidFill>
                  <a:schemeClr val="tx1"/>
                </a:solidFill>
                <a:effectLst/>
                <a:latin typeface="+mn-lt"/>
                <a:ea typeface="+mn-ea"/>
                <a:cs typeface="+mn-cs"/>
              </a:rPr>
              <a:t>20</a:t>
            </a:r>
          </a:p>
          <a:p>
            <a:r>
              <a:rPr lang="en-US" sz="1200" kern="1200" smtClean="0">
                <a:solidFill>
                  <a:schemeClr val="tx1"/>
                </a:solidFill>
                <a:effectLst/>
                <a:latin typeface="+mn-lt"/>
                <a:ea typeface="+mn-ea"/>
                <a:cs typeface="+mn-cs"/>
              </a:rPr>
              <a:t>Mô hình hóa yêu cầu</a:t>
            </a:r>
          </a:p>
          <a:p>
            <a:r>
              <a:rPr lang="en-US" sz="1200" kern="1200" smtClean="0">
                <a:solidFill>
                  <a:schemeClr val="tx1"/>
                </a:solidFill>
                <a:effectLst/>
                <a:latin typeface="+mn-lt"/>
                <a:ea typeface="+mn-ea"/>
                <a:cs typeface="+mn-cs"/>
              </a:rPr>
              <a:t>28/11/2019</a:t>
            </a:r>
          </a:p>
          <a:p>
            <a:r>
              <a:rPr lang="en-US" sz="1200" kern="1200" smtClean="0">
                <a:solidFill>
                  <a:schemeClr val="tx1"/>
                </a:solidFill>
                <a:effectLst/>
                <a:latin typeface="+mn-lt"/>
                <a:ea typeface="+mn-ea"/>
                <a:cs typeface="+mn-cs"/>
              </a:rPr>
              <a:t>02/12/2019</a:t>
            </a:r>
          </a:p>
          <a:p>
            <a:r>
              <a:rPr lang="en-US" sz="1200" kern="1200" smtClean="0">
                <a:solidFill>
                  <a:schemeClr val="tx1"/>
                </a:solidFill>
                <a:effectLst/>
                <a:latin typeface="+mn-lt"/>
                <a:ea typeface="+mn-ea"/>
                <a:cs typeface="+mn-cs"/>
              </a:rPr>
              <a:t>4</a:t>
            </a:r>
          </a:p>
          <a:p>
            <a:r>
              <a:rPr lang="en-US" sz="1200" kern="1200" smtClean="0">
                <a:solidFill>
                  <a:schemeClr val="tx1"/>
                </a:solidFill>
                <a:effectLst/>
                <a:latin typeface="+mn-lt"/>
                <a:ea typeface="+mn-ea"/>
                <a:cs typeface="+mn-cs"/>
              </a:rPr>
              <a:t>Class Diagram</a:t>
            </a:r>
          </a:p>
          <a:p>
            <a:r>
              <a:rPr lang="en-US" sz="1200" kern="1200" smtClean="0">
                <a:solidFill>
                  <a:schemeClr val="tx1"/>
                </a:solidFill>
                <a:effectLst/>
                <a:latin typeface="+mn-lt"/>
                <a:ea typeface="+mn-ea"/>
                <a:cs typeface="+mn-cs"/>
              </a:rPr>
              <a:t>03/12/2019</a:t>
            </a:r>
          </a:p>
          <a:p>
            <a:r>
              <a:rPr lang="en-US" sz="1200" kern="1200" smtClean="0">
                <a:solidFill>
                  <a:schemeClr val="tx1"/>
                </a:solidFill>
                <a:effectLst/>
                <a:latin typeface="+mn-lt"/>
                <a:ea typeface="+mn-ea"/>
                <a:cs typeface="+mn-cs"/>
              </a:rPr>
              <a:t>08/12/2019</a:t>
            </a:r>
          </a:p>
          <a:p>
            <a:r>
              <a:rPr lang="en-US" sz="1200" kern="1200" smtClean="0">
                <a:solidFill>
                  <a:schemeClr val="tx1"/>
                </a:solidFill>
                <a:effectLst/>
                <a:latin typeface="+mn-lt"/>
                <a:ea typeface="+mn-ea"/>
                <a:cs typeface="+mn-cs"/>
              </a:rPr>
              <a:t>5</a:t>
            </a:r>
          </a:p>
          <a:p>
            <a:r>
              <a:rPr lang="en-US" sz="1200" kern="1200" smtClean="0">
                <a:solidFill>
                  <a:schemeClr val="tx1"/>
                </a:solidFill>
                <a:effectLst/>
                <a:latin typeface="+mn-lt"/>
                <a:ea typeface="+mn-ea"/>
                <a:cs typeface="+mn-cs"/>
              </a:rPr>
              <a:t>Database Design</a:t>
            </a:r>
          </a:p>
          <a:p>
            <a:r>
              <a:rPr lang="en-US" sz="1200" kern="1200" smtClean="0">
                <a:solidFill>
                  <a:schemeClr val="tx1"/>
                </a:solidFill>
                <a:effectLst/>
                <a:latin typeface="+mn-lt"/>
                <a:ea typeface="+mn-ea"/>
                <a:cs typeface="+mn-cs"/>
              </a:rPr>
              <a:t>09/12/2019</a:t>
            </a:r>
          </a:p>
          <a:p>
            <a:r>
              <a:rPr lang="en-US" sz="1200" kern="1200" smtClean="0">
                <a:solidFill>
                  <a:schemeClr val="tx1"/>
                </a:solidFill>
                <a:effectLst/>
                <a:latin typeface="+mn-lt"/>
                <a:ea typeface="+mn-ea"/>
                <a:cs typeface="+mn-cs"/>
              </a:rPr>
              <a:t>14/12/2019</a:t>
            </a:r>
          </a:p>
          <a:p>
            <a:r>
              <a:rPr lang="en-US" sz="1200" kern="1200" smtClean="0">
                <a:solidFill>
                  <a:schemeClr val="tx1"/>
                </a:solidFill>
                <a:effectLst/>
                <a:latin typeface="+mn-lt"/>
                <a:ea typeface="+mn-ea"/>
                <a:cs typeface="+mn-cs"/>
              </a:rPr>
              <a:t>5</a:t>
            </a:r>
          </a:p>
          <a:p>
            <a:r>
              <a:rPr lang="en-US" sz="1200" kern="1200" smtClean="0">
                <a:solidFill>
                  <a:schemeClr val="tx1"/>
                </a:solidFill>
                <a:effectLst/>
                <a:latin typeface="+mn-lt"/>
                <a:ea typeface="+mn-ea"/>
                <a:cs typeface="+mn-cs"/>
              </a:rPr>
              <a:t>Hoàn thành bài báo cáo</a:t>
            </a:r>
          </a:p>
          <a:p>
            <a:r>
              <a:rPr lang="en-US" sz="1200" kern="1200" smtClean="0">
                <a:solidFill>
                  <a:schemeClr val="tx1"/>
                </a:solidFill>
                <a:effectLst/>
                <a:latin typeface="+mn-lt"/>
                <a:ea typeface="+mn-ea"/>
                <a:cs typeface="+mn-cs"/>
              </a:rPr>
              <a:t>15/12/2019</a:t>
            </a:r>
          </a:p>
          <a:p>
            <a:r>
              <a:rPr lang="en-US" sz="1200" kern="1200" smtClean="0">
                <a:solidFill>
                  <a:schemeClr val="tx1"/>
                </a:solidFill>
                <a:effectLst/>
                <a:latin typeface="+mn-lt"/>
                <a:ea typeface="+mn-ea"/>
                <a:cs typeface="+mn-cs"/>
              </a:rPr>
              <a:t>22/12/2019</a:t>
            </a:r>
          </a:p>
          <a:p>
            <a:r>
              <a:rPr lang="en-US" sz="1200" kern="1200" smtClean="0">
                <a:solidFill>
                  <a:schemeClr val="tx1"/>
                </a:solidFill>
                <a:effectLst/>
                <a:latin typeface="+mn-lt"/>
                <a:ea typeface="+mn-ea"/>
                <a:cs typeface="+mn-cs"/>
              </a:rPr>
              <a:t>7</a:t>
            </a:r>
          </a:p>
          <a:p>
            <a:r>
              <a:rPr lang="en-US" sz="1200" kern="1200" smtClean="0">
                <a:solidFill>
                  <a:schemeClr val="tx1"/>
                </a:solidFill>
                <a:effectLst/>
                <a:latin typeface="+mn-lt"/>
                <a:ea typeface="+mn-ea"/>
                <a:cs typeface="+mn-cs"/>
              </a:rPr>
              <a:t>Hiện thực trang web</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24875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6027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4"/>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1"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9"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73051"/>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9" y="6356351"/>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12/25/2019</a:t>
            </a:fld>
            <a:endParaRPr lang="en-US"/>
          </a:p>
        </p:txBody>
      </p:sp>
      <p:sp>
        <p:nvSpPr>
          <p:cNvPr id="5" name="Footer Placeholder 4"/>
          <p:cNvSpPr>
            <a:spLocks noGrp="1"/>
          </p:cNvSpPr>
          <p:nvPr>
            <p:ph type="ftr" sz="quarter" idx="3"/>
          </p:nvPr>
        </p:nvSpPr>
        <p:spPr>
          <a:xfrm>
            <a:off x="659166" y="6356351"/>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6356351"/>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1"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5"/>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Times New Roman" pitchFamily="18" charset="0"/>
                <a:cs typeface="Times New Roman" pitchFamily="18" charset="0"/>
              </a:rPr>
              <a:t>Đề tài nhóm: Hệ thống đặt tour online</a:t>
            </a:r>
          </a:p>
          <a:p>
            <a:r>
              <a:rPr lang="en-US" sz="2000" b="1" smtClean="0">
                <a:solidFill>
                  <a:schemeClr val="tx1"/>
                </a:solidFill>
                <a:latin typeface="Times New Roman" pitchFamily="18" charset="0"/>
                <a:cs typeface="Times New Roman" pitchFamily="18" charset="0"/>
              </a:rPr>
              <a:t>Thành viên thực hiện :</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Lê Thanh Nghị -17130131-DH17DTA</a:t>
            </a:r>
          </a:p>
          <a:p>
            <a:pPr marL="342900" indent="-342900">
              <a:buFont typeface="Arial" pitchFamily="34" charset="0"/>
              <a:buChar char="•"/>
            </a:pPr>
            <a:endParaRPr lang="en-US"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4"/>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0"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3"/>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0"/>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0" y="1124743"/>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0"/>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2"/>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0"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0" y="1484784"/>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3"/>
            <a:ext cx="8229600" cy="4525963"/>
          </a:xfrm>
        </p:spPr>
        <p:txBody>
          <a:bodyPr/>
          <a:lstStyle/>
          <a:p>
            <a:r>
              <a:rPr lang="vi-VN">
                <a:solidFill>
                  <a:schemeClr val="tx1"/>
                </a:solidFill>
                <a:latin typeface="+mn-lt"/>
              </a:rPr>
              <a:t>Vấn đề đặt ra</a:t>
            </a:r>
          </a:p>
          <a:p>
            <a:r>
              <a:rPr lang="vi-VN">
                <a:solidFill>
                  <a:schemeClr val="tx1"/>
                </a:solidFill>
                <a:latin typeface="+mn-lt"/>
              </a:rPr>
              <a:t>Những yêu cầu về phần mềm</a:t>
            </a:r>
          </a:p>
          <a:p>
            <a:r>
              <a:rPr lang="vi-VN">
                <a:solidFill>
                  <a:schemeClr val="tx1"/>
                </a:solidFill>
                <a:latin typeface="+mn-lt"/>
              </a:rPr>
              <a:t>Kế hoạch hoành thành dự án (grant)</a:t>
            </a:r>
          </a:p>
          <a:p>
            <a:r>
              <a:rPr lang="vi-VN">
                <a:solidFill>
                  <a:schemeClr val="tx1"/>
                </a:solidFill>
                <a:latin typeface="+mn-lt"/>
              </a:rPr>
              <a:t>Mô hình hóa yêu cầu (use case, acitivity diagram)</a:t>
            </a:r>
          </a:p>
          <a:p>
            <a:r>
              <a:rPr lang="vi-VN">
                <a:solidFill>
                  <a:schemeClr val="tx1"/>
                </a:solidFill>
                <a:latin typeface="+mn-lt"/>
              </a:rPr>
              <a:t>Mô hình khái niệm (domain model)</a:t>
            </a:r>
          </a:p>
          <a:p>
            <a:r>
              <a:rPr lang="vi-VN">
                <a:solidFill>
                  <a:schemeClr val="tx1"/>
                </a:solidFill>
                <a:latin typeface="+mn-lt"/>
              </a:rPr>
              <a:t>Biểu đồ trình tự (sequence diagram)</a:t>
            </a:r>
          </a:p>
          <a:p>
            <a:r>
              <a:rPr lang="vi-VN">
                <a:solidFill>
                  <a:schemeClr val="tx1"/>
                </a:solidFill>
                <a:latin typeface="+mn-lt"/>
              </a:rPr>
              <a:t>Biểu đồ lớp (class diagram)</a:t>
            </a:r>
          </a:p>
          <a:p>
            <a:r>
              <a:rPr lang="vi-VN">
                <a:solidFill>
                  <a:schemeClr val="tx1"/>
                </a:solidFill>
                <a:latin typeface="+mn-lt"/>
              </a:rPr>
              <a:t>Thiết kế database</a:t>
            </a:r>
          </a:p>
          <a:p>
            <a:r>
              <a:rPr lang="vi-VN">
                <a:solidFill>
                  <a:schemeClr val="tx1"/>
                </a:solidFill>
                <a:latin typeface="+mn-lt"/>
              </a:rPr>
              <a:t>Thiết kế giao diện</a:t>
            </a:r>
          </a:p>
          <a:p>
            <a:r>
              <a:rPr lang="vi-VN">
                <a:solidFill>
                  <a:schemeClr val="tx1"/>
                </a:solidFill>
                <a:latin typeface="+mn-lt"/>
              </a:rPr>
              <a:t>Triển khai</a:t>
            </a:r>
            <a:endParaRPr lang="en-US">
              <a:solidFill>
                <a:schemeClr val="tx1"/>
              </a:solidFill>
              <a:latin typeface="+mn-lt"/>
            </a:endParaRPr>
          </a:p>
          <a:p>
            <a:endParaRPr lang="en-US">
              <a:solidFill>
                <a:schemeClr val="tx1"/>
              </a:solidFill>
              <a:latin typeface="+mn-lt"/>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3"/>
            <a:ext cx="8229600" cy="2841181"/>
          </a:xfrm>
        </p:spPr>
        <p:txBody>
          <a:bodyPr>
            <a:normAutofit/>
          </a:bodyPr>
          <a:lstStyle/>
          <a:p>
            <a:r>
              <a:rPr lang="en-US"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marL="800100" lvl="2" indent="0">
              <a:buNone/>
            </a:pPr>
            <a:r>
              <a:rPr lang="en-US" sz="2400" smtClean="0">
                <a:solidFill>
                  <a:schemeClr val="tx1"/>
                </a:solidFill>
                <a:latin typeface="Times New Roman" pitchFamily="18" charset="0"/>
                <a:cs typeface="Times New Roman" pitchFamily="18" charset="0"/>
              </a:rPr>
              <a:t>- Xem Tour </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-Đặt Tour</a:t>
            </a:r>
          </a:p>
          <a:p>
            <a:pPr marL="800100" lvl="2" indent="0">
              <a:buNone/>
            </a:pPr>
            <a:r>
              <a:rPr lang="en-US" sz="2400" smtClean="0">
                <a:solidFill>
                  <a:schemeClr val="tx1"/>
                </a:solidFill>
                <a:latin typeface="Times New Roman" pitchFamily="18" charset="0"/>
                <a:cs typeface="Times New Roman" pitchFamily="18" charset="0"/>
              </a:rPr>
              <a:t>-Thanh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Chức năng hệ thống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Biểu đồ Grant</a:t>
            </a:r>
            <a:endParaRPr lang="en-US" sz="3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914660"/>
              </p:ext>
            </p:extLst>
          </p:nvPr>
        </p:nvGraphicFramePr>
        <p:xfrm>
          <a:off x="395536" y="548680"/>
          <a:ext cx="8301608" cy="5616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smtClean="0"/>
              <a:t>Class Diagram tổng</a:t>
            </a:r>
            <a:endParaRPr lang="en-US" sz="300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26" y="1124744"/>
            <a:ext cx="83915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19"/>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8373814"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4" y="1124744"/>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0"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81</TotalTime>
  <Words>1366</Words>
  <Application>Microsoft Office PowerPoint</Application>
  <PresentationFormat>On-screen Show (4:3)</PresentationFormat>
  <Paragraphs>189</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PHÂN TÍCH THIẾT KẾ-HỆ THỐNG THÔNG TIN</vt:lpstr>
      <vt:lpstr>Các bước thực hiện </vt:lpstr>
      <vt:lpstr>Đặc tả yêu cầu bài toán</vt:lpstr>
      <vt:lpstr>Chức năng hệ thống</vt:lpstr>
      <vt:lpstr>Biểu đồ Grant</vt:lpstr>
      <vt:lpstr>Class Diagram tổng</vt:lpstr>
      <vt:lpstr>Database tổng</vt:lpstr>
      <vt:lpstr>Chức năng tìm kiếm</vt:lpstr>
      <vt:lpstr>PowerPoint Presentation</vt:lpstr>
      <vt:lpstr>Quản lý  Tour </vt:lpstr>
      <vt:lpstr>Thanh toán Tour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7</cp:revision>
  <dcterms:created xsi:type="dcterms:W3CDTF">2019-12-25T12:19:32Z</dcterms:created>
  <dcterms:modified xsi:type="dcterms:W3CDTF">2019-12-25T15:25:14Z</dcterms:modified>
</cp:coreProperties>
</file>