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59" r:id="rId5"/>
    <p:sldId id="260" r:id="rId6"/>
    <p:sldId id="261" r:id="rId7"/>
    <p:sldId id="266" r:id="rId8"/>
    <p:sldId id="263" r:id="rId9"/>
    <p:sldId id="262"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75" autoAdjust="0"/>
  </p:normalViewPr>
  <p:slideViewPr>
    <p:cSldViewPr>
      <p:cViewPr>
        <p:scale>
          <a:sx n="75" d="100"/>
          <a:sy n="75" d="100"/>
        </p:scale>
        <p:origin x="-1236" y="1320"/>
      </p:cViewPr>
      <p:guideLst>
        <p:guide orient="horz" pos="2160"/>
        <p:guide pos="2880"/>
      </p:guideLst>
    </p:cSldViewPr>
  </p:slideViewPr>
  <p:notesTextViewPr>
    <p:cViewPr>
      <p:scale>
        <a:sx n="1" d="1"/>
        <a:sy n="1" d="1"/>
      </p:scale>
      <p:origin x="0" y="75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8756932391893233"/>
          <c:y val="0.1628797580706515"/>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126285824"/>
        <c:axId val="172176448"/>
      </c:barChart>
      <c:catAx>
        <c:axId val="126285824"/>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172176448"/>
        <c:crosses val="autoZero"/>
        <c:auto val="1"/>
        <c:lblAlgn val="ctr"/>
        <c:lblOffset val="100"/>
        <c:noMultiLvlLbl val="0"/>
      </c:catAx>
      <c:valAx>
        <c:axId val="172176448"/>
        <c:scaling>
          <c:orientation val="minMax"/>
          <c:max val="43822"/>
          <c:min val="43752"/>
        </c:scaling>
        <c:delete val="0"/>
        <c:axPos val="t"/>
        <c:majorGridlines/>
        <c:numFmt formatCode="m/d/yyyy" sourceLinked="1"/>
        <c:majorTickMark val="out"/>
        <c:minorTickMark val="none"/>
        <c:tickLblPos val="nextTo"/>
        <c:crossAx val="12628582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3</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4</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8</a:t>
            </a:fld>
            <a:endParaRPr lang="en-US"/>
          </a:p>
        </p:txBody>
      </p:sp>
    </p:spTree>
    <p:extLst>
      <p:ext uri="{BB962C8B-B14F-4D97-AF65-F5344CB8AC3E}">
        <p14:creationId xmlns:p14="http://schemas.microsoft.com/office/powerpoint/2010/main" val="34756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3248751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6027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1"/>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4"/>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1"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9"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2"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9"/>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9"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73051"/>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9" y="2438401"/>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9" y="6356351"/>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12/25/2019</a:t>
            </a:fld>
            <a:endParaRPr lang="en-US"/>
          </a:p>
        </p:txBody>
      </p:sp>
      <p:sp>
        <p:nvSpPr>
          <p:cNvPr id="5" name="Footer Placeholder 4"/>
          <p:cNvSpPr>
            <a:spLocks noGrp="1"/>
          </p:cNvSpPr>
          <p:nvPr>
            <p:ph type="ftr" sz="quarter" idx="3"/>
          </p:nvPr>
        </p:nvSpPr>
        <p:spPr>
          <a:xfrm>
            <a:off x="659166" y="6356351"/>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6356351"/>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1"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5"/>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5"/>
            <a:ext cx="7772400" cy="1375793"/>
          </a:xfrm>
        </p:spPr>
        <p:txBody>
          <a:bodyPr/>
          <a:lstStyle/>
          <a:p>
            <a:r>
              <a:rPr lang="vi-VN" sz="3000" b="1" smtClean="0"/>
              <a:t>PHÂN TÍCH THIẾT KẾ-HỆ THỐNG THÔNG TIN</a:t>
            </a:r>
            <a:endParaRPr lang="en-US" sz="3000" b="1"/>
          </a:p>
        </p:txBody>
      </p:sp>
      <p:sp>
        <p:nvSpPr>
          <p:cNvPr id="3" name="Subtitle 2"/>
          <p:cNvSpPr>
            <a:spLocks noGrp="1"/>
          </p:cNvSpPr>
          <p:nvPr>
            <p:ph type="subTitle" idx="1"/>
          </p:nvPr>
        </p:nvSpPr>
        <p:spPr>
          <a:xfrm>
            <a:off x="1475656" y="2636912"/>
            <a:ext cx="6400800" cy="3456384"/>
          </a:xfrm>
        </p:spPr>
        <p:txBody>
          <a:bodyPr/>
          <a:lstStyle/>
          <a:p>
            <a:r>
              <a:rPr lang="en-US" b="1" smtClean="0">
                <a:solidFill>
                  <a:schemeClr val="tx1"/>
                </a:solidFill>
                <a:latin typeface="Times New Roman" pitchFamily="18" charset="0"/>
                <a:cs typeface="Times New Roman" pitchFamily="18" charset="0"/>
              </a:rPr>
              <a:t>Đề tài nhóm: Hệ thống đặt tour online</a:t>
            </a:r>
          </a:p>
          <a:p>
            <a:r>
              <a:rPr lang="en-US" sz="2000" b="1" smtClean="0">
                <a:solidFill>
                  <a:schemeClr val="tx1"/>
                </a:solidFill>
                <a:latin typeface="Times New Roman" pitchFamily="18" charset="0"/>
                <a:cs typeface="Times New Roman" pitchFamily="18" charset="0"/>
              </a:rPr>
              <a:t>Thành viên thực hiện :</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Đào Quang Nhật- 17130151-DH17DTB</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Lê Thanh Nghị -17130131-DH17DTA</a:t>
            </a:r>
          </a:p>
          <a:p>
            <a:pPr marL="342900" indent="-342900">
              <a:buFont typeface="Arial" pitchFamily="34" charset="0"/>
              <a:buChar char="•"/>
            </a:pPr>
            <a:endParaRPr lang="en-US" b="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5" name="Picture 4" descr="D:\httt\use quan ly tour.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4"/>
            <a:ext cx="7200800" cy="5040560"/>
          </a:xfrm>
          <a:prstGeom prst="rect">
            <a:avLst/>
          </a:prstGeom>
          <a:noFill/>
          <a:ln>
            <a:noFill/>
          </a:ln>
        </p:spPr>
      </p:pic>
      <p:pic>
        <p:nvPicPr>
          <p:cNvPr id="9" name="Picture 8" descr="D:\WBN\hethongthongtin\UseCase-AddTour.PNG"/>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7488832" cy="4104456"/>
          </a:xfrm>
          <a:prstGeom prst="rect">
            <a:avLst/>
          </a:prstGeom>
          <a:noFill/>
          <a:ln>
            <a:noFill/>
          </a:ln>
        </p:spPr>
      </p:pic>
      <p:pic>
        <p:nvPicPr>
          <p:cNvPr id="10" name="Picture 9" descr="D:\WBN\hethongthongtin\ACT_Add.PNG"/>
          <p:cNvPicPr/>
          <p:nvPr/>
        </p:nvPicPr>
        <p:blipFill>
          <a:blip r:embed="rId5">
            <a:extLst>
              <a:ext uri="{28A0092B-C50C-407E-A947-70E740481C1C}">
                <a14:useLocalDpi xmlns:a14="http://schemas.microsoft.com/office/drawing/2010/main" val="0"/>
              </a:ext>
            </a:extLst>
          </a:blip>
          <a:srcRect/>
          <a:stretch>
            <a:fillRect/>
          </a:stretch>
        </p:blipFill>
        <p:spPr bwMode="auto">
          <a:xfrm>
            <a:off x="971600" y="1124744"/>
            <a:ext cx="7704855" cy="5356401"/>
          </a:xfrm>
          <a:prstGeom prst="rect">
            <a:avLst/>
          </a:prstGeom>
          <a:noFill/>
          <a:ln>
            <a:noFill/>
          </a:ln>
        </p:spPr>
      </p:pic>
      <p:pic>
        <p:nvPicPr>
          <p:cNvPr id="11" name="Picture 10" descr="D:\WBN\hethongthongtin\them.png"/>
          <p:cNvPicPr/>
          <p:nvPr/>
        </p:nvPicPr>
        <p:blipFill>
          <a:blip r:embed="rId6">
            <a:extLst>
              <a:ext uri="{28A0092B-C50C-407E-A947-70E740481C1C}">
                <a14:useLocalDpi xmlns:a14="http://schemas.microsoft.com/office/drawing/2010/main" val="0"/>
              </a:ext>
            </a:extLst>
          </a:blip>
          <a:srcRect/>
          <a:stretch>
            <a:fillRect/>
          </a:stretch>
        </p:blipFill>
        <p:spPr bwMode="auto">
          <a:xfrm>
            <a:off x="683569" y="1124743"/>
            <a:ext cx="7272808" cy="5356401"/>
          </a:xfrm>
          <a:prstGeom prst="rect">
            <a:avLst/>
          </a:prstGeom>
          <a:noFill/>
          <a:ln>
            <a:noFill/>
          </a:ln>
        </p:spPr>
      </p:pic>
      <p:pic>
        <p:nvPicPr>
          <p:cNvPr id="12" name="Picture 11" descr="D:\WBN\hethongthongtin\UseCase-Update.PNG"/>
          <p:cNvPicPr/>
          <p:nvPr/>
        </p:nvPicPr>
        <p:blipFill>
          <a:blip r:embed="rId7">
            <a:extLst>
              <a:ext uri="{28A0092B-C50C-407E-A947-70E740481C1C}">
                <a14:useLocalDpi xmlns:a14="http://schemas.microsoft.com/office/drawing/2010/main" val="0"/>
              </a:ext>
            </a:extLst>
          </a:blip>
          <a:srcRect/>
          <a:stretch>
            <a:fillRect/>
          </a:stretch>
        </p:blipFill>
        <p:spPr bwMode="auto">
          <a:xfrm>
            <a:off x="0" y="1484784"/>
            <a:ext cx="8892480" cy="4248472"/>
          </a:xfrm>
          <a:prstGeom prst="rect">
            <a:avLst/>
          </a:prstGeom>
          <a:noFill/>
          <a:ln>
            <a:noFill/>
          </a:ln>
        </p:spPr>
      </p:pic>
      <p:pic>
        <p:nvPicPr>
          <p:cNvPr id="13" name="Picture 12" descr="D:\WBN\hethongthongtin\ACT_Edit.PNG"/>
          <p:cNvPicPr/>
          <p:nvPr/>
        </p:nvPicPr>
        <p:blipFill>
          <a:blip r:embed="rId8">
            <a:extLst>
              <a:ext uri="{28A0092B-C50C-407E-A947-70E740481C1C}">
                <a14:useLocalDpi xmlns:a14="http://schemas.microsoft.com/office/drawing/2010/main" val="0"/>
              </a:ext>
            </a:extLst>
          </a:blip>
          <a:srcRect/>
          <a:stretch>
            <a:fillRect/>
          </a:stretch>
        </p:blipFill>
        <p:spPr bwMode="auto">
          <a:xfrm>
            <a:off x="1691680" y="908720"/>
            <a:ext cx="5904656" cy="5572424"/>
          </a:xfrm>
          <a:prstGeom prst="rect">
            <a:avLst/>
          </a:prstGeom>
          <a:noFill/>
          <a:ln>
            <a:noFill/>
          </a:ln>
        </p:spPr>
      </p:pic>
      <p:pic>
        <p:nvPicPr>
          <p:cNvPr id="14" name="Picture 13" descr="D:\WBN\hethongthongtin\sua.png"/>
          <p:cNvPicPr/>
          <p:nvPr/>
        </p:nvPicPr>
        <p:blipFill>
          <a:blip r:embed="rId9">
            <a:extLst>
              <a:ext uri="{28A0092B-C50C-407E-A947-70E740481C1C}">
                <a14:useLocalDpi xmlns:a14="http://schemas.microsoft.com/office/drawing/2010/main" val="0"/>
              </a:ext>
            </a:extLst>
          </a:blip>
          <a:srcRect/>
          <a:stretch>
            <a:fillRect/>
          </a:stretch>
        </p:blipFill>
        <p:spPr bwMode="auto">
          <a:xfrm>
            <a:off x="0" y="1124743"/>
            <a:ext cx="8676455" cy="5040561"/>
          </a:xfrm>
          <a:prstGeom prst="rect">
            <a:avLst/>
          </a:prstGeom>
          <a:noFill/>
          <a:ln>
            <a:noFill/>
          </a:ln>
        </p:spPr>
      </p:pic>
      <p:pic>
        <p:nvPicPr>
          <p:cNvPr id="15" name="Picture 14" descr="D:\WBN\hethongthongtin\UseCase-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467544" y="908720"/>
            <a:ext cx="8676456" cy="4536503"/>
          </a:xfrm>
          <a:prstGeom prst="rect">
            <a:avLst/>
          </a:prstGeom>
          <a:noFill/>
          <a:ln>
            <a:noFill/>
          </a:ln>
        </p:spPr>
      </p:pic>
      <p:pic>
        <p:nvPicPr>
          <p:cNvPr id="17" name="Picture 16" descr="D:\WBN\hethongthongtin\ACT_Delete.PNG"/>
          <p:cNvPicPr/>
          <p:nvPr/>
        </p:nvPicPr>
        <p:blipFill>
          <a:blip r:embed="rId11">
            <a:extLst>
              <a:ext uri="{28A0092B-C50C-407E-A947-70E740481C1C}">
                <a14:useLocalDpi xmlns:a14="http://schemas.microsoft.com/office/drawing/2010/main" val="0"/>
              </a:ext>
            </a:extLst>
          </a:blip>
          <a:srcRect/>
          <a:stretch>
            <a:fillRect/>
          </a:stretch>
        </p:blipFill>
        <p:spPr bwMode="auto">
          <a:xfrm>
            <a:off x="1259633" y="893762"/>
            <a:ext cx="6696744" cy="5070475"/>
          </a:xfrm>
          <a:prstGeom prst="rect">
            <a:avLst/>
          </a:prstGeom>
          <a:noFill/>
          <a:ln>
            <a:noFill/>
          </a:ln>
        </p:spPr>
      </p:pic>
      <p:pic>
        <p:nvPicPr>
          <p:cNvPr id="18" name="Picture 17" descr="D:\WBN\hethongthongtin\xoa.png"/>
          <p:cNvPicPr/>
          <p:nvPr/>
        </p:nvPicPr>
        <p:blipFill>
          <a:blip r:embed="rId12">
            <a:extLst>
              <a:ext uri="{28A0092B-C50C-407E-A947-70E740481C1C}">
                <a14:useLocalDpi xmlns:a14="http://schemas.microsoft.com/office/drawing/2010/main" val="0"/>
              </a:ext>
            </a:extLst>
          </a:blip>
          <a:srcRect/>
          <a:stretch>
            <a:fillRect/>
          </a:stretch>
        </p:blipFill>
        <p:spPr bwMode="auto">
          <a:xfrm>
            <a:off x="971600" y="946785"/>
            <a:ext cx="6984777" cy="4964430"/>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nodeType="clickEffect">
                                  <p:stCondLst>
                                    <p:cond delay="0"/>
                                  </p:stCondLst>
                                  <p:childTnLst>
                                    <p:animEffect transition="out" filter="fade">
                                      <p:cBhvr>
                                        <p:cTn id="60" dur="1000"/>
                                        <p:tgtEl>
                                          <p:spTgt spid="13"/>
                                        </p:tgtEl>
                                      </p:cBhvr>
                                    </p:animEffect>
                                    <p:anim calcmode="lin" valueType="num">
                                      <p:cBhvr>
                                        <p:cTn id="61" dur="1000"/>
                                        <p:tgtEl>
                                          <p:spTgt spid="13"/>
                                        </p:tgtEl>
                                        <p:attrNameLst>
                                          <p:attrName>ppt_x</p:attrName>
                                        </p:attrNameLst>
                                      </p:cBhvr>
                                      <p:tavLst>
                                        <p:tav tm="0">
                                          <p:val>
                                            <p:strVal val="ppt_x"/>
                                          </p:val>
                                        </p:tav>
                                        <p:tav tm="100000">
                                          <p:val>
                                            <p:strVal val="ppt_x"/>
                                          </p:val>
                                        </p:tav>
                                      </p:tavLst>
                                    </p:anim>
                                    <p:anim calcmode="lin" valueType="num">
                                      <p:cBhvr>
                                        <p:cTn id="62" dur="1000"/>
                                        <p:tgtEl>
                                          <p:spTgt spid="13"/>
                                        </p:tgtEl>
                                        <p:attrNameLst>
                                          <p:attrName>ppt_y</p:attrName>
                                        </p:attrNameLst>
                                      </p:cBhvr>
                                      <p:tavLst>
                                        <p:tav tm="0">
                                          <p:val>
                                            <p:strVal val="ppt_y"/>
                                          </p:val>
                                        </p:tav>
                                        <p:tav tm="100000">
                                          <p:val>
                                            <p:strVal val="ppt_y+.1"/>
                                          </p:val>
                                        </p:tav>
                                      </p:tavLst>
                                    </p:anim>
                                    <p:set>
                                      <p:cBhvr>
                                        <p:cTn id="63" dur="1" fill="hold">
                                          <p:stCondLst>
                                            <p:cond delay="9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randombar(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14"/>
                                        </p:tgtEl>
                                      </p:cBhvr>
                                    </p:animEffect>
                                    <p:anim calcmode="lin" valueType="num">
                                      <p:cBhvr>
                                        <p:cTn id="73" dur="1000"/>
                                        <p:tgtEl>
                                          <p:spTgt spid="14"/>
                                        </p:tgtEl>
                                        <p:attrNameLst>
                                          <p:attrName>ppt_x</p:attrName>
                                        </p:attrNameLst>
                                      </p:cBhvr>
                                      <p:tavLst>
                                        <p:tav tm="0">
                                          <p:val>
                                            <p:strVal val="ppt_x"/>
                                          </p:val>
                                        </p:tav>
                                        <p:tav tm="100000">
                                          <p:val>
                                            <p:strVal val="ppt_x"/>
                                          </p:val>
                                        </p:tav>
                                      </p:tavLst>
                                    </p:anim>
                                    <p:anim calcmode="lin" valueType="num">
                                      <p:cBhvr>
                                        <p:cTn id="74" dur="1000"/>
                                        <p:tgtEl>
                                          <p:spTgt spid="14"/>
                                        </p:tgtEl>
                                        <p:attrNameLst>
                                          <p:attrName>ppt_y</p:attrName>
                                        </p:attrNameLst>
                                      </p:cBhvr>
                                      <p:tavLst>
                                        <p:tav tm="0">
                                          <p:val>
                                            <p:strVal val="ppt_y"/>
                                          </p:val>
                                        </p:tav>
                                        <p:tav tm="100000">
                                          <p:val>
                                            <p:strVal val="ppt_y+.1"/>
                                          </p:val>
                                        </p:tav>
                                      </p:tavLst>
                                    </p:anim>
                                    <p:set>
                                      <p:cBhvr>
                                        <p:cTn id="75" dur="1" fill="hold">
                                          <p:stCondLst>
                                            <p:cond delay="9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xit" presetSubtype="0" fill="hold" nodeType="clickEffect">
                                  <p:stCondLst>
                                    <p:cond delay="0"/>
                                  </p:stCondLst>
                                  <p:childTnLst>
                                    <p:animEffect transition="out" filter="fade">
                                      <p:cBhvr>
                                        <p:cTn id="85" dur="1000"/>
                                        <p:tgtEl>
                                          <p:spTgt spid="15"/>
                                        </p:tgtEl>
                                      </p:cBhvr>
                                    </p:animEffect>
                                    <p:anim calcmode="lin" valueType="num">
                                      <p:cBhvr>
                                        <p:cTn id="86" dur="1000"/>
                                        <p:tgtEl>
                                          <p:spTgt spid="15"/>
                                        </p:tgtEl>
                                        <p:attrNameLst>
                                          <p:attrName>ppt_x</p:attrName>
                                        </p:attrNameLst>
                                      </p:cBhvr>
                                      <p:tavLst>
                                        <p:tav tm="0">
                                          <p:val>
                                            <p:strVal val="ppt_x"/>
                                          </p:val>
                                        </p:tav>
                                        <p:tav tm="100000">
                                          <p:val>
                                            <p:strVal val="ppt_x"/>
                                          </p:val>
                                        </p:tav>
                                      </p:tavLst>
                                    </p:anim>
                                    <p:anim calcmode="lin" valueType="num">
                                      <p:cBhvr>
                                        <p:cTn id="87" dur="1000"/>
                                        <p:tgtEl>
                                          <p:spTgt spid="15"/>
                                        </p:tgtEl>
                                        <p:attrNameLst>
                                          <p:attrName>ppt_y</p:attrName>
                                        </p:attrNameLst>
                                      </p:cBhvr>
                                      <p:tavLst>
                                        <p:tav tm="0">
                                          <p:val>
                                            <p:strVal val="ppt_y"/>
                                          </p:val>
                                        </p:tav>
                                        <p:tav tm="100000">
                                          <p:val>
                                            <p:strVal val="ppt_y+.1"/>
                                          </p:val>
                                        </p:tav>
                                      </p:tavLst>
                                    </p:anim>
                                    <p:set>
                                      <p:cBhvr>
                                        <p:cTn id="88" dur="1" fill="hold">
                                          <p:stCondLst>
                                            <p:cond delay="9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ppt_x"/>
                                          </p:val>
                                        </p:tav>
                                        <p:tav tm="100000">
                                          <p:val>
                                            <p:strVal val="#ppt_x"/>
                                          </p:val>
                                        </p:tav>
                                      </p:tavLst>
                                    </p:anim>
                                    <p:anim calcmode="lin" valueType="num">
                                      <p:cBhvr additive="base">
                                        <p:cTn id="9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1000"/>
                                        <p:tgtEl>
                                          <p:spTgt spid="17"/>
                                        </p:tgtEl>
                                      </p:cBhvr>
                                    </p:animEffect>
                                    <p:anim calcmode="lin" valueType="num">
                                      <p:cBhvr>
                                        <p:cTn id="99" dur="1000"/>
                                        <p:tgtEl>
                                          <p:spTgt spid="17"/>
                                        </p:tgtEl>
                                        <p:attrNameLst>
                                          <p:attrName>ppt_x</p:attrName>
                                        </p:attrNameLst>
                                      </p:cBhvr>
                                      <p:tavLst>
                                        <p:tav tm="0">
                                          <p:val>
                                            <p:strVal val="ppt_x"/>
                                          </p:val>
                                        </p:tav>
                                        <p:tav tm="100000">
                                          <p:val>
                                            <p:strVal val="ppt_x"/>
                                          </p:val>
                                        </p:tav>
                                      </p:tavLst>
                                    </p:anim>
                                    <p:anim calcmode="lin" valueType="num">
                                      <p:cBhvr>
                                        <p:cTn id="100" dur="1000"/>
                                        <p:tgtEl>
                                          <p:spTgt spid="17"/>
                                        </p:tgtEl>
                                        <p:attrNameLst>
                                          <p:attrName>ppt_y</p:attrName>
                                        </p:attrNameLst>
                                      </p:cBhvr>
                                      <p:tavLst>
                                        <p:tav tm="0">
                                          <p:val>
                                            <p:strVal val="ppt_y"/>
                                          </p:val>
                                        </p:tav>
                                        <p:tav tm="100000">
                                          <p:val>
                                            <p:strVal val="ppt_y+.1"/>
                                          </p:val>
                                        </p:tav>
                                      </p:tavLst>
                                    </p:anim>
                                    <p:set>
                                      <p:cBhvr>
                                        <p:cTn id="101" dur="1" fill="hold">
                                          <p:stCondLst>
                                            <p:cond delay="9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7632848" cy="2997605"/>
          </a:xfrm>
          <a:prstGeom prst="rect">
            <a:avLst/>
          </a:prstGeom>
          <a:noFill/>
          <a:ln>
            <a:noFill/>
          </a:ln>
        </p:spPr>
      </p:pic>
      <p:pic>
        <p:nvPicPr>
          <p:cNvPr id="5" name="Picture 4" descr="D:\WBN\hethongthongtin\ACT_ThanhToa.PNG"/>
          <p:cNvPicPr/>
          <p:nvPr/>
        </p:nvPicPr>
        <p:blipFill>
          <a:blip r:embed="rId4">
            <a:extLst>
              <a:ext uri="{28A0092B-C50C-407E-A947-70E740481C1C}">
                <a14:useLocalDpi xmlns:a14="http://schemas.microsoft.com/office/drawing/2010/main" val="0"/>
              </a:ext>
            </a:extLst>
          </a:blip>
          <a:srcRect/>
          <a:stretch>
            <a:fillRect/>
          </a:stretch>
        </p:blipFill>
        <p:spPr bwMode="auto">
          <a:xfrm>
            <a:off x="1897380" y="1484784"/>
            <a:ext cx="5495468" cy="4693603"/>
          </a:xfrm>
          <a:prstGeom prst="rect">
            <a:avLst/>
          </a:prstGeom>
          <a:noFill/>
          <a:ln>
            <a:noFill/>
          </a:ln>
        </p:spPr>
      </p:pic>
      <p:pic>
        <p:nvPicPr>
          <p:cNvPr id="6" name="Picture 5"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484785"/>
            <a:ext cx="6552728" cy="4968552"/>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3"/>
            <a:ext cx="8229600" cy="4525963"/>
          </a:xfrm>
        </p:spPr>
        <p:txBody>
          <a:bodyPr/>
          <a:lstStyle/>
          <a:p>
            <a:r>
              <a:rPr lang="vi-VN">
                <a:solidFill>
                  <a:schemeClr val="tx1"/>
                </a:solidFill>
                <a:latin typeface="+mn-lt"/>
              </a:rPr>
              <a:t>Vấn đề đặt ra</a:t>
            </a:r>
          </a:p>
          <a:p>
            <a:r>
              <a:rPr lang="vi-VN">
                <a:solidFill>
                  <a:schemeClr val="tx1"/>
                </a:solidFill>
                <a:latin typeface="+mn-lt"/>
              </a:rPr>
              <a:t>Những yêu cầu về phần mềm</a:t>
            </a:r>
          </a:p>
          <a:p>
            <a:r>
              <a:rPr lang="vi-VN">
                <a:solidFill>
                  <a:schemeClr val="tx1"/>
                </a:solidFill>
                <a:latin typeface="+mn-lt"/>
              </a:rPr>
              <a:t>Kế hoạch hoành thành dự án (grant)</a:t>
            </a:r>
          </a:p>
          <a:p>
            <a:r>
              <a:rPr lang="vi-VN">
                <a:solidFill>
                  <a:schemeClr val="tx1"/>
                </a:solidFill>
                <a:latin typeface="+mn-lt"/>
              </a:rPr>
              <a:t>Mô hình hóa yêu cầu (use case, acitivity diagram)</a:t>
            </a:r>
          </a:p>
          <a:p>
            <a:r>
              <a:rPr lang="vi-VN">
                <a:solidFill>
                  <a:schemeClr val="tx1"/>
                </a:solidFill>
                <a:latin typeface="+mn-lt"/>
              </a:rPr>
              <a:t>Mô hình khái niệm (domain model)</a:t>
            </a:r>
          </a:p>
          <a:p>
            <a:r>
              <a:rPr lang="vi-VN">
                <a:solidFill>
                  <a:schemeClr val="tx1"/>
                </a:solidFill>
                <a:latin typeface="+mn-lt"/>
              </a:rPr>
              <a:t>Biểu đồ trình tự (sequence diagram)</a:t>
            </a:r>
          </a:p>
          <a:p>
            <a:r>
              <a:rPr lang="vi-VN">
                <a:solidFill>
                  <a:schemeClr val="tx1"/>
                </a:solidFill>
                <a:latin typeface="+mn-lt"/>
              </a:rPr>
              <a:t>Biểu đồ lớp (class diagram)</a:t>
            </a:r>
          </a:p>
          <a:p>
            <a:r>
              <a:rPr lang="vi-VN">
                <a:solidFill>
                  <a:schemeClr val="tx1"/>
                </a:solidFill>
                <a:latin typeface="+mn-lt"/>
              </a:rPr>
              <a:t>Thiết kế database</a:t>
            </a:r>
          </a:p>
          <a:p>
            <a:r>
              <a:rPr lang="vi-VN">
                <a:solidFill>
                  <a:schemeClr val="tx1"/>
                </a:solidFill>
                <a:latin typeface="+mn-lt"/>
              </a:rPr>
              <a:t>Thiết kế giao diện</a:t>
            </a:r>
          </a:p>
          <a:p>
            <a:r>
              <a:rPr lang="vi-VN">
                <a:solidFill>
                  <a:schemeClr val="tx1"/>
                </a:solidFill>
                <a:latin typeface="+mn-lt"/>
              </a:rPr>
              <a:t>Triển khai</a:t>
            </a:r>
            <a:endParaRPr lang="en-US">
              <a:solidFill>
                <a:schemeClr val="tx1"/>
              </a:solidFill>
              <a:latin typeface="+mn-lt"/>
            </a:endParaRPr>
          </a:p>
          <a:p>
            <a:endParaRPr lang="en-US">
              <a:solidFill>
                <a:schemeClr val="tx1"/>
              </a:solidFill>
              <a:latin typeface="+mn-lt"/>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3"/>
            <a:ext cx="8229600" cy="2841181"/>
          </a:xfrm>
        </p:spPr>
        <p:txBody>
          <a:bodyPr>
            <a:normAutofit/>
          </a:bodyPr>
          <a:lstStyle/>
          <a:p>
            <a:r>
              <a:rPr lang="en-US"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p>
          <a:p>
            <a:pPr marL="800100" lvl="2" indent="0">
              <a:buNone/>
            </a:pPr>
            <a:r>
              <a:rPr lang="en-US" sz="2400" smtClean="0">
                <a:solidFill>
                  <a:schemeClr val="tx1"/>
                </a:solidFill>
                <a:latin typeface="Times New Roman" pitchFamily="18" charset="0"/>
                <a:cs typeface="Times New Roman" pitchFamily="18" charset="0"/>
              </a:rPr>
              <a:t>- Xem Tour </a:t>
            </a:r>
          </a:p>
          <a:p>
            <a:pPr marL="800100" lvl="2" indent="0">
              <a:buNone/>
            </a:pPr>
            <a:r>
              <a:rPr lang="en-US" sz="2400" smtClean="0">
                <a:solidFill>
                  <a:schemeClr val="tx1"/>
                </a:solidFill>
                <a:latin typeface="Times New Roman" pitchFamily="18" charset="0"/>
                <a:cs typeface="Times New Roman" pitchFamily="18" charset="0"/>
              </a:rPr>
              <a:t>- Tìm kiếm Tour</a:t>
            </a:r>
          </a:p>
          <a:p>
            <a:pPr marL="800100" lvl="2" indent="0">
              <a:buNone/>
            </a:pPr>
            <a:r>
              <a:rPr lang="en-US" sz="2400" smtClean="0">
                <a:solidFill>
                  <a:schemeClr val="tx1"/>
                </a:solidFill>
                <a:latin typeface="Times New Roman" pitchFamily="18" charset="0"/>
                <a:cs typeface="Times New Roman" pitchFamily="18" charset="0"/>
              </a:rPr>
              <a:t>-Đặt Tour</a:t>
            </a:r>
          </a:p>
          <a:p>
            <a:pPr marL="800100" lvl="2" indent="0">
              <a:buNone/>
            </a:pPr>
            <a:r>
              <a:rPr lang="en-US" sz="2400" smtClean="0">
                <a:solidFill>
                  <a:schemeClr val="tx1"/>
                </a:solidFill>
                <a:latin typeface="Times New Roman" pitchFamily="18" charset="0"/>
                <a:cs typeface="Times New Roman" pitchFamily="18" charset="0"/>
              </a:rPr>
              <a:t>-Thanh 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0"/>
            <a:ext cx="8229600" cy="619472"/>
          </a:xfrm>
        </p:spPr>
        <p:txBody>
          <a:bodyPr/>
          <a:lstStyle/>
          <a:p>
            <a:r>
              <a:rPr lang="en-US" sz="3000" smtClean="0">
                <a:latin typeface="Times New Roman" pitchFamily="18" charset="0"/>
                <a:cs typeface="Times New Roman" pitchFamily="18" charset="0"/>
              </a:rPr>
              <a:t>Chức năng hệ thống</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19472"/>
          </a:xfrm>
        </p:spPr>
        <p:txBody>
          <a:bodyPr/>
          <a:lstStyle/>
          <a:p>
            <a:r>
              <a:rPr lang="en-US" sz="3000" smtClean="0">
                <a:latin typeface="Times New Roman" pitchFamily="18" charset="0"/>
                <a:cs typeface="Times New Roman" pitchFamily="18" charset="0"/>
              </a:rPr>
              <a:t>Biểu đồ Grant</a:t>
            </a:r>
            <a:endParaRPr lang="en-US" sz="300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0792373"/>
              </p:ext>
            </p:extLst>
          </p:nvPr>
        </p:nvGraphicFramePr>
        <p:xfrm>
          <a:off x="467544" y="620688"/>
          <a:ext cx="8301608" cy="3154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75799295"/>
              </p:ext>
            </p:extLst>
          </p:nvPr>
        </p:nvGraphicFramePr>
        <p:xfrm>
          <a:off x="755576" y="4437112"/>
          <a:ext cx="7776865" cy="1935099"/>
        </p:xfrm>
        <a:graphic>
          <a:graphicData uri="http://schemas.openxmlformats.org/drawingml/2006/table">
            <a:tbl>
              <a:tblPr firstRow="1" firstCol="1" bandRow="1">
                <a:tableStyleId>{5C22544A-7EE6-4342-B048-85BDC9FD1C3A}</a:tableStyleId>
              </a:tblPr>
              <a:tblGrid>
                <a:gridCol w="1187042"/>
                <a:gridCol w="1361605"/>
                <a:gridCol w="1115470"/>
                <a:gridCol w="1267341"/>
                <a:gridCol w="2845407"/>
              </a:tblGrid>
              <a:tr h="385572">
                <a:tc>
                  <a:txBody>
                    <a:bodyPr/>
                    <a:lstStyle/>
                    <a:p>
                      <a:pPr algn="l">
                        <a:lnSpc>
                          <a:spcPct val="115000"/>
                        </a:lnSpc>
                        <a:spcAft>
                          <a:spcPts val="0"/>
                        </a:spcAft>
                      </a:pPr>
                      <a:r>
                        <a:rPr lang="en-US" sz="1100">
                          <a:effectLst/>
                        </a:rPr>
                        <a:t>Nhiệm vụ</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bắt đầu</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kết thúc</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Thời gian hoàn thành</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Mô tả</a:t>
                      </a:r>
                      <a:endParaRPr lang="en-US" sz="1300">
                        <a:effectLst/>
                        <a:latin typeface="Times New Roman"/>
                        <a:ea typeface="Calibri"/>
                        <a:cs typeface="Times New Roman"/>
                      </a:endParaRPr>
                    </a:p>
                  </a:txBody>
                  <a:tcPr marL="68580" marR="68580" marT="0" marB="0" anchor="b"/>
                </a:tc>
              </a:tr>
              <a:tr h="180975">
                <a:tc>
                  <a:txBody>
                    <a:bodyPr/>
                    <a:lstStyle/>
                    <a:p>
                      <a:pPr algn="l">
                        <a:lnSpc>
                          <a:spcPct val="115000"/>
                        </a:lnSpc>
                        <a:spcAft>
                          <a:spcPts val="0"/>
                        </a:spcAft>
                      </a:pPr>
                      <a:r>
                        <a:rPr lang="en-US" sz="1100">
                          <a:effectLst/>
                        </a:rPr>
                        <a:t>1</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21/10/2019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Đặt vấn đề</a:t>
                      </a:r>
                      <a:endParaRPr lang="en-US" sz="1300">
                        <a:effectLst/>
                        <a:latin typeface="Times New Roman"/>
                        <a:ea typeface="Calibri"/>
                        <a:cs typeface="Times New Roman"/>
                      </a:endParaRPr>
                    </a:p>
                  </a:txBody>
                  <a:tcPr marL="68580" marR="68580" marT="0" marB="0" anchor="b"/>
                </a:tc>
              </a:tr>
              <a:tr h="200025">
                <a:tc>
                  <a:txBody>
                    <a:bodyPr/>
                    <a:lstStyle/>
                    <a:p>
                      <a:pPr algn="l">
                        <a:lnSpc>
                          <a:spcPct val="115000"/>
                        </a:lnSpc>
                        <a:spcAft>
                          <a:spcPts val="0"/>
                        </a:spcAft>
                      </a:pPr>
                      <a:r>
                        <a:rPr lang="en-US" sz="1100">
                          <a:effectLst/>
                        </a:rPr>
                        <a:t>2</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Tổng quan về đề tài</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3</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29/10/2019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06/11/2019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Phân tích và thiết kế hệ thống</a:t>
                      </a:r>
                      <a:endParaRPr lang="en-US" sz="1300">
                        <a:effectLst/>
                        <a:latin typeface="Times New Roman"/>
                        <a:ea typeface="Calibri"/>
                        <a:cs typeface="Times New Roman"/>
                      </a:endParaRPr>
                    </a:p>
                  </a:txBody>
                  <a:tcPr marL="68580" marR="68580" marT="0" marB="0" anchor="b"/>
                </a:tc>
              </a:tr>
              <a:tr h="152400">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07/11/2019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20</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Mô hình hóa yêu cầu</a:t>
                      </a:r>
                      <a:endParaRPr lang="en-US" sz="1300">
                        <a:effectLst/>
                        <a:latin typeface="Times New Roman"/>
                        <a:ea typeface="Calibri"/>
                        <a:cs typeface="Times New Roman"/>
                      </a:endParaRPr>
                    </a:p>
                  </a:txBody>
                  <a:tcPr marL="68580" marR="68580" marT="0" marB="0"/>
                </a:tc>
              </a:tr>
              <a:tr h="190500">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Class Diagram</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03/12/2019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08/12/2019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Database Design</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09/12/2019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Hoàn thành bài báo cáo</a:t>
                      </a:r>
                      <a:endParaRPr lang="en-US" sz="1300">
                        <a:effectLst/>
                        <a:latin typeface="Times New Roman"/>
                        <a:ea typeface="Calibri"/>
                        <a:cs typeface="Times New Roman"/>
                      </a:endParaRPr>
                    </a:p>
                  </a:txBody>
                  <a:tcPr marL="68580" marR="68580" marT="0" marB="0" anchor="b"/>
                </a:tc>
              </a:tr>
              <a:tr h="190500">
                <a:tc>
                  <a:txBody>
                    <a:bodyPr/>
                    <a:lstStyle/>
                    <a:p>
                      <a:pPr algn="l">
                        <a:lnSpc>
                          <a:spcPct val="115000"/>
                        </a:lnSpc>
                        <a:spcAft>
                          <a:spcPts val="0"/>
                        </a:spcAft>
                      </a:pPr>
                      <a:r>
                        <a:rPr lang="en-US" sz="1100">
                          <a:effectLst/>
                        </a:rPr>
                        <a:t>8</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15/12/2019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Hiện thực trang web</a:t>
                      </a:r>
                      <a:endParaRPr lang="en-US" sz="1300">
                        <a:effectLst/>
                        <a:latin typeface="Times New Roman"/>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smtClean="0"/>
              <a:t>Class Diagram tổng</a:t>
            </a:r>
            <a:endParaRPr lang="en-US" sz="300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 y="836712"/>
            <a:ext cx="91394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77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423523" cy="512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4"/>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19"/>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tt\use dat tou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6" y="1196752"/>
            <a:ext cx="8373814" cy="4608512"/>
          </a:xfrm>
          <a:prstGeom prst="rect">
            <a:avLst/>
          </a:prstGeom>
          <a:noFill/>
          <a:ln>
            <a:noFill/>
          </a:ln>
        </p:spPr>
      </p:pic>
      <p:pic>
        <p:nvPicPr>
          <p:cNvPr id="7" name="Picture 6" descr="D:\WBN\hethongthongtin\ACT-Dat tour.png"/>
          <p:cNvPicPr/>
          <p:nvPr/>
        </p:nvPicPr>
        <p:blipFill>
          <a:blip r:embed="rId4">
            <a:extLst>
              <a:ext uri="{28A0092B-C50C-407E-A947-70E740481C1C}">
                <a14:useLocalDpi xmlns:a14="http://schemas.microsoft.com/office/drawing/2010/main" val="0"/>
              </a:ext>
            </a:extLst>
          </a:blip>
          <a:srcRect/>
          <a:stretch>
            <a:fillRect/>
          </a:stretch>
        </p:blipFill>
        <p:spPr bwMode="auto">
          <a:xfrm>
            <a:off x="21704" y="1124744"/>
            <a:ext cx="9145015" cy="511256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251520" y="1124745"/>
            <a:ext cx="8784975" cy="5112568"/>
          </a:xfrm>
          <a:prstGeom prst="rect">
            <a:avLst/>
          </a:prstGeom>
          <a:noFill/>
          <a:ln>
            <a:noFill/>
          </a:ln>
        </p:spPr>
      </p:pic>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89</TotalTime>
  <Words>1376</Words>
  <Application>Microsoft Office PowerPoint</Application>
  <PresentationFormat>On-screen Show (4:3)</PresentationFormat>
  <Paragraphs>198</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Executive</vt:lpstr>
      <vt:lpstr>PHÂN TÍCH THIẾT KẾ-HỆ THỐNG THÔNG TIN</vt:lpstr>
      <vt:lpstr>Các bước thực hiện </vt:lpstr>
      <vt:lpstr>Đặc tả yêu cầu bài toán</vt:lpstr>
      <vt:lpstr>Chức năng hệ thống</vt:lpstr>
      <vt:lpstr>Biểu đồ Grant</vt:lpstr>
      <vt:lpstr>Class Diagram tổng</vt:lpstr>
      <vt:lpstr>Database tổng</vt:lpstr>
      <vt:lpstr>Chức năng tìm kiếm</vt:lpstr>
      <vt:lpstr>PowerPoint Presentation</vt:lpstr>
      <vt:lpstr>Quản lý  Tour </vt:lpstr>
      <vt:lpstr>Thanh toán Tour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10</cp:revision>
  <dcterms:created xsi:type="dcterms:W3CDTF">2019-12-25T12:19:32Z</dcterms:created>
  <dcterms:modified xsi:type="dcterms:W3CDTF">2019-12-25T16:00:56Z</dcterms:modified>
</cp:coreProperties>
</file>