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8" r:id="rId3"/>
    <p:sldId id="257" r:id="rId4"/>
    <p:sldId id="259" r:id="rId5"/>
    <p:sldId id="260" r:id="rId6"/>
    <p:sldId id="261" r:id="rId7"/>
    <p:sldId id="266" r:id="rId8"/>
    <p:sldId id="271" r:id="rId9"/>
    <p:sldId id="267" r:id="rId10"/>
    <p:sldId id="268" r:id="rId11"/>
    <p:sldId id="269" r:id="rId12"/>
    <p:sldId id="263" r:id="rId13"/>
    <p:sldId id="262" r:id="rId14"/>
    <p:sldId id="264" r:id="rId15"/>
    <p:sldId id="265"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0427" autoAdjust="0"/>
  </p:normalViewPr>
  <p:slideViewPr>
    <p:cSldViewPr>
      <p:cViewPr>
        <p:scale>
          <a:sx n="77" d="100"/>
          <a:sy n="77" d="100"/>
        </p:scale>
        <p:origin x="-1188"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7380090700500433"/>
          <c:y val="9.4440887074277891E-2"/>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84696320"/>
        <c:axId val="177493056"/>
      </c:barChart>
      <c:catAx>
        <c:axId val="184696320"/>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77493056"/>
        <c:crosses val="autoZero"/>
        <c:auto val="1"/>
        <c:lblAlgn val="ctr"/>
        <c:lblOffset val="100"/>
        <c:noMultiLvlLbl val="0"/>
      </c:catAx>
      <c:valAx>
        <c:axId val="177493056"/>
        <c:scaling>
          <c:orientation val="minMax"/>
          <c:max val="43822"/>
          <c:min val="43752"/>
        </c:scaling>
        <c:delete val="0"/>
        <c:axPos val="t"/>
        <c:majorGridlines/>
        <c:numFmt formatCode="m/d/yyyy" sourceLinked="1"/>
        <c:majorTickMark val="out"/>
        <c:minorTickMark val="none"/>
        <c:tickLblPos val="nextTo"/>
        <c:crossAx val="18469632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2</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14</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15</a:t>
            </a:fld>
            <a:endParaRPr lang="en-US"/>
          </a:p>
        </p:txBody>
      </p:sp>
    </p:spTree>
    <p:extLst>
      <p:ext uri="{BB962C8B-B14F-4D97-AF65-F5344CB8AC3E}">
        <p14:creationId xmlns:p14="http://schemas.microsoft.com/office/powerpoint/2010/main" val="60275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7</a:t>
            </a:fld>
            <a:endParaRPr lang="en-US"/>
          </a:p>
        </p:txBody>
      </p:sp>
    </p:spTree>
    <p:extLst>
      <p:ext uri="{BB962C8B-B14F-4D97-AF65-F5344CB8AC3E}">
        <p14:creationId xmlns:p14="http://schemas.microsoft.com/office/powerpoint/2010/main" val="315999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“Đăng nhập”</a:t>
            </a:r>
          </a:p>
          <a:p>
            <a:r>
              <a:rPr lang="en-US" sz="1200" kern="1200" smtClean="0">
                <a:solidFill>
                  <a:schemeClr val="tx1"/>
                </a:solidFill>
                <a:effectLst/>
                <a:latin typeface="+mn-lt"/>
                <a:ea typeface="+mn-ea"/>
                <a:cs typeface="+mn-cs"/>
              </a:rPr>
              <a:t>-	Tác nhân: Admin, Khách hàng thành viên.</a:t>
            </a:r>
          </a:p>
          <a:p>
            <a:r>
              <a:rPr lang="en-US" sz="1200" kern="1200" smtClean="0">
                <a:solidFill>
                  <a:schemeClr val="tx1"/>
                </a:solidFill>
                <a:effectLst/>
                <a:latin typeface="+mn-lt"/>
                <a:ea typeface="+mn-ea"/>
                <a:cs typeface="+mn-cs"/>
              </a:rPr>
              <a:t>-	Mô tả khái quát:</a:t>
            </a:r>
          </a:p>
          <a:p>
            <a:r>
              <a:rPr lang="en-US" sz="1200" kern="1200" smtClean="0">
                <a:solidFill>
                  <a:schemeClr val="tx1"/>
                </a:solidFill>
                <a:effectLst/>
                <a:latin typeface="+mn-lt"/>
                <a:ea typeface="+mn-ea"/>
                <a:cs typeface="+mn-cs"/>
              </a:rPr>
              <a:t>+ Admin truy cập vào trang quản trị để quản lý hệ thống của mình.</a:t>
            </a:r>
          </a:p>
          <a:p>
            <a:r>
              <a:rPr lang="en-US" sz="1200" kern="1200" smtClean="0">
                <a:solidFill>
                  <a:schemeClr val="tx1"/>
                </a:solidFill>
                <a:effectLst/>
                <a:latin typeface="+mn-lt"/>
                <a:ea typeface="+mn-ea"/>
                <a:cs typeface="+mn-cs"/>
              </a:rPr>
              <a:t>+ Khách hàng thành viên đăng nhập vào hệ thống.</a:t>
            </a:r>
          </a:p>
          <a:p>
            <a:r>
              <a:rPr lang="en-US" sz="1200" kern="1200" smtClean="0">
                <a:solidFill>
                  <a:schemeClr val="tx1"/>
                </a:solidFill>
                <a:effectLst/>
                <a:latin typeface="+mn-lt"/>
                <a:ea typeface="+mn-ea"/>
                <a:cs typeface="+mn-cs"/>
              </a:rPr>
              <a:t>Điều kiện đầu vào: Ca sử dụng bắt đầu khi người dùng muốn đăng nhập vào hệ thống.</a:t>
            </a:r>
          </a:p>
          <a:p>
            <a:r>
              <a:rPr lang="en-US" sz="1200" kern="1200" smtClean="0">
                <a:solidFill>
                  <a:schemeClr val="tx1"/>
                </a:solidFill>
                <a:effectLst/>
                <a:latin typeface="+mn-lt"/>
                <a:ea typeface="+mn-ea"/>
                <a:cs typeface="+mn-cs"/>
              </a:rPr>
              <a:t>-	Dòng sự kiện chính:</a:t>
            </a:r>
          </a:p>
          <a:p>
            <a:r>
              <a:rPr lang="en-US" sz="1200" kern="1200" smtClean="0">
                <a:solidFill>
                  <a:schemeClr val="tx1"/>
                </a:solidFill>
                <a:effectLst/>
                <a:latin typeface="+mn-lt"/>
                <a:ea typeface="+mn-ea"/>
                <a:cs typeface="+mn-cs"/>
              </a:rPr>
              <a:t>+ Hệ thống yêu cầu nhập tên đăng nhập và mật khẩu.</a:t>
            </a:r>
          </a:p>
          <a:p>
            <a:r>
              <a:rPr lang="en-US" sz="1200" kern="1200" smtClean="0">
                <a:solidFill>
                  <a:schemeClr val="tx1"/>
                </a:solidFill>
                <a:effectLst/>
                <a:latin typeface="+mn-lt"/>
                <a:ea typeface="+mn-ea"/>
                <a:cs typeface="+mn-cs"/>
              </a:rPr>
              <a:t>+ Người dùng nhập tên đăng nhập và mật khẩu.</a:t>
            </a:r>
          </a:p>
          <a:p>
            <a:r>
              <a:rPr lang="en-US" sz="1200" kern="1200" smtClean="0">
                <a:solidFill>
                  <a:schemeClr val="tx1"/>
                </a:solidFill>
                <a:effectLst/>
                <a:latin typeface="+mn-lt"/>
                <a:ea typeface="+mn-ea"/>
                <a:cs typeface="+mn-cs"/>
              </a:rPr>
              <a:t>+ Hệ thống kiểm tra tên và mật khẩu vừa nhập, nếu đúng sẽ cho phép vào hệ thống.</a:t>
            </a:r>
          </a:p>
          <a:p>
            <a:r>
              <a:rPr lang="en-US" sz="1200" kern="1200" smtClean="0">
                <a:solidFill>
                  <a:schemeClr val="tx1"/>
                </a:solidFill>
                <a:effectLst/>
                <a:latin typeface="+mn-lt"/>
                <a:ea typeface="+mn-ea"/>
                <a:cs typeface="+mn-cs"/>
              </a:rPr>
              <a:t>-	Dòng sự kiện phụ:</a:t>
            </a:r>
          </a:p>
          <a:p>
            <a:r>
              <a:rPr lang="en-US" sz="1200" kern="1200" smtClean="0">
                <a:solidFill>
                  <a:schemeClr val="tx1"/>
                </a:solidFill>
                <a:effectLst/>
                <a:latin typeface="+mn-lt"/>
                <a:ea typeface="+mn-ea"/>
                <a:cs typeface="+mn-cs"/>
              </a:rPr>
              <a:t>+ Nếu trong kịch bản chính tên hoặc mật khẩu bị sai thì hệ thống báo lỗi.</a:t>
            </a:r>
          </a:p>
          <a:p>
            <a:r>
              <a:rPr lang="en-US" sz="1200" kern="1200" smtClean="0">
                <a:solidFill>
                  <a:schemeClr val="tx1"/>
                </a:solidFill>
                <a:effectLst/>
                <a:latin typeface="+mn-lt"/>
                <a:ea typeface="+mn-ea"/>
                <a:cs typeface="+mn-cs"/>
              </a:rPr>
              <a:t>+ Người dùng có thể nhập lại hoặc hủy bỏ việc đăng nhập khi đó ca sử dụng sẽ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768976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156659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“Cập nhật thông tin”</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cho phép khách chỉnh sửa thông tin thành viên của hệ thống.</a:t>
            </a:r>
          </a:p>
          <a:p>
            <a:pPr lvl="0"/>
            <a:r>
              <a:rPr lang="en-US" sz="1200" kern="1200" smtClean="0">
                <a:solidFill>
                  <a:schemeClr val="tx1"/>
                </a:solidFill>
                <a:effectLst/>
                <a:latin typeface="+mn-lt"/>
                <a:ea typeface="+mn-ea"/>
                <a:cs typeface="+mn-cs"/>
              </a:rPr>
              <a:t>Điều kiện đầu vào: Ca sử dụng bắt đầu khi khách hàng truy cập vào hệ thống và chọn cập nhật thông tin.</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cập nhật thông tin.</a:t>
            </a:r>
          </a:p>
          <a:p>
            <a:pPr lvl="0"/>
            <a:r>
              <a:rPr lang="en-US" sz="1200" kern="1200" smtClean="0">
                <a:solidFill>
                  <a:schemeClr val="tx1"/>
                </a:solidFill>
                <a:effectLst/>
                <a:latin typeface="+mn-lt"/>
                <a:ea typeface="+mn-ea"/>
                <a:cs typeface="+mn-cs"/>
              </a:rPr>
              <a:t>Form cập nhật thông tin hiển thị.</a:t>
            </a:r>
          </a:p>
          <a:p>
            <a:pPr lvl="0"/>
            <a:r>
              <a:rPr lang="en-US" sz="1200" kern="1200" smtClean="0">
                <a:solidFill>
                  <a:schemeClr val="tx1"/>
                </a:solidFill>
                <a:effectLst/>
                <a:latin typeface="+mn-lt"/>
                <a:ea typeface="+mn-ea"/>
                <a:cs typeface="+mn-cs"/>
              </a:rPr>
              <a:t>Khách hàng nhập thông tin cá nhân cần thiết vào form cập nhật thông tin.</a:t>
            </a:r>
          </a:p>
          <a:p>
            <a:pPr lvl="0"/>
            <a:r>
              <a:rPr lang="en-US" sz="1200" kern="1200" smtClean="0">
                <a:solidFill>
                  <a:schemeClr val="tx1"/>
                </a:solidFill>
                <a:effectLst/>
                <a:latin typeface="+mn-lt"/>
                <a:ea typeface="+mn-ea"/>
                <a:cs typeface="+mn-cs"/>
              </a:rPr>
              <a:t>Nhấn nút cập nhật thông tin.</a:t>
            </a:r>
          </a:p>
          <a:p>
            <a:pPr lvl="0"/>
            <a:r>
              <a:rPr lang="en-US" sz="1200" kern="1200" smtClean="0">
                <a:solidFill>
                  <a:schemeClr val="tx1"/>
                </a:solidFill>
                <a:effectLst/>
                <a:latin typeface="+mn-lt"/>
                <a:ea typeface="+mn-ea"/>
                <a:cs typeface="+mn-cs"/>
              </a:rPr>
              <a:t>Hệ thống thống báo kết quả quá trình nhập thông tin cá nhân. Nếu thông tin nhập chính xác thì hệ thống cập nhật thông tin khách hàng vào danh sách khách hàng thành viên.</a:t>
            </a:r>
          </a:p>
          <a:p>
            <a:pPr lvl="0"/>
            <a:r>
              <a:rPr lang="en-US" sz="1200" kern="1200" smtClean="0">
                <a:solidFill>
                  <a:schemeClr val="tx1"/>
                </a:solidFill>
                <a:effectLst/>
                <a:latin typeface="+mn-lt"/>
                <a:ea typeface="+mn-ea"/>
                <a:cs typeface="+mn-cs"/>
              </a:rPr>
              <a:t>Ca sử dụng kết thúc khi khách hàng chọn “Thoát”.</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Quá trình nhập thông tin không chính xác.</a:t>
            </a:r>
          </a:p>
          <a:p>
            <a:r>
              <a:rPr lang="en-US" sz="1200" kern="1200" smtClean="0">
                <a:solidFill>
                  <a:schemeClr val="tx1"/>
                </a:solidFill>
                <a:effectLst/>
                <a:latin typeface="+mn-lt"/>
                <a:ea typeface="+mn-ea"/>
                <a:cs typeface="+mn-cs"/>
              </a:rPr>
              <a:t>+ Hệ thống thông báo nhập thông tin không chính xác.</a:t>
            </a:r>
          </a:p>
          <a:p>
            <a:r>
              <a:rPr lang="en-US" sz="1200" kern="1200" smtClean="0">
                <a:solidFill>
                  <a:schemeClr val="tx1"/>
                </a:solidFill>
                <a:effectLst/>
                <a:latin typeface="+mn-lt"/>
                <a:ea typeface="+mn-ea"/>
                <a:cs typeface="+mn-cs"/>
              </a:rPr>
              <a:t>+ Hệ thống yêu cầu khách hàng xem lại thông tin.</a:t>
            </a:r>
          </a:p>
          <a:p>
            <a:r>
              <a:rPr lang="en-US" sz="1200" kern="1200" smtClean="0">
                <a:solidFill>
                  <a:schemeClr val="tx1"/>
                </a:solidFill>
                <a:effectLst/>
                <a:latin typeface="+mn-lt"/>
                <a:ea typeface="+mn-ea"/>
                <a:cs typeface="+mn-cs"/>
              </a:rPr>
              <a:t>+ Khách hàng đồng ý thì nhập lại thông tin, nếu không đồng ý thì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231933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12</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13</a:t>
            </a:fld>
            <a:endParaRPr lang="en-US"/>
          </a:p>
        </p:txBody>
      </p:sp>
    </p:spTree>
    <p:extLst>
      <p:ext uri="{BB962C8B-B14F-4D97-AF65-F5344CB8AC3E}">
        <p14:creationId xmlns:p14="http://schemas.microsoft.com/office/powerpoint/2010/main" val="32487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2"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3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50"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12/26/2019</a:t>
            </a:fld>
            <a:endParaRPr lang="en-US"/>
          </a:p>
        </p:txBody>
      </p:sp>
      <p:sp>
        <p:nvSpPr>
          <p:cNvPr id="5" name="Footer Placeholder 4"/>
          <p:cNvSpPr>
            <a:spLocks noGrp="1"/>
          </p:cNvSpPr>
          <p:nvPr>
            <p:ph type="ftr" sz="quarter" idx="3"/>
          </p:nvPr>
        </p:nvSpPr>
        <p:spPr>
          <a:xfrm>
            <a:off x="659167"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2"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6"/>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mn-lt"/>
                <a:cs typeface="Times New Roman" pitchFamily="18" charset="0"/>
              </a:rPr>
              <a:t>Đề tài nhóm: Hệ thống đặt tour online</a:t>
            </a:r>
          </a:p>
          <a:p>
            <a:pPr algn="l"/>
            <a:r>
              <a:rPr lang="en-US" sz="2000" b="1" smtClean="0">
                <a:solidFill>
                  <a:schemeClr val="tx1"/>
                </a:solidFill>
                <a:latin typeface="+mn-lt"/>
                <a:cs typeface="Times New Roman" pitchFamily="18" charset="0"/>
              </a:rPr>
              <a:t>Thành viên thực hiện :</a:t>
            </a:r>
          </a:p>
          <a:p>
            <a:pPr marL="342900" indent="-342900" algn="l">
              <a:buFont typeface="Arial" pitchFamily="34" charset="0"/>
              <a:buChar char="•"/>
            </a:pPr>
            <a:r>
              <a:rPr lang="en-US" sz="2000" b="1" smtClean="0">
                <a:solidFill>
                  <a:schemeClr val="tx1"/>
                </a:solidFill>
                <a:latin typeface="+mn-lt"/>
                <a:cs typeface="Times New Roman" pitchFamily="18" charset="0"/>
              </a:rPr>
              <a:t>Đào Quang Nhật- 17130151-DH17DTB</a:t>
            </a:r>
          </a:p>
          <a:p>
            <a:pPr marL="342900" indent="-342900" algn="l">
              <a:buFont typeface="Arial" pitchFamily="34" charset="0"/>
              <a:buChar char="•"/>
            </a:pPr>
            <a:r>
              <a:rPr lang="en-US" sz="2000" b="1" smtClean="0">
                <a:solidFill>
                  <a:schemeClr val="tx1"/>
                </a:solidFill>
                <a:latin typeface="+mn-lt"/>
                <a:cs typeface="Times New Roman" pitchFamily="18" charset="0"/>
              </a:rPr>
              <a:t>Lê Thanh Nghị -17130131-DH17DTA</a:t>
            </a:r>
          </a:p>
          <a:p>
            <a:pPr marL="342900" indent="-342900">
              <a:buFont typeface="Arial" pitchFamily="34" charset="0"/>
              <a:buChar char="•"/>
            </a:pPr>
            <a:endParaRPr lang="en-US" b="1">
              <a:solidFill>
                <a:schemeClr val="tx1"/>
              </a:solidFill>
              <a:latin typeface="+mn-lt"/>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ký</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descr="D:\httt\use đăng ký.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700808"/>
            <a:ext cx="8003232" cy="3130807"/>
          </a:xfrm>
          <a:prstGeom prst="rect">
            <a:avLst/>
          </a:prstGeom>
          <a:noFill/>
          <a:ln>
            <a:noFill/>
          </a:ln>
        </p:spPr>
      </p:pic>
      <p:pic>
        <p:nvPicPr>
          <p:cNvPr id="7" name="Picture 6" descr="D:\WBN\hethongthongtin\ACT_Register.PNG"/>
          <p:cNvPicPr/>
          <p:nvPr/>
        </p:nvPicPr>
        <p:blipFill>
          <a:blip r:embed="rId4">
            <a:extLst>
              <a:ext uri="{28A0092B-C50C-407E-A947-70E740481C1C}">
                <a14:useLocalDpi xmlns:a14="http://schemas.microsoft.com/office/drawing/2010/main" val="0"/>
              </a:ext>
            </a:extLst>
          </a:blip>
          <a:srcRect/>
          <a:stretch>
            <a:fillRect/>
          </a:stretch>
        </p:blipFill>
        <p:spPr bwMode="auto">
          <a:xfrm>
            <a:off x="827584" y="692696"/>
            <a:ext cx="7488832" cy="51845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27584" y="696020"/>
            <a:ext cx="7416824" cy="5541292"/>
          </a:xfrm>
          <a:prstGeom prst="rect">
            <a:avLst/>
          </a:prstGeom>
          <a:noFill/>
          <a:ln>
            <a:noFill/>
          </a:ln>
        </p:spPr>
      </p:pic>
    </p:spTree>
    <p:extLst>
      <p:ext uri="{BB962C8B-B14F-4D97-AF65-F5344CB8AC3E}">
        <p14:creationId xmlns:p14="http://schemas.microsoft.com/office/powerpoint/2010/main" val="21230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nodeType="clickEffect">
                                  <p:stCondLst>
                                    <p:cond delay="0"/>
                                  </p:stCondLst>
                                  <p:childTnLst>
                                    <p:animEffect transition="out" filter="box(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lstStyle/>
          <a:p>
            <a:r>
              <a:rPr lang="en-US" sz="3000" b="1" smtClean="0">
                <a:latin typeface="Times New Roman" pitchFamily="18" charset="0"/>
                <a:cs typeface="Times New Roman" pitchFamily="18" charset="0"/>
              </a:rPr>
              <a:t>Chức năng cập nhật thông tin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8280919" cy="3174077"/>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8136904" cy="4536504"/>
          </a:xfrm>
          <a:prstGeom prst="rect">
            <a:avLst/>
          </a:prstGeom>
          <a:noFill/>
          <a:ln>
            <a:noFill/>
          </a:ln>
        </p:spPr>
      </p:pic>
      <p:pic>
        <p:nvPicPr>
          <p:cNvPr id="6" name="Picture 5" descr="D:\WBN\hethongthongtin\capnhathongtinkhachhang.png"/>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12777"/>
            <a:ext cx="7992888" cy="4536504"/>
          </a:xfrm>
          <a:prstGeom prst="rect">
            <a:avLst/>
          </a:prstGeom>
          <a:noFill/>
          <a:ln>
            <a:noFill/>
          </a:ln>
        </p:spPr>
      </p:pic>
    </p:spTree>
    <p:extLst>
      <p:ext uri="{BB962C8B-B14F-4D97-AF65-F5344CB8AC3E}">
        <p14:creationId xmlns:p14="http://schemas.microsoft.com/office/powerpoint/2010/main" val="3427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4)">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xit" presetSubtype="32" fill="hold" nodeType="clickEffect">
                                  <p:stCondLst>
                                    <p:cond delay="0"/>
                                  </p:stCondLst>
                                  <p:childTnLst>
                                    <p:animEffect transition="out" filter="plus(out)">
                                      <p:cBhvr>
                                        <p:cTn id="23" dur="2000"/>
                                        <p:tgtEl>
                                          <p:spTgt spid="5"/>
                                        </p:tgtEl>
                                      </p:cBhvr>
                                    </p:animEffect>
                                    <p:set>
                                      <p:cBhvr>
                                        <p:cTn id="24" dur="1" fill="hold">
                                          <p:stCondLst>
                                            <p:cond delay="1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116632"/>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5"/>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20"/>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7" y="1196752"/>
            <a:ext cx="8373815"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6" y="1124745"/>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2"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5"/>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2"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4"/>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1"/>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2" y="1124744"/>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1"/>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3"/>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1"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5"/>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1" y="1484785"/>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 y="188640"/>
            <a:ext cx="8229600" cy="691480"/>
          </a:xfrm>
        </p:spPr>
        <p:txBody>
          <a:bodyPr/>
          <a:lstStyle/>
          <a:p>
            <a:r>
              <a:rPr lang="en-US" sz="3000" b="1" smtClean="0">
                <a:latin typeface="Times New Roman" pitchFamily="18" charset="0"/>
                <a:cs typeface="Times New Roman" pitchFamily="18" charset="0"/>
              </a:rPr>
              <a:t>Thiết kế giao diện</a:t>
            </a:r>
            <a:endParaRPr lang="en-US" sz="3000" b="1">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08720"/>
            <a:ext cx="8229600" cy="5472608"/>
          </a:xfrm>
          <a:prstGeom prst="rect">
            <a:avLst/>
          </a:prstGeom>
          <a:noFill/>
          <a:ln>
            <a:noFill/>
          </a:ln>
        </p:spPr>
      </p:pic>
      <p:sp>
        <p:nvSpPr>
          <p:cNvPr id="5" name="TextBox 4"/>
          <p:cNvSpPr txBox="1"/>
          <p:nvPr/>
        </p:nvSpPr>
        <p:spPr>
          <a:xfrm>
            <a:off x="1259632" y="3068960"/>
            <a:ext cx="66967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smtClean="0"/>
              <a:t>Cảm ơn thầy và </a:t>
            </a:r>
            <a:r>
              <a:rPr lang="en-US" sz="2800" smtClean="0">
                <a:latin typeface="Times New Roman" pitchFamily="18" charset="0"/>
                <a:cs typeface="Times New Roman" pitchFamily="18" charset="0"/>
              </a:rPr>
              <a:t>mọi</a:t>
            </a:r>
            <a:r>
              <a:rPr lang="en-US" sz="2800" smtClean="0"/>
              <a:t> người đã lắng nghe!</a:t>
            </a:r>
            <a:endParaRPr lang="en-US" sz="2800"/>
          </a:p>
        </p:txBody>
      </p:sp>
    </p:spTree>
    <p:extLst>
      <p:ext uri="{BB962C8B-B14F-4D97-AF65-F5344CB8AC3E}">
        <p14:creationId xmlns:p14="http://schemas.microsoft.com/office/powerpoint/2010/main" val="61602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4"/>
            <a:ext cx="8229600" cy="2841181"/>
          </a:xfrm>
        </p:spPr>
        <p:txBody>
          <a:bodyPr>
            <a:normAutofit/>
          </a:bodyPr>
          <a:lstStyle/>
          <a:p>
            <a:r>
              <a:rPr lang="en-US" b="1"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b="1"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4"/>
            <a:ext cx="8229600" cy="4525963"/>
          </a:xfrm>
        </p:spPr>
        <p:txBody>
          <a:bodyPr/>
          <a:lstStyle/>
          <a:p>
            <a:r>
              <a:rPr lang="vi-VN">
                <a:solidFill>
                  <a:schemeClr val="tx1"/>
                </a:solidFill>
                <a:latin typeface="Times New Roman" pitchFamily="18" charset="0"/>
                <a:cs typeface="Times New Roman" pitchFamily="18" charset="0"/>
              </a:rPr>
              <a:t>Vấn đề đặt ra</a:t>
            </a:r>
          </a:p>
          <a:p>
            <a:r>
              <a:rPr lang="vi-VN">
                <a:solidFill>
                  <a:schemeClr val="tx1"/>
                </a:solidFill>
                <a:latin typeface="Times New Roman" pitchFamily="18" charset="0"/>
                <a:cs typeface="Times New Roman" pitchFamily="18" charset="0"/>
              </a:rPr>
              <a:t>Những yêu cầu về phần mềm</a:t>
            </a:r>
          </a:p>
          <a:p>
            <a:r>
              <a:rPr lang="vi-VN">
                <a:solidFill>
                  <a:schemeClr val="tx1"/>
                </a:solidFill>
                <a:latin typeface="Times New Roman" pitchFamily="18" charset="0"/>
                <a:cs typeface="Times New Roman" pitchFamily="18" charset="0"/>
              </a:rPr>
              <a:t>Kế hoạch hoành thành dự án (grant)</a:t>
            </a:r>
          </a:p>
          <a:p>
            <a:r>
              <a:rPr lang="vi-VN">
                <a:solidFill>
                  <a:schemeClr val="tx1"/>
                </a:solidFill>
                <a:latin typeface="Times New Roman" pitchFamily="18" charset="0"/>
                <a:cs typeface="Times New Roman" pitchFamily="18" charset="0"/>
              </a:rPr>
              <a:t>Mô hình hóa yêu cầu (use case, acitivity diagram)</a:t>
            </a:r>
          </a:p>
          <a:p>
            <a:r>
              <a:rPr lang="vi-VN">
                <a:solidFill>
                  <a:schemeClr val="tx1"/>
                </a:solidFill>
                <a:latin typeface="Times New Roman" pitchFamily="18" charset="0"/>
                <a:cs typeface="Times New Roman" pitchFamily="18" charset="0"/>
              </a:rPr>
              <a:t>Mô hình khái niệm (domain model)</a:t>
            </a:r>
          </a:p>
          <a:p>
            <a:r>
              <a:rPr lang="vi-VN">
                <a:solidFill>
                  <a:schemeClr val="tx1"/>
                </a:solidFill>
                <a:latin typeface="Times New Roman" pitchFamily="18" charset="0"/>
                <a:cs typeface="Times New Roman" pitchFamily="18" charset="0"/>
              </a:rPr>
              <a:t>Biểu đồ trình tự (sequence diagram)</a:t>
            </a:r>
          </a:p>
          <a:p>
            <a:r>
              <a:rPr lang="vi-VN">
                <a:solidFill>
                  <a:schemeClr val="tx1"/>
                </a:solidFill>
                <a:latin typeface="Times New Roman" pitchFamily="18" charset="0"/>
                <a:cs typeface="Times New Roman" pitchFamily="18" charset="0"/>
              </a:rPr>
              <a:t>Biểu đồ lớp (class diagram)</a:t>
            </a:r>
          </a:p>
          <a:p>
            <a:r>
              <a:rPr lang="vi-VN">
                <a:solidFill>
                  <a:schemeClr val="tx1"/>
                </a:solidFill>
                <a:latin typeface="Times New Roman" pitchFamily="18" charset="0"/>
                <a:cs typeface="Times New Roman" pitchFamily="18" charset="0"/>
              </a:rPr>
              <a:t>Thiết kế database</a:t>
            </a:r>
          </a:p>
          <a:p>
            <a:r>
              <a:rPr lang="vi-VN">
                <a:solidFill>
                  <a:schemeClr val="tx1"/>
                </a:solidFill>
                <a:latin typeface="Times New Roman" pitchFamily="18" charset="0"/>
                <a:cs typeface="Times New Roman" pitchFamily="18" charset="0"/>
              </a:rPr>
              <a:t>Thiết kế giao diện</a:t>
            </a:r>
          </a:p>
          <a:p>
            <a:r>
              <a:rPr lang="vi-VN">
                <a:solidFill>
                  <a:schemeClr val="tx1"/>
                </a:solidFill>
                <a:latin typeface="Times New Roman" pitchFamily="18" charset="0"/>
                <a:cs typeface="Times New Roman" pitchFamily="18" charset="0"/>
              </a:rPr>
              <a:t>Triển khai</a:t>
            </a:r>
            <a:endParaRPr lang="en-US">
              <a:solidFill>
                <a:schemeClr val="tx1"/>
              </a:solidFill>
              <a:latin typeface="Times New Roman" pitchFamily="18" charset="0"/>
              <a:cs typeface="Times New Roman" pitchFamily="18" charset="0"/>
            </a:endParaRPr>
          </a:p>
          <a:p>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1"/>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lvl="2" indent="-342900">
              <a:buFontTx/>
              <a:buChar char="-"/>
            </a:pPr>
            <a:r>
              <a:rPr lang="en-US" sz="2400" smtClean="0">
                <a:solidFill>
                  <a:schemeClr val="tx1"/>
                </a:solidFill>
                <a:latin typeface="Times New Roman" pitchFamily="18" charset="0"/>
                <a:cs typeface="Times New Roman" pitchFamily="18" charset="0"/>
              </a:rPr>
              <a:t>Đăng nhập</a:t>
            </a:r>
          </a:p>
          <a:p>
            <a:pPr lvl="2" indent="-342900">
              <a:buFontTx/>
              <a:buChar char="-"/>
            </a:pPr>
            <a:r>
              <a:rPr lang="en-US" sz="2400" smtClean="0">
                <a:solidFill>
                  <a:schemeClr val="tx1"/>
                </a:solidFill>
                <a:latin typeface="Times New Roman" pitchFamily="18" charset="0"/>
                <a:cs typeface="Times New Roman" pitchFamily="18" charset="0"/>
              </a:rPr>
              <a:t>Đăng ký</a:t>
            </a:r>
          </a:p>
          <a:p>
            <a:pPr lvl="2" indent="-342900">
              <a:buFontTx/>
              <a:buChar char="-"/>
            </a:pPr>
            <a:r>
              <a:rPr lang="en-US" sz="2400" smtClean="0">
                <a:solidFill>
                  <a:schemeClr val="tx1"/>
                </a:solidFill>
                <a:latin typeface="Times New Roman" pitchFamily="18" charset="0"/>
                <a:cs typeface="Times New Roman" pitchFamily="18" charset="0"/>
              </a:rPr>
              <a:t>Cập nhật thông tin</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  Đặt Tour</a:t>
            </a:r>
          </a:p>
          <a:p>
            <a:pPr marL="800100" lvl="2" indent="0">
              <a:buNone/>
            </a:pPr>
            <a:r>
              <a:rPr lang="en-US" sz="2400" smtClean="0">
                <a:solidFill>
                  <a:schemeClr val="tx1"/>
                </a:solidFill>
                <a:latin typeface="Times New Roman" pitchFamily="18" charset="0"/>
                <a:cs typeface="Times New Roman" pitchFamily="18" charset="0"/>
              </a:rPr>
              <a:t>-  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1"/>
            <a:ext cx="8229600" cy="619472"/>
          </a:xfrm>
        </p:spPr>
        <p:txBody>
          <a:bodyPr/>
          <a:lstStyle/>
          <a:p>
            <a:r>
              <a:rPr lang="en-US" sz="3000" b="1" smtClean="0">
                <a:latin typeface="Times New Roman" pitchFamily="18" charset="0"/>
                <a:cs typeface="Times New Roman" pitchFamily="18" charset="0"/>
              </a:rPr>
              <a:t>Chức năng hệ thống</a:t>
            </a: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229600" cy="619472"/>
          </a:xfrm>
        </p:spPr>
        <p:txBody>
          <a:bodyPr/>
          <a:lstStyle/>
          <a:p>
            <a:r>
              <a:rPr lang="en-US" sz="3000" b="1" smtClean="0">
                <a:latin typeface="Times New Roman" pitchFamily="18" charset="0"/>
                <a:cs typeface="Times New Roman" pitchFamily="18" charset="0"/>
              </a:rPr>
              <a:t>Biểu đồ Grant</a:t>
            </a:r>
            <a:endParaRPr lang="en-US" sz="3000" b="1">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5904210"/>
              </p:ext>
            </p:extLst>
          </p:nvPr>
        </p:nvGraphicFramePr>
        <p:xfrm>
          <a:off x="467544" y="620689"/>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3910855"/>
              </p:ext>
            </p:extLst>
          </p:nvPr>
        </p:nvGraphicFramePr>
        <p:xfrm>
          <a:off x="539552" y="4005064"/>
          <a:ext cx="7920881" cy="2520277"/>
        </p:xfrm>
        <a:graphic>
          <a:graphicData uri="http://schemas.openxmlformats.org/drawingml/2006/table">
            <a:tbl>
              <a:tblPr firstRow="1" firstCol="1" bandRow="1">
                <a:tableStyleId>{5C22544A-7EE6-4342-B048-85BDC9FD1C3A}</a:tableStyleId>
              </a:tblPr>
              <a:tblGrid>
                <a:gridCol w="1209025"/>
                <a:gridCol w="1386819"/>
                <a:gridCol w="1136128"/>
                <a:gridCol w="1290810"/>
                <a:gridCol w="2898099"/>
              </a:tblGrid>
              <a:tr h="452909">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258421">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b="1" smtClean="0"/>
              <a:t>Class Diagram tổng</a:t>
            </a:r>
            <a:endParaRPr lang="en-US" sz="3000" b="1"/>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196753"/>
            <a:ext cx="8423523" cy="512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17" y="116632"/>
            <a:ext cx="8229600" cy="619472"/>
          </a:xfrm>
        </p:spPr>
        <p:txBody>
          <a:bodyPr/>
          <a:lstStyle/>
          <a:p>
            <a:r>
              <a:rPr lang="en-US" sz="3000" b="1" smtClean="0">
                <a:latin typeface="Times New Roman" pitchFamily="18" charset="0"/>
                <a:cs typeface="Times New Roman" pitchFamily="18" charset="0"/>
              </a:rPr>
              <a:t>Usecase chính</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80728"/>
            <a:ext cx="8305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734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nhập</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D:\httt\dangnhap.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8001000" cy="3312368"/>
          </a:xfrm>
          <a:prstGeom prst="rect">
            <a:avLst/>
          </a:prstGeom>
          <a:noFill/>
          <a:ln>
            <a:noFill/>
          </a:ln>
        </p:spPr>
      </p:pic>
      <p:pic>
        <p:nvPicPr>
          <p:cNvPr id="5" name="Picture 4" descr="D:\WBN\hethongthongtin\ACT_Login.PNG"/>
          <p:cNvPicPr/>
          <p:nvPr/>
        </p:nvPicPr>
        <p:blipFill>
          <a:blip r:embed="rId4">
            <a:extLst>
              <a:ext uri="{28A0092B-C50C-407E-A947-70E740481C1C}">
                <a14:useLocalDpi xmlns:a14="http://schemas.microsoft.com/office/drawing/2010/main" val="0"/>
              </a:ext>
            </a:extLst>
          </a:blip>
          <a:srcRect/>
          <a:stretch>
            <a:fillRect/>
          </a:stretch>
        </p:blipFill>
        <p:spPr bwMode="auto">
          <a:xfrm>
            <a:off x="1193339" y="1046162"/>
            <a:ext cx="7051069" cy="5479182"/>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193339" y="1046162"/>
            <a:ext cx="7051069" cy="4975126"/>
          </a:xfrm>
          <a:prstGeom prst="rect">
            <a:avLst/>
          </a:prstGeom>
          <a:noFill/>
          <a:ln>
            <a:noFill/>
          </a:ln>
        </p:spPr>
      </p:pic>
    </p:spTree>
    <p:extLst>
      <p:ext uri="{BB962C8B-B14F-4D97-AF65-F5344CB8AC3E}">
        <p14:creationId xmlns:p14="http://schemas.microsoft.com/office/powerpoint/2010/main" val="10976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179</TotalTime>
  <Words>1636</Words>
  <Application>Microsoft Office PowerPoint</Application>
  <PresentationFormat>On-screen Show (4:3)</PresentationFormat>
  <Paragraphs>239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PHÂN TÍCH THIẾT KẾ-HỆ THỐNG THÔNG TIN</vt:lpstr>
      <vt:lpstr>Đặc tả yêu cầu bài toán</vt:lpstr>
      <vt:lpstr>Các bước thực hiện </vt:lpstr>
      <vt:lpstr>Chức năng hệ thống</vt:lpstr>
      <vt:lpstr>Biểu đồ Grant</vt:lpstr>
      <vt:lpstr>Class Diagram tổng</vt:lpstr>
      <vt:lpstr>Database tổng</vt:lpstr>
      <vt:lpstr>Usecase chính</vt:lpstr>
      <vt:lpstr>Chức năng đăng nhập</vt:lpstr>
      <vt:lpstr>Chức năng đăng ký</vt:lpstr>
      <vt:lpstr>Chức năng cập nhật thông tin</vt:lpstr>
      <vt:lpstr>Chức năng tìm kiếm</vt:lpstr>
      <vt:lpstr>PowerPoint Presentation</vt:lpstr>
      <vt:lpstr>Quản lý  Tour </vt:lpstr>
      <vt:lpstr>Thanh toán Tour</vt:lpstr>
      <vt:lpstr>Thiết kế giao diện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18</cp:revision>
  <dcterms:created xsi:type="dcterms:W3CDTF">2019-12-25T12:19:32Z</dcterms:created>
  <dcterms:modified xsi:type="dcterms:W3CDTF">2019-12-25T18:35:12Z</dcterms:modified>
</cp:coreProperties>
</file>