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67" r:id="rId14"/>
    <p:sldId id="268" r:id="rId15"/>
    <p:sldId id="276" r:id="rId16"/>
    <p:sldId id="277" r:id="rId17"/>
    <p:sldId id="278" r:id="rId18"/>
    <p:sldId id="279" r:id="rId19"/>
    <p:sldId id="269"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017" autoAdjust="0"/>
  </p:normalViewPr>
  <p:slideViewPr>
    <p:cSldViewPr>
      <p:cViewPr varScale="1">
        <p:scale>
          <a:sx n="42" d="100"/>
          <a:sy n="42" d="100"/>
        </p:scale>
        <p:origin x="-1884" y="-96"/>
      </p:cViewPr>
      <p:guideLst>
        <p:guide orient="horz" pos="2160"/>
        <p:guide pos="2880"/>
      </p:guideLst>
    </p:cSldViewPr>
  </p:slideViewPr>
  <p:notesTextViewPr>
    <p:cViewPr>
      <p:scale>
        <a:sx n="100" d="100"/>
        <a:sy n="100" d="100"/>
      </p:scale>
      <p:origin x="0" y="2850"/>
    </p:cViewPr>
  </p:notesTextViewPr>
  <p:sorterViewPr>
    <p:cViewPr>
      <p:scale>
        <a:sx n="100" d="100"/>
        <a:sy n="100" d="100"/>
      </p:scale>
      <p:origin x="0" y="0"/>
    </p:cViewPr>
  </p:sorterViewPr>
  <p:notesViewPr>
    <p:cSldViewPr>
      <p:cViewPr varScale="1">
        <p:scale>
          <a:sx n="57" d="100"/>
          <a:sy n="57" d="100"/>
        </p:scale>
        <p:origin x="-250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1CFFE-DF82-4CD1-A21E-21B05546EE94}" type="datetimeFigureOut">
              <a:rPr lang="en-US" smtClean="0"/>
              <a:t>12/28/2017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CCB2D3-A6DF-45C5-B989-959CDB6477ED}" type="slidenum">
              <a:rPr lang="en-US" smtClean="0"/>
              <a:t>‹#›</a:t>
            </a:fld>
            <a:endParaRPr lang="en-US"/>
          </a:p>
        </p:txBody>
      </p:sp>
    </p:spTree>
    <p:extLst>
      <p:ext uri="{BB962C8B-B14F-4D97-AF65-F5344CB8AC3E}">
        <p14:creationId xmlns:p14="http://schemas.microsoft.com/office/powerpoint/2010/main" val="421929444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0E6F2-E7CB-4CAF-ACE7-0B9811D0BDF0}" type="datetimeFigureOut">
              <a:rPr lang="en-US" smtClean="0"/>
              <a:t>12/28/2017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C43AB-FD5D-4CF3-B459-E04FDF837E32}" type="slidenum">
              <a:rPr lang="en-US" smtClean="0"/>
              <a:t>‹#›</a:t>
            </a:fld>
            <a:endParaRPr lang="en-US"/>
          </a:p>
        </p:txBody>
      </p:sp>
    </p:spTree>
    <p:extLst>
      <p:ext uri="{BB962C8B-B14F-4D97-AF65-F5344CB8AC3E}">
        <p14:creationId xmlns:p14="http://schemas.microsoft.com/office/powerpoint/2010/main" val="3299321640"/>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Nói</a:t>
            </a:r>
            <a:r>
              <a:rPr lang="en-US" baseline="0" dirty="0" smtClean="0"/>
              <a:t> </a:t>
            </a:r>
            <a:r>
              <a:rPr lang="en-US" baseline="0" dirty="0" err="1" smtClean="0"/>
              <a:t>lời</a:t>
            </a:r>
            <a:r>
              <a:rPr lang="en-US" baseline="0" dirty="0" smtClean="0"/>
              <a:t> </a:t>
            </a:r>
            <a:r>
              <a:rPr lang="en-US" baseline="0" dirty="0" err="1" smtClean="0"/>
              <a:t>chào</a:t>
            </a:r>
            <a:endParaRPr lang="en-US" baseline="0" dirty="0" smtClean="0"/>
          </a:p>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6122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Đầu</a:t>
            </a:r>
            <a:r>
              <a:rPr lang="en-US" baseline="0" dirty="0" smtClean="0"/>
              <a:t> </a:t>
            </a:r>
            <a:r>
              <a:rPr lang="en-US" baseline="0" dirty="0" err="1" smtClean="0"/>
              <a:t>tiên</a:t>
            </a:r>
            <a:r>
              <a:rPr lang="en-US" baseline="0" dirty="0" smtClean="0"/>
              <a:t> ta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phần</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use case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phần</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những</a:t>
            </a:r>
            <a:r>
              <a:rPr lang="en-US" baseline="0" dirty="0" smtClean="0"/>
              <a:t> </a:t>
            </a:r>
            <a:r>
              <a:rPr lang="en-US" baseline="0" dirty="0" err="1" smtClean="0"/>
              <a:t>phần</a:t>
            </a:r>
            <a:r>
              <a:rPr lang="en-US" baseline="0" dirty="0" smtClean="0"/>
              <a:t> </a:t>
            </a:r>
            <a:r>
              <a:rPr lang="en-US" baseline="0" dirty="0" err="1" smtClean="0"/>
              <a:t>về</a:t>
            </a:r>
            <a:r>
              <a:rPr lang="en-US" baseline="0" dirty="0" smtClean="0"/>
              <a:t> </a:t>
            </a:r>
            <a:r>
              <a:rPr lang="en-US" baseline="0" dirty="0" err="1" smtClean="0"/>
              <a:t>sao</a:t>
            </a:r>
            <a:r>
              <a:rPr lang="en-US" baseline="0" dirty="0" smtClean="0"/>
              <a:t> </a:t>
            </a:r>
            <a:r>
              <a:rPr lang="en-US" baseline="0" dirty="0" err="1" smtClean="0"/>
              <a:t>như</a:t>
            </a:r>
            <a:r>
              <a:rPr lang="en-US" baseline="0" dirty="0" smtClean="0"/>
              <a:t> </a:t>
            </a:r>
            <a:r>
              <a:rPr lang="en-US" baseline="0" dirty="0" err="1" smtClean="0"/>
              <a:t>vẽ</a:t>
            </a:r>
            <a:r>
              <a:rPr lang="en-US" baseline="0" dirty="0" smtClean="0"/>
              <a:t> </a:t>
            </a:r>
            <a:r>
              <a:rPr lang="en-US" baseline="0" dirty="0" err="1" smtClean="0"/>
              <a:t>các</a:t>
            </a:r>
            <a:r>
              <a:rPr lang="en-US" baseline="0" dirty="0" smtClean="0"/>
              <a:t> activity diagram </a:t>
            </a:r>
            <a:r>
              <a:rPr lang="en-US" baseline="0" dirty="0" err="1" smtClean="0"/>
              <a:t>hoặc</a:t>
            </a:r>
            <a:r>
              <a:rPr lang="en-US" baseline="0" dirty="0" smtClean="0"/>
              <a:t> sequence diagram</a:t>
            </a:r>
            <a:endParaRPr lang="en-US" dirty="0" smtClean="0"/>
          </a:p>
          <a:p>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0962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83058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tác</a:t>
            </a:r>
            <a:r>
              <a:rPr lang="en-US" baseline="0" dirty="0" smtClean="0"/>
              <a:t> </a:t>
            </a:r>
            <a:r>
              <a:rPr lang="en-US" baseline="0" dirty="0" err="1" smtClean="0"/>
              <a:t>nhân</a:t>
            </a:r>
            <a:r>
              <a:rPr lang="en-US" baseline="0" dirty="0" smtClean="0"/>
              <a:t> </a:t>
            </a:r>
            <a:r>
              <a:rPr lang="en-US" baseline="0" dirty="0" err="1" smtClean="0"/>
              <a:t>là</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sẽ</a:t>
            </a:r>
            <a:r>
              <a:rPr lang="en-US" baseline="0" dirty="0" smtClean="0"/>
              <a:t> </a:t>
            </a:r>
            <a:r>
              <a:rPr lang="en-US" baseline="0" dirty="0" err="1" smtClean="0"/>
              <a:t>chọn</a:t>
            </a:r>
            <a:r>
              <a:rPr lang="en-US" baseline="0" dirty="0" smtClean="0"/>
              <a:t> menu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show </a:t>
            </a:r>
            <a:r>
              <a:rPr lang="en-US" baseline="0" dirty="0" err="1" smtClean="0"/>
              <a:t>ra</a:t>
            </a:r>
            <a:r>
              <a:rPr lang="en-US" baseline="0" dirty="0" smtClean="0"/>
              <a:t> form </a:t>
            </a:r>
            <a:r>
              <a:rPr lang="en-US" baseline="0" dirty="0" err="1" smtClean="0"/>
              <a:t>để</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liệu</a:t>
            </a:r>
            <a:r>
              <a:rPr lang="en-US" baseline="0" dirty="0" smtClean="0"/>
              <a:t> </a:t>
            </a:r>
            <a:r>
              <a:rPr lang="en-US" baseline="0" dirty="0" err="1" smtClean="0"/>
              <a:t>thông</a:t>
            </a:r>
            <a:r>
              <a:rPr lang="en-US" baseline="0" dirty="0" smtClean="0"/>
              <a:t> tin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có</a:t>
            </a:r>
            <a:r>
              <a:rPr lang="en-US" baseline="0" dirty="0" smtClean="0"/>
              <a:t> hay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chuyến</a:t>
            </a:r>
            <a:r>
              <a:rPr lang="en-US" baseline="0" dirty="0" smtClean="0"/>
              <a:t> </a:t>
            </a:r>
            <a:r>
              <a:rPr lang="en-US" baseline="0" dirty="0" err="1" smtClean="0"/>
              <a:t>đi</a:t>
            </a:r>
            <a:endParaRPr lang="en-US" baseline="0" dirty="0" smtClean="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401830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use case </a:t>
            </a:r>
            <a:r>
              <a:rPr lang="en-US" baseline="0" dirty="0" err="1" smtClean="0"/>
              <a:t>trên</a:t>
            </a:r>
            <a:r>
              <a:rPr lang="en-US" baseline="0" dirty="0" smtClean="0"/>
              <a:t> ta </a:t>
            </a:r>
            <a:r>
              <a:rPr lang="en-US" baseline="0" dirty="0" err="1" smtClean="0"/>
              <a:t>sẽ</a:t>
            </a:r>
            <a:r>
              <a:rPr lang="en-US" baseline="0" dirty="0" smtClean="0"/>
              <a:t> </a:t>
            </a:r>
            <a:r>
              <a:rPr lang="en-US" baseline="0" dirty="0" err="1" smtClean="0"/>
              <a:t>vẽ</a:t>
            </a:r>
            <a:r>
              <a:rPr lang="en-US" baseline="0" dirty="0" smtClean="0"/>
              <a:t> </a:t>
            </a:r>
            <a:r>
              <a:rPr lang="en-US" baseline="0" dirty="0" err="1" smtClean="0"/>
              <a:t>được</a:t>
            </a:r>
            <a:r>
              <a:rPr lang="en-US" baseline="0" dirty="0" smtClean="0"/>
              <a:t> </a:t>
            </a:r>
            <a:r>
              <a:rPr lang="en-US" baseline="0" dirty="0" err="1" smtClean="0"/>
              <a:t>ngay</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luồng</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chính</a:t>
            </a:r>
            <a:endParaRPr lang="en-US" baseline="0" dirty="0" smtClean="0"/>
          </a:p>
          <a:p>
            <a:r>
              <a:rPr lang="en-US" baseline="0" dirty="0" smtClean="0"/>
              <a:t>--</a:t>
            </a:r>
            <a:r>
              <a:rPr lang="en-US" baseline="0" dirty="0" err="1" smtClean="0"/>
              <a:t>Từ</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trên</a:t>
            </a:r>
            <a:r>
              <a:rPr lang="en-US" baseline="0" dirty="0" smtClean="0"/>
              <a:t> </a:t>
            </a:r>
            <a:r>
              <a:rPr lang="en-US" baseline="0" dirty="0" err="1" smtClean="0"/>
              <a:t>nói</a:t>
            </a:r>
            <a:r>
              <a:rPr lang="en-US" baseline="0" dirty="0" smtClean="0"/>
              <a:t> </a:t>
            </a:r>
            <a:r>
              <a:rPr lang="en-US" baseline="0" dirty="0" err="1" smtClean="0"/>
              <a:t>sơ</a:t>
            </a:r>
            <a:r>
              <a:rPr lang="en-US" baseline="0" dirty="0" smtClean="0"/>
              <a:t> </a:t>
            </a:r>
            <a:r>
              <a:rPr lang="en-US" baseline="0" dirty="0" err="1" smtClean="0"/>
              <a:t>về</a:t>
            </a:r>
            <a:r>
              <a:rPr lang="en-US" baseline="0" dirty="0" smtClean="0"/>
              <a:t> </a:t>
            </a:r>
            <a:r>
              <a:rPr lang="en-US" baseline="0" dirty="0" err="1" smtClean="0"/>
              <a:t>đường</a:t>
            </a:r>
            <a:r>
              <a:rPr lang="en-US" baseline="0" dirty="0" smtClean="0"/>
              <a:t> </a:t>
            </a:r>
            <a:r>
              <a:rPr lang="en-US" baseline="0" dirty="0" err="1" smtClean="0"/>
              <a:t>đi</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64839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Tiếp</a:t>
            </a:r>
            <a:r>
              <a:rPr lang="en-US" baseline="0" dirty="0" smtClean="0"/>
              <a:t> </a:t>
            </a:r>
            <a:r>
              <a:rPr lang="en-US" baseline="0" dirty="0" err="1" smtClean="0"/>
              <a:t>theo</a:t>
            </a:r>
            <a:r>
              <a:rPr lang="en-US" baseline="0" dirty="0" smtClean="0"/>
              <a:t> ta </a:t>
            </a:r>
            <a:r>
              <a:rPr lang="en-US" baseline="0" dirty="0" err="1" smtClean="0"/>
              <a:t>sẽ</a:t>
            </a:r>
            <a:r>
              <a:rPr lang="en-US" baseline="0" dirty="0" smtClean="0"/>
              <a:t> </a:t>
            </a:r>
            <a:r>
              <a:rPr lang="en-US" baseline="0" dirty="0" err="1" smtClean="0"/>
              <a:t>vẽ</a:t>
            </a:r>
            <a:r>
              <a:rPr lang="en-US" baseline="0" dirty="0" smtClean="0"/>
              <a:t> </a:t>
            </a:r>
            <a:r>
              <a:rPr lang="en-US" baseline="0" dirty="0" err="1" smtClean="0"/>
              <a:t>được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trình</a:t>
            </a:r>
            <a:r>
              <a:rPr lang="en-US" baseline="0" dirty="0" smtClean="0"/>
              <a:t> </a:t>
            </a:r>
            <a:r>
              <a:rPr lang="en-US" baseline="0" dirty="0" err="1" smtClean="0"/>
              <a:t>tự.Trên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trình</a:t>
            </a:r>
            <a:r>
              <a:rPr lang="en-US" baseline="0" dirty="0" smtClean="0"/>
              <a:t> </a:t>
            </a:r>
            <a:r>
              <a:rPr lang="en-US" baseline="0" dirty="0" err="1" smtClean="0"/>
              <a:t>tự</a:t>
            </a:r>
            <a:r>
              <a:rPr lang="en-US" baseline="0" dirty="0" smtClean="0"/>
              <a:t> </a:t>
            </a:r>
            <a:r>
              <a:rPr lang="en-US" baseline="0" dirty="0" err="1" smtClean="0"/>
              <a:t>theo</a:t>
            </a:r>
            <a:r>
              <a:rPr lang="en-US" baseline="0" dirty="0" smtClean="0"/>
              <a:t> </a:t>
            </a:r>
            <a:r>
              <a:rPr lang="en-US" baseline="0" dirty="0" err="1" smtClean="0"/>
              <a:t>luồng</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chính</a:t>
            </a:r>
            <a:r>
              <a:rPr lang="en-US" baseline="0" dirty="0" smtClean="0"/>
              <a:t> </a:t>
            </a:r>
            <a:r>
              <a:rPr lang="en-US" baseline="0" dirty="0" err="1" smtClean="0"/>
              <a:t>và</a:t>
            </a:r>
            <a:r>
              <a:rPr lang="en-US" baseline="0" dirty="0" smtClean="0"/>
              <a:t> </a:t>
            </a:r>
            <a:r>
              <a:rPr lang="en-US" baseline="0" dirty="0" err="1" smtClean="0"/>
              <a:t>xãy</a:t>
            </a:r>
            <a:r>
              <a:rPr lang="en-US" baseline="0" dirty="0" smtClean="0"/>
              <a:t> </a:t>
            </a:r>
            <a:r>
              <a:rPr lang="en-US" baseline="0" dirty="0" err="1" smtClean="0"/>
              <a:t>ra</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luồng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đúng.Nghĩa</a:t>
            </a:r>
            <a:r>
              <a:rPr lang="en-US" baseline="0" dirty="0" smtClean="0"/>
              <a:t> </a:t>
            </a:r>
            <a:r>
              <a:rPr lang="en-US" baseline="0" dirty="0" err="1" smtClean="0"/>
              <a:t>là</a:t>
            </a:r>
            <a:r>
              <a:rPr lang="en-US" baseline="0" dirty="0" smtClean="0"/>
              <a:t> </a:t>
            </a:r>
            <a:r>
              <a:rPr lang="en-US" baseline="0" dirty="0" err="1" smtClean="0"/>
              <a:t>chỉ</a:t>
            </a:r>
            <a:r>
              <a:rPr lang="en-US" baseline="0" dirty="0" smtClean="0"/>
              <a:t> </a:t>
            </a:r>
            <a:r>
              <a:rPr lang="en-US" baseline="0" dirty="0" err="1" smtClean="0"/>
              <a:t>vẽ</a:t>
            </a:r>
            <a:r>
              <a:rPr lang="en-US" baseline="0" dirty="0" smtClean="0"/>
              <a:t> </a:t>
            </a:r>
            <a:r>
              <a:rPr lang="en-US" baseline="0" dirty="0" err="1" smtClean="0"/>
              <a:t>đi</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chiều</a:t>
            </a:r>
            <a:r>
              <a:rPr lang="en-US" baseline="0" dirty="0" smtClean="0"/>
              <a:t> </a:t>
            </a:r>
            <a:r>
              <a:rPr lang="en-US" baseline="0" dirty="0" err="1" smtClean="0"/>
              <a:t>đúng</a:t>
            </a:r>
            <a:r>
              <a:rPr lang="en-US" baseline="0" dirty="0" smtClean="0"/>
              <a: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79684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use case </a:t>
            </a:r>
            <a:r>
              <a:rPr lang="en-US" baseline="0" dirty="0" err="1" smtClean="0"/>
              <a:t>tổng</a:t>
            </a:r>
            <a:r>
              <a:rPr lang="en-US" baseline="0" dirty="0" smtClean="0"/>
              <a:t> </a:t>
            </a:r>
            <a:r>
              <a:rPr lang="en-US" baseline="0" dirty="0" err="1" smtClean="0"/>
              <a:t>quát</a:t>
            </a:r>
            <a:r>
              <a:rPr lang="en-US" baseline="0" dirty="0" smtClean="0"/>
              <a:t> ở </a:t>
            </a:r>
            <a:r>
              <a:rPr lang="en-US" baseline="0" dirty="0" err="1" smtClean="0"/>
              <a:t>phần</a:t>
            </a:r>
            <a:r>
              <a:rPr lang="en-US" baseline="0" dirty="0" smtClean="0"/>
              <a:t> </a:t>
            </a:r>
            <a:r>
              <a:rPr lang="en-US" baseline="0" dirty="0" err="1" smtClean="0"/>
              <a:t>quản</a:t>
            </a:r>
            <a:r>
              <a:rPr lang="en-US" baseline="0" dirty="0" smtClean="0"/>
              <a:t> </a:t>
            </a:r>
            <a:r>
              <a:rPr lang="en-US" baseline="0" dirty="0" err="1" smtClean="0"/>
              <a:t>trị,dành</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hoặc</a:t>
            </a:r>
            <a:r>
              <a:rPr lang="en-US" baseline="0" dirty="0" smtClean="0"/>
              <a:t> admin.</a:t>
            </a:r>
          </a:p>
          <a:p>
            <a:r>
              <a:rPr lang="en-US" baseline="0" dirty="0" smtClean="0"/>
              <a:t>--</a:t>
            </a:r>
            <a:r>
              <a:rPr lang="en-US" baseline="0" dirty="0" err="1" smtClean="0"/>
              <a:t>Nói</a:t>
            </a:r>
            <a:r>
              <a:rPr lang="en-US" baseline="0" dirty="0" smtClean="0"/>
              <a:t> </a:t>
            </a:r>
            <a:r>
              <a:rPr lang="en-US" baseline="0" dirty="0" err="1" smtClean="0"/>
              <a:t>sơ</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r>
              <a:rPr lang="en-US" baseline="0" dirty="0" smtClean="0"/>
              <a:t>--</a:t>
            </a:r>
            <a:r>
              <a:rPr lang="en-US" baseline="0" dirty="0" err="1" smtClean="0"/>
              <a:t>CHọn</a:t>
            </a:r>
            <a:r>
              <a:rPr lang="en-US" baseline="0" dirty="0" smtClean="0"/>
              <a:t> </a:t>
            </a:r>
            <a:r>
              <a:rPr lang="en-US" baseline="0" dirty="0" err="1" smtClean="0"/>
              <a:t>một</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để</a:t>
            </a:r>
            <a:r>
              <a:rPr lang="en-US" baseline="0" dirty="0" smtClean="0"/>
              <a:t> </a:t>
            </a:r>
            <a:r>
              <a:rPr lang="en-US" baseline="0" dirty="0" err="1" smtClean="0"/>
              <a:t>vẽ,chức</a:t>
            </a:r>
            <a:r>
              <a:rPr lang="en-US" baseline="0" dirty="0" smtClean="0"/>
              <a:t> </a:t>
            </a:r>
            <a:r>
              <a:rPr lang="en-US" baseline="0" dirty="0" err="1" smtClean="0"/>
              <a:t>năng</a:t>
            </a:r>
            <a:r>
              <a:rPr lang="en-US" baseline="0" dirty="0" smtClean="0"/>
              <a:t> </a:t>
            </a:r>
            <a:r>
              <a:rPr lang="en-US" baseline="0" dirty="0" err="1" smtClean="0"/>
              <a:t>thêm</a:t>
            </a:r>
            <a:r>
              <a:rPr lang="en-US" baseline="0" dirty="0" smtClean="0"/>
              <a:t> </a:t>
            </a:r>
            <a:r>
              <a:rPr lang="en-US" baseline="0" dirty="0" err="1" smtClean="0"/>
              <a:t>đối</a:t>
            </a:r>
            <a:r>
              <a:rPr lang="en-US" baseline="0" dirty="0" smtClean="0"/>
              <a:t> </a:t>
            </a:r>
            <a:r>
              <a:rPr lang="en-US" baseline="0" dirty="0" err="1" smtClean="0"/>
              <a:t>tượng</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629834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vẽ</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và</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trên</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thống,ta</a:t>
            </a:r>
            <a:r>
              <a:rPr lang="en-US" baseline="0" dirty="0" smtClean="0"/>
              <a:t> </a:t>
            </a:r>
            <a:r>
              <a:rPr lang="en-US" baseline="0" dirty="0" err="1" smtClean="0"/>
              <a:t>cần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những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vào</a:t>
            </a:r>
            <a:r>
              <a:rPr lang="en-US" baseline="0" dirty="0" smtClean="0"/>
              <a:t> project </a:t>
            </a:r>
            <a:r>
              <a:rPr lang="en-US" baseline="0" dirty="0" err="1" smtClean="0"/>
              <a:t>và</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lớp</a:t>
            </a:r>
            <a:endParaRPr lang="en-US" baseline="0" dirty="0" smtClean="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638290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a:t>
            </a:r>
            <a:r>
              <a:rPr lang="en-US" baseline="0" dirty="0" err="1" smtClean="0"/>
              <a:t>đó</a:t>
            </a:r>
            <a:r>
              <a:rPr lang="en-US" baseline="0" dirty="0" smtClean="0"/>
              <a:t> ta </a:t>
            </a:r>
            <a:r>
              <a:rPr lang="en-US" baseline="0" dirty="0" err="1" smtClean="0"/>
              <a:t>ánh</a:t>
            </a:r>
            <a:r>
              <a:rPr lang="en-US" baseline="0" dirty="0" smtClean="0"/>
              <a:t> </a:t>
            </a:r>
            <a:r>
              <a:rPr lang="en-US" baseline="0" dirty="0" err="1" smtClean="0"/>
              <a:t>sạ</a:t>
            </a:r>
            <a:r>
              <a:rPr lang="en-US" baseline="0" dirty="0" smtClean="0"/>
              <a:t> qua </a:t>
            </a:r>
            <a:r>
              <a:rPr lang="en-US" baseline="0" dirty="0" err="1" smtClean="0"/>
              <a:t>database,kết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các</a:t>
            </a:r>
            <a:r>
              <a:rPr lang="en-US" baseline="0" dirty="0" smtClean="0"/>
              <a:t> </a:t>
            </a:r>
            <a:r>
              <a:rPr lang="en-US" baseline="0" dirty="0" err="1" smtClean="0"/>
              <a:t>khóa</a:t>
            </a:r>
            <a:r>
              <a:rPr lang="en-US" baseline="0" dirty="0" smtClean="0"/>
              <a:t> </a:t>
            </a:r>
            <a:r>
              <a:rPr lang="en-US" baseline="0" dirty="0" err="1" smtClean="0"/>
              <a:t>chính</a:t>
            </a:r>
            <a:r>
              <a:rPr lang="en-US" baseline="0" dirty="0" smtClean="0"/>
              <a:t> </a:t>
            </a:r>
            <a:r>
              <a:rPr lang="en-US" baseline="0" dirty="0" err="1" smtClean="0"/>
              <a:t>khóa</a:t>
            </a:r>
            <a:r>
              <a:rPr lang="en-US" baseline="0" dirty="0" smtClean="0"/>
              <a:t> </a:t>
            </a:r>
            <a:r>
              <a:rPr lang="en-US" baseline="0" dirty="0" err="1" smtClean="0"/>
              <a:t>ngoại</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4970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vi-VN" b="1" dirty="0" smtClean="0"/>
              <a:t>Mục tiêu của thiết kế giao diện:</a:t>
            </a:r>
          </a:p>
          <a:p>
            <a:r>
              <a:rPr lang="vi-VN" dirty="0" smtClean="0"/>
              <a:t>- Người dùng cảm thấy đẹp mắt.</a:t>
            </a:r>
          </a:p>
          <a:p>
            <a:r>
              <a:rPr lang="vi-VN" dirty="0" smtClean="0"/>
              <a:t>- Đơn giản, dễ sử dụng.</a:t>
            </a:r>
          </a:p>
          <a:p>
            <a:r>
              <a:rPr lang="vi-VN" dirty="0" smtClean="0"/>
              <a:t>- Không tốn nhiều công sức thao tác.</a:t>
            </a:r>
          </a:p>
          <a:p>
            <a:r>
              <a:rPr lang="vi-VN" dirty="0" smtClean="0"/>
              <a:t>- Không mất nhiều thời gian để học.</a:t>
            </a:r>
          </a:p>
          <a:p>
            <a:pPr marL="171450" indent="-171450">
              <a:buFontTx/>
              <a:buChar char="-"/>
            </a:pPr>
            <a:r>
              <a:rPr lang="vi-VN" dirty="0" smtClean="0"/>
              <a:t>Thừa kế được các thói quen thao tác.</a:t>
            </a:r>
            <a:endParaRPr lang="en-US" dirty="0" smtClean="0"/>
          </a:p>
          <a:p>
            <a:pPr marL="0" indent="0">
              <a:buFontTx/>
              <a:buNone/>
            </a:pPr>
            <a:r>
              <a:rPr lang="en-US" b="1" dirty="0" smtClean="0"/>
              <a:t>2.Một</a:t>
            </a:r>
            <a:r>
              <a:rPr lang="en-US" b="1" baseline="0" dirty="0" smtClean="0"/>
              <a:t> </a:t>
            </a:r>
            <a:r>
              <a:rPr lang="vi-VN" b="1" dirty="0" smtClean="0"/>
              <a:t>số nguyên tắc căn bản thiết kế giao diện.</a:t>
            </a:r>
          </a:p>
          <a:p>
            <a:pPr marL="0" indent="0">
              <a:buFontTx/>
              <a:buNone/>
            </a:pPr>
            <a:r>
              <a:rPr lang="vi-VN" dirty="0" smtClean="0"/>
              <a:t>-</a:t>
            </a:r>
            <a:r>
              <a:rPr lang="en-US" b="1" dirty="0" smtClean="0"/>
              <a:t>2.1</a:t>
            </a:r>
            <a:r>
              <a:rPr lang="vi-VN" b="1" dirty="0" smtClean="0"/>
              <a:t> Khung giao diện (Layout).</a:t>
            </a:r>
            <a:r>
              <a:rPr lang="en-US" b="1" dirty="0" smtClean="0"/>
              <a:t> </a:t>
            </a:r>
            <a:r>
              <a:rPr lang="en-US"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ở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trang</a:t>
            </a:r>
            <a:r>
              <a:rPr lang="en-US" baseline="0" dirty="0" smtClean="0"/>
              <a:t> </a:t>
            </a:r>
            <a:r>
              <a:rPr lang="en-US" baseline="0" dirty="0" err="1" smtClean="0"/>
              <a:t>chủ</a:t>
            </a:r>
            <a:r>
              <a:rPr lang="en-US" baseline="0" dirty="0" smtClean="0"/>
              <a:t>, </a:t>
            </a:r>
            <a:r>
              <a:rPr lang="en-US" baseline="0" dirty="0" err="1" smtClean="0"/>
              <a:t>trên</a:t>
            </a:r>
            <a:r>
              <a:rPr lang="en-US" baseline="0" dirty="0" smtClean="0"/>
              <a:t> </a:t>
            </a:r>
            <a:r>
              <a:rPr lang="en-US" baseline="0" dirty="0" err="1" smtClean="0"/>
              <a:t>là</a:t>
            </a:r>
            <a:r>
              <a:rPr lang="en-US" baseline="0" dirty="0" smtClean="0"/>
              <a:t> header </a:t>
            </a:r>
            <a:r>
              <a:rPr lang="en-US" baseline="0" dirty="0" err="1" smtClean="0"/>
              <a:t>hướng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tới</a:t>
            </a:r>
            <a:r>
              <a:rPr lang="en-US" baseline="0" dirty="0" smtClean="0"/>
              <a:t> </a:t>
            </a:r>
            <a:r>
              <a:rPr lang="en-US" baseline="0" dirty="0" err="1" smtClean="0"/>
              <a:t>chức</a:t>
            </a:r>
            <a:r>
              <a:rPr lang="en-US" baseline="0" dirty="0" smtClean="0"/>
              <a:t> </a:t>
            </a:r>
            <a:r>
              <a:rPr lang="en-US" baseline="0" dirty="0" err="1" smtClean="0"/>
              <a:t>năng,phía</a:t>
            </a:r>
            <a:r>
              <a:rPr lang="en-US" baseline="0" dirty="0" smtClean="0"/>
              <a:t> </a:t>
            </a:r>
            <a:r>
              <a:rPr lang="en-US" baseline="0" dirty="0" err="1" smtClean="0"/>
              <a:t>dưới</a:t>
            </a:r>
            <a:r>
              <a:rPr lang="en-US" baseline="0" dirty="0" smtClean="0"/>
              <a:t> </a:t>
            </a:r>
            <a:r>
              <a:rPr lang="en-US" baseline="0" dirty="0" err="1" smtClean="0"/>
              <a:t>là</a:t>
            </a:r>
            <a:r>
              <a:rPr lang="en-US" baseline="0" dirty="0" smtClean="0"/>
              <a:t> tin </a:t>
            </a:r>
            <a:r>
              <a:rPr lang="en-US" baseline="0" dirty="0" err="1" smtClean="0"/>
              <a:t>tức</a:t>
            </a:r>
            <a:r>
              <a:rPr lang="en-US" baseline="0" dirty="0" smtClean="0"/>
              <a:t> </a:t>
            </a:r>
            <a:r>
              <a:rPr lang="en-US" baseline="0" dirty="0" err="1" smtClean="0"/>
              <a:t>websites,dưới</a:t>
            </a:r>
            <a:r>
              <a:rPr lang="en-US" baseline="0" dirty="0" smtClean="0"/>
              <a:t> </a:t>
            </a:r>
            <a:r>
              <a:rPr lang="en-US" baseline="0" dirty="0" err="1" smtClean="0"/>
              <a:t>nữa</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nhà</a:t>
            </a:r>
            <a:r>
              <a:rPr lang="en-US" baseline="0" dirty="0" smtClean="0"/>
              <a:t> </a:t>
            </a:r>
            <a:r>
              <a:rPr lang="en-US" baseline="0" dirty="0" err="1" smtClean="0"/>
              <a:t>xe</a:t>
            </a:r>
            <a:endParaRPr lang="vi-VN" dirty="0" smtClean="0"/>
          </a:p>
          <a:p>
            <a:pPr marL="0" indent="0">
              <a:buFontTx/>
              <a:buNone/>
            </a:pPr>
            <a:r>
              <a:rPr lang="en-US" b="1" dirty="0" smtClean="0"/>
              <a:t>-2.2 </a:t>
            </a:r>
            <a:r>
              <a:rPr lang="vi-VN" b="1" dirty="0" smtClean="0"/>
              <a:t>Gợi lên nội dung (Content awareness).</a:t>
            </a:r>
            <a:endParaRPr lang="en-US" b="1" dirty="0" smtClean="0"/>
          </a:p>
          <a:p>
            <a:pPr marL="914400" lvl="2" indent="0">
              <a:buFontTx/>
              <a:buNone/>
            </a:pPr>
            <a:r>
              <a:rPr lang="en-US"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trang</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p>
          <a:p>
            <a:pPr marL="914400" lvl="2" indent="0">
              <a:buFontTx/>
              <a:buNone/>
            </a:pPr>
            <a:r>
              <a:rPr lang="vi-VN" b="1" baseline="0" dirty="0" smtClean="0"/>
              <a:t>Một số áp dụng của nguyên tắc này:</a:t>
            </a:r>
          </a:p>
          <a:p>
            <a:pPr marL="914400" lvl="2" indent="0">
              <a:buFontTx/>
              <a:buNone/>
            </a:pPr>
            <a:r>
              <a:rPr lang="en-US" baseline="0" dirty="0" smtClean="0"/>
              <a:t>+</a:t>
            </a:r>
            <a:r>
              <a:rPr lang="vi-VN" baseline="0" dirty="0" smtClean="0"/>
              <a:t>Có tiêu đề rõ ràng.</a:t>
            </a:r>
          </a:p>
          <a:p>
            <a:pPr marL="914400" lvl="2" indent="0">
              <a:buFontTx/>
              <a:buNone/>
            </a:pPr>
            <a:r>
              <a:rPr lang="en-US" baseline="0" dirty="0" smtClean="0"/>
              <a:t>+</a:t>
            </a:r>
            <a:r>
              <a:rPr lang="vi-VN" baseline="0" dirty="0" smtClean="0"/>
              <a:t>Dấu hiệu cho thấy NSD đang ở đâu.</a:t>
            </a:r>
            <a:r>
              <a:rPr lang="vi-VN" dirty="0" smtClean="0"/>
              <a:t>Thẩm mỹ (Aesthetics).</a:t>
            </a:r>
          </a:p>
          <a:p>
            <a:pPr marL="457200" lvl="1" indent="0">
              <a:buFontTx/>
              <a:buNone/>
            </a:pPr>
            <a:endParaRPr lang="en-US" dirty="0" smtClean="0"/>
          </a:p>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US" b="1" dirty="0" smtClean="0"/>
              <a:t>2.3 T</a:t>
            </a:r>
            <a:r>
              <a:rPr lang="vi-VN" b="1" dirty="0" smtClean="0"/>
              <a:t>hẩm mỹ (Aesthetics).</a:t>
            </a:r>
            <a:endParaRPr lang="en-US" b="1" dirty="0" smtClean="0"/>
          </a:p>
          <a:p>
            <a:pPr marL="457200" marR="0" lvl="3" indent="0" algn="l" defTabSz="914400" rtl="0" eaLnBrk="1" fontAlgn="auto" latinLnBrk="0" hangingPunct="1">
              <a:lnSpc>
                <a:spcPct val="100000"/>
              </a:lnSpc>
              <a:spcBef>
                <a:spcPts val="0"/>
              </a:spcBef>
              <a:spcAft>
                <a:spcPts val="0"/>
              </a:spcAft>
              <a:buClrTx/>
              <a:buSzTx/>
              <a:buFontTx/>
              <a:buNone/>
              <a:tabLst/>
              <a:defRPr/>
            </a:pPr>
            <a:r>
              <a:rPr lang="vi-VN" dirty="0" smtClean="0"/>
              <a:t>Để giao diện được đẹp mắt, cẩn thận khi:</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Trình bày logo tổ chức, các tiêu đề.</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Phân phối các khoảng trắng.</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Dùng phối hợp các màu sắc.</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Canh thẳng hàng các vùng, các mục tin.</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Phân bố các khu vực, các vùng.</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Chọn phông chữ, kích cỡ chữ, màu chữ.</a:t>
            </a:r>
          </a:p>
          <a:p>
            <a:pPr marL="628650" marR="0" lvl="3" indent="-171450" algn="l" defTabSz="914400" rtl="0" eaLnBrk="1" fontAlgn="auto" latinLnBrk="0" hangingPunct="1">
              <a:lnSpc>
                <a:spcPct val="100000"/>
              </a:lnSpc>
              <a:spcBef>
                <a:spcPts val="0"/>
              </a:spcBef>
              <a:spcAft>
                <a:spcPts val="0"/>
              </a:spcAft>
              <a:buClrTx/>
              <a:buSzTx/>
              <a:buFontTx/>
              <a:buChar char="-"/>
              <a:tabLst/>
              <a:defRPr/>
            </a:pPr>
            <a:r>
              <a:rPr lang="vi-VN" dirty="0" smtClean="0"/>
              <a:t>- Chọn màu hay hình làm nền cho chữ.</a:t>
            </a:r>
            <a:endParaRPr lang="en-US" dirty="0" smtClean="0"/>
          </a:p>
          <a:p>
            <a:pPr marL="0" indent="0">
              <a:buFontTx/>
              <a:buNone/>
            </a:pPr>
            <a:r>
              <a:rPr lang="en-US" b="1" dirty="0" smtClean="0"/>
              <a:t>-2.4</a:t>
            </a:r>
            <a:r>
              <a:rPr lang="en-US" b="1" baseline="0" dirty="0" smtClean="0"/>
              <a:t> </a:t>
            </a:r>
            <a:r>
              <a:rPr lang="vi-VN" b="1" dirty="0" smtClean="0"/>
              <a:t>Kinh nghiệm người dùng (User experiences)</a:t>
            </a:r>
            <a:endParaRPr lang="en-US" b="1" dirty="0" smtClean="0"/>
          </a:p>
          <a:p>
            <a:pPr marL="628650" lvl="1" indent="-171450">
              <a:buFontTx/>
              <a:buChar char="-"/>
            </a:pPr>
            <a:r>
              <a:rPr lang="vi-VN" dirty="0" smtClean="0"/>
              <a:t>giao diện cần có các</a:t>
            </a:r>
            <a:r>
              <a:rPr lang="en-US" dirty="0" smtClean="0"/>
              <a:t> </a:t>
            </a:r>
            <a:r>
              <a:rPr lang="vi-VN" dirty="0" smtClean="0"/>
              <a:t>giải thích hoặc hướng dẫn, các thực đơn của màn</a:t>
            </a:r>
            <a:r>
              <a:rPr lang="en-US" dirty="0" smtClean="0"/>
              <a:t> </a:t>
            </a:r>
            <a:r>
              <a:rPr lang="vi-VN" dirty="0" smtClean="0"/>
              <a:t>hình giao tiếp cần có đủ các chức năng.</a:t>
            </a:r>
            <a:endParaRPr lang="en-US" dirty="0" smtClean="0"/>
          </a:p>
          <a:p>
            <a:pPr marL="628650" lvl="1" indent="-171450">
              <a:buFontTx/>
              <a:buChar char="-"/>
            </a:pPr>
            <a:r>
              <a:rPr lang="en-US" b="1" dirty="0" err="1" smtClean="0"/>
              <a:t>Ví</a:t>
            </a:r>
            <a:r>
              <a:rPr lang="en-US" b="1" baseline="0" dirty="0" smtClean="0"/>
              <a:t> </a:t>
            </a:r>
            <a:r>
              <a:rPr lang="en-US" b="1" baseline="0" dirty="0" err="1" smtClean="0"/>
              <a:t>dụ</a:t>
            </a:r>
            <a:r>
              <a:rPr lang="en-US" b="1" baseline="0" dirty="0" smtClean="0"/>
              <a:t> </a:t>
            </a:r>
            <a:r>
              <a:rPr lang="en-US" baseline="0" dirty="0" smtClean="0"/>
              <a:t>ở </a:t>
            </a:r>
            <a:r>
              <a:rPr lang="en-US" baseline="0" dirty="0" err="1" smtClean="0"/>
              <a:t>các</a:t>
            </a:r>
            <a:r>
              <a:rPr lang="en-US" baseline="0" dirty="0" smtClean="0"/>
              <a:t> form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có</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đặt</a:t>
            </a:r>
            <a:r>
              <a:rPr lang="en-US" baseline="0" dirty="0" smtClean="0"/>
              <a:t> </a:t>
            </a:r>
            <a:r>
              <a:rPr lang="en-US" baseline="0" dirty="0" err="1" smtClean="0"/>
              <a:t>vé</a:t>
            </a:r>
            <a:r>
              <a:rPr lang="en-US" baseline="0" dirty="0" smtClean="0"/>
              <a:t> </a:t>
            </a:r>
            <a:r>
              <a:rPr lang="en-US" baseline="0" dirty="0" err="1" smtClean="0"/>
              <a:t>từng</a:t>
            </a:r>
            <a:r>
              <a:rPr lang="en-US" baseline="0" dirty="0" smtClean="0"/>
              <a:t> </a:t>
            </a:r>
            <a:r>
              <a:rPr lang="en-US" baseline="0" dirty="0" err="1" smtClean="0"/>
              <a:t>bước</a:t>
            </a:r>
            <a:endParaRPr lang="vi-VN" dirty="0" smtClean="0"/>
          </a:p>
          <a:p>
            <a:pPr marL="0" indent="0">
              <a:buFontTx/>
              <a:buNone/>
            </a:pPr>
            <a:r>
              <a:rPr lang="en-US" b="1" dirty="0" smtClean="0"/>
              <a:t>-2.5 </a:t>
            </a:r>
            <a:r>
              <a:rPr lang="vi-VN" b="1" dirty="0" smtClean="0"/>
              <a:t>Nhất quán (Consistency).</a:t>
            </a:r>
            <a:endParaRPr lang="en-US" b="1" dirty="0" smtClean="0"/>
          </a:p>
          <a:p>
            <a:pPr marL="628650" lvl="1" indent="-171450">
              <a:buFontTx/>
              <a:buChar char="-"/>
            </a:pPr>
            <a:r>
              <a:rPr lang="vi-VN" dirty="0" smtClean="0"/>
              <a:t>NSD có thể tương tác</a:t>
            </a:r>
            <a:r>
              <a:rPr lang="en-US" dirty="0" smtClean="0"/>
              <a:t> </a:t>
            </a:r>
            <a:r>
              <a:rPr lang="vi-VN" dirty="0" smtClean="0"/>
              <a:t>với một phần của HT và sau đó biết cách tương</a:t>
            </a:r>
            <a:r>
              <a:rPr lang="en-US" dirty="0" smtClean="0"/>
              <a:t> </a:t>
            </a:r>
            <a:r>
              <a:rPr lang="vi-VN" dirty="0" smtClean="0"/>
              <a:t>tác với phần còn lại  NSD giảm thời gian học.</a:t>
            </a:r>
            <a:endParaRPr lang="en-US" dirty="0" smtClean="0"/>
          </a:p>
          <a:p>
            <a:pPr marL="628650" lvl="1" indent="-171450">
              <a:buFontTx/>
              <a:buChar char="-"/>
            </a:pPr>
            <a:r>
              <a:rPr lang="en-US" b="1" dirty="0" err="1" smtClean="0"/>
              <a:t>Ví</a:t>
            </a:r>
            <a:r>
              <a:rPr lang="en-US" b="1" baseline="0" dirty="0" smtClean="0"/>
              <a:t> </a:t>
            </a:r>
            <a:r>
              <a:rPr lang="en-US" b="1" baseline="0" dirty="0" err="1" smtClean="0"/>
              <a:t>dụ</a:t>
            </a:r>
            <a:r>
              <a:rPr lang="en-US" b="1" baseline="0" dirty="0" smtClean="0"/>
              <a:t> </a:t>
            </a:r>
            <a:r>
              <a:rPr lang="en-US" baseline="0" dirty="0" smtClean="0"/>
              <a:t>ở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quản</a:t>
            </a:r>
            <a:r>
              <a:rPr lang="en-US" baseline="0" dirty="0" smtClean="0"/>
              <a:t> </a:t>
            </a:r>
            <a:r>
              <a:rPr lang="en-US" baseline="0" dirty="0" err="1" smtClean="0"/>
              <a:t>lý,khi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một</a:t>
            </a:r>
            <a:r>
              <a:rPr lang="en-US" baseline="0" dirty="0" smtClean="0"/>
              <a:t> </a:t>
            </a:r>
            <a:r>
              <a:rPr lang="en-US" baseline="0" dirty="0" err="1" smtClean="0"/>
              <a:t>chưc</a:t>
            </a:r>
            <a:r>
              <a:rPr lang="en-US" baseline="0" dirty="0" smtClean="0"/>
              <a:t> </a:t>
            </a:r>
            <a:r>
              <a:rPr lang="en-US" baseline="0" dirty="0" err="1" smtClean="0"/>
              <a:t>năng</a:t>
            </a:r>
            <a:r>
              <a:rPr lang="en-US" baseline="0" dirty="0" smtClean="0"/>
              <a:t> </a:t>
            </a:r>
            <a:r>
              <a:rPr lang="en-US" baseline="0" dirty="0" err="1" smtClean="0"/>
              <a:t>sẽ</a:t>
            </a:r>
            <a:r>
              <a:rPr lang="en-US" baseline="0" dirty="0" smtClean="0"/>
              <a:t> </a:t>
            </a:r>
            <a:r>
              <a:rPr lang="en-US" baseline="0" dirty="0" err="1" smtClean="0"/>
              <a:t>biết</a:t>
            </a:r>
            <a:r>
              <a:rPr lang="en-US" baseline="0" dirty="0" smtClean="0"/>
              <a:t> </a:t>
            </a:r>
            <a:r>
              <a:rPr lang="en-US" baseline="0" dirty="0" err="1" smtClean="0"/>
              <a:t>hết</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còn</a:t>
            </a:r>
            <a:r>
              <a:rPr lang="en-US" baseline="0" dirty="0" smtClean="0"/>
              <a:t> </a:t>
            </a:r>
            <a:r>
              <a:rPr lang="en-US" baseline="0" dirty="0" err="1" smtClean="0"/>
              <a:t>lại</a:t>
            </a:r>
            <a:endParaRPr lang="en-US" baseline="0" dirty="0" smtClean="0"/>
          </a:p>
          <a:p>
            <a:pPr marL="628650" lvl="1" indent="-171450">
              <a:buFontTx/>
              <a:buChar char="-"/>
            </a:pPr>
            <a:r>
              <a:rPr lang="en-US" b="1" dirty="0" smtClean="0"/>
              <a:t>*</a:t>
            </a:r>
            <a:r>
              <a:rPr lang="vi-VN" b="1" dirty="0" smtClean="0"/>
              <a:t>Sự nhất quán diễn ra ở nhiều khía cạnh:</a:t>
            </a:r>
          </a:p>
          <a:p>
            <a:pPr marL="628650" lvl="1" indent="-171450">
              <a:buFontTx/>
              <a:buChar char="-"/>
            </a:pPr>
            <a:r>
              <a:rPr lang="vi-VN" dirty="0" smtClean="0"/>
              <a:t>- Các biểu tượng điều khiển, di chuyển.</a:t>
            </a:r>
          </a:p>
          <a:p>
            <a:pPr marL="628650" lvl="1" indent="-171450">
              <a:buFontTx/>
              <a:buChar char="-"/>
            </a:pPr>
            <a:r>
              <a:rPr lang="vi-VN" dirty="0" smtClean="0"/>
              <a:t>- Các thuật ngữ, tiêu đề, logo.</a:t>
            </a:r>
          </a:p>
          <a:p>
            <a:pPr marL="628650" lvl="1" indent="-171450">
              <a:buFontTx/>
              <a:buChar char="-"/>
            </a:pPr>
            <a:r>
              <a:rPr lang="vi-VN" b="1" dirty="0" smtClean="0"/>
              <a:t>- Hình thức biểu mẫu, báo cáo, màn hình.</a:t>
            </a:r>
          </a:p>
          <a:p>
            <a:pPr marL="0" indent="0">
              <a:buFontTx/>
              <a:buNone/>
            </a:pPr>
            <a:r>
              <a:rPr lang="en-US" b="1" dirty="0" smtClean="0"/>
              <a:t>2.6 </a:t>
            </a:r>
            <a:r>
              <a:rPr lang="vi-VN" b="1" dirty="0" smtClean="0"/>
              <a:t>Người dùng ít tốn sức (Minimal user effort).</a:t>
            </a:r>
            <a:endParaRPr lang="en-US" b="1" dirty="0" smtClean="0"/>
          </a:p>
          <a:p>
            <a:pPr marL="628650" lvl="1" indent="-171450">
              <a:buFontTx/>
              <a:buChar char="-"/>
            </a:pPr>
            <a:r>
              <a:rPr lang="en-US" b="1" dirty="0" err="1" smtClean="0"/>
              <a:t>Ví</a:t>
            </a:r>
            <a:r>
              <a:rPr lang="en-US" b="1" baseline="0" dirty="0" smtClean="0"/>
              <a:t> </a:t>
            </a:r>
            <a:r>
              <a:rPr lang="en-US" b="1" baseline="0" dirty="0" err="1" smtClean="0"/>
              <a:t>dụ</a:t>
            </a:r>
            <a:r>
              <a:rPr lang="en-US" b="1" baseline="0" dirty="0" smtClean="0"/>
              <a:t> </a:t>
            </a:r>
            <a:r>
              <a:rPr lang="en-US" baseline="0" dirty="0" smtClean="0"/>
              <a:t>ở </a:t>
            </a:r>
            <a:r>
              <a:rPr lang="en-US" baseline="0" dirty="0" err="1" smtClean="0"/>
              <a:t>những</a:t>
            </a:r>
            <a:r>
              <a:rPr lang="en-US" baseline="0" dirty="0" smtClean="0"/>
              <a:t> form </a:t>
            </a:r>
            <a:r>
              <a:rPr lang="en-US" baseline="0" dirty="0" err="1" smtClean="0"/>
              <a:t>có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tab </a:t>
            </a:r>
            <a:r>
              <a:rPr lang="en-US" baseline="0" dirty="0" err="1" smtClean="0"/>
              <a:t>để</a:t>
            </a:r>
            <a:r>
              <a:rPr lang="en-US" baseline="0" dirty="0" smtClean="0"/>
              <a:t> di </a:t>
            </a:r>
            <a:r>
              <a:rPr lang="en-US" baseline="0" dirty="0" err="1" smtClean="0"/>
              <a:t>chuyển</a:t>
            </a:r>
            <a:r>
              <a:rPr lang="en-US" baseline="0" dirty="0" smtClean="0"/>
              <a:t> form </a:t>
            </a:r>
            <a:r>
              <a:rPr lang="en-US" baseline="0" dirty="0" err="1" smtClean="0"/>
              <a:t>nhập</a:t>
            </a:r>
            <a:r>
              <a:rPr lang="en-US" baseline="0" dirty="0" smtClean="0"/>
              <a:t> </a:t>
            </a:r>
            <a:r>
              <a:rPr lang="en-US" baseline="0" dirty="0" err="1" smtClean="0"/>
              <a:t>nội</a:t>
            </a:r>
            <a:r>
              <a:rPr lang="en-US" baseline="0" dirty="0" smtClean="0"/>
              <a:t> dung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nhanh</a:t>
            </a:r>
            <a:r>
              <a:rPr lang="en-US" baseline="0" dirty="0" smtClean="0"/>
              <a:t> </a:t>
            </a:r>
            <a:r>
              <a:rPr lang="en-US" baseline="0" dirty="0" err="1" smtClean="0"/>
              <a:t>chóng</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dùng</a:t>
            </a:r>
            <a:r>
              <a:rPr lang="en-US" baseline="0" dirty="0" smtClean="0"/>
              <a:t> </a:t>
            </a:r>
            <a:r>
              <a:rPr lang="en-US" baseline="0" dirty="0" err="1" smtClean="0"/>
              <a:t>chuột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44170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55751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1.Hiện</a:t>
            </a:r>
            <a:r>
              <a:rPr lang="vi-VN" sz="1200" kern="1200" baseline="0" dirty="0" smtClean="0">
                <a:solidFill>
                  <a:schemeClr val="tx1"/>
                </a:solidFill>
                <a:effectLst/>
                <a:latin typeface="+mn-lt"/>
                <a:ea typeface="+mn-ea"/>
                <a:cs typeface="+mn-cs"/>
              </a:rPr>
              <a:t> trạng</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viếng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đẩy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2.Phạm</a:t>
            </a:r>
            <a:r>
              <a:rPr lang="en-US" sz="1200" kern="1200" baseline="0" dirty="0" smtClean="0">
                <a:solidFill>
                  <a:schemeClr val="tx1"/>
                </a:solidFill>
                <a:effectLst/>
                <a:latin typeface="+mn-lt"/>
                <a:ea typeface="+mn-ea"/>
                <a:cs typeface="+mn-cs"/>
              </a:rPr>
              <a:t> vi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mướn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nhuận</a:t>
            </a:r>
            <a:r>
              <a:rPr lang="en-US" sz="1200" kern="1200" dirty="0" smtClean="0">
                <a:solidFill>
                  <a:schemeClr val="tx1"/>
                </a:solidFill>
                <a:effectLst/>
                <a:latin typeface="+mn-lt"/>
                <a:ea typeface="+mn-ea"/>
                <a:cs typeface="+mn-cs"/>
              </a:rPr>
              <a:t>,…</a:t>
            </a:r>
          </a:p>
          <a:p>
            <a:endParaRPr lang="vi-VN"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3446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 công nghệ sử dụng:hệ quản trị CSDL-SQLServer,html5,javascript,jquery,bootstrap,css3,angularjs</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-Các</a:t>
            </a:r>
            <a:r>
              <a:rPr lang="vi-VN" baseline="0" dirty="0" smtClean="0"/>
              <a:t> chức năng quản lý như : Quản lý xe,hãng xe,vé,đặt vé,tài xế,lịch chạy,tuyến xe,tài khoản,phương thức thanh toán,phân quyền</a:t>
            </a:r>
          </a:p>
          <a:p>
            <a:pPr marL="0" marR="0" indent="0" algn="l" defTabSz="914400" rtl="0" eaLnBrk="1" fontAlgn="auto" latinLnBrk="0" hangingPunct="1">
              <a:lnSpc>
                <a:spcPct val="100000"/>
              </a:lnSpc>
              <a:spcBef>
                <a:spcPts val="0"/>
              </a:spcBef>
              <a:spcAft>
                <a:spcPts val="0"/>
              </a:spcAft>
              <a:buClrTx/>
              <a:buSzTx/>
              <a:buFontTx/>
              <a:buNone/>
              <a:tabLst/>
              <a:defRPr/>
            </a:pPr>
            <a:r>
              <a:rPr lang="vi-VN" baseline="0" dirty="0" smtClean="0"/>
              <a:t>-Các chức năng cho khách hàng như : Xem giá vé,chọn tuyến đường đặt vé,đặt vé trước,kiểm tra lại vé,...</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vi-VN" dirty="0" smtClean="0"/>
              <a:t>Phi chức</a:t>
            </a:r>
            <a:r>
              <a:rPr lang="vi-VN" baseline="0" dirty="0" smtClean="0"/>
              <a:t> năng:</a:t>
            </a:r>
          </a:p>
          <a:p>
            <a:pPr lvl="0"/>
            <a:r>
              <a:rPr lang="vi-VN"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24/24 </a:t>
            </a:r>
            <a:r>
              <a:rPr lang="en-US" sz="1200" kern="1200" dirty="0" err="1" smtClean="0">
                <a:solidFill>
                  <a:schemeClr val="tx1"/>
                </a:solidFill>
                <a:effectLst/>
                <a:latin typeface="+mn-lt"/>
                <a:ea typeface="+mn-ea"/>
                <a:cs typeface="+mn-cs"/>
              </a:rPr>
              <a:t>giờ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7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a:t>
            </a:r>
          </a:p>
          <a:p>
            <a:pPr lvl="0"/>
            <a:r>
              <a:rPr lang="vi-VN"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lịch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a:t>
            </a:r>
          </a:p>
          <a:p>
            <a:pPr lvl="0"/>
            <a:r>
              <a:rPr lang="vi-VN"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a:t>
            </a:r>
          </a:p>
          <a:p>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06474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Nhìn</a:t>
            </a:r>
            <a:r>
              <a:rPr lang="en-US" baseline="0" dirty="0" smtClean="0"/>
              <a:t> </a:t>
            </a:r>
            <a:r>
              <a:rPr lang="en-US" baseline="0" dirty="0" err="1" smtClean="0"/>
              <a:t>sơ</a:t>
            </a:r>
            <a:r>
              <a:rPr lang="en-US" baseline="0" dirty="0" smtClean="0"/>
              <a:t> </a:t>
            </a:r>
            <a:r>
              <a:rPr lang="en-US" baseline="0" dirty="0" err="1" smtClean="0"/>
              <a:t>đồ,nói</a:t>
            </a:r>
            <a:r>
              <a:rPr lang="en-US" baseline="0" dirty="0" smtClean="0"/>
              <a:t> </a:t>
            </a:r>
            <a:r>
              <a:rPr lang="en-US" baseline="0" dirty="0" err="1" smtClean="0"/>
              <a:t>sơ</a:t>
            </a:r>
            <a:r>
              <a:rPr lang="en-US" baseline="0" dirty="0" smtClean="0"/>
              <a:t> </a:t>
            </a:r>
            <a:r>
              <a:rPr lang="en-US" baseline="0" dirty="0" err="1" smtClean="0"/>
              <a:t>về</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a:t>
            </a:r>
            <a:r>
              <a:rPr lang="en-US" baseline="0" dirty="0" err="1" smtClean="0"/>
              <a:t>diễn</a:t>
            </a:r>
            <a:r>
              <a:rPr lang="en-US" baseline="0" dirty="0" smtClean="0"/>
              <a:t> </a:t>
            </a:r>
            <a:r>
              <a:rPr lang="en-US" baseline="0" dirty="0" err="1" smtClean="0"/>
              <a:t>giải</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hiểu</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endParaRPr lang="en-US" baseline="0" dirty="0" smtClean="0"/>
          </a:p>
          <a:p>
            <a:r>
              <a:rPr lang="en-US" baseline="0" dirty="0" smtClean="0"/>
              <a:t>-</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ai</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khách</a:t>
            </a:r>
            <a:r>
              <a:rPr lang="en-US" baseline="0" dirty="0" smtClean="0"/>
              <a:t> </a:t>
            </a:r>
            <a:r>
              <a:rPr lang="en-US" baseline="0" dirty="0" err="1" smtClean="0"/>
              <a:t>hàng,nhân</a:t>
            </a:r>
            <a:r>
              <a:rPr lang="en-US" baseline="0" dirty="0" smtClean="0"/>
              <a:t> </a:t>
            </a:r>
            <a:r>
              <a:rPr lang="en-US" baseline="0" dirty="0" err="1" smtClean="0"/>
              <a:t>viên,admin</a:t>
            </a:r>
            <a:endParaRPr lang="en-US" baseline="0" dirty="0" smtClean="0"/>
          </a:p>
          <a:p>
            <a:r>
              <a:rPr lang="en-US" sz="1200" b="1" kern="1200" dirty="0" err="1" smtClean="0">
                <a:solidFill>
                  <a:schemeClr val="tx1"/>
                </a:solidFill>
                <a:effectLst/>
                <a:latin typeface="+mn-lt"/>
                <a:ea typeface="+mn-ea"/>
                <a:cs typeface="+mn-cs"/>
              </a:rPr>
              <a:t>Khách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hàng:</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online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Nhân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viên:</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Nhà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a:t>
            </a:r>
            <a:endParaRPr lang="en-US" sz="11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05211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smtClean="0">
                <a:solidFill>
                  <a:schemeClr val="tx1"/>
                </a:solidFill>
                <a:effectLst/>
                <a:latin typeface="+mn-lt"/>
                <a:ea typeface="+mn-ea"/>
                <a:cs typeface="+mn-cs"/>
              </a:rPr>
              <a:t>1.</a:t>
            </a:r>
          </a:p>
          <a:p>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dịp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tết,lễ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hội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đáp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ứng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toàn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dụng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Nếu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mật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tốt</a:t>
            </a:r>
            <a:r>
              <a:rPr lang="en-US" sz="1200" kern="1200" baseline="0" dirty="0" smtClean="0">
                <a:solidFill>
                  <a:schemeClr val="tx1"/>
                </a:solidFill>
                <a:effectLst/>
                <a:latin typeface="+mn-lt"/>
                <a:ea typeface="+mn-ea"/>
                <a:cs typeface="+mn-cs"/>
              </a:rPr>
              <a:t> ta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thủ</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hacker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đánh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cắp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tin </a:t>
            </a:r>
            <a:r>
              <a:rPr lang="en-US" sz="1200" kern="1200" baseline="0" dirty="0" err="1" smtClean="0">
                <a:solidFill>
                  <a:schemeClr val="tx1"/>
                </a:solidFill>
                <a:effectLst/>
                <a:latin typeface="+mn-lt"/>
                <a:ea typeface="+mn-ea"/>
                <a:cs typeface="+mn-cs"/>
              </a:rPr>
              <a:t>khách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chỉnh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sửa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tin </a:t>
            </a:r>
            <a:r>
              <a:rPr lang="en-US" sz="1200" kern="1200" baseline="0" dirty="0" err="1" smtClean="0">
                <a:solidFill>
                  <a:schemeClr val="tx1"/>
                </a:solidFill>
                <a:effectLst/>
                <a:latin typeface="+mn-lt"/>
                <a:ea typeface="+mn-ea"/>
                <a:cs typeface="+mn-cs"/>
              </a:rPr>
              <a:t>vé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chẳng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hạng</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mật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tín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hàng</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dẫn</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đến</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mất</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khách</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hàng</a:t>
            </a:r>
            <a:r>
              <a:rPr lang="en-US" sz="1200" kern="1200" baseline="0" dirty="0" smtClean="0">
                <a:solidFill>
                  <a:schemeClr val="tx1"/>
                </a:solidFill>
                <a:effectLst/>
                <a:latin typeface="+mn-lt"/>
                <a:ea typeface="+mn-ea"/>
                <a:cs typeface="+mn-cs"/>
                <a:sym typeface="Wingdings" pitchFamily="2" charset="2"/>
              </a:rPr>
              <a:t>  </a:t>
            </a:r>
            <a:r>
              <a:rPr lang="en-US" sz="1200" kern="1200" baseline="0" dirty="0" err="1" smtClean="0">
                <a:solidFill>
                  <a:schemeClr val="tx1"/>
                </a:solidFill>
                <a:effectLst/>
                <a:latin typeface="+mn-lt"/>
                <a:ea typeface="+mn-ea"/>
                <a:cs typeface="+mn-cs"/>
                <a:sym typeface="Wingdings" pitchFamily="2" charset="2"/>
              </a:rPr>
              <a:t>mất</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doanh</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thu</a:t>
            </a:r>
            <a:r>
              <a:rPr lang="en-US" sz="1200" kern="1200" baseline="0" dirty="0" smtClean="0">
                <a:solidFill>
                  <a:schemeClr val="tx1"/>
                </a:solidFill>
                <a:effectLst/>
                <a:latin typeface="+mn-lt"/>
                <a:ea typeface="+mn-ea"/>
                <a:cs typeface="+mn-cs"/>
                <a:sym typeface="Wingdings" pitchFamily="2" charset="2"/>
              </a:rPr>
              <a:t>  </a:t>
            </a:r>
            <a:r>
              <a:rPr lang="en-US" sz="1200" kern="1200" baseline="0" dirty="0" err="1" smtClean="0">
                <a:solidFill>
                  <a:schemeClr val="tx1"/>
                </a:solidFill>
                <a:effectLst/>
                <a:latin typeface="+mn-lt"/>
                <a:ea typeface="+mn-ea"/>
                <a:cs typeface="+mn-cs"/>
                <a:sym typeface="Wingdings" pitchFamily="2" charset="2"/>
              </a:rPr>
              <a:t>phá</a:t>
            </a:r>
            <a:r>
              <a:rPr lang="en-US" sz="1200" kern="1200" baseline="0" dirty="0" smtClean="0">
                <a:solidFill>
                  <a:schemeClr val="tx1"/>
                </a:solidFill>
                <a:effectLst/>
                <a:latin typeface="+mn-lt"/>
                <a:ea typeface="+mn-ea"/>
                <a:cs typeface="+mn-cs"/>
                <a:sym typeface="Wingdings" pitchFamily="2" charset="2"/>
              </a:rPr>
              <a:t> </a:t>
            </a:r>
            <a:r>
              <a:rPr lang="en-US" sz="1200" kern="1200" baseline="0" dirty="0" err="1" smtClean="0">
                <a:solidFill>
                  <a:schemeClr val="tx1"/>
                </a:solidFill>
                <a:effectLst/>
                <a:latin typeface="+mn-lt"/>
                <a:ea typeface="+mn-ea"/>
                <a:cs typeface="+mn-cs"/>
                <a:sym typeface="Wingdings" pitchFamily="2" charset="2"/>
              </a:rPr>
              <a:t>sản</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triển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Website</a:t>
            </a:r>
            <a:r>
              <a:rPr lang="fr-FR"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lai</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tường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lai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đăng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thống,thì</a:t>
            </a:r>
            <a:r>
              <a:rPr lang="en-US" sz="1200" kern="1200" baseline="0" dirty="0" smtClean="0">
                <a:solidFill>
                  <a:schemeClr val="tx1"/>
                </a:solidFill>
                <a:effectLst/>
                <a:latin typeface="+mn-lt"/>
                <a:ea typeface="+mn-ea"/>
                <a:cs typeface="+mn-cs"/>
              </a:rPr>
              <a:t> ta </a:t>
            </a:r>
            <a:r>
              <a:rPr lang="en-US" sz="1200" kern="1200" baseline="0" dirty="0" err="1" smtClean="0">
                <a:solidFill>
                  <a:schemeClr val="tx1"/>
                </a:solidFill>
                <a:effectLst/>
                <a:latin typeface="+mn-lt"/>
                <a:ea typeface="+mn-ea"/>
                <a:cs typeface="+mn-cs"/>
              </a:rPr>
              <a:t>chỉ</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việc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thay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đổi</a:t>
            </a:r>
            <a:r>
              <a:rPr lang="en-US" sz="1200" kern="1200" baseline="0" dirty="0" smtClean="0">
                <a:solidFill>
                  <a:schemeClr val="tx1"/>
                </a:solidFill>
                <a:effectLst/>
                <a:latin typeface="+mn-lt"/>
                <a:ea typeface="+mn-ea"/>
                <a:cs typeface="+mn-cs"/>
              </a:rPr>
              <a:t> code </a:t>
            </a:r>
            <a:r>
              <a:rPr lang="en-US" sz="1200" kern="1200" baseline="0" dirty="0" err="1" smtClean="0">
                <a:solidFill>
                  <a:schemeClr val="tx1"/>
                </a:solidFill>
                <a:effectLst/>
                <a:latin typeface="+mn-lt"/>
                <a:ea typeface="+mn-ea"/>
                <a:cs typeface="+mn-cs"/>
              </a:rPr>
              <a:t>dưới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thống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nữa</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vi-VN" dirty="0" smtClean="0"/>
              <a:t>2.a</a:t>
            </a:r>
          </a:p>
          <a:p>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Việt</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dịp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tuần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sym typeface="Wingdings" pitchFamily="2" charset="2"/>
              </a:rPr>
              <a:t></a:t>
            </a:r>
            <a:r>
              <a:rPr lang="en-US" sz="1200" kern="1200" dirty="0" err="1" smtClean="0">
                <a:solidFill>
                  <a:schemeClr val="tx1"/>
                </a:solidFill>
                <a:effectLst/>
                <a:latin typeface="+mn-lt"/>
                <a:ea typeface="+mn-ea"/>
                <a:cs typeface="+mn-cs"/>
              </a:rPr>
              <a:t>Tóm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lại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cần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rõ</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ràng,cô</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động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đủ</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tin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endParaRPr lang="en-US" sz="1200" kern="1200" dirty="0" smtClean="0">
              <a:solidFill>
                <a:schemeClr val="tx1"/>
              </a:solidFill>
              <a:effectLst/>
              <a:latin typeface="+mn-lt"/>
              <a:ea typeface="+mn-ea"/>
              <a:cs typeface="+mn-cs"/>
            </a:endParaRPr>
          </a:p>
          <a:p>
            <a:r>
              <a:rPr lang="vi-VN" dirty="0" smtClean="0"/>
              <a:t>2.B</a:t>
            </a:r>
          </a:p>
          <a:p>
            <a:r>
              <a:rPr lang="en-US" sz="1200" b="1" kern="1200" dirty="0" err="1" smtClean="0">
                <a:solidFill>
                  <a:schemeClr val="tx1"/>
                </a:solidFill>
                <a:effectLst/>
                <a:latin typeface="+mn-lt"/>
                <a:ea typeface="+mn-ea"/>
                <a:cs typeface="+mn-cs"/>
              </a:rPr>
              <a:t>Đảm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bảo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Website</a:t>
            </a:r>
            <a:r>
              <a:rPr lang="fr-FR"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Website</a:t>
            </a:r>
            <a:r>
              <a:rPr lang="fr-FR"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Website</a:t>
            </a:r>
            <a:r>
              <a:rPr lang="fr-FR"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dễ</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a:t>
            </a:r>
          </a:p>
          <a:p>
            <a:r>
              <a:rPr lang="vi-VN" dirty="0" smtClean="0"/>
              <a:t>3.</a:t>
            </a:r>
          </a:p>
          <a:p>
            <a:r>
              <a:rPr lang="en-US" sz="1200"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đắn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chức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năng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vé</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database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báo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message </a:t>
            </a:r>
            <a:r>
              <a:rPr lang="en-US" sz="1200" kern="1200" baseline="0" dirty="0" err="1" smtClean="0">
                <a:solidFill>
                  <a:schemeClr val="tx1"/>
                </a:solidFill>
                <a:effectLst/>
                <a:latin typeface="+mn-lt"/>
                <a:ea typeface="+mn-ea"/>
                <a:cs typeface="+mn-cs"/>
              </a:rPr>
              <a:t>phù</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hợp</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khoa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i="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CSDL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nâng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CSDL,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vé</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Tính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thích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window XP, Vista, Windows7, 8,MacOS.</a:t>
            </a:r>
          </a:p>
          <a:p>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3329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Kế</a:t>
            </a:r>
            <a:r>
              <a:rPr lang="en-US" baseline="0" dirty="0" smtClean="0"/>
              <a:t> </a:t>
            </a:r>
            <a:r>
              <a:rPr lang="en-US" baseline="0" dirty="0" err="1" smtClean="0"/>
              <a:t>hoạch</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trong</a:t>
            </a:r>
            <a:r>
              <a:rPr lang="en-US" baseline="0" dirty="0" smtClean="0"/>
              <a:t> 2 </a:t>
            </a:r>
            <a:r>
              <a:rPr lang="en-US" baseline="0" dirty="0" err="1" smtClean="0"/>
              <a:t>tháng</a:t>
            </a:r>
            <a:r>
              <a:rPr lang="en-US" baseline="0" dirty="0" smtClean="0"/>
              <a:t> </a:t>
            </a:r>
            <a:r>
              <a:rPr lang="en-US" baseline="0" dirty="0" err="1" smtClean="0"/>
              <a:t>với</a:t>
            </a:r>
            <a:r>
              <a:rPr lang="en-US" baseline="0" dirty="0" smtClean="0"/>
              <a:t> </a:t>
            </a:r>
            <a:r>
              <a:rPr lang="en-US" baseline="0" dirty="0" err="1" smtClean="0"/>
              <a:t>sự</a:t>
            </a:r>
            <a:r>
              <a:rPr lang="en-US" baseline="0" dirty="0" smtClean="0"/>
              <a:t> </a:t>
            </a:r>
            <a:r>
              <a:rPr lang="en-US" baseline="0" dirty="0" err="1" smtClean="0"/>
              <a:t>hợp</a:t>
            </a:r>
            <a:r>
              <a:rPr lang="en-US" baseline="0" dirty="0" smtClean="0"/>
              <a:t> </a:t>
            </a:r>
            <a:r>
              <a:rPr lang="en-US" baseline="0" dirty="0" err="1" smtClean="0"/>
              <a:t>tác</a:t>
            </a:r>
            <a:r>
              <a:rPr lang="en-US" baseline="0" dirty="0" smtClean="0"/>
              <a:t> </a:t>
            </a:r>
            <a:r>
              <a:rPr lang="en-US" baseline="0" dirty="0" err="1" smtClean="0"/>
              <a:t>của</a:t>
            </a:r>
            <a:r>
              <a:rPr lang="en-US" baseline="0" dirty="0" smtClean="0"/>
              <a:t> 7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ưu</a:t>
            </a:r>
            <a:r>
              <a:rPr lang="en-US" baseline="0" dirty="0" smtClean="0"/>
              <a:t> </a:t>
            </a:r>
            <a:r>
              <a:rPr lang="en-US" baseline="0" dirty="0" err="1" smtClean="0"/>
              <a:t>tú</a:t>
            </a:r>
            <a:r>
              <a:rPr lang="en-US" baseline="0" dirty="0" smtClean="0"/>
              <a:t>.</a:t>
            </a:r>
          </a:p>
          <a:p>
            <a:r>
              <a:rPr lang="en-US" baseline="0" dirty="0" err="1" smtClean="0"/>
              <a:t>Mỗi</a:t>
            </a:r>
            <a:r>
              <a:rPr lang="en-US" baseline="0" dirty="0" smtClean="0"/>
              <a:t> </a:t>
            </a:r>
            <a:r>
              <a:rPr lang="en-US" baseline="0" dirty="0" err="1" smtClean="0"/>
              <a:t>một</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cần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thì</a:t>
            </a:r>
            <a:r>
              <a:rPr lang="en-US" baseline="0" dirty="0" smtClean="0"/>
              <a:t> </a:t>
            </a:r>
            <a:r>
              <a:rPr lang="en-US" baseline="0" dirty="0" err="1" smtClean="0"/>
              <a:t>nhóm</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rõ</a:t>
            </a:r>
            <a:r>
              <a:rPr lang="en-US" baseline="0" dirty="0" smtClean="0"/>
              <a:t> </a:t>
            </a:r>
            <a:r>
              <a:rPr lang="en-US" baseline="0" dirty="0" err="1" smtClean="0"/>
              <a:t>ràng</a:t>
            </a:r>
            <a:r>
              <a:rPr lang="en-US" baseline="0" dirty="0" smtClean="0"/>
              <a:t> </a:t>
            </a:r>
            <a:r>
              <a:rPr lang="en-US" baseline="0" dirty="0" err="1" smtClean="0"/>
              <a:t>và</a:t>
            </a:r>
            <a:r>
              <a:rPr lang="en-US" baseline="0" dirty="0" smtClean="0"/>
              <a:t> </a:t>
            </a:r>
            <a:r>
              <a:rPr lang="en-US" baseline="0" dirty="0" err="1" smtClean="0"/>
              <a:t>luôn</a:t>
            </a:r>
            <a:r>
              <a:rPr lang="en-US" baseline="0" dirty="0" smtClean="0"/>
              <a:t> </a:t>
            </a:r>
            <a:r>
              <a:rPr lang="en-US" baseline="0" dirty="0" err="1" smtClean="0"/>
              <a:t>luôn</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trước</a:t>
            </a:r>
            <a:r>
              <a:rPr lang="en-US" baseline="0" dirty="0" smtClean="0"/>
              <a:t> </a:t>
            </a:r>
            <a:r>
              <a:rPr lang="en-US" baseline="0" dirty="0" err="1" smtClean="0"/>
              <a:t>thời</a:t>
            </a:r>
            <a:r>
              <a:rPr lang="en-US" baseline="0" dirty="0" smtClean="0"/>
              <a:t> </a:t>
            </a:r>
            <a:r>
              <a:rPr lang="en-US" baseline="0" dirty="0" err="1" smtClean="0"/>
              <a:t>hạng</a:t>
            </a:r>
            <a:r>
              <a:rPr lang="en-US" baseline="0" dirty="0" smtClean="0"/>
              <a:t> </a:t>
            </a:r>
            <a:r>
              <a:rPr lang="en-US" baseline="0" dirty="0" err="1" smtClean="0"/>
              <a:t>nên</a:t>
            </a:r>
            <a:r>
              <a:rPr lang="en-US" baseline="0" dirty="0" smtClean="0"/>
              <a:t> </a:t>
            </a:r>
            <a:r>
              <a:rPr lang="en-US" baseline="0" dirty="0" err="1" smtClean="0"/>
              <a:t>đã</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project </a:t>
            </a:r>
            <a:r>
              <a:rPr lang="en-US" baseline="0" dirty="0" err="1" smtClean="0"/>
              <a:t>khá</a:t>
            </a:r>
            <a:r>
              <a:rPr lang="en-US" baseline="0" dirty="0" smtClean="0"/>
              <a:t> </a:t>
            </a:r>
            <a:r>
              <a:rPr lang="en-US" baseline="0" dirty="0" err="1" smtClean="0"/>
              <a:t>sớm</a:t>
            </a:r>
            <a:endParaRPr lang="en-US" baseline="0" dirty="0" smtClean="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84743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nhóm</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59069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use case </a:t>
            </a:r>
            <a:r>
              <a:rPr lang="en-US" baseline="0" dirty="0" err="1" smtClean="0"/>
              <a:t>theo</a:t>
            </a:r>
            <a:r>
              <a:rPr lang="en-US" baseline="0" dirty="0" smtClean="0"/>
              <a:t> </a:t>
            </a:r>
            <a:r>
              <a:rPr lang="en-US" baseline="0" dirty="0" err="1" smtClean="0"/>
              <a:t>hướng</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ở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trên</a:t>
            </a:r>
            <a:r>
              <a:rPr lang="en-US" baseline="0" dirty="0" smtClean="0"/>
              <a:t> </a:t>
            </a:r>
            <a:r>
              <a:rPr lang="en-US" baseline="0" dirty="0" err="1" smtClean="0"/>
              <a:t>trang</a:t>
            </a:r>
            <a:r>
              <a:rPr lang="en-US" baseline="0" dirty="0" smtClean="0"/>
              <a:t> </a:t>
            </a:r>
            <a:r>
              <a:rPr lang="en-US" baseline="0" dirty="0" err="1" smtClean="0"/>
              <a:t>chủ</a:t>
            </a:r>
            <a:endParaRPr lang="en-US" baseline="0" dirty="0" smtClean="0"/>
          </a:p>
          <a:p>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p>
          <a:p>
            <a:endParaRPr lang="en-US" baseline="0" dirty="0" smtClean="0"/>
          </a:p>
          <a:p>
            <a:r>
              <a:rPr lang="en-US" baseline="0" dirty="0" smtClean="0"/>
              <a:t>--</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khảo</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endParaRPr lang="en-US" baseline="0" dirty="0" smtClean="0"/>
          </a:p>
          <a:p>
            <a:r>
              <a:rPr lang="en-US" baseline="0" dirty="0" smtClean="0"/>
              <a:t>--</a:t>
            </a:r>
            <a:r>
              <a:rPr lang="en-US" baseline="0" dirty="0" err="1" smtClean="0"/>
              <a:t>Phần</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chút</a:t>
            </a:r>
            <a:r>
              <a:rPr lang="en-US" baseline="0" dirty="0" smtClean="0"/>
              <a:t> </a:t>
            </a:r>
            <a:r>
              <a:rPr lang="en-US" baseline="0" dirty="0" err="1" smtClean="0"/>
              <a:t>nữa</a:t>
            </a:r>
            <a:r>
              <a:rPr lang="en-US" baseline="0" dirty="0" smtClean="0"/>
              <a:t> </a:t>
            </a:r>
            <a:r>
              <a:rPr lang="en-US" baseline="0" dirty="0" err="1" smtClean="0"/>
              <a:t>sẽ</a:t>
            </a:r>
            <a:r>
              <a:rPr lang="en-US" baseline="0" dirty="0" smtClean="0"/>
              <a:t> show </a:t>
            </a:r>
            <a:r>
              <a:rPr lang="en-US" baseline="0" dirty="0" err="1" smtClean="0"/>
              <a:t>lúc</a:t>
            </a:r>
            <a:r>
              <a:rPr lang="en-US" baseline="0" dirty="0" smtClean="0"/>
              <a:t> </a:t>
            </a:r>
            <a:r>
              <a:rPr lang="en-US" baseline="0" dirty="0" err="1" smtClean="0"/>
              <a:t>cuối</a:t>
            </a:r>
            <a:endParaRPr lang="en-US" baseline="0" dirty="0" smtClean="0"/>
          </a:p>
          <a:p>
            <a:r>
              <a:rPr lang="en-US" baseline="0" dirty="0" smtClean="0"/>
              <a:t>--</a:t>
            </a:r>
            <a:r>
              <a:rPr lang="en-US" baseline="0" dirty="0" err="1" smtClean="0"/>
              <a:t>Từ</a:t>
            </a:r>
            <a:r>
              <a:rPr lang="en-US" baseline="0" dirty="0" smtClean="0"/>
              <a:t> use case </a:t>
            </a:r>
            <a:r>
              <a:rPr lang="en-US" baseline="0" dirty="0" err="1" smtClean="0"/>
              <a:t>này</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sâu</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use case </a:t>
            </a:r>
            <a:r>
              <a:rPr lang="en-US" baseline="0" dirty="0" err="1" smtClean="0"/>
              <a:t>để</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ta </a:t>
            </a:r>
            <a:r>
              <a:rPr lang="en-US" baseline="0" dirty="0" err="1" smtClean="0"/>
              <a:t>chọn</a:t>
            </a:r>
            <a:r>
              <a:rPr lang="en-US" baseline="0" dirty="0" smtClean="0"/>
              <a:t> use case </a:t>
            </a:r>
            <a:r>
              <a:rPr lang="en-US" baseline="0" dirty="0" err="1" smtClean="0"/>
              <a:t>đặt</a:t>
            </a:r>
            <a:r>
              <a:rPr lang="en-US" baseline="0" dirty="0" smtClean="0"/>
              <a:t> </a:t>
            </a:r>
            <a:r>
              <a:rPr lang="en-US" baseline="0" dirty="0" err="1" smtClean="0"/>
              <a:t>vé</a:t>
            </a:r>
            <a:endParaRPr lang="en-US" dirty="0"/>
          </a:p>
        </p:txBody>
      </p:sp>
      <p:sp>
        <p:nvSpPr>
          <p:cNvPr id="4" name="Footer Placeholder 3"/>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34690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F1F510-9157-48E9-8A53-19605ECA3711}" type="datetime1">
              <a:rPr lang="en-US" smtClean="0"/>
              <a:t>12/28/2017</a:t>
            </a:fld>
            <a:endParaRPr lang="en-US"/>
          </a:p>
        </p:txBody>
      </p:sp>
      <p:sp>
        <p:nvSpPr>
          <p:cNvPr id="19" name="Footer Placeholder 18"/>
          <p:cNvSpPr>
            <a:spLocks noGrp="1"/>
          </p:cNvSpPr>
          <p:nvPr>
            <p:ph type="ftr" sz="quarter" idx="11"/>
          </p:nvPr>
        </p:nvSpPr>
        <p:spPr/>
        <p:txBody>
          <a:bodyPr/>
          <a:lstStyle/>
          <a:p>
            <a:r>
              <a:rPr lang="vi-VN" smtClean="0"/>
              <a:t>Giảng viên hướng dẫn : Nguyễn Thị Minh Hương</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2EBB1-7278-4DA6-B762-3FC918EF8438}" type="datetime1">
              <a:rPr lang="en-US" smtClean="0"/>
              <a:t>12/28/2017</a:t>
            </a:fld>
            <a:endParaRPr lang="en-US"/>
          </a:p>
        </p:txBody>
      </p:sp>
      <p:sp>
        <p:nvSpPr>
          <p:cNvPr id="5" name="Footer Placeholder 4"/>
          <p:cNvSpPr>
            <a:spLocks noGrp="1"/>
          </p:cNvSpPr>
          <p:nvPr>
            <p:ph type="ftr" sz="quarter" idx="11"/>
          </p:nvPr>
        </p:nvSpPr>
        <p:spPr/>
        <p:txBody>
          <a:bodyPr/>
          <a:lstStyle/>
          <a:p>
            <a:r>
              <a:rPr lang="vi-VN" smtClean="0"/>
              <a:t>Giảng viên hướng dẫn : Nguyễn Thị Minh Hương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A540C6-169F-4CA6-B49E-1987B4185A49}" type="datetime1">
              <a:rPr lang="en-US" smtClean="0"/>
              <a:t>12/28/2017</a:t>
            </a:fld>
            <a:endParaRPr lang="en-US"/>
          </a:p>
        </p:txBody>
      </p:sp>
      <p:sp>
        <p:nvSpPr>
          <p:cNvPr id="5" name="Footer Placeholder 4"/>
          <p:cNvSpPr>
            <a:spLocks noGrp="1"/>
          </p:cNvSpPr>
          <p:nvPr>
            <p:ph type="ftr" sz="quarter" idx="11"/>
          </p:nvPr>
        </p:nvSpPr>
        <p:spPr/>
        <p:txBody>
          <a:bodyPr/>
          <a:lstStyle/>
          <a:p>
            <a:r>
              <a:rPr lang="vi-VN" smtClean="0"/>
              <a:t>Giảng viên hướng dẫn : Nguyễn Thị Minh Hương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BCA76E-C7E5-44DA-A0C7-08D18B2D17E4}" type="datetime1">
              <a:rPr lang="en-US" smtClean="0"/>
              <a:t>12/28/2017</a:t>
            </a:fld>
            <a:endParaRPr lang="en-US"/>
          </a:p>
        </p:txBody>
      </p:sp>
      <p:sp>
        <p:nvSpPr>
          <p:cNvPr id="5" name="Footer Placeholder 4"/>
          <p:cNvSpPr>
            <a:spLocks noGrp="1"/>
          </p:cNvSpPr>
          <p:nvPr>
            <p:ph type="ftr" sz="quarter" idx="11"/>
          </p:nvPr>
        </p:nvSpPr>
        <p:spPr/>
        <p:txBody>
          <a:bodyPr/>
          <a:lstStyle/>
          <a:p>
            <a:r>
              <a:rPr lang="vi-VN" smtClean="0"/>
              <a:t>Giảng viên hướng dẫn : Nguyễn Thị Minh Hương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AB6835-3900-46B5-827F-BE440366F19B}" type="datetime1">
              <a:rPr lang="en-US" smtClean="0"/>
              <a:t>12/28/2017</a:t>
            </a:fld>
            <a:endParaRPr lang="en-US"/>
          </a:p>
        </p:txBody>
      </p:sp>
      <p:sp>
        <p:nvSpPr>
          <p:cNvPr id="5" name="Footer Placeholder 4"/>
          <p:cNvSpPr>
            <a:spLocks noGrp="1"/>
          </p:cNvSpPr>
          <p:nvPr>
            <p:ph type="ftr" sz="quarter" idx="11"/>
          </p:nvPr>
        </p:nvSpPr>
        <p:spPr/>
        <p:txBody>
          <a:bodyPr/>
          <a:lstStyle/>
          <a:p>
            <a:r>
              <a:rPr lang="vi-VN" smtClean="0"/>
              <a:t>Giảng viên hướng dẫn : Nguyễn Thị Minh Hương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DAD90C-FE73-4466-8A9A-A1F8B80DE886}" type="datetime1">
              <a:rPr lang="en-US" smtClean="0"/>
              <a:t>12/28/2017</a:t>
            </a:fld>
            <a:endParaRPr lang="en-US"/>
          </a:p>
        </p:txBody>
      </p:sp>
      <p:sp>
        <p:nvSpPr>
          <p:cNvPr id="6" name="Footer Placeholder 5"/>
          <p:cNvSpPr>
            <a:spLocks noGrp="1"/>
          </p:cNvSpPr>
          <p:nvPr>
            <p:ph type="ftr" sz="quarter" idx="11"/>
          </p:nvPr>
        </p:nvSpPr>
        <p:spPr/>
        <p:txBody>
          <a:bodyPr/>
          <a:lstStyle/>
          <a:p>
            <a:r>
              <a:rPr lang="vi-VN" smtClean="0"/>
              <a:t>Giảng viên hướng dẫn : Nguyễn Thị Minh Hương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021CA2-CB5A-4886-B438-549C5C48F5CB}" type="datetime1">
              <a:rPr lang="en-US" smtClean="0"/>
              <a:t>12/28/2017</a:t>
            </a:fld>
            <a:endParaRPr lang="en-US"/>
          </a:p>
        </p:txBody>
      </p:sp>
      <p:sp>
        <p:nvSpPr>
          <p:cNvPr id="8" name="Footer Placeholder 7"/>
          <p:cNvSpPr>
            <a:spLocks noGrp="1"/>
          </p:cNvSpPr>
          <p:nvPr>
            <p:ph type="ftr" sz="quarter" idx="11"/>
          </p:nvPr>
        </p:nvSpPr>
        <p:spPr/>
        <p:txBody>
          <a:bodyPr/>
          <a:lstStyle/>
          <a:p>
            <a:r>
              <a:rPr lang="vi-VN" smtClean="0"/>
              <a:t>Giảng viên hướng dẫn : Nguyễn Thị Minh Hương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849FDB-6C97-4B42-A024-23C2644A4BA2}" type="datetime1">
              <a:rPr lang="en-US" smtClean="0"/>
              <a:t>12/28/2017</a:t>
            </a:fld>
            <a:endParaRPr lang="en-US"/>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1F41E-BB40-4BAA-BE29-E505089F898D}" type="datetime1">
              <a:rPr lang="en-US" smtClean="0"/>
              <a:t>12/28/2017</a:t>
            </a:fld>
            <a:endParaRPr lang="en-US"/>
          </a:p>
        </p:txBody>
      </p:sp>
      <p:sp>
        <p:nvSpPr>
          <p:cNvPr id="3" name="Footer Placeholder 2"/>
          <p:cNvSpPr>
            <a:spLocks noGrp="1"/>
          </p:cNvSpPr>
          <p:nvPr>
            <p:ph type="ftr" sz="quarter" idx="11"/>
          </p:nvPr>
        </p:nvSpPr>
        <p:spPr/>
        <p:txBody>
          <a:bodyPr/>
          <a:lstStyle/>
          <a:p>
            <a:r>
              <a:rPr lang="vi-VN" smtClean="0"/>
              <a:t>Giảng viên hướng dẫn : Nguyễn Thị Minh Hương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A6576A-5238-48AD-9340-3EACBFCAFBDC}" type="datetime1">
              <a:rPr lang="en-US" smtClean="0"/>
              <a:t>12/28/2017</a:t>
            </a:fld>
            <a:endParaRPr lang="en-US"/>
          </a:p>
        </p:txBody>
      </p:sp>
      <p:sp>
        <p:nvSpPr>
          <p:cNvPr id="6" name="Footer Placeholder 5"/>
          <p:cNvSpPr>
            <a:spLocks noGrp="1"/>
          </p:cNvSpPr>
          <p:nvPr>
            <p:ph type="ftr" sz="quarter" idx="11"/>
          </p:nvPr>
        </p:nvSpPr>
        <p:spPr/>
        <p:txBody>
          <a:bodyPr/>
          <a:lstStyle/>
          <a:p>
            <a:r>
              <a:rPr lang="vi-VN" smtClean="0"/>
              <a:t>Giảng viên hướng dẫn : Nguyễn Thị Minh Hương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4EED0F-56BF-4EE8-B67F-27AB5CA66CB8}" type="datetime1">
              <a:rPr lang="en-US" smtClean="0"/>
              <a:t>12/28/2017</a:t>
            </a:fld>
            <a:endParaRPr lang="en-US"/>
          </a:p>
        </p:txBody>
      </p:sp>
      <p:sp>
        <p:nvSpPr>
          <p:cNvPr id="6" name="Footer Placeholder 5"/>
          <p:cNvSpPr>
            <a:spLocks noGrp="1"/>
          </p:cNvSpPr>
          <p:nvPr>
            <p:ph type="ftr" sz="quarter" idx="11"/>
          </p:nvPr>
        </p:nvSpPr>
        <p:spPr/>
        <p:txBody>
          <a:bodyPr/>
          <a:lstStyle/>
          <a:p>
            <a:r>
              <a:rPr lang="vi-VN" smtClean="0"/>
              <a:t>Giảng viên hướng dẫn : Nguyễn Thị Minh Hương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0DE30D-082A-4D0C-97C4-68AA61334359}" type="datetime1">
              <a:rPr lang="en-US" smtClean="0"/>
              <a:t>12/28/2017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vi-VN" smtClean="0"/>
              <a:t>Giảng viên hướng dẫn : Nguyễn Thị Minh Hương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rmAutofit/>
          </a:bodyPr>
          <a:lstStyle/>
          <a:p>
            <a:r>
              <a:rPr lang="vi-VN" sz="2800" dirty="0" smtClean="0"/>
              <a:t>PHÂN TÍCH THIẾT KẾ-HỆ THỐNG THÔNG TIN</a:t>
            </a:r>
            <a:endParaRPr lang="en-US" sz="2800" dirty="0"/>
          </a:p>
        </p:txBody>
      </p:sp>
      <p:sp>
        <p:nvSpPr>
          <p:cNvPr id="5" name="Content Placeholder 4"/>
          <p:cNvSpPr>
            <a:spLocks noGrp="1"/>
          </p:cNvSpPr>
          <p:nvPr>
            <p:ph idx="1"/>
          </p:nvPr>
        </p:nvSpPr>
        <p:spPr>
          <a:xfrm>
            <a:off x="457200" y="1524000"/>
            <a:ext cx="8229600" cy="4389120"/>
          </a:xfrm>
        </p:spPr>
        <p:txBody>
          <a:bodyPr/>
          <a:lstStyle/>
          <a:p>
            <a:r>
              <a:rPr lang="vi-VN" dirty="0" smtClean="0"/>
              <a:t>Đề tài nhóm 01: Hệ thống quản lý xe và bán vé xe online</a:t>
            </a:r>
          </a:p>
          <a:p>
            <a:r>
              <a:rPr lang="vi-VN" dirty="0" smtClean="0"/>
              <a:t>Thành viên thực hiện:</a:t>
            </a:r>
          </a:p>
          <a:p>
            <a:pPr lvl="1"/>
            <a:r>
              <a:rPr lang="vi-VN" dirty="0" smtClean="0"/>
              <a:t>Nguyễn Lê Phong</a:t>
            </a:r>
          </a:p>
          <a:p>
            <a:pPr lvl="1"/>
            <a:r>
              <a:rPr lang="vi-VN" dirty="0" smtClean="0"/>
              <a:t>Phạm Văn Cảnh</a:t>
            </a:r>
          </a:p>
          <a:p>
            <a:pPr lvl="1"/>
            <a:r>
              <a:rPr lang="vi-VN" dirty="0" smtClean="0"/>
              <a:t>Ngô Hồng Thái</a:t>
            </a:r>
          </a:p>
          <a:p>
            <a:pPr lvl="1"/>
            <a:r>
              <a:rPr lang="vi-VN" dirty="0" smtClean="0"/>
              <a:t>Mai Cao Trí</a:t>
            </a:r>
          </a:p>
          <a:p>
            <a:pPr lvl="1"/>
            <a:r>
              <a:rPr lang="vi-VN" dirty="0" smtClean="0"/>
              <a:t>Vương Thanh Tùng</a:t>
            </a:r>
          </a:p>
          <a:p>
            <a:pPr lvl="1"/>
            <a:r>
              <a:rPr lang="vi-VN" dirty="0" smtClean="0"/>
              <a:t>Trần Ngọc Cường</a:t>
            </a:r>
          </a:p>
          <a:p>
            <a:pPr lvl="1"/>
            <a:endParaRPr lang="vi-VN" dirty="0" smtClean="0"/>
          </a:p>
        </p:txBody>
      </p:sp>
      <p:sp>
        <p:nvSpPr>
          <p:cNvPr id="6" name="Footer Placeholder 5"/>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3714147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67700" cy="762000"/>
          </a:xfrm>
        </p:spPr>
        <p:txBody>
          <a:bodyPr>
            <a:normAutofit fontScale="90000"/>
          </a:bodyPr>
          <a:lstStyle/>
          <a:p>
            <a:pPr algn="ctr"/>
            <a:r>
              <a:rPr lang="vi-VN" dirty="0"/>
              <a:t>Use case chức năng </a:t>
            </a:r>
            <a:r>
              <a:rPr lang="en-US" dirty="0" err="1" smtClean="0"/>
              <a:t>đặt</a:t>
            </a:r>
            <a:r>
              <a:rPr lang="en-US" dirty="0" smtClean="0"/>
              <a:t> </a:t>
            </a:r>
            <a:r>
              <a:rPr lang="en-US" dirty="0" err="1" smtClean="0"/>
              <a:t>vé</a:t>
            </a:r>
            <a:endParaRPr lang="en-US" dirty="0"/>
          </a:p>
        </p:txBody>
      </p:sp>
      <p:sp>
        <p:nvSpPr>
          <p:cNvPr id="4" name="Footer Placeholder 3"/>
          <p:cNvSpPr>
            <a:spLocks noGrp="1"/>
          </p:cNvSpPr>
          <p:nvPr>
            <p:ph type="ftr" sz="quarter" idx="11"/>
          </p:nvPr>
        </p:nvSpPr>
        <p:spPr/>
        <p:txBody>
          <a:bodyPr/>
          <a:lstStyle/>
          <a:p>
            <a:r>
              <a:rPr lang="vi-VN" dirty="0" smtClean="0"/>
              <a:t>Giảng viên hướng dẫn : Nguyễn Thị Minh Hương</a:t>
            </a:r>
            <a:endParaRPr lang="en-US" dirty="0"/>
          </a:p>
        </p:txBody>
      </p:sp>
      <p:sp>
        <p:nvSpPr>
          <p:cNvPr id="6" name="Rectangle 1"/>
          <p:cNvSpPr>
            <a:spLocks noChangeArrowheads="1"/>
          </p:cNvSpPr>
          <p:nvPr/>
        </p:nvSpPr>
        <p:spPr bwMode="auto">
          <a:xfrm>
            <a:off x="228600" y="2904530"/>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000" dirty="0">
                <a:latin typeface="Times New Roman" pitchFamily="18" charset="0"/>
                <a:cs typeface="Times New Roman" pitchFamily="18" charset="0"/>
              </a:rPr>
              <a:t>-</a:t>
            </a:r>
            <a:r>
              <a:rPr lang="en-US" sz="3000" dirty="0" err="1">
                <a:latin typeface="Times New Roman" pitchFamily="18" charset="0"/>
                <a:cs typeface="Times New Roman" pitchFamily="18" charset="0"/>
              </a:rPr>
              <a:t>Mục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đích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năng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đặt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vé</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a:t>
            </a:r>
          </a:p>
          <a:p>
            <a:r>
              <a:rPr lang="en-US" sz="3000" dirty="0">
                <a:latin typeface="Times New Roman" pitchFamily="18" charset="0"/>
                <a:cs typeface="Times New Roman" pitchFamily="18" charset="0"/>
              </a:rPr>
              <a:t>-</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dùng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hàng</a:t>
            </a:r>
            <a:r>
              <a:rPr lang="en-US" sz="3000" dirty="0">
                <a:latin typeface="Times New Roman" pitchFamily="18" charset="0"/>
                <a:cs typeface="Times New Roman" pitchFamily="18" charset="0"/>
              </a:rPr>
              <a:t>).</a:t>
            </a:r>
          </a:p>
          <a:p>
            <a:r>
              <a:rPr lang="en-US" sz="3000" dirty="0" smtClean="0">
                <a:latin typeface="Times New Roman" pitchFamily="18" charset="0"/>
                <a:cs typeface="Times New Roman" pitchFamily="18" charset="0"/>
              </a:rPr>
              <a:t>-</a:t>
            </a:r>
            <a:r>
              <a:rPr lang="en-US" sz="3000" dirty="0" err="1">
                <a:latin typeface="Times New Roman" pitchFamily="18" charset="0"/>
                <a:cs typeface="Times New Roman" pitchFamily="18" charset="0"/>
              </a:rPr>
              <a:t>Luồng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sự</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chính</a:t>
            </a:r>
            <a:r>
              <a:rPr lang="en-US" sz="3000" dirty="0">
                <a:latin typeface="Times New Roman" pitchFamily="18" charset="0"/>
                <a:cs typeface="Times New Roman" pitchFamily="18"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3329784440"/>
              </p:ext>
            </p:extLst>
          </p:nvPr>
        </p:nvGraphicFramePr>
        <p:xfrm>
          <a:off x="228600" y="1429581"/>
          <a:ext cx="8763000" cy="4888890"/>
        </p:xfrm>
        <a:graphic>
          <a:graphicData uri="http://schemas.openxmlformats.org/drawingml/2006/table">
            <a:tbl>
              <a:tblPr firstRow="1" firstCol="1" bandRow="1">
                <a:tableStyleId>{5C22544A-7EE6-4342-B048-85BDC9FD1C3A}</a:tableStyleId>
              </a:tblPr>
              <a:tblGrid>
                <a:gridCol w="4381909"/>
                <a:gridCol w="4381091"/>
              </a:tblGrid>
              <a:tr h="0">
                <a:tc>
                  <a:txBody>
                    <a:bodyPr/>
                    <a:lstStyle/>
                    <a:p>
                      <a:pPr algn="ctr">
                        <a:lnSpc>
                          <a:spcPct val="107000"/>
                        </a:lnSpc>
                        <a:spcAft>
                          <a:spcPts val="0"/>
                        </a:spcAft>
                      </a:pPr>
                      <a:r>
                        <a:rPr lang="en-US" sz="1400" dirty="0" err="1">
                          <a:effectLst/>
                        </a:rPr>
                        <a:t>Hành</a:t>
                      </a:r>
                      <a:r>
                        <a:rPr lang="en-US" sz="1400" dirty="0">
                          <a:effectLst/>
                        </a:rPr>
                        <a:t> </a:t>
                      </a:r>
                      <a:r>
                        <a:rPr lang="en-US" sz="1400" dirty="0" err="1">
                          <a:effectLst/>
                        </a:rPr>
                        <a:t>động</a:t>
                      </a:r>
                      <a:r>
                        <a:rPr lang="en-US" sz="1400" dirty="0">
                          <a:effectLst/>
                        </a:rPr>
                        <a:t> </a:t>
                      </a:r>
                      <a:r>
                        <a:rPr lang="en-US" sz="1400" dirty="0" err="1">
                          <a:effectLst/>
                        </a:rPr>
                        <a:t>của</a:t>
                      </a:r>
                      <a:r>
                        <a:rPr lang="en-US" sz="1400" dirty="0">
                          <a:effectLst/>
                        </a:rPr>
                        <a:t> </a:t>
                      </a:r>
                      <a:r>
                        <a:rPr lang="en-US" sz="1400" dirty="0" err="1">
                          <a:effectLst/>
                        </a:rPr>
                        <a:t>tác</a:t>
                      </a:r>
                      <a:r>
                        <a:rPr lang="en-US" sz="1400" dirty="0">
                          <a:effectLst/>
                        </a:rPr>
                        <a:t> </a:t>
                      </a:r>
                      <a:r>
                        <a:rPr lang="en-US" sz="1400" dirty="0" err="1">
                          <a:effectLst/>
                        </a:rPr>
                        <a:t>nhân</a:t>
                      </a:r>
                      <a:endParaRPr lang="en-US" sz="1400" dirty="0">
                        <a:effectLst/>
                        <a:latin typeface="Times New Roman"/>
                        <a:ea typeface="Calibri"/>
                        <a:cs typeface="Times New Roman"/>
                      </a:endParaRPr>
                    </a:p>
                  </a:txBody>
                  <a:tcPr marL="77341" marR="77341" marT="0" marB="0"/>
                </a:tc>
                <a:tc>
                  <a:txBody>
                    <a:bodyPr/>
                    <a:lstStyle/>
                    <a:p>
                      <a:pPr algn="ctr">
                        <a:lnSpc>
                          <a:spcPct val="107000"/>
                        </a:lnSpc>
                        <a:spcAft>
                          <a:spcPts val="0"/>
                        </a:spcAft>
                      </a:pPr>
                      <a:r>
                        <a:rPr lang="en-US" sz="1400" dirty="0" err="1">
                          <a:effectLst/>
                        </a:rPr>
                        <a:t>Phản</a:t>
                      </a:r>
                      <a:r>
                        <a:rPr lang="en-US" sz="1400" dirty="0">
                          <a:effectLst/>
                        </a:rPr>
                        <a:t> </a:t>
                      </a:r>
                      <a:r>
                        <a:rPr lang="en-US" sz="1400" dirty="0" err="1">
                          <a:effectLst/>
                        </a:rPr>
                        <a:t>ứng</a:t>
                      </a:r>
                      <a:r>
                        <a:rPr lang="en-US" sz="1400" dirty="0">
                          <a:effectLst/>
                        </a:rPr>
                        <a:t> </a:t>
                      </a:r>
                      <a:r>
                        <a:rPr lang="en-US" sz="1400" dirty="0" err="1">
                          <a:effectLst/>
                        </a:rPr>
                        <a:t>của</a:t>
                      </a:r>
                      <a:r>
                        <a:rPr lang="en-US" sz="1400" dirty="0">
                          <a:effectLst/>
                        </a:rPr>
                        <a:t> </a:t>
                      </a:r>
                      <a:r>
                        <a:rPr lang="en-US" sz="1400" dirty="0" err="1">
                          <a:effectLst/>
                        </a:rPr>
                        <a:t>hệ</a:t>
                      </a:r>
                      <a:r>
                        <a:rPr lang="en-US" sz="1400" dirty="0">
                          <a:effectLst/>
                        </a:rPr>
                        <a:t> </a:t>
                      </a:r>
                      <a:r>
                        <a:rPr lang="en-US" sz="1400" dirty="0" err="1">
                          <a:effectLst/>
                        </a:rPr>
                        <a:t>thống</a:t>
                      </a:r>
                      <a:endParaRPr lang="en-US" sz="1400" dirty="0">
                        <a:effectLst/>
                        <a:latin typeface="Times New Roman"/>
                        <a:ea typeface="Calibri"/>
                        <a:cs typeface="Times New Roman"/>
                      </a:endParaRPr>
                    </a:p>
                  </a:txBody>
                  <a:tcPr marL="77341" marR="77341" marT="0" marB="0"/>
                </a:tc>
              </a:tr>
              <a:tr h="215297">
                <a:tc>
                  <a:txBody>
                    <a:bodyPr/>
                    <a:lstStyle/>
                    <a:p>
                      <a:pPr>
                        <a:lnSpc>
                          <a:spcPct val="107000"/>
                        </a:lnSpc>
                        <a:spcAft>
                          <a:spcPts val="0"/>
                        </a:spcAft>
                      </a:pPr>
                      <a:r>
                        <a:rPr lang="en-US" sz="1400">
                          <a:effectLst/>
                        </a:rPr>
                        <a:t>1.Chọn menu đặt vé</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2.Hiển thị form chọn chuyến đi</a:t>
                      </a:r>
                      <a:endParaRPr lang="en-US" sz="1400">
                        <a:effectLst/>
                        <a:latin typeface="Times New Roman"/>
                        <a:ea typeface="Calibri"/>
                        <a:cs typeface="Times New Roman"/>
                      </a:endParaRPr>
                    </a:p>
                  </a:txBody>
                  <a:tcPr marL="77341" marR="77341" marT="0" marB="0"/>
                </a:tc>
              </a:tr>
              <a:tr h="430593">
                <a:tc>
                  <a:txBody>
                    <a:bodyPr/>
                    <a:lstStyle/>
                    <a:p>
                      <a:pPr>
                        <a:lnSpc>
                          <a:spcPct val="107000"/>
                        </a:lnSpc>
                        <a:spcAft>
                          <a:spcPts val="0"/>
                        </a:spcAft>
                      </a:pPr>
                      <a:r>
                        <a:rPr lang="en-US" sz="1400" dirty="0">
                          <a:effectLst/>
                        </a:rPr>
                        <a:t>3.Chọn </a:t>
                      </a:r>
                      <a:r>
                        <a:rPr lang="en-US" sz="1400" dirty="0" err="1">
                          <a:effectLst/>
                        </a:rPr>
                        <a:t>điểm</a:t>
                      </a:r>
                      <a:r>
                        <a:rPr lang="en-US" sz="1400" dirty="0">
                          <a:effectLst/>
                        </a:rPr>
                        <a:t> </a:t>
                      </a:r>
                      <a:r>
                        <a:rPr lang="en-US" sz="1400" dirty="0" err="1">
                          <a:effectLst/>
                        </a:rPr>
                        <a:t>đi,điểm</a:t>
                      </a:r>
                      <a:r>
                        <a:rPr lang="en-US" sz="1400" dirty="0">
                          <a:effectLst/>
                        </a:rPr>
                        <a:t> </a:t>
                      </a:r>
                      <a:r>
                        <a:rPr lang="en-US" sz="1400" dirty="0" err="1">
                          <a:effectLst/>
                        </a:rPr>
                        <a:t>đến,thời</a:t>
                      </a:r>
                      <a:r>
                        <a:rPr lang="en-US" sz="1400" dirty="0">
                          <a:effectLst/>
                        </a:rPr>
                        <a:t> </a:t>
                      </a:r>
                      <a:r>
                        <a:rPr lang="en-US" sz="1400" dirty="0" err="1">
                          <a:effectLst/>
                        </a:rPr>
                        <a:t>gian</a:t>
                      </a:r>
                      <a:r>
                        <a:rPr lang="en-US" sz="1400" dirty="0">
                          <a:effectLst/>
                        </a:rPr>
                        <a:t> </a:t>
                      </a:r>
                      <a:r>
                        <a:rPr lang="en-US" sz="1400" dirty="0" err="1">
                          <a:effectLst/>
                        </a:rPr>
                        <a:t>trên</a:t>
                      </a:r>
                      <a:r>
                        <a:rPr lang="en-US" sz="1400" dirty="0">
                          <a:effectLst/>
                        </a:rPr>
                        <a:t> </a:t>
                      </a:r>
                      <a:r>
                        <a:rPr lang="en-US" sz="1400" dirty="0" err="1">
                          <a:effectLst/>
                        </a:rPr>
                        <a:t>giao</a:t>
                      </a:r>
                      <a:r>
                        <a:rPr lang="en-US" sz="1400" dirty="0">
                          <a:effectLst/>
                        </a:rPr>
                        <a:t> </a:t>
                      </a:r>
                      <a:r>
                        <a:rPr lang="en-US" sz="1400" dirty="0" err="1">
                          <a:effectLst/>
                        </a:rPr>
                        <a:t>diện</a:t>
                      </a:r>
                      <a:r>
                        <a:rPr lang="en-US" sz="1400" dirty="0">
                          <a:effectLst/>
                        </a:rPr>
                        <a:t> </a:t>
                      </a:r>
                      <a:r>
                        <a:rPr lang="en-US" sz="1400" dirty="0" err="1">
                          <a:effectLst/>
                        </a:rPr>
                        <a:t>đặt</a:t>
                      </a:r>
                      <a:r>
                        <a:rPr lang="en-US" sz="1400" dirty="0">
                          <a:effectLst/>
                        </a:rPr>
                        <a:t> </a:t>
                      </a:r>
                      <a:r>
                        <a:rPr lang="en-US" sz="1400" dirty="0" err="1">
                          <a:effectLst/>
                        </a:rPr>
                        <a:t>vé</a:t>
                      </a:r>
                      <a:endParaRPr lang="en-US" sz="1400" dirty="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a:t>
                      </a:r>
                      <a:endParaRPr lang="en-US" sz="1400">
                        <a:effectLst/>
                        <a:latin typeface="Times New Roman"/>
                        <a:ea typeface="Calibri"/>
                        <a:cs typeface="Times New Roman"/>
                      </a:endParaRPr>
                    </a:p>
                  </a:txBody>
                  <a:tcPr marL="77341" marR="77341" marT="0" marB="0"/>
                </a:tc>
              </a:tr>
              <a:tr h="645890">
                <a:tc>
                  <a:txBody>
                    <a:bodyPr/>
                    <a:lstStyle/>
                    <a:p>
                      <a:pPr>
                        <a:lnSpc>
                          <a:spcPct val="107000"/>
                        </a:lnSpc>
                        <a:spcAft>
                          <a:spcPts val="0"/>
                        </a:spcAft>
                      </a:pPr>
                      <a:r>
                        <a:rPr lang="en-US" sz="1400">
                          <a:effectLst/>
                        </a:rPr>
                        <a:t>4.Nhấn nút tìm chuyến đi</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5.Kiểm tra nội dung nhập liệu,nếu đúng thì hiển thị ra kết quả các chuyển đi theo nhu cầu,nếu không đúng thì yêu cầu chọn lại.</a:t>
                      </a:r>
                      <a:endParaRPr lang="en-US" sz="1400">
                        <a:effectLst/>
                        <a:latin typeface="Times New Roman"/>
                        <a:ea typeface="Calibri"/>
                        <a:cs typeface="Times New Roman"/>
                      </a:endParaRPr>
                    </a:p>
                  </a:txBody>
                  <a:tcPr marL="77341" marR="77341" marT="0" marB="0"/>
                </a:tc>
              </a:tr>
              <a:tr h="430593">
                <a:tc>
                  <a:txBody>
                    <a:bodyPr/>
                    <a:lstStyle/>
                    <a:p>
                      <a:pPr>
                        <a:lnSpc>
                          <a:spcPct val="107000"/>
                        </a:lnSpc>
                        <a:spcAft>
                          <a:spcPts val="0"/>
                        </a:spcAft>
                      </a:pPr>
                      <a:r>
                        <a:rPr lang="en-US" sz="1400">
                          <a:effectLst/>
                        </a:rPr>
                        <a:t>6.Xem thông tin các chuyến đi ( giá vé,giờ xuất bến,tên xe,…)</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dirty="0">
                          <a:effectLst/>
                        </a:rPr>
                        <a:t>--------------------------------------</a:t>
                      </a:r>
                      <a:endParaRPr lang="en-US" sz="1400" dirty="0">
                        <a:effectLst/>
                        <a:latin typeface="Times New Roman"/>
                        <a:ea typeface="Calibri"/>
                        <a:cs typeface="Times New Roman"/>
                      </a:endParaRPr>
                    </a:p>
                  </a:txBody>
                  <a:tcPr marL="77341" marR="77341" marT="0" marB="0"/>
                </a:tc>
              </a:tr>
              <a:tr h="430593">
                <a:tc>
                  <a:txBody>
                    <a:bodyPr/>
                    <a:lstStyle/>
                    <a:p>
                      <a:pPr>
                        <a:lnSpc>
                          <a:spcPct val="107000"/>
                        </a:lnSpc>
                        <a:spcAft>
                          <a:spcPts val="0"/>
                        </a:spcAft>
                      </a:pPr>
                      <a:r>
                        <a:rPr lang="en-US" sz="1400" dirty="0">
                          <a:effectLst/>
                        </a:rPr>
                        <a:t>7.Chọn </a:t>
                      </a:r>
                      <a:r>
                        <a:rPr lang="en-US" sz="1400" dirty="0" err="1">
                          <a:effectLst/>
                        </a:rPr>
                        <a:t>chuyến</a:t>
                      </a:r>
                      <a:r>
                        <a:rPr lang="en-US" sz="1400" dirty="0">
                          <a:effectLst/>
                        </a:rPr>
                        <a:t> </a:t>
                      </a:r>
                      <a:r>
                        <a:rPr lang="en-US" sz="1400" dirty="0" err="1">
                          <a:effectLst/>
                        </a:rPr>
                        <a:t>đi</a:t>
                      </a:r>
                      <a:r>
                        <a:rPr lang="en-US" sz="1400" dirty="0">
                          <a:effectLst/>
                        </a:rPr>
                        <a:t> </a:t>
                      </a:r>
                      <a:r>
                        <a:rPr lang="en-US" sz="1400" dirty="0" err="1">
                          <a:effectLst/>
                        </a:rPr>
                        <a:t>phù</a:t>
                      </a:r>
                      <a:r>
                        <a:rPr lang="en-US" sz="1400" dirty="0">
                          <a:effectLst/>
                        </a:rPr>
                        <a:t> </a:t>
                      </a:r>
                      <a:r>
                        <a:rPr lang="en-US" sz="1400" dirty="0" err="1">
                          <a:effectLst/>
                        </a:rPr>
                        <a:t>hợp,nhấn</a:t>
                      </a:r>
                      <a:r>
                        <a:rPr lang="en-US" sz="1400" dirty="0">
                          <a:effectLst/>
                        </a:rPr>
                        <a:t> </a:t>
                      </a:r>
                      <a:r>
                        <a:rPr lang="en-US" sz="1400" dirty="0" err="1">
                          <a:effectLst/>
                        </a:rPr>
                        <a:t>đặt</a:t>
                      </a:r>
                      <a:r>
                        <a:rPr lang="en-US" sz="1400" dirty="0">
                          <a:effectLst/>
                        </a:rPr>
                        <a:t> </a:t>
                      </a:r>
                      <a:r>
                        <a:rPr lang="en-US" sz="1400" dirty="0" err="1">
                          <a:effectLst/>
                        </a:rPr>
                        <a:t>vé</a:t>
                      </a:r>
                      <a:r>
                        <a:rPr lang="en-US" sz="1400" dirty="0">
                          <a:effectLst/>
                        </a:rPr>
                        <a:t> </a:t>
                      </a:r>
                      <a:r>
                        <a:rPr lang="en-US" sz="1400" dirty="0" err="1">
                          <a:effectLst/>
                        </a:rPr>
                        <a:t>bên</a:t>
                      </a:r>
                      <a:r>
                        <a:rPr lang="en-US" sz="1400" dirty="0">
                          <a:effectLst/>
                        </a:rPr>
                        <a:t> </a:t>
                      </a:r>
                      <a:r>
                        <a:rPr lang="en-US" sz="1400" dirty="0" err="1">
                          <a:effectLst/>
                        </a:rPr>
                        <a:t>cạnh</a:t>
                      </a:r>
                      <a:r>
                        <a:rPr lang="en-US" sz="1400" dirty="0">
                          <a:effectLst/>
                        </a:rPr>
                        <a:t> </a:t>
                      </a:r>
                      <a:r>
                        <a:rPr lang="en-US" sz="1400" dirty="0" err="1">
                          <a:effectLst/>
                        </a:rPr>
                        <a:t>thông</a:t>
                      </a:r>
                      <a:r>
                        <a:rPr lang="en-US" sz="1400" dirty="0">
                          <a:effectLst/>
                        </a:rPr>
                        <a:t> tin</a:t>
                      </a:r>
                      <a:endParaRPr lang="en-US" sz="1400" dirty="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8.Hiển thị form lấy thông tin khách hàng để liên hệ</a:t>
                      </a:r>
                      <a:endParaRPr lang="en-US" sz="1400">
                        <a:effectLst/>
                        <a:latin typeface="Times New Roman"/>
                        <a:ea typeface="Calibri"/>
                        <a:cs typeface="Times New Roman"/>
                      </a:endParaRPr>
                    </a:p>
                  </a:txBody>
                  <a:tcPr marL="77341" marR="77341" marT="0" marB="0"/>
                </a:tc>
              </a:tr>
              <a:tr h="215297">
                <a:tc>
                  <a:txBody>
                    <a:bodyPr/>
                    <a:lstStyle/>
                    <a:p>
                      <a:pPr>
                        <a:lnSpc>
                          <a:spcPct val="107000"/>
                        </a:lnSpc>
                        <a:spcAft>
                          <a:spcPts val="0"/>
                        </a:spcAft>
                      </a:pPr>
                      <a:r>
                        <a:rPr lang="en-US" sz="1400">
                          <a:effectLst/>
                        </a:rPr>
                        <a:t>9. Nhập thông tin theo gợi ý,hướng dẫn</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a:t>
                      </a:r>
                      <a:endParaRPr lang="en-US" sz="1400">
                        <a:effectLst/>
                        <a:latin typeface="Times New Roman"/>
                        <a:ea typeface="Calibri"/>
                        <a:cs typeface="Times New Roman"/>
                      </a:endParaRPr>
                    </a:p>
                  </a:txBody>
                  <a:tcPr marL="77341" marR="77341" marT="0" marB="0"/>
                </a:tc>
              </a:tr>
              <a:tr h="861186">
                <a:tc>
                  <a:txBody>
                    <a:bodyPr/>
                    <a:lstStyle/>
                    <a:p>
                      <a:pPr>
                        <a:lnSpc>
                          <a:spcPct val="107000"/>
                        </a:lnSpc>
                        <a:spcAft>
                          <a:spcPts val="0"/>
                        </a:spcAft>
                      </a:pPr>
                      <a:r>
                        <a:rPr lang="en-US" sz="1400">
                          <a:effectLst/>
                        </a:rPr>
                        <a:t>10.Nhấn gởi thông  tin</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11.Kiểm tra thông tin nhập liệu,nếu đúng theo các yêu cầu thì xuất ra bảng thông tin xác nhận với người dùng.Nếu thông tin sai thì yêu cầu người dùng nhập lại.</a:t>
                      </a:r>
                      <a:endParaRPr lang="en-US" sz="1400">
                        <a:effectLst/>
                        <a:latin typeface="Times New Roman"/>
                        <a:ea typeface="Calibri"/>
                        <a:cs typeface="Times New Roman"/>
                      </a:endParaRPr>
                    </a:p>
                  </a:txBody>
                  <a:tcPr marL="77341" marR="77341" marT="0" marB="0"/>
                </a:tc>
              </a:tr>
              <a:tr h="215297">
                <a:tc>
                  <a:txBody>
                    <a:bodyPr/>
                    <a:lstStyle/>
                    <a:p>
                      <a:pPr>
                        <a:lnSpc>
                          <a:spcPct val="107000"/>
                        </a:lnSpc>
                        <a:spcAft>
                          <a:spcPts val="0"/>
                        </a:spcAft>
                      </a:pPr>
                      <a:r>
                        <a:rPr lang="en-US" sz="1400">
                          <a:effectLst/>
                        </a:rPr>
                        <a:t>12.Xác nhận thông tin hiển thị có đúng không</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a:effectLst/>
                        </a:rPr>
                        <a:t>--------------------------------------</a:t>
                      </a:r>
                      <a:endParaRPr lang="en-US" sz="1400">
                        <a:effectLst/>
                        <a:latin typeface="Times New Roman"/>
                        <a:ea typeface="Calibri"/>
                        <a:cs typeface="Times New Roman"/>
                      </a:endParaRPr>
                    </a:p>
                  </a:txBody>
                  <a:tcPr marL="77341" marR="77341" marT="0" marB="0"/>
                </a:tc>
              </a:tr>
              <a:tr h="1030564">
                <a:tc>
                  <a:txBody>
                    <a:bodyPr/>
                    <a:lstStyle/>
                    <a:p>
                      <a:pPr>
                        <a:lnSpc>
                          <a:spcPct val="107000"/>
                        </a:lnSpc>
                        <a:spcAft>
                          <a:spcPts val="0"/>
                        </a:spcAft>
                      </a:pPr>
                      <a:r>
                        <a:rPr lang="en-US" sz="1400">
                          <a:effectLst/>
                        </a:rPr>
                        <a:t>13.Nếu đúng nhấn xác nhận,nếu sai nhấn sửa đổi hoặc hủy vé</a:t>
                      </a:r>
                      <a:endParaRPr lang="en-US" sz="1400">
                        <a:effectLst/>
                        <a:latin typeface="Times New Roman"/>
                        <a:ea typeface="Calibri"/>
                        <a:cs typeface="Times New Roman"/>
                      </a:endParaRPr>
                    </a:p>
                  </a:txBody>
                  <a:tcPr marL="77341" marR="77341" marT="0" marB="0"/>
                </a:tc>
                <a:tc>
                  <a:txBody>
                    <a:bodyPr/>
                    <a:lstStyle/>
                    <a:p>
                      <a:pPr>
                        <a:lnSpc>
                          <a:spcPct val="107000"/>
                        </a:lnSpc>
                        <a:spcAft>
                          <a:spcPts val="0"/>
                        </a:spcAft>
                      </a:pPr>
                      <a:r>
                        <a:rPr lang="en-US" sz="1400" dirty="0">
                          <a:effectLst/>
                        </a:rPr>
                        <a:t>14.Nếu </a:t>
                      </a:r>
                      <a:r>
                        <a:rPr lang="en-US" sz="1400" dirty="0" err="1">
                          <a:effectLst/>
                        </a:rPr>
                        <a:t>xác</a:t>
                      </a:r>
                      <a:r>
                        <a:rPr lang="en-US" sz="1400" dirty="0">
                          <a:effectLst/>
                        </a:rPr>
                        <a:t> </a:t>
                      </a:r>
                      <a:r>
                        <a:rPr lang="en-US" sz="1400" dirty="0" err="1">
                          <a:effectLst/>
                        </a:rPr>
                        <a:t>nhận</a:t>
                      </a:r>
                      <a:r>
                        <a:rPr lang="en-US" sz="1400" dirty="0">
                          <a:effectLst/>
                        </a:rPr>
                        <a:t> </a:t>
                      </a:r>
                      <a:r>
                        <a:rPr lang="en-US" sz="1400" dirty="0" err="1">
                          <a:effectLst/>
                        </a:rPr>
                        <a:t>thì</a:t>
                      </a:r>
                      <a:r>
                        <a:rPr lang="en-US" sz="1400" dirty="0">
                          <a:effectLst/>
                        </a:rPr>
                        <a:t> </a:t>
                      </a:r>
                      <a:r>
                        <a:rPr lang="en-US" sz="1400" dirty="0" err="1">
                          <a:effectLst/>
                        </a:rPr>
                        <a:t>thực</a:t>
                      </a:r>
                      <a:r>
                        <a:rPr lang="en-US" sz="1400" dirty="0">
                          <a:effectLst/>
                        </a:rPr>
                        <a:t> </a:t>
                      </a:r>
                      <a:r>
                        <a:rPr lang="en-US" sz="1400" dirty="0" err="1">
                          <a:effectLst/>
                        </a:rPr>
                        <a:t>hiện</a:t>
                      </a:r>
                      <a:r>
                        <a:rPr lang="en-US" sz="1400" dirty="0">
                          <a:effectLst/>
                        </a:rPr>
                        <a:t> </a:t>
                      </a:r>
                      <a:r>
                        <a:rPr lang="en-US" sz="1400" dirty="0" err="1">
                          <a:effectLst/>
                        </a:rPr>
                        <a:t>lưu</a:t>
                      </a:r>
                      <a:r>
                        <a:rPr lang="en-US" sz="1400" dirty="0">
                          <a:effectLst/>
                        </a:rPr>
                        <a:t> </a:t>
                      </a:r>
                      <a:r>
                        <a:rPr lang="en-US" sz="1400" dirty="0" err="1">
                          <a:effectLst/>
                        </a:rPr>
                        <a:t>thông</a:t>
                      </a:r>
                      <a:r>
                        <a:rPr lang="en-US" sz="1400" dirty="0">
                          <a:effectLst/>
                        </a:rPr>
                        <a:t> tin </a:t>
                      </a:r>
                      <a:r>
                        <a:rPr lang="en-US" sz="1400" dirty="0" err="1">
                          <a:effectLst/>
                        </a:rPr>
                        <a:t>đặt</a:t>
                      </a:r>
                      <a:r>
                        <a:rPr lang="en-US" sz="1400" dirty="0">
                          <a:effectLst/>
                        </a:rPr>
                        <a:t> </a:t>
                      </a:r>
                      <a:r>
                        <a:rPr lang="en-US" sz="1400" dirty="0" err="1">
                          <a:effectLst/>
                        </a:rPr>
                        <a:t>vé</a:t>
                      </a:r>
                      <a:r>
                        <a:rPr lang="en-US" sz="1400" dirty="0">
                          <a:effectLst/>
                        </a:rPr>
                        <a:t> </a:t>
                      </a:r>
                      <a:r>
                        <a:rPr lang="en-US" sz="1400" dirty="0" err="1">
                          <a:effectLst/>
                        </a:rPr>
                        <a:t>vào</a:t>
                      </a:r>
                      <a:r>
                        <a:rPr lang="en-US" sz="1400" dirty="0">
                          <a:effectLst/>
                        </a:rPr>
                        <a:t> </a:t>
                      </a:r>
                      <a:r>
                        <a:rPr lang="en-US" sz="1400" dirty="0" err="1">
                          <a:effectLst/>
                        </a:rPr>
                        <a:t>database,và</a:t>
                      </a:r>
                      <a:r>
                        <a:rPr lang="en-US" sz="1400" dirty="0">
                          <a:effectLst/>
                        </a:rPr>
                        <a:t> </a:t>
                      </a:r>
                      <a:r>
                        <a:rPr lang="en-US" sz="1400" dirty="0" err="1">
                          <a:effectLst/>
                        </a:rPr>
                        <a:t>chuyển</a:t>
                      </a:r>
                      <a:r>
                        <a:rPr lang="en-US" sz="1400" dirty="0">
                          <a:effectLst/>
                        </a:rPr>
                        <a:t> qua </a:t>
                      </a:r>
                      <a:r>
                        <a:rPr lang="en-US" sz="1400" dirty="0" err="1">
                          <a:effectLst/>
                        </a:rPr>
                        <a:t>bộ</a:t>
                      </a:r>
                      <a:r>
                        <a:rPr lang="en-US" sz="1400" dirty="0">
                          <a:effectLst/>
                        </a:rPr>
                        <a:t> </a:t>
                      </a:r>
                      <a:r>
                        <a:rPr lang="en-US" sz="1400" dirty="0" err="1">
                          <a:effectLst/>
                        </a:rPr>
                        <a:t>phận</a:t>
                      </a:r>
                      <a:r>
                        <a:rPr lang="en-US" sz="1400" dirty="0">
                          <a:effectLst/>
                        </a:rPr>
                        <a:t> </a:t>
                      </a:r>
                      <a:r>
                        <a:rPr lang="en-US" sz="1400" dirty="0" err="1">
                          <a:effectLst/>
                        </a:rPr>
                        <a:t>chuyển</a:t>
                      </a:r>
                      <a:r>
                        <a:rPr lang="en-US" sz="1400" dirty="0">
                          <a:effectLst/>
                        </a:rPr>
                        <a:t> </a:t>
                      </a:r>
                      <a:r>
                        <a:rPr lang="en-US" sz="1400" dirty="0" err="1">
                          <a:effectLst/>
                        </a:rPr>
                        <a:t>phát,vận</a:t>
                      </a:r>
                      <a:r>
                        <a:rPr lang="en-US" sz="1400" dirty="0">
                          <a:effectLst/>
                        </a:rPr>
                        <a:t> </a:t>
                      </a:r>
                      <a:r>
                        <a:rPr lang="en-US" sz="1400" dirty="0" err="1">
                          <a:effectLst/>
                        </a:rPr>
                        <a:t>chuyển.Nếu</a:t>
                      </a:r>
                      <a:r>
                        <a:rPr lang="en-US" sz="1400" dirty="0">
                          <a:effectLst/>
                        </a:rPr>
                        <a:t> </a:t>
                      </a:r>
                      <a:r>
                        <a:rPr lang="en-US" sz="1400" dirty="0" err="1">
                          <a:effectLst/>
                        </a:rPr>
                        <a:t>sửa</a:t>
                      </a:r>
                      <a:r>
                        <a:rPr lang="en-US" sz="1400" dirty="0">
                          <a:effectLst/>
                        </a:rPr>
                        <a:t> </a:t>
                      </a:r>
                      <a:r>
                        <a:rPr lang="en-US" sz="1400" dirty="0" err="1">
                          <a:effectLst/>
                        </a:rPr>
                        <a:t>đổi</a:t>
                      </a:r>
                      <a:r>
                        <a:rPr lang="en-US" sz="1400" dirty="0">
                          <a:effectLst/>
                        </a:rPr>
                        <a:t> </a:t>
                      </a:r>
                      <a:r>
                        <a:rPr lang="en-US" sz="1400" dirty="0" err="1">
                          <a:effectLst/>
                        </a:rPr>
                        <a:t>thì</a:t>
                      </a:r>
                      <a:r>
                        <a:rPr lang="en-US" sz="1400" dirty="0">
                          <a:effectLst/>
                        </a:rPr>
                        <a:t> quay </a:t>
                      </a:r>
                      <a:r>
                        <a:rPr lang="en-US" sz="1400" dirty="0" err="1">
                          <a:effectLst/>
                        </a:rPr>
                        <a:t>lại</a:t>
                      </a:r>
                      <a:r>
                        <a:rPr lang="en-US" sz="1400" dirty="0">
                          <a:effectLst/>
                        </a:rPr>
                        <a:t> </a:t>
                      </a:r>
                      <a:r>
                        <a:rPr lang="en-US" sz="1400" dirty="0" err="1">
                          <a:effectLst/>
                        </a:rPr>
                        <a:t>thông</a:t>
                      </a:r>
                      <a:r>
                        <a:rPr lang="en-US" sz="1400" dirty="0">
                          <a:effectLst/>
                        </a:rPr>
                        <a:t> tin </a:t>
                      </a:r>
                      <a:r>
                        <a:rPr lang="en-US" sz="1400" dirty="0" err="1">
                          <a:effectLst/>
                        </a:rPr>
                        <a:t>nhập</a:t>
                      </a:r>
                      <a:r>
                        <a:rPr lang="en-US" sz="1400" dirty="0">
                          <a:effectLst/>
                        </a:rPr>
                        <a:t> </a:t>
                      </a:r>
                      <a:r>
                        <a:rPr lang="en-US" sz="1400" dirty="0" err="1">
                          <a:effectLst/>
                        </a:rPr>
                        <a:t>liệu.Nếu</a:t>
                      </a:r>
                      <a:r>
                        <a:rPr lang="en-US" sz="1400" dirty="0">
                          <a:effectLst/>
                        </a:rPr>
                        <a:t> </a:t>
                      </a:r>
                      <a:r>
                        <a:rPr lang="en-US" sz="1400" dirty="0" err="1">
                          <a:effectLst/>
                        </a:rPr>
                        <a:t>chọn</a:t>
                      </a:r>
                      <a:r>
                        <a:rPr lang="en-US" sz="1400" dirty="0">
                          <a:effectLst/>
                        </a:rPr>
                        <a:t> </a:t>
                      </a:r>
                      <a:r>
                        <a:rPr lang="en-US" sz="1400" dirty="0" err="1">
                          <a:effectLst/>
                        </a:rPr>
                        <a:t>hủy</a:t>
                      </a:r>
                      <a:r>
                        <a:rPr lang="en-US" sz="1400" dirty="0">
                          <a:effectLst/>
                        </a:rPr>
                        <a:t> </a:t>
                      </a:r>
                      <a:r>
                        <a:rPr lang="en-US" sz="1400" dirty="0" err="1">
                          <a:effectLst/>
                        </a:rPr>
                        <a:t>vé</a:t>
                      </a:r>
                      <a:r>
                        <a:rPr lang="en-US" sz="1400" dirty="0">
                          <a:effectLst/>
                        </a:rPr>
                        <a:t> </a:t>
                      </a:r>
                      <a:r>
                        <a:rPr lang="en-US" sz="1400" dirty="0" err="1">
                          <a:effectLst/>
                        </a:rPr>
                        <a:t>thì</a:t>
                      </a:r>
                      <a:r>
                        <a:rPr lang="en-US" sz="1400" dirty="0">
                          <a:effectLst/>
                        </a:rPr>
                        <a:t> quay </a:t>
                      </a:r>
                      <a:r>
                        <a:rPr lang="en-US" sz="1400" dirty="0" err="1">
                          <a:effectLst/>
                        </a:rPr>
                        <a:t>lại</a:t>
                      </a:r>
                      <a:r>
                        <a:rPr lang="en-US" sz="1400" dirty="0">
                          <a:effectLst/>
                        </a:rPr>
                        <a:t> </a:t>
                      </a:r>
                      <a:r>
                        <a:rPr lang="en-US" sz="1400" dirty="0" err="1">
                          <a:effectLst/>
                        </a:rPr>
                        <a:t>tìm</a:t>
                      </a:r>
                      <a:r>
                        <a:rPr lang="en-US" sz="1400" dirty="0">
                          <a:effectLst/>
                        </a:rPr>
                        <a:t> </a:t>
                      </a:r>
                      <a:r>
                        <a:rPr lang="en-US" sz="1400" dirty="0" err="1">
                          <a:effectLst/>
                        </a:rPr>
                        <a:t>kiếm</a:t>
                      </a:r>
                      <a:r>
                        <a:rPr lang="en-US" sz="1400" dirty="0">
                          <a:effectLst/>
                        </a:rPr>
                        <a:t> </a:t>
                      </a:r>
                      <a:r>
                        <a:rPr lang="en-US" sz="1400" dirty="0" err="1">
                          <a:effectLst/>
                        </a:rPr>
                        <a:t>chuyến</a:t>
                      </a:r>
                      <a:r>
                        <a:rPr lang="en-US" sz="1400" dirty="0">
                          <a:effectLst/>
                        </a:rPr>
                        <a:t> </a:t>
                      </a:r>
                      <a:r>
                        <a:rPr lang="en-US" sz="1400" dirty="0" err="1">
                          <a:effectLst/>
                        </a:rPr>
                        <a:t>đi</a:t>
                      </a:r>
                      <a:r>
                        <a:rPr lang="en-US" sz="1400" dirty="0">
                          <a:effectLst/>
                        </a:rPr>
                        <a:t>.</a:t>
                      </a:r>
                      <a:endParaRPr lang="en-US" sz="1400" dirty="0">
                        <a:effectLst/>
                        <a:latin typeface="Times New Roman"/>
                        <a:ea typeface="Calibri"/>
                        <a:cs typeface="Times New Roman"/>
                      </a:endParaRPr>
                    </a:p>
                  </a:txBody>
                  <a:tcPr marL="77341" marR="77341" marT="0" marB="0"/>
                </a:tc>
              </a:tr>
            </a:tbl>
          </a:graphicData>
        </a:graphic>
      </p:graphicFrame>
    </p:spTree>
    <p:extLst>
      <p:ext uri="{BB962C8B-B14F-4D97-AF65-F5344CB8AC3E}">
        <p14:creationId xmlns:p14="http://schemas.microsoft.com/office/powerpoint/2010/main" val="401776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vi-VN" dirty="0" smtClean="0">
                <a:latin typeface="+mn-lt"/>
              </a:rPr>
              <a:t>Use case chức năng</a:t>
            </a:r>
            <a:r>
              <a:rPr lang="en-US" dirty="0" smtClean="0">
                <a:latin typeface="+mn-lt"/>
              </a:rPr>
              <a:t> </a:t>
            </a:r>
            <a:r>
              <a:rPr lang="en-US" dirty="0" err="1" smtClean="0">
                <a:latin typeface="+mn-lt"/>
              </a:rPr>
              <a:t>đặt</a:t>
            </a:r>
            <a:r>
              <a:rPr lang="en-US" dirty="0" smtClean="0">
                <a:latin typeface="+mn-lt"/>
              </a:rPr>
              <a:t> </a:t>
            </a:r>
            <a:r>
              <a:rPr lang="en-US" dirty="0" err="1" smtClean="0">
                <a:latin typeface="+mn-lt"/>
              </a:rPr>
              <a:t>vé</a:t>
            </a:r>
            <a:endParaRPr lang="en-US" dirty="0">
              <a:latin typeface="+mn-lt"/>
            </a:endParaRPr>
          </a:p>
        </p:txBody>
      </p:sp>
      <p:sp>
        <p:nvSpPr>
          <p:cNvPr id="3" name="Content Placeholder 2"/>
          <p:cNvSpPr>
            <a:spLocks noGrp="1"/>
          </p:cNvSpPr>
          <p:nvPr>
            <p:ph idx="1"/>
          </p:nvPr>
        </p:nvSpPr>
        <p:spPr/>
        <p:txBody>
          <a:bodyPr>
            <a:normAutofit/>
          </a:bodyPr>
          <a:lstStyle/>
          <a:p>
            <a:r>
              <a:rPr lang="en-US" sz="2800" dirty="0" err="1" smtClean="0">
                <a:latin typeface="Times New Roman" pitchFamily="18" charset="0"/>
                <a:cs typeface="Times New Roman" pitchFamily="18" charset="0"/>
              </a:rPr>
              <a:t>Luồng</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sự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thế:Nếu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thông</a:t>
            </a:r>
            <a:r>
              <a:rPr lang="en-US" sz="2800" dirty="0">
                <a:latin typeface="Times New Roman" pitchFamily="18" charset="0"/>
                <a:cs typeface="Times New Roman" pitchFamily="18" charset="0"/>
              </a:rPr>
              <a:t> tin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kiện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trước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form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bỏ</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đúng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kiện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sau:Trả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vé.Nếu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thông</a:t>
            </a:r>
            <a:r>
              <a:rPr lang="en-US" sz="2800" dirty="0">
                <a:latin typeface="Times New Roman" pitchFamily="18" charset="0"/>
                <a:cs typeface="Times New Roman" pitchFamily="18" charset="0"/>
              </a:rPr>
              <a:t> tin </a:t>
            </a:r>
            <a:r>
              <a:rPr lang="en-US" sz="2800" dirty="0" err="1">
                <a:latin typeface="Times New Roman" pitchFamily="18" charset="0"/>
                <a:cs typeface="Times New Roman" pitchFamily="18" charset="0"/>
              </a:rPr>
              <a:t>vé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bao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gồm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dễ</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Nếu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dùng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theo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lỗi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báo</a:t>
            </a:r>
            <a:r>
              <a:rPr lang="en-US" sz="2800"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69052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vi-VN" dirty="0" smtClean="0"/>
              <a:t>Use case</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02403" y="1371599"/>
            <a:ext cx="8739194" cy="4896101"/>
          </a:xfrm>
          <a:prstGeom prst="rect">
            <a:avLst/>
          </a:prstGeom>
        </p:spPr>
      </p:pic>
    </p:spTree>
    <p:extLst>
      <p:ext uri="{BB962C8B-B14F-4D97-AF65-F5344CB8AC3E}">
        <p14:creationId xmlns:p14="http://schemas.microsoft.com/office/powerpoint/2010/main" val="3394974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normAutofit fontScale="90000"/>
          </a:bodyPr>
          <a:lstStyle/>
          <a:p>
            <a:r>
              <a:rPr lang="vi-VN" dirty="0" smtClean="0"/>
              <a:t>Activity diagram</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3967" y="1143000"/>
            <a:ext cx="9187967" cy="5005248"/>
          </a:xfrm>
          <a:prstGeom prst="rect">
            <a:avLst/>
          </a:prstGeom>
        </p:spPr>
      </p:pic>
    </p:spTree>
    <p:extLst>
      <p:ext uri="{BB962C8B-B14F-4D97-AF65-F5344CB8AC3E}">
        <p14:creationId xmlns:p14="http://schemas.microsoft.com/office/powerpoint/2010/main" val="662896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dirty="0" smtClean="0">
                <a:latin typeface="+mn-lt"/>
              </a:rPr>
              <a:t>Biểu đồ trình tự </a:t>
            </a:r>
            <a:br>
              <a:rPr lang="vi-VN" dirty="0" smtClean="0">
                <a:latin typeface="+mn-lt"/>
              </a:rPr>
            </a:br>
            <a:r>
              <a:rPr lang="vi-VN" dirty="0" smtClean="0">
                <a:latin typeface="+mn-lt"/>
              </a:rPr>
              <a:t>(sequence diagram)</a:t>
            </a:r>
            <a:endParaRPr lang="en-US" dirty="0">
              <a:latin typeface="+mn-lt"/>
            </a:endParaRPr>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1507" y="2209800"/>
            <a:ext cx="9000986" cy="4026373"/>
          </a:xfrm>
          <a:prstGeom prst="rect">
            <a:avLst/>
          </a:prstGeom>
        </p:spPr>
      </p:pic>
    </p:spTree>
    <p:extLst>
      <p:ext uri="{BB962C8B-B14F-4D97-AF65-F5344CB8AC3E}">
        <p14:creationId xmlns:p14="http://schemas.microsoft.com/office/powerpoint/2010/main" val="3189133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2947" y="1752600"/>
            <a:ext cx="8898107" cy="4572000"/>
          </a:xfrm>
          <a:prstGeom prst="rect">
            <a:avLst/>
          </a:prstGeom>
        </p:spPr>
      </p:pic>
    </p:spTree>
    <p:extLst>
      <p:ext uri="{BB962C8B-B14F-4D97-AF65-F5344CB8AC3E}">
        <p14:creationId xmlns:p14="http://schemas.microsoft.com/office/powerpoint/2010/main" val="2518174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Đặc</a:t>
            </a:r>
            <a:r>
              <a:rPr lang="en-US" dirty="0" smtClean="0"/>
              <a:t> </a:t>
            </a:r>
            <a:r>
              <a:rPr lang="en-US" dirty="0" err="1" smtClean="0"/>
              <a:t>tả</a:t>
            </a:r>
            <a:r>
              <a:rPr lang="en-US" dirty="0" smtClean="0"/>
              <a:t> </a:t>
            </a:r>
            <a:r>
              <a:rPr lang="en-US" dirty="0" err="1" smtClean="0"/>
              <a:t>usecase</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thêm</a:t>
            </a:r>
            <a:endParaRPr lang="en-US" dirty="0"/>
          </a:p>
        </p:txBody>
      </p:sp>
      <p:sp>
        <p:nvSpPr>
          <p:cNvPr id="3" name="Content Placeholder 2"/>
          <p:cNvSpPr>
            <a:spLocks noGrp="1"/>
          </p:cNvSpPr>
          <p:nvPr>
            <p:ph idx="1"/>
          </p:nvPr>
        </p:nvSpPr>
        <p:spPr/>
        <p:txBody>
          <a:bodyPr/>
          <a:lstStyle/>
          <a:p>
            <a:r>
              <a:rPr lang="en-US" dirty="0" err="1" smtClean="0"/>
              <a:t>Mục</a:t>
            </a:r>
            <a:r>
              <a:rPr lang="en-US" dirty="0" smtClean="0"/>
              <a:t> </a:t>
            </a:r>
            <a:r>
              <a:rPr lang="en-US" dirty="0" err="1"/>
              <a:t>đích</a:t>
            </a:r>
            <a:r>
              <a:rPr lang="en-US" dirty="0"/>
              <a:t>: Cho </a:t>
            </a:r>
            <a:r>
              <a:rPr lang="en-US" dirty="0" err="1"/>
              <a:t>nhà</a:t>
            </a:r>
            <a:r>
              <a:rPr lang="en-US" dirty="0"/>
              <a:t> </a:t>
            </a:r>
            <a:r>
              <a:rPr lang="en-US" dirty="0" err="1"/>
              <a:t>quản</a:t>
            </a:r>
            <a:r>
              <a:rPr lang="en-US" dirty="0"/>
              <a:t> </a:t>
            </a:r>
            <a:r>
              <a:rPr lang="en-US" dirty="0" err="1"/>
              <a:t>trị</a:t>
            </a:r>
            <a:r>
              <a:rPr lang="en-US" dirty="0"/>
              <a:t> </a:t>
            </a:r>
            <a:r>
              <a:rPr lang="en-US" dirty="0" err="1"/>
              <a:t>thêm</a:t>
            </a:r>
            <a:r>
              <a:rPr lang="en-US" dirty="0"/>
              <a:t> </a:t>
            </a:r>
            <a:r>
              <a:rPr lang="en-US" dirty="0" err="1"/>
              <a:t>đối</a:t>
            </a:r>
            <a:r>
              <a:rPr lang="en-US" dirty="0"/>
              <a:t> </a:t>
            </a:r>
            <a:r>
              <a:rPr lang="en-US" dirty="0" err="1"/>
              <a:t>tượng</a:t>
            </a:r>
            <a:r>
              <a:rPr lang="en-US" dirty="0"/>
              <a:t> </a:t>
            </a:r>
            <a:r>
              <a:rPr lang="en-US" dirty="0" err="1"/>
              <a:t>vào</a:t>
            </a:r>
            <a:r>
              <a:rPr lang="en-US" dirty="0"/>
              <a:t> database.</a:t>
            </a:r>
          </a:p>
          <a:p>
            <a:r>
              <a:rPr lang="en-US" dirty="0" err="1" smtClean="0"/>
              <a:t>Tác</a:t>
            </a:r>
            <a:r>
              <a:rPr lang="en-US" dirty="0" smtClean="0"/>
              <a:t> </a:t>
            </a:r>
            <a:r>
              <a:rPr lang="en-US" dirty="0" err="1"/>
              <a:t>nhân</a:t>
            </a:r>
            <a:r>
              <a:rPr lang="en-US" dirty="0"/>
              <a:t>: </a:t>
            </a:r>
            <a:r>
              <a:rPr lang="en-US" dirty="0" err="1"/>
              <a:t>Người</a:t>
            </a:r>
            <a:r>
              <a:rPr lang="en-US" dirty="0"/>
              <a:t> </a:t>
            </a:r>
            <a:r>
              <a:rPr lang="en-US" dirty="0" err="1"/>
              <a:t>quản</a:t>
            </a:r>
            <a:r>
              <a:rPr lang="en-US" dirty="0"/>
              <a:t> </a:t>
            </a:r>
            <a:r>
              <a:rPr lang="en-US" dirty="0" err="1"/>
              <a:t>lý</a:t>
            </a:r>
            <a:r>
              <a:rPr lang="en-US" dirty="0"/>
              <a:t>(</a:t>
            </a:r>
            <a:r>
              <a:rPr lang="en-US" dirty="0" err="1"/>
              <a:t>nhân</a:t>
            </a:r>
            <a:r>
              <a:rPr lang="en-US" dirty="0"/>
              <a:t> </a:t>
            </a:r>
            <a:r>
              <a:rPr lang="en-US" dirty="0" err="1"/>
              <a:t>viên,quản</a:t>
            </a:r>
            <a:r>
              <a:rPr lang="en-US" dirty="0"/>
              <a:t> </a:t>
            </a:r>
            <a:r>
              <a:rPr lang="en-US" dirty="0" err="1"/>
              <a:t>trị</a:t>
            </a:r>
            <a:r>
              <a:rPr lang="en-US" dirty="0"/>
              <a:t>).</a:t>
            </a:r>
          </a:p>
          <a:p>
            <a:r>
              <a:rPr lang="en-US" dirty="0" err="1" smtClean="0"/>
              <a:t>Mô</a:t>
            </a:r>
            <a:r>
              <a:rPr lang="en-US" dirty="0" smtClean="0"/>
              <a:t> </a:t>
            </a:r>
            <a:r>
              <a:rPr lang="en-US" dirty="0" err="1"/>
              <a:t>tả</a:t>
            </a:r>
            <a:r>
              <a:rPr lang="en-US" dirty="0"/>
              <a:t> </a:t>
            </a:r>
            <a:r>
              <a:rPr lang="en-US" dirty="0" err="1"/>
              <a:t>chung</a:t>
            </a:r>
            <a:r>
              <a:rPr lang="en-US" dirty="0"/>
              <a:t>: </a:t>
            </a:r>
            <a:r>
              <a:rPr lang="en-US" dirty="0" err="1"/>
              <a:t>Người</a:t>
            </a:r>
            <a:r>
              <a:rPr lang="en-US" dirty="0"/>
              <a:t> </a:t>
            </a:r>
            <a:r>
              <a:rPr lang="en-US" dirty="0" err="1"/>
              <a:t>dùng</a:t>
            </a:r>
            <a:r>
              <a:rPr lang="en-US" dirty="0"/>
              <a:t> </a:t>
            </a:r>
            <a:r>
              <a:rPr lang="en-US" dirty="0" err="1"/>
              <a:t>phải</a:t>
            </a:r>
            <a:r>
              <a:rPr lang="en-US" dirty="0"/>
              <a:t> </a:t>
            </a:r>
            <a:r>
              <a:rPr lang="en-US" dirty="0" err="1"/>
              <a:t>đăng</a:t>
            </a:r>
            <a:r>
              <a:rPr lang="en-US" dirty="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với</a:t>
            </a:r>
            <a:r>
              <a:rPr lang="en-US" dirty="0"/>
              <a:t> </a:t>
            </a:r>
            <a:r>
              <a:rPr lang="en-US" dirty="0" err="1"/>
              <a:t>tài</a:t>
            </a:r>
            <a:r>
              <a:rPr lang="en-US" dirty="0"/>
              <a:t> </a:t>
            </a:r>
            <a:r>
              <a:rPr lang="en-US" dirty="0" err="1"/>
              <a:t>khoản</a:t>
            </a:r>
            <a:r>
              <a:rPr lang="en-US" dirty="0"/>
              <a:t> admin. </a:t>
            </a:r>
            <a:r>
              <a:rPr lang="en-US" dirty="0" err="1"/>
              <a:t>Thông</a:t>
            </a:r>
            <a:r>
              <a:rPr lang="en-US" dirty="0"/>
              <a:t> qua </a:t>
            </a:r>
            <a:r>
              <a:rPr lang="en-US" dirty="0" err="1"/>
              <a:t>đó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thêm</a:t>
            </a:r>
            <a:r>
              <a:rPr lang="en-US" dirty="0"/>
              <a:t> </a:t>
            </a:r>
            <a:r>
              <a:rPr lang="en-US" dirty="0" err="1"/>
              <a:t>đối</a:t>
            </a:r>
            <a:r>
              <a:rPr lang="en-US" dirty="0"/>
              <a:t> </a:t>
            </a:r>
            <a:r>
              <a:rPr lang="en-US" dirty="0" err="1"/>
              <a:t>tượng</a:t>
            </a:r>
            <a:r>
              <a:rPr lang="en-US" dirty="0"/>
              <a:t>.</a:t>
            </a:r>
          </a:p>
          <a:p>
            <a:r>
              <a:rPr lang="en-US" dirty="0" err="1" smtClean="0"/>
              <a:t>Luồng</a:t>
            </a:r>
            <a:r>
              <a:rPr lang="en-US" dirty="0" smtClean="0"/>
              <a:t> </a:t>
            </a:r>
            <a:r>
              <a:rPr lang="en-US" dirty="0" err="1"/>
              <a:t>sự</a:t>
            </a:r>
            <a:r>
              <a:rPr lang="en-US" dirty="0"/>
              <a:t> </a:t>
            </a:r>
            <a:r>
              <a:rPr lang="en-US" dirty="0" err="1"/>
              <a:t>kiện</a:t>
            </a:r>
            <a:r>
              <a:rPr lang="en-US" dirty="0"/>
              <a:t> </a:t>
            </a:r>
            <a:r>
              <a:rPr lang="en-US" dirty="0" err="1"/>
              <a:t>chính</a:t>
            </a:r>
            <a:r>
              <a:rPr lang="en-US" dirty="0"/>
              <a:t>:</a:t>
            </a:r>
          </a:p>
          <a:p>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59059373"/>
              </p:ext>
            </p:extLst>
          </p:nvPr>
        </p:nvGraphicFramePr>
        <p:xfrm>
          <a:off x="91281" y="1981200"/>
          <a:ext cx="8961438" cy="3620611"/>
        </p:xfrm>
        <a:graphic>
          <a:graphicData uri="http://schemas.openxmlformats.org/drawingml/2006/table">
            <a:tbl>
              <a:tblPr firstRow="1" firstCol="1" bandRow="1">
                <a:tableStyleId>{5C22544A-7EE6-4342-B048-85BDC9FD1C3A}</a:tableStyleId>
              </a:tblPr>
              <a:tblGrid>
                <a:gridCol w="3412964"/>
                <a:gridCol w="5548474"/>
              </a:tblGrid>
              <a:tr h="438930">
                <a:tc>
                  <a:txBody>
                    <a:bodyPr/>
                    <a:lstStyle/>
                    <a:p>
                      <a:pPr algn="ctr">
                        <a:lnSpc>
                          <a:spcPct val="107000"/>
                        </a:lnSpc>
                        <a:spcAft>
                          <a:spcPts val="0"/>
                        </a:spcAft>
                      </a:pPr>
                      <a:r>
                        <a:rPr lang="en-US" sz="1200" dirty="0" err="1">
                          <a:effectLst/>
                        </a:rPr>
                        <a:t>Hành</a:t>
                      </a:r>
                      <a:r>
                        <a:rPr lang="en-US" sz="1200" dirty="0">
                          <a:effectLst/>
                        </a:rPr>
                        <a:t> </a:t>
                      </a:r>
                      <a:r>
                        <a:rPr lang="en-US" sz="1200" dirty="0" err="1">
                          <a:effectLst/>
                        </a:rPr>
                        <a:t>động</a:t>
                      </a:r>
                      <a:r>
                        <a:rPr lang="en-US" sz="1200" dirty="0">
                          <a:effectLst/>
                        </a:rPr>
                        <a:t> </a:t>
                      </a:r>
                      <a:r>
                        <a:rPr lang="en-US" sz="1200" dirty="0" err="1">
                          <a:effectLst/>
                        </a:rPr>
                        <a:t>của</a:t>
                      </a:r>
                      <a:r>
                        <a:rPr lang="en-US" sz="1200" dirty="0">
                          <a:effectLst/>
                        </a:rPr>
                        <a:t> </a:t>
                      </a:r>
                      <a:r>
                        <a:rPr lang="en-US" sz="1200" dirty="0" err="1">
                          <a:effectLst/>
                        </a:rPr>
                        <a:t>tác</a:t>
                      </a:r>
                      <a:r>
                        <a:rPr lang="en-US" sz="1200" dirty="0">
                          <a:effectLst/>
                        </a:rPr>
                        <a:t> </a:t>
                      </a:r>
                      <a:r>
                        <a:rPr lang="en-US" sz="1200" dirty="0" err="1">
                          <a:effectLst/>
                        </a:rPr>
                        <a:t>nhân</a:t>
                      </a:r>
                      <a:endParaRPr lang="en-US" sz="1200" dirty="0">
                        <a:effectLst/>
                        <a:latin typeface="Times New Roman"/>
                        <a:ea typeface="Calibri"/>
                        <a:cs typeface="Times New Roman"/>
                      </a:endParaRPr>
                    </a:p>
                  </a:txBody>
                  <a:tcPr marL="68580" marR="68580" marT="0" marB="0" anchor="ctr"/>
                </a:tc>
                <a:tc>
                  <a:txBody>
                    <a:bodyPr/>
                    <a:lstStyle/>
                    <a:p>
                      <a:pPr algn="ctr">
                        <a:lnSpc>
                          <a:spcPct val="107000"/>
                        </a:lnSpc>
                        <a:spcAft>
                          <a:spcPts val="0"/>
                        </a:spcAft>
                      </a:pPr>
                      <a:r>
                        <a:rPr lang="en-US" sz="1200" dirty="0" err="1">
                          <a:effectLst/>
                        </a:rPr>
                        <a:t>Phản</a:t>
                      </a:r>
                      <a:r>
                        <a:rPr lang="en-US" sz="1200" dirty="0">
                          <a:effectLst/>
                        </a:rPr>
                        <a:t> </a:t>
                      </a:r>
                      <a:r>
                        <a:rPr lang="en-US" sz="1200" dirty="0" err="1">
                          <a:effectLst/>
                        </a:rPr>
                        <a:t>ứng</a:t>
                      </a:r>
                      <a:r>
                        <a:rPr lang="en-US" sz="1200" dirty="0">
                          <a:effectLst/>
                        </a:rPr>
                        <a:t> </a:t>
                      </a:r>
                      <a:r>
                        <a:rPr lang="en-US" sz="1200" dirty="0" err="1">
                          <a:effectLst/>
                        </a:rPr>
                        <a:t>của</a:t>
                      </a:r>
                      <a:r>
                        <a:rPr lang="en-US" sz="1200" dirty="0">
                          <a:effectLst/>
                        </a:rPr>
                        <a:t> </a:t>
                      </a:r>
                      <a:r>
                        <a:rPr lang="en-US" sz="1200" dirty="0" err="1">
                          <a:effectLst/>
                        </a:rPr>
                        <a:t>hệ</a:t>
                      </a:r>
                      <a:r>
                        <a:rPr lang="en-US" sz="1200" dirty="0">
                          <a:effectLst/>
                        </a:rPr>
                        <a:t> </a:t>
                      </a:r>
                      <a:r>
                        <a:rPr lang="en-US" sz="1200" dirty="0" err="1">
                          <a:effectLst/>
                        </a:rPr>
                        <a:t>thống</a:t>
                      </a:r>
                      <a:endParaRPr lang="en-US" sz="1200" dirty="0">
                        <a:effectLst/>
                        <a:latin typeface="Times New Roman"/>
                        <a:ea typeface="Calibri"/>
                        <a:cs typeface="Times New Roman"/>
                      </a:endParaRPr>
                    </a:p>
                  </a:txBody>
                  <a:tcPr marL="68580" marR="68580" marT="0" marB="0" anchor="ctr"/>
                </a:tc>
              </a:tr>
              <a:tr h="538083">
                <a:tc>
                  <a:txBody>
                    <a:bodyPr/>
                    <a:lstStyle/>
                    <a:p>
                      <a:pPr algn="ctr">
                        <a:lnSpc>
                          <a:spcPct val="107000"/>
                        </a:lnSpc>
                        <a:spcAft>
                          <a:spcPts val="0"/>
                        </a:spcAft>
                      </a:pPr>
                      <a:r>
                        <a:rPr lang="en-US" sz="1200">
                          <a:effectLst/>
                        </a:rPr>
                        <a:t>1.Chọn chức năng thêm</a:t>
                      </a:r>
                      <a:endParaRPr lang="en-US" sz="1200">
                        <a:effectLst/>
                        <a:latin typeface="Times New Roman"/>
                        <a:ea typeface="Calibri"/>
                        <a:cs typeface="Times New Roman"/>
                      </a:endParaRPr>
                    </a:p>
                  </a:txBody>
                  <a:tcPr marL="68580" marR="68580" marT="0" marB="0" anchor="ctr"/>
                </a:tc>
                <a:tc>
                  <a:txBody>
                    <a:bodyPr/>
                    <a:lstStyle/>
                    <a:p>
                      <a:pPr algn="ctr">
                        <a:lnSpc>
                          <a:spcPct val="107000"/>
                        </a:lnSpc>
                        <a:spcAft>
                          <a:spcPts val="0"/>
                        </a:spcAft>
                      </a:pPr>
                      <a:r>
                        <a:rPr lang="en-US" sz="1200">
                          <a:effectLst/>
                        </a:rPr>
                        <a:t>2.Hiển thị form nhập thông tin</a:t>
                      </a:r>
                      <a:endParaRPr lang="en-US" sz="1200">
                        <a:effectLst/>
                        <a:latin typeface="Times New Roman"/>
                        <a:ea typeface="Calibri"/>
                        <a:cs typeface="Times New Roman"/>
                      </a:endParaRPr>
                    </a:p>
                  </a:txBody>
                  <a:tcPr marL="68580" marR="68580" marT="0" marB="0" anchor="ctr"/>
                </a:tc>
              </a:tr>
              <a:tr h="1057439">
                <a:tc>
                  <a:txBody>
                    <a:bodyPr/>
                    <a:lstStyle/>
                    <a:p>
                      <a:pPr algn="ctr">
                        <a:lnSpc>
                          <a:spcPct val="107000"/>
                        </a:lnSpc>
                        <a:spcAft>
                          <a:spcPts val="0"/>
                        </a:spcAft>
                      </a:pPr>
                      <a:r>
                        <a:rPr lang="en-US" sz="1200">
                          <a:effectLst/>
                        </a:rPr>
                        <a:t>3.Nhập thông tin,nhấn nút thêm</a:t>
                      </a:r>
                      <a:endParaRPr lang="en-US" sz="1200">
                        <a:effectLst/>
                        <a:latin typeface="Times New Roman"/>
                        <a:ea typeface="Calibri"/>
                        <a:cs typeface="Times New Roman"/>
                      </a:endParaRPr>
                    </a:p>
                  </a:txBody>
                  <a:tcPr marL="68580" marR="68580" marT="0" marB="0" anchor="ctr"/>
                </a:tc>
                <a:tc>
                  <a:txBody>
                    <a:bodyPr/>
                    <a:lstStyle/>
                    <a:p>
                      <a:pPr algn="ctr"/>
                      <a:r>
                        <a:rPr lang="en-US" sz="1200">
                          <a:effectLst/>
                        </a:rPr>
                        <a:t>4.Kiểm tra thông tin nhập liệu có phù hợp với yêu cầu hệ thống không.</a:t>
                      </a:r>
                      <a:endParaRPr lang="en-US" sz="1100">
                        <a:effectLst/>
                        <a:latin typeface="Calibri"/>
                      </a:endParaRPr>
                    </a:p>
                  </a:txBody>
                  <a:tcPr marL="68580" marR="68580" marT="0" marB="0" anchor="ctr"/>
                </a:tc>
              </a:tr>
              <a:tr h="1586159">
                <a:tc>
                  <a:txBody>
                    <a:bodyPr/>
                    <a:lstStyle/>
                    <a:p>
                      <a:pPr algn="ctr">
                        <a:lnSpc>
                          <a:spcPct val="107000"/>
                        </a:lnSpc>
                        <a:spcAft>
                          <a:spcPts val="0"/>
                        </a:spcAft>
                      </a:pPr>
                      <a:r>
                        <a:rPr lang="en-US" sz="1200">
                          <a:effectLst/>
                        </a:rPr>
                        <a:t>------------------------------------------</a:t>
                      </a:r>
                      <a:endParaRPr lang="en-US" sz="1200">
                        <a:effectLst/>
                        <a:latin typeface="Times New Roman"/>
                        <a:ea typeface="Calibri"/>
                        <a:cs typeface="Times New Roman"/>
                      </a:endParaRPr>
                    </a:p>
                  </a:txBody>
                  <a:tcPr marL="68580" marR="68580" marT="0" marB="0" anchor="ctr"/>
                </a:tc>
                <a:tc>
                  <a:txBody>
                    <a:bodyPr/>
                    <a:lstStyle/>
                    <a:p>
                      <a:pPr algn="ctr"/>
                      <a:r>
                        <a:rPr lang="en-US" sz="1200" dirty="0">
                          <a:effectLst/>
                        </a:rPr>
                        <a:t>5.Thông </a:t>
                      </a:r>
                      <a:r>
                        <a:rPr lang="en-US" sz="1200" dirty="0" err="1">
                          <a:effectLst/>
                        </a:rPr>
                        <a:t>báo</a:t>
                      </a:r>
                      <a:r>
                        <a:rPr lang="en-US" sz="1200" dirty="0">
                          <a:effectLst/>
                        </a:rPr>
                        <a:t> </a:t>
                      </a:r>
                      <a:r>
                        <a:rPr lang="en-US" sz="1200" dirty="0" err="1">
                          <a:effectLst/>
                        </a:rPr>
                        <a:t>cho</a:t>
                      </a:r>
                      <a:r>
                        <a:rPr lang="en-US" sz="1200" dirty="0">
                          <a:effectLst/>
                        </a:rPr>
                        <a:t> </a:t>
                      </a:r>
                      <a:r>
                        <a:rPr lang="en-US" sz="1200" dirty="0" err="1">
                          <a:effectLst/>
                        </a:rPr>
                        <a:t>người</a:t>
                      </a:r>
                      <a:r>
                        <a:rPr lang="en-US" sz="1200" dirty="0">
                          <a:effectLst/>
                        </a:rPr>
                        <a:t> </a:t>
                      </a:r>
                      <a:r>
                        <a:rPr lang="en-US" sz="1200" dirty="0" err="1">
                          <a:effectLst/>
                        </a:rPr>
                        <a:t>dùng</a:t>
                      </a:r>
                      <a:r>
                        <a:rPr lang="en-US" sz="1200" dirty="0">
                          <a:effectLst/>
                        </a:rPr>
                        <a:t> </a:t>
                      </a:r>
                      <a:r>
                        <a:rPr lang="en-US" sz="1200" dirty="0" err="1">
                          <a:effectLst/>
                        </a:rPr>
                        <a:t>là</a:t>
                      </a:r>
                      <a:r>
                        <a:rPr lang="en-US" sz="1200" dirty="0">
                          <a:effectLst/>
                        </a:rPr>
                        <a:t> </a:t>
                      </a:r>
                      <a:r>
                        <a:rPr lang="en-US" sz="1200" dirty="0" err="1">
                          <a:effectLst/>
                        </a:rPr>
                        <a:t>thêm</a:t>
                      </a:r>
                      <a:r>
                        <a:rPr lang="en-US" sz="1200" dirty="0">
                          <a:effectLst/>
                        </a:rPr>
                        <a:t> </a:t>
                      </a:r>
                      <a:r>
                        <a:rPr lang="en-US" sz="1200" dirty="0" err="1">
                          <a:effectLst/>
                        </a:rPr>
                        <a:t>thành</a:t>
                      </a:r>
                      <a:r>
                        <a:rPr lang="en-US" sz="1200" dirty="0">
                          <a:effectLst/>
                        </a:rPr>
                        <a:t> </a:t>
                      </a:r>
                      <a:r>
                        <a:rPr lang="en-US" sz="1200" dirty="0" err="1">
                          <a:effectLst/>
                        </a:rPr>
                        <a:t>công,hiển</a:t>
                      </a:r>
                      <a:r>
                        <a:rPr lang="en-US" sz="1200" dirty="0">
                          <a:effectLst/>
                        </a:rPr>
                        <a:t> </a:t>
                      </a:r>
                      <a:r>
                        <a:rPr lang="en-US" sz="1200" dirty="0" err="1">
                          <a:effectLst/>
                        </a:rPr>
                        <a:t>thị</a:t>
                      </a:r>
                      <a:r>
                        <a:rPr lang="en-US" sz="1200" dirty="0">
                          <a:effectLst/>
                        </a:rPr>
                        <a:t> </a:t>
                      </a:r>
                      <a:r>
                        <a:rPr lang="en-US" sz="1200" dirty="0" err="1">
                          <a:effectLst/>
                        </a:rPr>
                        <a:t>danh</a:t>
                      </a:r>
                      <a:r>
                        <a:rPr lang="en-US" sz="1200" dirty="0">
                          <a:effectLst/>
                        </a:rPr>
                        <a:t> </a:t>
                      </a:r>
                      <a:r>
                        <a:rPr lang="en-US" sz="1200" dirty="0" err="1">
                          <a:effectLst/>
                        </a:rPr>
                        <a:t>sách</a:t>
                      </a:r>
                      <a:r>
                        <a:rPr lang="en-US" sz="1200" dirty="0">
                          <a:effectLst/>
                        </a:rPr>
                        <a:t> </a:t>
                      </a:r>
                      <a:r>
                        <a:rPr lang="en-US" sz="1200" dirty="0" err="1">
                          <a:effectLst/>
                        </a:rPr>
                        <a:t>sau</a:t>
                      </a:r>
                      <a:r>
                        <a:rPr lang="en-US" sz="1200" dirty="0">
                          <a:effectLst/>
                        </a:rPr>
                        <a:t> </a:t>
                      </a:r>
                      <a:r>
                        <a:rPr lang="en-US" sz="1200" dirty="0" err="1">
                          <a:effectLst/>
                        </a:rPr>
                        <a:t>khi</a:t>
                      </a:r>
                      <a:r>
                        <a:rPr lang="en-US" sz="1200" dirty="0">
                          <a:effectLst/>
                        </a:rPr>
                        <a:t> </a:t>
                      </a:r>
                      <a:r>
                        <a:rPr lang="en-US" sz="1200" dirty="0" err="1">
                          <a:effectLst/>
                        </a:rPr>
                        <a:t>thêm</a:t>
                      </a:r>
                      <a:r>
                        <a:rPr lang="en-US" sz="1200" dirty="0">
                          <a:effectLst/>
                        </a:rPr>
                        <a:t>.(</a:t>
                      </a:r>
                      <a:r>
                        <a:rPr lang="en-US" sz="1200" dirty="0" err="1">
                          <a:effectLst/>
                        </a:rPr>
                        <a:t>Nếu</a:t>
                      </a:r>
                      <a:r>
                        <a:rPr lang="en-US" sz="1200" dirty="0">
                          <a:effectLst/>
                        </a:rPr>
                        <a:t> </a:t>
                      </a:r>
                      <a:r>
                        <a:rPr lang="en-US" sz="1200" dirty="0" err="1">
                          <a:effectLst/>
                        </a:rPr>
                        <a:t>bước</a:t>
                      </a:r>
                      <a:r>
                        <a:rPr lang="en-US" sz="1200" dirty="0">
                          <a:effectLst/>
                        </a:rPr>
                        <a:t> 4 </a:t>
                      </a:r>
                      <a:r>
                        <a:rPr lang="en-US" sz="1200" dirty="0" err="1">
                          <a:effectLst/>
                        </a:rPr>
                        <a:t>không</a:t>
                      </a:r>
                      <a:r>
                        <a:rPr lang="en-US" sz="1200" dirty="0">
                          <a:effectLst/>
                        </a:rPr>
                        <a:t> </a:t>
                      </a:r>
                      <a:r>
                        <a:rPr lang="en-US" sz="1200" dirty="0" err="1">
                          <a:effectLst/>
                        </a:rPr>
                        <a:t>thành</a:t>
                      </a:r>
                      <a:r>
                        <a:rPr lang="en-US" sz="1200" dirty="0">
                          <a:effectLst/>
                        </a:rPr>
                        <a:t> </a:t>
                      </a:r>
                      <a:r>
                        <a:rPr lang="en-US" sz="1200" dirty="0" err="1">
                          <a:effectLst/>
                        </a:rPr>
                        <a:t>công</a:t>
                      </a:r>
                      <a:r>
                        <a:rPr lang="en-US" sz="1200" dirty="0">
                          <a:effectLst/>
                        </a:rPr>
                        <a:t> </a:t>
                      </a:r>
                      <a:r>
                        <a:rPr lang="en-US" sz="1200" dirty="0" err="1">
                          <a:effectLst/>
                        </a:rPr>
                        <a:t>thì</a:t>
                      </a:r>
                      <a:r>
                        <a:rPr lang="en-US" sz="1200" dirty="0">
                          <a:effectLst/>
                        </a:rPr>
                        <a:t> </a:t>
                      </a:r>
                      <a:r>
                        <a:rPr lang="en-US" sz="1200" dirty="0" err="1">
                          <a:effectLst/>
                        </a:rPr>
                        <a:t>yêu</a:t>
                      </a:r>
                      <a:r>
                        <a:rPr lang="en-US" sz="1200" dirty="0">
                          <a:effectLst/>
                        </a:rPr>
                        <a:t> </a:t>
                      </a:r>
                      <a:r>
                        <a:rPr lang="en-US" sz="1200" dirty="0" err="1">
                          <a:effectLst/>
                        </a:rPr>
                        <a:t>cầu</a:t>
                      </a:r>
                      <a:r>
                        <a:rPr lang="en-US" sz="1200" dirty="0">
                          <a:effectLst/>
                        </a:rPr>
                        <a:t> </a:t>
                      </a:r>
                      <a:r>
                        <a:rPr lang="en-US" sz="1200" dirty="0" err="1">
                          <a:effectLst/>
                        </a:rPr>
                        <a:t>người</a:t>
                      </a:r>
                      <a:r>
                        <a:rPr lang="en-US" sz="1200" dirty="0">
                          <a:effectLst/>
                        </a:rPr>
                        <a:t> </a:t>
                      </a:r>
                      <a:r>
                        <a:rPr lang="en-US" sz="1200" dirty="0" err="1">
                          <a:effectLst/>
                        </a:rPr>
                        <a:t>dùng</a:t>
                      </a:r>
                      <a:r>
                        <a:rPr lang="en-US" sz="1200" dirty="0">
                          <a:effectLst/>
                        </a:rPr>
                        <a:t> </a:t>
                      </a:r>
                      <a:r>
                        <a:rPr lang="en-US" sz="1200" dirty="0" err="1">
                          <a:effectLst/>
                        </a:rPr>
                        <a:t>nhập</a:t>
                      </a:r>
                      <a:r>
                        <a:rPr lang="en-US" sz="1200" dirty="0">
                          <a:effectLst/>
                        </a:rPr>
                        <a:t> </a:t>
                      </a:r>
                      <a:r>
                        <a:rPr lang="en-US" sz="1200" dirty="0" err="1">
                          <a:effectLst/>
                        </a:rPr>
                        <a:t>lại</a:t>
                      </a:r>
                      <a:r>
                        <a:rPr lang="en-US" sz="1200" dirty="0">
                          <a:effectLst/>
                        </a:rPr>
                        <a:t>)</a:t>
                      </a:r>
                      <a:endParaRPr lang="en-US" sz="1100" dirty="0">
                        <a:effectLst/>
                        <a:latin typeface="Calibri"/>
                      </a:endParaRPr>
                    </a:p>
                  </a:txBody>
                  <a:tcPr marL="68580" marR="68580" marT="0" marB="0" anchor="ctr"/>
                </a:tc>
              </a:tr>
            </a:tbl>
          </a:graphicData>
        </a:graphic>
      </p:graphicFrame>
    </p:spTree>
    <p:extLst>
      <p:ext uri="{BB962C8B-B14F-4D97-AF65-F5344CB8AC3E}">
        <p14:creationId xmlns:p14="http://schemas.microsoft.com/office/powerpoint/2010/main" val="34430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err="1"/>
              <a:t>Đặc</a:t>
            </a:r>
            <a:r>
              <a:rPr lang="en-US" dirty="0"/>
              <a:t> </a:t>
            </a:r>
            <a:r>
              <a:rPr lang="en-US" dirty="0" err="1"/>
              <a:t>tả</a:t>
            </a:r>
            <a:r>
              <a:rPr lang="en-US" dirty="0"/>
              <a:t> </a:t>
            </a:r>
            <a:r>
              <a:rPr lang="en-US" dirty="0" err="1"/>
              <a:t>usecase</a:t>
            </a:r>
            <a:r>
              <a:rPr lang="en-US" dirty="0"/>
              <a:t> </a:t>
            </a:r>
            <a:r>
              <a:rPr lang="en-US" dirty="0" err="1"/>
              <a:t>chức</a:t>
            </a:r>
            <a:r>
              <a:rPr lang="en-US" dirty="0"/>
              <a:t> </a:t>
            </a:r>
            <a:r>
              <a:rPr lang="en-US" dirty="0" err="1"/>
              <a:t>năng</a:t>
            </a:r>
            <a:r>
              <a:rPr lang="en-US" dirty="0"/>
              <a:t> </a:t>
            </a:r>
            <a:r>
              <a:rPr lang="en-US" dirty="0" err="1"/>
              <a:t>thêm</a:t>
            </a:r>
            <a:endParaRPr lang="en-US" dirty="0"/>
          </a:p>
        </p:txBody>
      </p:sp>
      <p:sp>
        <p:nvSpPr>
          <p:cNvPr id="3" name="Content Placeholder 2"/>
          <p:cNvSpPr>
            <a:spLocks noGrp="1"/>
          </p:cNvSpPr>
          <p:nvPr>
            <p:ph idx="1"/>
          </p:nvPr>
        </p:nvSpPr>
        <p:spPr>
          <a:xfrm>
            <a:off x="457200" y="1828800"/>
            <a:ext cx="8229600" cy="4495800"/>
          </a:xfrm>
        </p:spPr>
        <p:txBody>
          <a:bodyPr/>
          <a:lstStyle/>
          <a:p>
            <a:r>
              <a:rPr lang="en-US" dirty="0" err="1" smtClean="0"/>
              <a:t>Luồng</a:t>
            </a:r>
            <a:r>
              <a:rPr lang="en-US" dirty="0" smtClean="0"/>
              <a:t> </a:t>
            </a:r>
            <a:r>
              <a:rPr lang="en-US" dirty="0" err="1"/>
              <a:t>sự</a:t>
            </a:r>
            <a:r>
              <a:rPr lang="en-US" dirty="0"/>
              <a:t> </a:t>
            </a:r>
            <a:r>
              <a:rPr lang="en-US" dirty="0" err="1"/>
              <a:t>kiện</a:t>
            </a:r>
            <a:r>
              <a:rPr lang="en-US" dirty="0"/>
              <a:t> </a:t>
            </a:r>
            <a:r>
              <a:rPr lang="en-US" dirty="0" err="1"/>
              <a:t>thay</a:t>
            </a:r>
            <a:r>
              <a:rPr lang="en-US" dirty="0"/>
              <a:t> </a:t>
            </a:r>
            <a:r>
              <a:rPr lang="en-US" dirty="0" err="1"/>
              <a:t>thế</a:t>
            </a:r>
            <a:r>
              <a:rPr lang="en-US" dirty="0"/>
              <a:t>: </a:t>
            </a:r>
            <a:r>
              <a:rPr lang="en-US" dirty="0" err="1"/>
              <a:t>Nếu</a:t>
            </a:r>
            <a:r>
              <a:rPr lang="en-US" dirty="0"/>
              <a:t> </a:t>
            </a:r>
            <a:r>
              <a:rPr lang="en-US" dirty="0" err="1"/>
              <a:t>đăng</a:t>
            </a:r>
            <a:r>
              <a:rPr lang="en-US" dirty="0"/>
              <a:t> </a:t>
            </a:r>
            <a:r>
              <a:rPr lang="en-US" dirty="0" err="1"/>
              <a:t>nhập</a:t>
            </a:r>
            <a:r>
              <a:rPr lang="en-US" dirty="0"/>
              <a:t> </a:t>
            </a:r>
            <a:r>
              <a:rPr lang="en-US" dirty="0" err="1"/>
              <a:t>sai</a:t>
            </a:r>
            <a:r>
              <a:rPr lang="en-US" dirty="0"/>
              <a:t> </a:t>
            </a:r>
            <a:r>
              <a:rPr lang="en-US" dirty="0" err="1"/>
              <a:t>tài</a:t>
            </a:r>
            <a:r>
              <a:rPr lang="en-US" dirty="0"/>
              <a:t> </a:t>
            </a:r>
            <a:r>
              <a:rPr lang="en-US" dirty="0" err="1"/>
              <a:t>khoản</a:t>
            </a:r>
            <a:r>
              <a:rPr lang="en-US" dirty="0"/>
              <a:t> admin </a:t>
            </a:r>
            <a:r>
              <a:rPr lang="en-US" dirty="0" err="1"/>
              <a:t>sẽ</a:t>
            </a:r>
            <a:r>
              <a:rPr lang="en-US" dirty="0"/>
              <a:t> </a:t>
            </a:r>
            <a:r>
              <a:rPr lang="en-US" dirty="0" err="1"/>
              <a:t>báo</a:t>
            </a:r>
            <a:r>
              <a:rPr lang="en-US" dirty="0"/>
              <a:t> </a:t>
            </a:r>
            <a:r>
              <a:rPr lang="en-US" dirty="0" err="1"/>
              <a:t>lỗi</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đăng</a:t>
            </a:r>
            <a:r>
              <a:rPr lang="en-US" dirty="0"/>
              <a:t> </a:t>
            </a:r>
            <a:r>
              <a:rPr lang="en-US" dirty="0" err="1"/>
              <a:t>nhập</a:t>
            </a:r>
            <a:r>
              <a:rPr lang="en-US" dirty="0"/>
              <a:t> </a:t>
            </a:r>
            <a:r>
              <a:rPr lang="en-US" dirty="0" err="1"/>
              <a:t>lại</a:t>
            </a:r>
            <a:r>
              <a:rPr lang="en-US" dirty="0"/>
              <a:t> </a:t>
            </a:r>
            <a:r>
              <a:rPr lang="en-US" dirty="0" err="1"/>
              <a:t>với</a:t>
            </a:r>
            <a:r>
              <a:rPr lang="en-US" dirty="0"/>
              <a:t> </a:t>
            </a:r>
            <a:r>
              <a:rPr lang="en-US" dirty="0" err="1"/>
              <a:t>số</a:t>
            </a:r>
            <a:r>
              <a:rPr lang="en-US" dirty="0"/>
              <a:t> </a:t>
            </a:r>
            <a:r>
              <a:rPr lang="en-US" dirty="0" err="1"/>
              <a:t>lần</a:t>
            </a:r>
            <a:r>
              <a:rPr lang="en-US" dirty="0"/>
              <a:t> </a:t>
            </a:r>
            <a:r>
              <a:rPr lang="en-US" dirty="0" err="1"/>
              <a:t>hạn</a:t>
            </a:r>
            <a:r>
              <a:rPr lang="en-US" dirty="0"/>
              <a:t> </a:t>
            </a:r>
            <a:r>
              <a:rPr lang="en-US" dirty="0" err="1"/>
              <a:t>chế</a:t>
            </a:r>
            <a:r>
              <a:rPr lang="en-US" dirty="0"/>
              <a:t>.</a:t>
            </a:r>
          </a:p>
          <a:p>
            <a:r>
              <a:rPr lang="en-US" dirty="0" err="1" smtClean="0"/>
              <a:t>Điều</a:t>
            </a:r>
            <a:r>
              <a:rPr lang="en-US" dirty="0" smtClean="0"/>
              <a:t> </a:t>
            </a:r>
            <a:r>
              <a:rPr lang="en-US" dirty="0" err="1"/>
              <a:t>kiện</a:t>
            </a:r>
            <a:r>
              <a:rPr lang="en-US" dirty="0"/>
              <a:t> </a:t>
            </a:r>
            <a:r>
              <a:rPr lang="en-US" dirty="0" err="1"/>
              <a:t>trước</a:t>
            </a:r>
            <a:r>
              <a:rPr lang="en-US" dirty="0"/>
              <a:t>: </a:t>
            </a:r>
            <a:r>
              <a:rPr lang="en-US" dirty="0" err="1"/>
              <a:t>Người</a:t>
            </a:r>
            <a:r>
              <a:rPr lang="en-US" dirty="0"/>
              <a:t> </a:t>
            </a:r>
            <a:r>
              <a:rPr lang="en-US" dirty="0" err="1"/>
              <a:t>dùng</a:t>
            </a:r>
            <a:r>
              <a:rPr lang="en-US" dirty="0"/>
              <a:t> </a:t>
            </a:r>
            <a:r>
              <a:rPr lang="en-US" dirty="0" err="1"/>
              <a:t>đã</a:t>
            </a:r>
            <a:r>
              <a:rPr lang="en-US" dirty="0"/>
              <a:t> </a:t>
            </a:r>
            <a:r>
              <a:rPr lang="en-US" dirty="0" err="1"/>
              <a:t>đăng</a:t>
            </a:r>
            <a:r>
              <a:rPr lang="en-US" dirty="0"/>
              <a:t> </a:t>
            </a:r>
            <a:r>
              <a:rPr lang="en-US" dirty="0" err="1"/>
              <a:t>nhập</a:t>
            </a:r>
            <a:r>
              <a:rPr lang="en-US" dirty="0"/>
              <a:t> </a:t>
            </a:r>
            <a:r>
              <a:rPr lang="en-US" dirty="0" err="1"/>
              <a:t>đúng</a:t>
            </a:r>
            <a:r>
              <a:rPr lang="en-US" dirty="0"/>
              <a:t> </a:t>
            </a:r>
            <a:r>
              <a:rPr lang="en-US" dirty="0" err="1"/>
              <a:t>bằng</a:t>
            </a:r>
            <a:r>
              <a:rPr lang="en-US" dirty="0"/>
              <a:t> </a:t>
            </a:r>
            <a:r>
              <a:rPr lang="en-US" dirty="0" err="1"/>
              <a:t>tài</a:t>
            </a:r>
            <a:r>
              <a:rPr lang="en-US" dirty="0"/>
              <a:t> </a:t>
            </a:r>
            <a:r>
              <a:rPr lang="en-US" dirty="0" err="1"/>
              <a:t>khoản</a:t>
            </a:r>
            <a:r>
              <a:rPr lang="en-US" dirty="0"/>
              <a:t> admin.</a:t>
            </a:r>
          </a:p>
          <a:p>
            <a:r>
              <a:rPr lang="en-US" dirty="0" err="1" smtClean="0"/>
              <a:t>Điều</a:t>
            </a:r>
            <a:r>
              <a:rPr lang="en-US" dirty="0" smtClean="0"/>
              <a:t> </a:t>
            </a:r>
            <a:r>
              <a:rPr lang="en-US" dirty="0" err="1"/>
              <a:t>kiện</a:t>
            </a:r>
            <a:r>
              <a:rPr lang="en-US" dirty="0"/>
              <a:t> </a:t>
            </a:r>
            <a:r>
              <a:rPr lang="en-US" dirty="0" err="1"/>
              <a:t>sau:Thông</a:t>
            </a:r>
            <a:r>
              <a:rPr lang="en-US" dirty="0"/>
              <a:t> </a:t>
            </a:r>
            <a:r>
              <a:rPr lang="en-US" dirty="0" err="1"/>
              <a:t>báo</a:t>
            </a:r>
            <a:r>
              <a:rPr lang="en-US" dirty="0"/>
              <a:t> </a:t>
            </a:r>
            <a:r>
              <a:rPr lang="en-US" dirty="0" err="1"/>
              <a:t>cho</a:t>
            </a:r>
            <a:r>
              <a:rPr lang="en-US" dirty="0"/>
              <a:t> </a:t>
            </a:r>
            <a:r>
              <a:rPr lang="en-US" dirty="0" err="1"/>
              <a:t>người</a:t>
            </a:r>
            <a:r>
              <a:rPr lang="en-US" dirty="0"/>
              <a:t> </a:t>
            </a:r>
            <a:r>
              <a:rPr lang="en-US" dirty="0" err="1"/>
              <a:t>đã</a:t>
            </a:r>
            <a:r>
              <a:rPr lang="en-US" dirty="0"/>
              <a:t> </a:t>
            </a:r>
            <a:r>
              <a:rPr lang="en-US" dirty="0" err="1"/>
              <a:t>thao</a:t>
            </a:r>
            <a:r>
              <a:rPr lang="en-US" dirty="0"/>
              <a:t> </a:t>
            </a:r>
            <a:r>
              <a:rPr lang="en-US" dirty="0" err="1"/>
              <a:t>tác</a:t>
            </a:r>
            <a:r>
              <a:rPr lang="en-US" dirty="0"/>
              <a:t> </a:t>
            </a:r>
            <a:r>
              <a:rPr lang="en-US" dirty="0" err="1"/>
              <a:t>thành</a:t>
            </a:r>
            <a:r>
              <a:rPr lang="en-US" dirty="0"/>
              <a:t> </a:t>
            </a:r>
            <a:r>
              <a:rPr lang="en-US" dirty="0" err="1"/>
              <a:t>công,hoặc</a:t>
            </a:r>
            <a:r>
              <a:rPr lang="en-US" dirty="0"/>
              <a:t> </a:t>
            </a:r>
            <a:r>
              <a:rPr lang="en-US" dirty="0" err="1"/>
              <a:t>không</a:t>
            </a:r>
            <a:r>
              <a:rPr lang="en-US" dirty="0"/>
              <a:t> </a:t>
            </a:r>
            <a:r>
              <a:rPr lang="en-US" dirty="0" err="1"/>
              <a:t>thành</a:t>
            </a:r>
            <a:r>
              <a:rPr lang="en-US" dirty="0"/>
              <a:t> </a:t>
            </a:r>
            <a:r>
              <a:rPr lang="en-US" dirty="0" err="1"/>
              <a:t>công</a:t>
            </a:r>
            <a:r>
              <a:rPr lang="en-US" dirty="0"/>
              <a:t>.</a:t>
            </a:r>
          </a:p>
          <a:p>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14300" y="1752600"/>
            <a:ext cx="8915400" cy="4064765"/>
          </a:xfrm>
          <a:prstGeom prst="rect">
            <a:avLst/>
          </a:prstGeom>
        </p:spPr>
      </p:pic>
    </p:spTree>
    <p:extLst>
      <p:ext uri="{BB962C8B-B14F-4D97-AF65-F5344CB8AC3E}">
        <p14:creationId xmlns:p14="http://schemas.microsoft.com/office/powerpoint/2010/main" val="3625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dirty="0" err="1" smtClean="0"/>
              <a:t>Biểu</a:t>
            </a:r>
            <a:r>
              <a:rPr lang="en-US" dirty="0" smtClean="0"/>
              <a:t> </a:t>
            </a:r>
            <a:r>
              <a:rPr lang="en-US" dirty="0" err="1" smtClean="0"/>
              <a:t>đồ</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và</a:t>
            </a:r>
            <a:r>
              <a:rPr lang="en-US" dirty="0" smtClean="0"/>
              <a:t> </a:t>
            </a:r>
            <a:r>
              <a:rPr lang="en-US" dirty="0" err="1" smtClean="0"/>
              <a:t>trình</a:t>
            </a:r>
            <a:r>
              <a:rPr lang="en-US" dirty="0" smtClean="0"/>
              <a:t> </a:t>
            </a:r>
            <a:r>
              <a:rPr lang="en-US" dirty="0" err="1" smtClean="0"/>
              <a:t>tự</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20" y="2133600"/>
            <a:ext cx="9144000" cy="2819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1771" y="1600200"/>
            <a:ext cx="9013371" cy="3962400"/>
          </a:xfrm>
          <a:prstGeom prst="rect">
            <a:avLst/>
          </a:prstGeom>
        </p:spPr>
      </p:pic>
    </p:spTree>
    <p:extLst>
      <p:ext uri="{BB962C8B-B14F-4D97-AF65-F5344CB8AC3E}">
        <p14:creationId xmlns:p14="http://schemas.microsoft.com/office/powerpoint/2010/main" val="17324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Biểu đồ lớp chi tiết</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52400" y="1828800"/>
            <a:ext cx="8806118" cy="4319381"/>
          </a:xfrm>
          <a:prstGeom prst="rect">
            <a:avLst/>
          </a:prstGeom>
        </p:spPr>
      </p:pic>
    </p:spTree>
    <p:extLst>
      <p:ext uri="{BB962C8B-B14F-4D97-AF65-F5344CB8AC3E}">
        <p14:creationId xmlns:p14="http://schemas.microsoft.com/office/powerpoint/2010/main" val="773102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vi-VN" dirty="0" smtClean="0"/>
              <a:t>Các bước thực hiện đồ án</a:t>
            </a:r>
            <a:endParaRPr lang="en-US" dirty="0"/>
          </a:p>
        </p:txBody>
      </p:sp>
      <p:sp>
        <p:nvSpPr>
          <p:cNvPr id="3" name="Content Placeholder 2"/>
          <p:cNvSpPr>
            <a:spLocks noGrp="1"/>
          </p:cNvSpPr>
          <p:nvPr>
            <p:ph idx="1"/>
          </p:nvPr>
        </p:nvSpPr>
        <p:spPr>
          <a:xfrm>
            <a:off x="457200" y="1524000"/>
            <a:ext cx="8229600" cy="4389120"/>
          </a:xfrm>
        </p:spPr>
        <p:txBody>
          <a:bodyPr>
            <a:normAutofit lnSpcReduction="10000"/>
          </a:bodyPr>
          <a:lstStyle/>
          <a:p>
            <a:r>
              <a:rPr lang="vi-VN" dirty="0" smtClean="0"/>
              <a:t>Vấn đề đặt ra</a:t>
            </a:r>
          </a:p>
          <a:p>
            <a:r>
              <a:rPr lang="vi-VN" dirty="0" smtClean="0"/>
              <a:t>Những yêu cầu về phần mềm</a:t>
            </a:r>
          </a:p>
          <a:p>
            <a:r>
              <a:rPr lang="vi-VN" dirty="0" smtClean="0"/>
              <a:t>Kế hoạch hoành thành dự án (grant)</a:t>
            </a:r>
          </a:p>
          <a:p>
            <a:r>
              <a:rPr lang="vi-VN" dirty="0" smtClean="0"/>
              <a:t>Mô hình hóa yêu cầu (use case, acitivity diagram)</a:t>
            </a:r>
          </a:p>
          <a:p>
            <a:r>
              <a:rPr lang="vi-VN" dirty="0" smtClean="0"/>
              <a:t>Mô hình khái niệm (domain model)</a:t>
            </a:r>
          </a:p>
          <a:p>
            <a:r>
              <a:rPr lang="vi-VN" dirty="0" smtClean="0"/>
              <a:t>Biểu đồ trình tự (sequence diagram)</a:t>
            </a:r>
          </a:p>
          <a:p>
            <a:r>
              <a:rPr lang="vi-VN" dirty="0" smtClean="0"/>
              <a:t>Biểu đồ lớp (class diagram)</a:t>
            </a:r>
          </a:p>
          <a:p>
            <a:r>
              <a:rPr lang="vi-VN" dirty="0" smtClean="0"/>
              <a:t>Thiết kế database</a:t>
            </a:r>
          </a:p>
          <a:p>
            <a:r>
              <a:rPr lang="vi-VN" dirty="0" smtClean="0"/>
              <a:t>Thiết kế giao diện</a:t>
            </a:r>
          </a:p>
          <a:p>
            <a:r>
              <a:rPr lang="vi-VN" dirty="0" smtClean="0"/>
              <a:t>Triển khai</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3103413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Thiết kế database</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488" y="1905000"/>
            <a:ext cx="8893024" cy="4646805"/>
          </a:xfrm>
        </p:spPr>
      </p:pic>
    </p:spTree>
    <p:extLst>
      <p:ext uri="{BB962C8B-B14F-4D97-AF65-F5344CB8AC3E}">
        <p14:creationId xmlns:p14="http://schemas.microsoft.com/office/powerpoint/2010/main" val="2011383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1"/>
            <a:ext cx="8229600" cy="410326"/>
          </a:xfrm>
        </p:spPr>
        <p:txBody>
          <a:bodyPr>
            <a:normAutofit fontScale="90000"/>
          </a:bodyPr>
          <a:lstStyle/>
          <a:p>
            <a:r>
              <a:rPr lang="vi-VN" dirty="0" smtClean="0"/>
              <a:t>Thiết kế giao diện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1981200"/>
            <a:ext cx="8425719" cy="4199611"/>
          </a:xfrm>
        </p:spPr>
      </p:pic>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39551"/>
            <a:ext cx="9144000" cy="487198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36441"/>
            <a:ext cx="9144000" cy="464468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5" y="715126"/>
            <a:ext cx="9144000" cy="56964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875230"/>
            <a:ext cx="9144000" cy="5107539"/>
          </a:xfrm>
          <a:prstGeom prst="rect">
            <a:avLst/>
          </a:prstGeom>
        </p:spPr>
      </p:pic>
    </p:spTree>
    <p:extLst>
      <p:ext uri="{BB962C8B-B14F-4D97-AF65-F5344CB8AC3E}">
        <p14:creationId xmlns:p14="http://schemas.microsoft.com/office/powerpoint/2010/main" val="133851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VN" dirty="0" smtClean="0">
                <a:latin typeface="+mn-lt"/>
              </a:rPr>
              <a:t>Mô hình triển khai</a:t>
            </a:r>
            <a:br>
              <a:rPr lang="vi-VN" dirty="0" smtClean="0">
                <a:latin typeface="+mn-lt"/>
              </a:rPr>
            </a:br>
            <a:r>
              <a:rPr lang="vi-VN" dirty="0" smtClean="0">
                <a:latin typeface="+mn-lt"/>
              </a:rPr>
              <a:t> (Deployment diagram)</a:t>
            </a:r>
            <a:endParaRPr lang="en-US" dirty="0">
              <a:latin typeface="+mn-lt"/>
            </a:endParaRPr>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4800" y="1981200"/>
            <a:ext cx="8481270" cy="4114800"/>
          </a:xfrm>
          <a:prstGeom prst="rect">
            <a:avLst/>
          </a:prstGeom>
        </p:spPr>
      </p:pic>
    </p:spTree>
    <p:extLst>
      <p:ext uri="{BB962C8B-B14F-4D97-AF65-F5344CB8AC3E}">
        <p14:creationId xmlns:p14="http://schemas.microsoft.com/office/powerpoint/2010/main" val="1727189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vi-VN" dirty="0" smtClean="0"/>
              <a:t>Vấn đề đặt ra</a:t>
            </a:r>
            <a:endParaRPr lang="en-US" dirty="0"/>
          </a:p>
        </p:txBody>
      </p:sp>
      <p:sp>
        <p:nvSpPr>
          <p:cNvPr id="3" name="Content Placeholder 2"/>
          <p:cNvSpPr>
            <a:spLocks noGrp="1"/>
          </p:cNvSpPr>
          <p:nvPr>
            <p:ph idx="1"/>
          </p:nvPr>
        </p:nvSpPr>
        <p:spPr>
          <a:xfrm>
            <a:off x="381000" y="1524000"/>
            <a:ext cx="8229600" cy="4389120"/>
          </a:xfrm>
        </p:spPr>
        <p:txBody>
          <a:bodyPr>
            <a:normAutofit/>
          </a:bodyPr>
          <a:lstStyle/>
          <a:p>
            <a:r>
              <a:rPr lang="vi-VN" sz="2500" dirty="0" smtClean="0"/>
              <a:t>Hiện trạng ngày nay</a:t>
            </a:r>
          </a:p>
          <a:p>
            <a:r>
              <a:rPr lang="vi-VN" sz="2500" dirty="0" smtClean="0"/>
              <a:t>Mục đích đồ án:</a:t>
            </a:r>
          </a:p>
          <a:p>
            <a:pPr marL="0" indent="0">
              <a:buNone/>
            </a:pPr>
            <a:r>
              <a:rPr lang="vi-VN" sz="2500" dirty="0" smtClean="0"/>
              <a:t>	</a:t>
            </a:r>
            <a:r>
              <a:rPr lang="en-US" sz="2500" dirty="0" err="1">
                <a:latin typeface="Times New Roman" pitchFamily="18" charset="0"/>
                <a:cs typeface="Times New Roman" pitchFamily="18" charset="0"/>
              </a:rPr>
              <a:t>N</a:t>
            </a:r>
            <a:r>
              <a:rPr lang="en-US" sz="2500" dirty="0" err="1" smtClean="0">
                <a:latin typeface="Times New Roman" pitchFamily="18" charset="0"/>
                <a:cs typeface="Times New Roman" pitchFamily="18" charset="0"/>
              </a:rPr>
              <a:t>hằm</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khắc</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phục</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những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mặt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hạn</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chế</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của</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nó.Nhằm</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nâng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cao</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khả</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năng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tiếp</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cận</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công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nghệ</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thông</a:t>
            </a:r>
            <a:r>
              <a:rPr lang="en-US" sz="2500" dirty="0">
                <a:latin typeface="Times New Roman" pitchFamily="18" charset="0"/>
                <a:cs typeface="Times New Roman" pitchFamily="18" charset="0"/>
              </a:rPr>
              <a:t> tin </a:t>
            </a:r>
            <a:r>
              <a:rPr lang="en-US" sz="2500" dirty="0" err="1">
                <a:latin typeface="Times New Roman" pitchFamily="18" charset="0"/>
                <a:cs typeface="Times New Roman" pitchFamily="18" charset="0"/>
              </a:rPr>
              <a:t>cho</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người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dùng,giúp</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cho</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các</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hoạt</a:t>
            </a:r>
            <a:r>
              <a:rPr lang="en-US" sz="2500" dirty="0" smtClean="0">
                <a:latin typeface="Times New Roman" pitchFamily="18" charset="0"/>
                <a:cs typeface="Times New Roman" pitchFamily="18" charset="0"/>
              </a:rPr>
              <a:t> </a:t>
            </a:r>
            <a:r>
              <a:rPr lang="en-US" sz="2500" dirty="0" err="1">
                <a:latin typeface="Times New Roman" pitchFamily="18" charset="0"/>
                <a:cs typeface="Times New Roman" pitchFamily="18" charset="0"/>
              </a:rPr>
              <a:t>động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mua</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bán</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vé</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xe</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một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cách</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thuận</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tiện</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nhất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có</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vi-VN" sz="2500" dirty="0"/>
              <a:t>.</a:t>
            </a:r>
            <a:endParaRPr lang="vi-VN" sz="2500" dirty="0" smtClean="0"/>
          </a:p>
          <a:p>
            <a:r>
              <a:rPr lang="vi-VN" sz="2500" dirty="0" smtClean="0"/>
              <a:t>Phạm vi thực hiện:</a:t>
            </a:r>
          </a:p>
          <a:p>
            <a:pPr marL="0" indent="0">
              <a:buNone/>
            </a:pPr>
            <a:r>
              <a:rPr lang="vi-VN" sz="2500" dirty="0" smtClean="0"/>
              <a:t>	Trên tuyến đường xe Hoàng Long</a:t>
            </a:r>
            <a:endParaRPr lang="en-US" sz="2500"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131170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
            </a:r>
            <a:br>
              <a:rPr lang="vi-VN" dirty="0" smtClean="0"/>
            </a:br>
            <a:endParaRPr lang="en-US" dirty="0"/>
          </a:p>
        </p:txBody>
      </p:sp>
      <p:sp>
        <p:nvSpPr>
          <p:cNvPr id="3" name="Content Placeholder 2"/>
          <p:cNvSpPr>
            <a:spLocks noGrp="1"/>
          </p:cNvSpPr>
          <p:nvPr>
            <p:ph idx="1"/>
          </p:nvPr>
        </p:nvSpPr>
        <p:spPr>
          <a:xfrm>
            <a:off x="533400" y="1295400"/>
            <a:ext cx="8229600" cy="4800600"/>
          </a:xfrm>
        </p:spPr>
        <p:txBody>
          <a:bodyPr>
            <a:noAutofit/>
          </a:bodyPr>
          <a:lstStyle/>
          <a:p>
            <a:r>
              <a:rPr lang="vi-VN" sz="3600" dirty="0" smtClean="0"/>
              <a:t>Các công nghệ sử dụng</a:t>
            </a:r>
          </a:p>
          <a:p>
            <a:r>
              <a:rPr lang="vi-VN" sz="3600" dirty="0" smtClean="0"/>
              <a:t>Chức năng của hệ thống</a:t>
            </a:r>
          </a:p>
          <a:p>
            <a:pPr lvl="1"/>
            <a:r>
              <a:rPr lang="vi-VN" sz="3600" dirty="0" smtClean="0"/>
              <a:t>Chức năng chính (các chức năng quản lý cho nhân viên,chức năng phục vụ cho khách hàng).</a:t>
            </a:r>
          </a:p>
          <a:p>
            <a:pPr lvl="1"/>
            <a:r>
              <a:rPr lang="vi-VN" sz="3600" dirty="0" smtClean="0"/>
              <a:t>Phi chức năng (Phục vụ nhiều khách hàng truy cập vào cùng lúc,tối ưu tốc độ truy cập)</a:t>
            </a:r>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936099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descr="C:\Users\Sao Sau\Desktop\sơ đồ DFD tổng quan.png" title="Hình 2.1: Sơ đồ mô tả chức năng tổng thể hệ thống "/>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751309" cy="5532437"/>
          </a:xfrm>
          <a:prstGeom prst="rect">
            <a:avLst/>
          </a:prstGeom>
          <a:noFill/>
          <a:ln>
            <a:noFill/>
          </a:ln>
        </p:spPr>
      </p:pic>
    </p:spTree>
    <p:extLst>
      <p:ext uri="{BB962C8B-B14F-4D97-AF65-F5344CB8AC3E}">
        <p14:creationId xmlns:p14="http://schemas.microsoft.com/office/powerpoint/2010/main" val="2845663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Những yêu cầu phần mềm</a:t>
            </a:r>
            <a:endParaRPr lang="en-US" dirty="0"/>
          </a:p>
        </p:txBody>
      </p:sp>
      <p:sp>
        <p:nvSpPr>
          <p:cNvPr id="3" name="Content Placeholder 2"/>
          <p:cNvSpPr>
            <a:spLocks noGrp="1"/>
          </p:cNvSpPr>
          <p:nvPr>
            <p:ph idx="1"/>
          </p:nvPr>
        </p:nvSpPr>
        <p:spPr/>
        <p:txBody>
          <a:bodyPr/>
          <a:lstStyle/>
          <a:p>
            <a:r>
              <a:rPr lang="vi-VN" dirty="0" smtClean="0"/>
              <a:t>Yêu cầu ở mức hệ thống</a:t>
            </a:r>
          </a:p>
          <a:p>
            <a:pPr lvl="1"/>
            <a:r>
              <a:rPr lang="vi-VN" dirty="0" smtClean="0"/>
              <a:t>Khả năng đáp ứng</a:t>
            </a:r>
          </a:p>
          <a:p>
            <a:pPr lvl="1"/>
            <a:r>
              <a:rPr lang="vi-VN" dirty="0" smtClean="0"/>
              <a:t>An ninh,an toàn dữ liệu</a:t>
            </a:r>
          </a:p>
          <a:p>
            <a:pPr lvl="1"/>
            <a:r>
              <a:rPr lang="vi-VN" dirty="0" smtClean="0"/>
              <a:t>Khả năng phát triển</a:t>
            </a:r>
          </a:p>
          <a:p>
            <a:r>
              <a:rPr lang="vi-VN" dirty="0" smtClean="0"/>
              <a:t>Yêu cầu ở mức ứng dụng</a:t>
            </a:r>
          </a:p>
          <a:p>
            <a:pPr lvl="1"/>
            <a:r>
              <a:rPr lang="vi-VN" dirty="0" smtClean="0"/>
              <a:t>Nội dung thông tin</a:t>
            </a:r>
          </a:p>
          <a:p>
            <a:pPr lvl="1"/>
            <a:r>
              <a:rPr lang="vi-VN" dirty="0" smtClean="0"/>
              <a:t>Thiết kế xây dựng websites</a:t>
            </a:r>
          </a:p>
          <a:p>
            <a:r>
              <a:rPr lang="vi-VN" dirty="0" smtClean="0"/>
              <a:t>Yếu cầu chất lượng</a:t>
            </a:r>
          </a:p>
          <a:p>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2446613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04088"/>
          </a:xfrm>
        </p:spPr>
        <p:txBody>
          <a:bodyPr>
            <a:normAutofit fontScale="90000"/>
          </a:bodyPr>
          <a:lstStyle/>
          <a:p>
            <a:r>
              <a:rPr lang="vi-VN" dirty="0" smtClean="0"/>
              <a:t>Kế hoạch hoàn thành dự án</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1566" y="1219200"/>
            <a:ext cx="9165566" cy="2739282"/>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405341447"/>
              </p:ext>
            </p:extLst>
          </p:nvPr>
        </p:nvGraphicFramePr>
        <p:xfrm>
          <a:off x="1" y="4038600"/>
          <a:ext cx="9143999" cy="2609028"/>
        </p:xfrm>
        <a:graphic>
          <a:graphicData uri="http://schemas.openxmlformats.org/drawingml/2006/table">
            <a:tbl>
              <a:tblPr firstRow="1" firstCol="1" bandRow="1">
                <a:tableStyleId>{5C22544A-7EE6-4342-B048-85BDC9FD1C3A}</a:tableStyleId>
              </a:tblPr>
              <a:tblGrid>
                <a:gridCol w="910258"/>
                <a:gridCol w="1126147"/>
                <a:gridCol w="1260087"/>
                <a:gridCol w="1420461"/>
                <a:gridCol w="4427046"/>
              </a:tblGrid>
              <a:tr h="510783">
                <a:tc>
                  <a:txBody>
                    <a:bodyPr/>
                    <a:lstStyle/>
                    <a:p>
                      <a:pPr algn="ctr">
                        <a:lnSpc>
                          <a:spcPct val="107000"/>
                        </a:lnSpc>
                        <a:spcAft>
                          <a:spcPts val="0"/>
                        </a:spcAft>
                      </a:pPr>
                      <a:r>
                        <a:rPr lang="en-US" sz="1700">
                          <a:effectLst/>
                        </a:rPr>
                        <a:t>Nhiệm vụ</a:t>
                      </a:r>
                      <a:endParaRPr lang="en-US" sz="1400">
                        <a:effectLst/>
                        <a:latin typeface="Times New Roman"/>
                        <a:ea typeface="Calibri"/>
                        <a:cs typeface="Times New Roman"/>
                      </a:endParaRPr>
                    </a:p>
                  </a:txBody>
                  <a:tcPr marL="77908" marR="77908" marT="0" marB="0" anchor="b"/>
                </a:tc>
                <a:tc>
                  <a:txBody>
                    <a:bodyPr/>
                    <a:lstStyle/>
                    <a:p>
                      <a:pPr algn="ctr">
                        <a:lnSpc>
                          <a:spcPct val="107000"/>
                        </a:lnSpc>
                        <a:spcAft>
                          <a:spcPts val="0"/>
                        </a:spcAft>
                      </a:pPr>
                      <a:r>
                        <a:rPr lang="en-US" sz="1700">
                          <a:effectLst/>
                        </a:rPr>
                        <a:t>Ngày bắt đầu</a:t>
                      </a:r>
                      <a:endParaRPr lang="en-US" sz="1400">
                        <a:effectLst/>
                        <a:latin typeface="Times New Roman"/>
                        <a:ea typeface="Calibri"/>
                        <a:cs typeface="Times New Roman"/>
                      </a:endParaRPr>
                    </a:p>
                  </a:txBody>
                  <a:tcPr marL="77908" marR="77908" marT="0" marB="0" anchor="b"/>
                </a:tc>
                <a:tc>
                  <a:txBody>
                    <a:bodyPr/>
                    <a:lstStyle/>
                    <a:p>
                      <a:pPr algn="ctr">
                        <a:lnSpc>
                          <a:spcPct val="107000"/>
                        </a:lnSpc>
                        <a:spcAft>
                          <a:spcPts val="0"/>
                        </a:spcAft>
                      </a:pPr>
                      <a:r>
                        <a:rPr lang="en-US" sz="1700">
                          <a:effectLst/>
                        </a:rPr>
                        <a:t>Số ngày thực hiện</a:t>
                      </a:r>
                      <a:endParaRPr lang="en-US" sz="1400">
                        <a:effectLst/>
                        <a:latin typeface="Times New Roman"/>
                        <a:ea typeface="Calibri"/>
                        <a:cs typeface="Times New Roman"/>
                      </a:endParaRPr>
                    </a:p>
                  </a:txBody>
                  <a:tcPr marL="77908" marR="77908" marT="0" marB="0" anchor="b"/>
                </a:tc>
                <a:tc>
                  <a:txBody>
                    <a:bodyPr/>
                    <a:lstStyle/>
                    <a:p>
                      <a:pPr algn="ctr">
                        <a:lnSpc>
                          <a:spcPct val="107000"/>
                        </a:lnSpc>
                        <a:spcAft>
                          <a:spcPts val="0"/>
                        </a:spcAft>
                      </a:pPr>
                      <a:r>
                        <a:rPr lang="en-US" sz="1700">
                          <a:effectLst/>
                        </a:rPr>
                        <a:t>Ngày còn lại</a:t>
                      </a:r>
                      <a:endParaRPr lang="en-US" sz="1400">
                        <a:effectLst/>
                        <a:latin typeface="Times New Roman"/>
                        <a:ea typeface="Calibri"/>
                        <a:cs typeface="Times New Roman"/>
                      </a:endParaRPr>
                    </a:p>
                  </a:txBody>
                  <a:tcPr marL="77908" marR="77908" marT="0" marB="0" anchor="b"/>
                </a:tc>
                <a:tc>
                  <a:txBody>
                    <a:bodyPr/>
                    <a:lstStyle/>
                    <a:p>
                      <a:pPr algn="ctr">
                        <a:lnSpc>
                          <a:spcPct val="107000"/>
                        </a:lnSpc>
                        <a:spcAft>
                          <a:spcPts val="0"/>
                        </a:spcAft>
                      </a:pPr>
                      <a:r>
                        <a:rPr lang="en-US" sz="1700">
                          <a:effectLst/>
                        </a:rPr>
                        <a:t>Mô tả</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1</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09/10/2017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Vấn đề đặt ra</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2</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16/10/2017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Các yêu cầu về hệ thống</a:t>
                      </a:r>
                      <a:endParaRPr lang="en-US" sz="1400">
                        <a:effectLst/>
                        <a:latin typeface="Times New Roman"/>
                        <a:ea typeface="Calibri"/>
                        <a:cs typeface="Times New Roman"/>
                      </a:endParaRPr>
                    </a:p>
                  </a:txBody>
                  <a:tcPr marL="77908" marR="77908" marT="0" marB="0" anchor="b"/>
                </a:tc>
              </a:tr>
              <a:tr h="420583">
                <a:tc>
                  <a:txBody>
                    <a:bodyPr/>
                    <a:lstStyle/>
                    <a:p>
                      <a:pPr algn="r">
                        <a:lnSpc>
                          <a:spcPct val="107000"/>
                        </a:lnSpc>
                        <a:spcAft>
                          <a:spcPts val="0"/>
                        </a:spcAft>
                      </a:pPr>
                      <a:r>
                        <a:rPr lang="en-US" sz="1200">
                          <a:effectLst/>
                        </a:rPr>
                        <a:t>3</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25/10/2017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20</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13</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Mô hình hóa yêu cầu (use case,activity diagram,sequence diagram)</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4</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17/11/2017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Class diagram</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5</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24/11/2017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5</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4</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Database design</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6</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30/11/2017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4</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User interface</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04/12/2017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5</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3</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a:effectLst/>
                        </a:rPr>
                        <a:t>Deployment diagrams</a:t>
                      </a:r>
                      <a:endParaRPr lang="en-US" sz="1400">
                        <a:effectLst/>
                        <a:latin typeface="Times New Roman"/>
                        <a:ea typeface="Calibri"/>
                        <a:cs typeface="Times New Roman"/>
                      </a:endParaRPr>
                    </a:p>
                  </a:txBody>
                  <a:tcPr marL="77908" marR="77908" marT="0" marB="0" anchor="b"/>
                </a:tc>
              </a:tr>
              <a:tr h="210292">
                <a:tc>
                  <a:txBody>
                    <a:bodyPr/>
                    <a:lstStyle/>
                    <a:p>
                      <a:pPr algn="r">
                        <a:lnSpc>
                          <a:spcPct val="107000"/>
                        </a:lnSpc>
                        <a:spcAft>
                          <a:spcPts val="0"/>
                        </a:spcAft>
                      </a:pPr>
                      <a:r>
                        <a:rPr lang="en-US" sz="1200">
                          <a:effectLst/>
                        </a:rPr>
                        <a:t>8</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10/12/2017</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2</a:t>
                      </a:r>
                      <a:endParaRPr lang="en-US" sz="1400">
                        <a:effectLst/>
                        <a:latin typeface="Times New Roman"/>
                        <a:ea typeface="Calibri"/>
                        <a:cs typeface="Times New Roman"/>
                      </a:endParaRPr>
                    </a:p>
                  </a:txBody>
                  <a:tcPr marL="77908" marR="77908" marT="0" marB="0" anchor="b"/>
                </a:tc>
                <a:tc>
                  <a:txBody>
                    <a:bodyPr/>
                    <a:lstStyle/>
                    <a:p>
                      <a:pPr algn="r">
                        <a:lnSpc>
                          <a:spcPct val="107000"/>
                        </a:lnSpc>
                        <a:spcAft>
                          <a:spcPts val="0"/>
                        </a:spcAft>
                      </a:pPr>
                      <a:r>
                        <a:rPr lang="en-US" sz="1200">
                          <a:effectLst/>
                        </a:rPr>
                        <a:t>0</a:t>
                      </a:r>
                      <a:endParaRPr lang="en-US" sz="1400">
                        <a:effectLst/>
                        <a:latin typeface="Times New Roman"/>
                        <a:ea typeface="Calibri"/>
                        <a:cs typeface="Times New Roman"/>
                      </a:endParaRPr>
                    </a:p>
                  </a:txBody>
                  <a:tcPr marL="77908" marR="77908" marT="0" marB="0" anchor="b"/>
                </a:tc>
                <a:tc>
                  <a:txBody>
                    <a:bodyPr/>
                    <a:lstStyle/>
                    <a:p>
                      <a:pPr>
                        <a:lnSpc>
                          <a:spcPct val="107000"/>
                        </a:lnSpc>
                        <a:spcAft>
                          <a:spcPts val="0"/>
                        </a:spcAft>
                      </a:pPr>
                      <a:r>
                        <a:rPr lang="en-US" sz="1400" dirty="0">
                          <a:effectLst/>
                        </a:rPr>
                        <a:t>Build system</a:t>
                      </a:r>
                      <a:endParaRPr lang="en-US" sz="1400" dirty="0">
                        <a:effectLst/>
                        <a:latin typeface="Times New Roman"/>
                        <a:ea typeface="Calibri"/>
                        <a:cs typeface="Times New Roman"/>
                      </a:endParaRPr>
                    </a:p>
                  </a:txBody>
                  <a:tcPr marL="77908" marR="77908" marT="0" marB="0" anchor="b"/>
                </a:tc>
              </a:tr>
            </a:tbl>
          </a:graphicData>
        </a:graphic>
      </p:graphicFrame>
    </p:spTree>
    <p:extLst>
      <p:ext uri="{BB962C8B-B14F-4D97-AF65-F5344CB8AC3E}">
        <p14:creationId xmlns:p14="http://schemas.microsoft.com/office/powerpoint/2010/main" val="4076475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pPr algn="ctr"/>
            <a:r>
              <a:rPr lang="en-US" dirty="0" err="1" smtClean="0"/>
              <a:t>Mô</a:t>
            </a:r>
            <a:r>
              <a:rPr lang="en-US" dirty="0" smtClean="0"/>
              <a:t> </a:t>
            </a:r>
            <a:r>
              <a:rPr lang="en-US" dirty="0" err="1" smtClean="0"/>
              <a:t>hình</a:t>
            </a:r>
            <a:r>
              <a:rPr lang="en-US" dirty="0" smtClean="0"/>
              <a:t> </a:t>
            </a:r>
            <a:r>
              <a:rPr lang="en-US" dirty="0" err="1" smtClean="0"/>
              <a:t>khái</a:t>
            </a:r>
            <a:r>
              <a:rPr lang="en-US" dirty="0" smtClean="0"/>
              <a:t> </a:t>
            </a:r>
            <a:r>
              <a:rPr lang="en-US" dirty="0" err="1" smtClean="0"/>
              <a:t>niệm</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 y="1514698"/>
            <a:ext cx="9140652" cy="4756304"/>
          </a:xfrm>
        </p:spPr>
      </p:pic>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spTree>
    <p:extLst>
      <p:ext uri="{BB962C8B-B14F-4D97-AF65-F5344CB8AC3E}">
        <p14:creationId xmlns:p14="http://schemas.microsoft.com/office/powerpoint/2010/main" val="1016216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vi-VN" dirty="0" smtClean="0"/>
              <a:t>Mô hình hóa yêu cầu</a:t>
            </a:r>
            <a:endParaRPr lang="en-US" dirty="0"/>
          </a:p>
        </p:txBody>
      </p:sp>
      <p:sp>
        <p:nvSpPr>
          <p:cNvPr id="4" name="Footer Placeholder 3"/>
          <p:cNvSpPr>
            <a:spLocks noGrp="1"/>
          </p:cNvSpPr>
          <p:nvPr>
            <p:ph type="ftr" sz="quarter" idx="11"/>
          </p:nvPr>
        </p:nvSpPr>
        <p:spPr/>
        <p:txBody>
          <a:bodyPr/>
          <a:lstStyle/>
          <a:p>
            <a:r>
              <a:rPr lang="vi-VN" smtClean="0"/>
              <a:t>Giảng viên hướng dẫn : Nguyễn Thị Minh Hương</a:t>
            </a:r>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52400" y="1752600"/>
            <a:ext cx="8679172" cy="4375516"/>
          </a:xfrm>
          <a:prstGeom prst="rect">
            <a:avLst/>
          </a:prstGeom>
        </p:spPr>
      </p:pic>
    </p:spTree>
    <p:extLst>
      <p:ext uri="{BB962C8B-B14F-4D97-AF65-F5344CB8AC3E}">
        <p14:creationId xmlns:p14="http://schemas.microsoft.com/office/powerpoint/2010/main" val="2246317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252</TotalTime>
  <Words>2283</Words>
  <Application>Microsoft Office PowerPoint</Application>
  <PresentationFormat>On-screen Show (4:3)</PresentationFormat>
  <Paragraphs>257</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PHÂN TÍCH THIẾT KẾ-HỆ THỐNG THÔNG TIN</vt:lpstr>
      <vt:lpstr>Các bước thực hiện đồ án</vt:lpstr>
      <vt:lpstr>Vấn đề đặt ra</vt:lpstr>
      <vt:lpstr> </vt:lpstr>
      <vt:lpstr>PowerPoint Presentation</vt:lpstr>
      <vt:lpstr>Những yêu cầu phần mềm</vt:lpstr>
      <vt:lpstr>Kế hoạch hoàn thành dự án</vt:lpstr>
      <vt:lpstr>Mô hình khái niệm</vt:lpstr>
      <vt:lpstr>Mô hình hóa yêu cầu</vt:lpstr>
      <vt:lpstr>Use case chức năng đặt vé</vt:lpstr>
      <vt:lpstr>Use case chức năng đặt vé</vt:lpstr>
      <vt:lpstr>Use case</vt:lpstr>
      <vt:lpstr>Activity diagram</vt:lpstr>
      <vt:lpstr>Biểu đồ trình tự  (sequence diagram)</vt:lpstr>
      <vt:lpstr>Mô hình hóa yêu cầu</vt:lpstr>
      <vt:lpstr>Đặc tả usecase chức năng thêm</vt:lpstr>
      <vt:lpstr>Đặc tả usecase chức năng thêm</vt:lpstr>
      <vt:lpstr>Biểu đồ hoạt động và trình tự</vt:lpstr>
      <vt:lpstr>Biểu đồ lớp chi tiết</vt:lpstr>
      <vt:lpstr>Thiết kế database</vt:lpstr>
      <vt:lpstr>Thiết kế giao diện</vt:lpstr>
      <vt:lpstr>Mô hình triển khai  (Deployment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Nguyen Le Phong</dc:creator>
  <cp:lastModifiedBy>Nguyen Le Phong</cp:lastModifiedBy>
  <cp:revision>70</cp:revision>
  <dcterms:created xsi:type="dcterms:W3CDTF">2006-08-16T00:00:00Z</dcterms:created>
  <dcterms:modified xsi:type="dcterms:W3CDTF">2017-12-28T14:09:03Z</dcterms:modified>
</cp:coreProperties>
</file>