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24" r:id="rId5"/>
    <p:sldId id="325" r:id="rId6"/>
    <p:sldId id="326" r:id="rId7"/>
    <p:sldId id="327" r:id="rId8"/>
    <p:sldId id="329" r:id="rId9"/>
    <p:sldId id="330" r:id="rId10"/>
    <p:sldId id="328" r:id="rId11"/>
    <p:sldId id="331" r:id="rId12"/>
    <p:sldId id="332" r:id="rId13"/>
    <p:sldId id="333" r:id="rId14"/>
    <p:sldId id="334" r:id="rId1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83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6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29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7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94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8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08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2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64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2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096A-0D2B-4A56-B92C-6EE351AC6426}" type="datetimeFigureOut">
              <a:rPr lang="vi-VN" smtClean="0"/>
              <a:t>12/03/2020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CC05-B4C4-4A23-A83B-97C14B8B33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4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733800"/>
          </a:xfrm>
        </p:spPr>
        <p:txBody>
          <a:bodyPr>
            <a:normAutofit/>
          </a:bodyPr>
          <a:lstStyle/>
          <a:p>
            <a:r>
              <a:rPr lang="en-US" b="1" dirty="0"/>
              <a:t>Capstone Project: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Entertainment Facility Recommendations </a:t>
            </a:r>
            <a:r>
              <a:rPr lang="en-US" b="1" dirty="0"/>
              <a:t>in London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000" dirty="0" err="1" smtClean="0"/>
              <a:t>Remon</a:t>
            </a:r>
            <a:r>
              <a:rPr lang="en-US" sz="3000" dirty="0" smtClean="0"/>
              <a:t> Do</a:t>
            </a:r>
            <a:endParaRPr lang="vi-VN" sz="2000" i="1" dirty="0"/>
          </a:p>
        </p:txBody>
      </p:sp>
    </p:spTree>
    <p:extLst>
      <p:ext uri="{BB962C8B-B14F-4D97-AF65-F5344CB8AC3E}">
        <p14:creationId xmlns:p14="http://schemas.microsoft.com/office/powerpoint/2010/main" val="35220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4.    Results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Common venues by cluster labels</a:t>
            </a:r>
            <a:endParaRPr lang="en-CA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6255"/>
            <a:ext cx="842605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4.    Results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Folium map of common venues in London</a:t>
            </a:r>
            <a:endParaRPr lang="en-CA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72" y="2156255"/>
            <a:ext cx="644750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5.    Discussion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Through results and analysis in the previous section, it can be seen that London </a:t>
            </a:r>
            <a:r>
              <a:rPr lang="en-US" sz="2400" dirty="0" smtClean="0"/>
              <a:t>offers one </a:t>
            </a:r>
            <a:r>
              <a:rPr lang="en-US" sz="2400" dirty="0"/>
              <a:t>of the planet’s greatest concentrations of cultural attractions. From </a:t>
            </a:r>
            <a:r>
              <a:rPr lang="en-US" sz="2400" dirty="0" smtClean="0"/>
              <a:t>accommodation palaces </a:t>
            </a:r>
            <a:r>
              <a:rPr lang="en-US" sz="2400" dirty="0"/>
              <a:t>such as Hotel to the people’s entertainment needs, from Theater and Plaza to </a:t>
            </a:r>
            <a:r>
              <a:rPr lang="en-US" sz="2400" dirty="0" smtClean="0"/>
              <a:t>Monument/Landmark </a:t>
            </a:r>
            <a:r>
              <a:rPr lang="en-US" sz="2400" dirty="0"/>
              <a:t>for breathtaking views. Moreover, tourists could spend endless </a:t>
            </a:r>
            <a:r>
              <a:rPr lang="en-US" sz="2400" dirty="0" smtClean="0"/>
              <a:t>days exploring </a:t>
            </a:r>
            <a:r>
              <a:rPr lang="en-US" sz="2400" dirty="0"/>
              <a:t>London’s night life facilities like Wine/Cocktail Bar or Art without ever </a:t>
            </a:r>
            <a:r>
              <a:rPr lang="en-US" sz="2400" dirty="0" smtClean="0"/>
              <a:t>running out </a:t>
            </a:r>
            <a:r>
              <a:rPr lang="en-US" sz="2400" dirty="0"/>
              <a:t>of unique things to see and do.</a:t>
            </a:r>
            <a:endParaRPr lang="en-US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0789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5.    Conclusion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The key idea was to use user data from Foursquare and recommend individuals to </a:t>
            </a:r>
            <a:r>
              <a:rPr lang="en-US" sz="2400" dirty="0" smtClean="0"/>
              <a:t>venues. The </a:t>
            </a:r>
            <a:r>
              <a:rPr lang="en-US" sz="2400" dirty="0"/>
              <a:t>primary conclusion I reached to after trying several recommendation models was: </a:t>
            </a:r>
            <a:r>
              <a:rPr lang="en-US" sz="2400" dirty="0" smtClean="0"/>
              <a:t>The concept </a:t>
            </a:r>
            <a:r>
              <a:rPr lang="en-US" sz="2400" dirty="0"/>
              <a:t>of geographic distance is as important as the user’s taste in all venue categories</a:t>
            </a:r>
            <a:r>
              <a:rPr lang="en-US" sz="2400" dirty="0" smtClean="0"/>
              <a:t>. In </a:t>
            </a:r>
            <a:r>
              <a:rPr lang="en-US" sz="2400" dirty="0"/>
              <a:t>simpler terms, this means that the likelihood of a person visiting a restaurant </a:t>
            </a:r>
            <a:r>
              <a:rPr lang="en-US" sz="2400" dirty="0" smtClean="0"/>
              <a:t>depends a </a:t>
            </a:r>
            <a:r>
              <a:rPr lang="en-US" sz="2400" dirty="0"/>
              <a:t>lot on the geographic location of the restaurant and not just the users taste alone! </a:t>
            </a:r>
            <a:r>
              <a:rPr lang="en-US" sz="2400" dirty="0" smtClean="0"/>
              <a:t>So how </a:t>
            </a:r>
            <a:r>
              <a:rPr lang="en-US" sz="2400" dirty="0"/>
              <a:t>could this conclusion help a data engineer come up with an answer to the </a:t>
            </a:r>
            <a:r>
              <a:rPr lang="en-US" sz="2400" dirty="0" smtClean="0"/>
              <a:t>venue commendation </a:t>
            </a:r>
            <a:r>
              <a:rPr lang="en-US" sz="2400" dirty="0"/>
              <a:t>problem? This project will help users to use data and data models </a:t>
            </a:r>
            <a:r>
              <a:rPr lang="en-US" sz="2400" dirty="0" smtClean="0"/>
              <a:t>to come </a:t>
            </a:r>
            <a:r>
              <a:rPr lang="en-US" sz="2400" dirty="0"/>
              <a:t>up with an answer for queries like: Given a venue (e.g. an Indian Restaurant), </a:t>
            </a:r>
            <a:r>
              <a:rPr lang="en-US" sz="2400" dirty="0" smtClean="0"/>
              <a:t>select individuals </a:t>
            </a:r>
            <a:r>
              <a:rPr lang="en-US" sz="2400" dirty="0"/>
              <a:t>who are likely to visit it. These kinds of queries come under the broad </a:t>
            </a:r>
            <a:r>
              <a:rPr lang="en-US" sz="2400" dirty="0" smtClean="0"/>
              <a:t>purview of </a:t>
            </a:r>
            <a:r>
              <a:rPr lang="en-US" sz="2400" dirty="0"/>
              <a:t>“venue recommendation</a:t>
            </a:r>
            <a:r>
              <a:rPr lang="en-US" sz="2400" dirty="0" smtClean="0"/>
              <a:t>”.</a:t>
            </a:r>
            <a:endParaRPr lang="en-US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32097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 smtClean="0"/>
              <a:t>                 Thank you!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52725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CA" sz="2400" b="1" dirty="0" smtClean="0">
                <a:solidFill>
                  <a:srgbClr val="FF0000"/>
                </a:solidFill>
              </a:rPr>
              <a:t>Introduction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Description </a:t>
            </a:r>
            <a:r>
              <a:rPr lang="en-US" sz="2400" b="1" dirty="0"/>
              <a:t>of the </a:t>
            </a:r>
            <a:r>
              <a:rPr lang="en-US" sz="2400" b="1" dirty="0" smtClean="0"/>
              <a:t>problem</a:t>
            </a:r>
            <a:endParaRPr lang="en-CA" sz="2400" b="1" dirty="0" smtClean="0"/>
          </a:p>
          <a:p>
            <a:pPr algn="just">
              <a:buFontTx/>
              <a:buChar char="-"/>
            </a:pPr>
            <a:r>
              <a:rPr lang="en-US" sz="2400" dirty="0"/>
              <a:t>Entertainment place recommendation is a challenging task 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preference of entertainment varies in different time intervals or </a:t>
            </a:r>
            <a:r>
              <a:rPr lang="en-US" sz="2400" dirty="0" smtClean="0"/>
              <a:t>period</a:t>
            </a:r>
          </a:p>
          <a:p>
            <a:pPr algn="just">
              <a:buFontTx/>
              <a:buChar char="-"/>
            </a:pPr>
            <a:r>
              <a:rPr lang="en-US" sz="2400" dirty="0"/>
              <a:t>Entertainment preference also varies from culture to culture</a:t>
            </a:r>
            <a:endParaRPr lang="en-US" sz="2400" dirty="0" smtClean="0"/>
          </a:p>
          <a:p>
            <a:pPr marL="0" indent="0" algn="just">
              <a:buNone/>
            </a:pPr>
            <a:endParaRPr lang="en-GB" sz="2400" dirty="0"/>
          </a:p>
          <a:p>
            <a:pPr algn="just"/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44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CA" sz="2400" b="1" dirty="0" smtClean="0">
                <a:solidFill>
                  <a:srgbClr val="FF0000"/>
                </a:solidFill>
              </a:rPr>
              <a:t>Introduction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Background</a:t>
            </a:r>
            <a:endParaRPr lang="en-CA" sz="2400" b="1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London </a:t>
            </a:r>
            <a:r>
              <a:rPr lang="en-US" sz="2400" dirty="0"/>
              <a:t>is one of the most attractive locations in the world 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/>
              <a:t>London is one of the most diverse cities in the </a:t>
            </a:r>
            <a:r>
              <a:rPr lang="en-US" sz="2400" dirty="0" smtClean="0"/>
              <a:t>world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Places </a:t>
            </a:r>
            <a:r>
              <a:rPr lang="en-US" sz="2400" dirty="0"/>
              <a:t>that are convenient, high-rated, and affordable should be given </a:t>
            </a:r>
            <a:r>
              <a:rPr lang="en-US" sz="2400" dirty="0" smtClean="0"/>
              <a:t>priority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An </a:t>
            </a:r>
            <a:r>
              <a:rPr lang="en-US" sz="2400" dirty="0"/>
              <a:t>efficient recommendation system should be considered 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can give reasonable suggestions for people to find the right place</a:t>
            </a:r>
            <a:endParaRPr lang="en-GB" sz="2400" dirty="0"/>
          </a:p>
          <a:p>
            <a:pPr algn="just"/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6334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2.    </a:t>
            </a:r>
            <a:r>
              <a:rPr lang="en-CA" sz="2400" b="1" dirty="0" smtClean="0">
                <a:solidFill>
                  <a:srgbClr val="FF0000"/>
                </a:solidFill>
              </a:rPr>
              <a:t>Methodology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Data</a:t>
            </a:r>
            <a:endParaRPr lang="en-CA" sz="2400" b="1" dirty="0" smtClean="0"/>
          </a:p>
          <a:p>
            <a:pPr algn="just">
              <a:buFontTx/>
              <a:buChar char="-"/>
            </a:pPr>
            <a:r>
              <a:rPr lang="en-US" sz="2400" dirty="0"/>
              <a:t>https://en.wikipedia.org/wiki/ListofareasofLondon 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/>
              <a:t>Many of the world’s largest tech companies rely on Foursquare data to add location </a:t>
            </a:r>
            <a:r>
              <a:rPr lang="en-US" sz="2400" dirty="0" err="1"/>
              <a:t>intotheir</a:t>
            </a:r>
            <a:r>
              <a:rPr lang="en-US" sz="2400" dirty="0"/>
              <a:t> apps and </a:t>
            </a:r>
            <a:r>
              <a:rPr lang="en-US" sz="2400" dirty="0" smtClean="0"/>
              <a:t>services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This project </a:t>
            </a:r>
            <a:r>
              <a:rPr lang="en-US" sz="2400" dirty="0"/>
              <a:t>will take benefits from the </a:t>
            </a:r>
            <a:r>
              <a:rPr lang="en-US" sz="2400" dirty="0" err="1"/>
              <a:t>FoursquareAPI</a:t>
            </a:r>
            <a:r>
              <a:rPr lang="en-US" sz="2400" dirty="0"/>
              <a:t> application to access available data for </a:t>
            </a:r>
            <a:r>
              <a:rPr lang="en-US" sz="2400" dirty="0" smtClean="0"/>
              <a:t>the investigation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9835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>
                <a:solidFill>
                  <a:srgbClr val="FF0000"/>
                </a:solidFill>
              </a:rPr>
              <a:t>2.    Methodology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Data Handling</a:t>
            </a:r>
            <a:endParaRPr lang="en-CA" sz="2400" b="1" dirty="0" smtClean="0"/>
          </a:p>
          <a:p>
            <a:pPr algn="just">
              <a:buFontTx/>
              <a:buChar char="-"/>
            </a:pPr>
            <a:r>
              <a:rPr lang="en-US" sz="2400" dirty="0" err="1"/>
              <a:t>BeautifulSoup</a:t>
            </a:r>
            <a:r>
              <a:rPr lang="en-US" sz="2400" dirty="0"/>
              <a:t> library in Python is </a:t>
            </a:r>
            <a:r>
              <a:rPr lang="en-US" sz="2400" dirty="0" err="1"/>
              <a:t>usedto</a:t>
            </a:r>
            <a:r>
              <a:rPr lang="en-US" sz="2400" dirty="0"/>
              <a:t> read the HTML content of data 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/>
              <a:t>obtained data will be fed into </a:t>
            </a:r>
            <a:r>
              <a:rPr lang="en-US" sz="2400" dirty="0" err="1"/>
              <a:t>dataframe</a:t>
            </a:r>
            <a:r>
              <a:rPr lang="en-US" sz="2400" dirty="0"/>
              <a:t> to </a:t>
            </a:r>
            <a:r>
              <a:rPr lang="en-US" sz="2400" dirty="0" err="1"/>
              <a:t>extractthe</a:t>
            </a:r>
            <a:r>
              <a:rPr lang="en-US" sz="2400" dirty="0"/>
              <a:t> most informative </a:t>
            </a:r>
            <a:r>
              <a:rPr lang="en-US" sz="2400" dirty="0" smtClean="0"/>
              <a:t>attributes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A </a:t>
            </a:r>
            <a:r>
              <a:rPr lang="en-US" sz="2400" dirty="0"/>
              <a:t>map of </a:t>
            </a:r>
            <a:r>
              <a:rPr lang="en-US" sz="2400" dirty="0" err="1"/>
              <a:t>theselocations</a:t>
            </a:r>
            <a:r>
              <a:rPr lang="en-US" sz="2400" dirty="0"/>
              <a:t> should be displayed to facilitate the visualization for </a:t>
            </a:r>
            <a:r>
              <a:rPr lang="en-US" sz="2400" dirty="0" err="1"/>
              <a:t>custumers</a:t>
            </a:r>
            <a:endParaRPr lang="en-US" sz="2400" dirty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48980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3.    Data Acquisition and Processing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Data Acquisition</a:t>
            </a:r>
            <a:endParaRPr lang="en-CA" sz="2400" b="1" dirty="0" smtClean="0"/>
          </a:p>
          <a:p>
            <a:pPr algn="just">
              <a:buFontTx/>
              <a:buChar char="-"/>
            </a:pPr>
            <a:r>
              <a:rPr lang="en-US" sz="2400" dirty="0"/>
              <a:t>Data collected from London postal district database includes several important </a:t>
            </a:r>
            <a:r>
              <a:rPr lang="en-US" sz="2400" dirty="0" smtClean="0"/>
              <a:t>attribute: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Location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Borough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Post town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Postal code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Dial code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OS grid ref  </a:t>
            </a:r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6008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3.    Data Acquisition and Processing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Feature Extraction</a:t>
            </a:r>
            <a:endParaRPr lang="en-CA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63462"/>
            <a:ext cx="706062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6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3.    Data Acquisition and Processing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Geographical Location Mapping</a:t>
            </a:r>
            <a:endParaRPr lang="en-CA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615881" cy="25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3.    Data Acquisition and Processing</a:t>
            </a:r>
            <a:endParaRPr lang="en-CA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Feature Representation</a:t>
            </a:r>
            <a:endParaRPr lang="en-CA" sz="2400" b="1" dirty="0" smtClean="0"/>
          </a:p>
          <a:p>
            <a:pPr marL="0" indent="0" algn="just">
              <a:buNone/>
            </a:pPr>
            <a:endParaRPr lang="vi-VN" sz="1600" dirty="0"/>
          </a:p>
          <a:p>
            <a:pPr algn="just"/>
            <a:endParaRPr lang="vi-VN" sz="1600" dirty="0"/>
          </a:p>
          <a:p>
            <a:pPr algn="just"/>
            <a:endParaRPr lang="vi-V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6541"/>
            <a:ext cx="8624349" cy="30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366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Project:  Entertainment Facility Recommendations in London  Remon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Survey of Text Mining (Mehdi Allahyari et.al)</dc:title>
  <dc:creator>Nguyen</dc:creator>
  <cp:lastModifiedBy>nlang</cp:lastModifiedBy>
  <cp:revision>124</cp:revision>
  <dcterms:created xsi:type="dcterms:W3CDTF">2018-09-19T11:34:43Z</dcterms:created>
  <dcterms:modified xsi:type="dcterms:W3CDTF">2020-03-12T23:34:30Z</dcterms:modified>
</cp:coreProperties>
</file>