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4" r:id="rId3"/>
    <p:sldId id="311" r:id="rId4"/>
    <p:sldId id="312" r:id="rId5"/>
    <p:sldId id="313" r:id="rId6"/>
    <p:sldId id="259" r:id="rId7"/>
    <p:sldId id="260" r:id="rId8"/>
    <p:sldId id="270" r:id="rId9"/>
    <p:sldId id="261" r:id="rId10"/>
    <p:sldId id="264" r:id="rId11"/>
    <p:sldId id="263" r:id="rId12"/>
    <p:sldId id="262" r:id="rId13"/>
    <p:sldId id="265" r:id="rId14"/>
    <p:sldId id="267" r:id="rId15"/>
    <p:sldId id="266" r:id="rId16"/>
    <p:sldId id="269" r:id="rId17"/>
    <p:sldId id="271" r:id="rId18"/>
    <p:sldId id="272" r:id="rId19"/>
    <p:sldId id="275" r:id="rId20"/>
    <p:sldId id="279" r:id="rId21"/>
    <p:sldId id="273" r:id="rId22"/>
    <p:sldId id="274" r:id="rId23"/>
    <p:sldId id="27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87" r:id="rId34"/>
    <p:sldId id="293" r:id="rId35"/>
    <p:sldId id="295" r:id="rId36"/>
    <p:sldId id="294" r:id="rId37"/>
    <p:sldId id="292" r:id="rId38"/>
    <p:sldId id="290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703D39-7BB0-448E-B59C-1D904F0EA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/>
              <a:t>Introducción a la bioestadística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87F22-09BD-4FFD-901F-201D75BBF7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301A3-75C9-4DF0-B858-2165EC8B893E}" type="datetimeFigureOut">
              <a:rPr lang="es-ES_tradnl" smtClean="0"/>
              <a:pPr/>
              <a:t>26/06/2018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3E675-6F9C-4B63-AC71-AA729FFB4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26FF6-BD7C-419A-B4C7-30FA7B4F2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B83B8-4B3E-41D8-834D-E3E3EFAD14E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23587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/>
              <a:t>Introducción a la bioestadística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61DF9-5C7A-408C-AD43-4F4D2D969972}" type="datetimeFigureOut">
              <a:rPr lang="es-ES_tradnl" smtClean="0"/>
              <a:pPr/>
              <a:t>26/06/2018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3DDF-FB7E-4AD9-82AE-20F595B1F62D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30549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BDBC-3E92-43D7-9B4B-62472E66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DD4D2-C19E-4113-AFB4-8D14874AE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2117-9915-43D6-BF4F-9768DDAD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5031-58A5-429D-8523-CE33A74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A6F1-2E0C-4142-82C5-94829834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895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A32-53B7-41E6-83AF-58625D07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E6222-D115-4D2D-9881-436FFCF1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5C97-3A91-4196-8FB4-ACE9037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7A37-512D-4209-8236-2A9A4945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924C-0854-4C8C-AB82-78F6B166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94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A7C56-BFCD-48EC-99BA-8E9A8F10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8C92-DDA8-4386-A40E-4EAAF141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85A2-B2B3-498C-81B0-AEBE3D3F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3FE7-256A-460D-8BA4-93C9979F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B7BF-5CD0-4EDE-BDBF-B82F2D0E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9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7EDF-760A-4CF9-8DDE-D498C8A6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E0DB-A991-4239-8218-EC59EDE6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E8D6-B816-40AB-A1CA-1F71B124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2FEE-D44F-49D3-92A7-E0896123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0882-BD99-4E7A-9AAA-44D02D47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359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0995-0E9D-42E1-9C9A-5DA62E13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6074-8BF2-4450-9A67-2BCBA1FE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8128-552A-4479-8280-7DB27C62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39AB-BF54-4370-BC6C-96A49070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8136-A55A-4026-8E4B-EE197523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803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0D1C-7DA3-47EC-B243-DD6E417C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192E-6CA0-436C-96E4-8002D8E53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83847-63F9-4B58-A505-74BF9347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D121-2F74-417C-886E-26849B6A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ABA3F-A493-4A95-8479-32CA9586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F5A3-70D3-4A86-94A2-1B2BA8F9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752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B5E-3F2F-4549-9A20-2990CE03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A824-4878-4BAD-B95A-9FD8EFBC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B84B-1150-4911-901D-6D8B4E48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BB525-7FAD-498F-A28F-E0675C7E0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F8167-43AF-4568-93D5-98B35AE3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1038D-73F5-484F-93F6-F9E5B35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F9062-39E3-4E90-B9F8-9BE2D40D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67FB9-0298-4B6C-BFFA-1C908442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8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40A-318D-4AA4-A038-BEB29E33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8B935-3649-4205-8BAE-41DB2754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CF5D1-9F6B-4662-8FE8-0D6FF107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C2DE-A2D9-4003-888C-6AAF54D5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57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151C1-8916-4E3C-B453-33BC4F35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A4059-E05F-4CB2-A81A-FB022484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3EAAA-B8AB-4255-9804-DCB6F14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491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A42-18C2-4C92-A7C4-EEC8F433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9EA3-361C-4D19-9BB0-FB9E3F0D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71F6-E8E8-4259-9BFB-53FA117B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56399-9F0E-45B8-B026-DD304FEF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450E-57F2-43C8-93AA-E7D8F92E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BE83-A84B-499B-AB6C-B3AD4BF9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739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FFE0-C02E-4D52-84B5-A20B4160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3020F-1501-41D4-AA4F-BE7D1D289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35EBF-722B-4DD3-A1A2-DD324FC5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41CCC-CF7B-4DFC-ACD1-ACB48E9B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18/06/2018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819D-AC66-42F9-9C70-D210FB1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F941-C8F8-4942-AFB6-E45DA7A9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773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1A6F7-CBCF-41DF-A572-14E5A107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2715-9E3A-4F02-86AD-E227F599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A7DA-B12D-47A9-80C0-6C643E48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18/06/2018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E6E2-E89F-4861-97D2-0EB01913A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CD34-81B2-47B2-A82A-A903ED3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9A05-7EC2-457C-9BF6-CA2E58B69403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050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3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2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6" Type="http://schemas.openxmlformats.org/officeDocument/2006/relationships/image" Target="../media/image6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8.png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21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6D6A-C6A2-46D6-AC92-31919853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de-DE" sz="6600" b="1" dirty="0">
                <a:solidFill>
                  <a:schemeClr val="bg1"/>
                </a:solidFill>
                <a:ea typeface="DejaVu Sans" panose="020B0603030804020204" pitchFamily="34" charset="0"/>
                <a:cs typeface="DejaVu Sans" panose="020B0603030804020204" pitchFamily="34" charset="0"/>
              </a:rPr>
              <a:t>INTRODUCCIÓN A LA BIOESTADÍSTICA</a:t>
            </a:r>
            <a:endParaRPr lang="es-ES_tradnl" sz="6600" b="1" dirty="0">
              <a:solidFill>
                <a:schemeClr val="bg1"/>
              </a:solidFill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5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C2C13E-8225-4A8A-9F93-D86EB8D88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55621"/>
            <a:ext cx="5128704" cy="108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83FD0-50F4-461E-93C2-7774EB0D1D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1063"/>
            <a:ext cx="5273497" cy="11735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4067D9-95F1-48B6-8EDE-85054B1E5BB4}"/>
              </a:ext>
            </a:extLst>
          </p:cNvPr>
          <p:cNvSpPr txBox="1">
            <a:spLocks/>
          </p:cNvSpPr>
          <p:nvPr/>
        </p:nvSpPr>
        <p:spPr>
          <a:xfrm>
            <a:off x="838200" y="828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1.1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Unidad</a:t>
            </a:r>
            <a:r>
              <a:rPr lang="de-DE" sz="2800" i="1" dirty="0">
                <a:solidFill>
                  <a:schemeClr val="bg1"/>
                </a:solidFill>
              </a:rPr>
              <a:t> experimental en </a:t>
            </a:r>
            <a:r>
              <a:rPr lang="de-DE" sz="2800" i="1" dirty="0" err="1">
                <a:solidFill>
                  <a:schemeClr val="bg1"/>
                </a:solidFill>
              </a:rPr>
              <a:t>biometría</a:t>
            </a:r>
            <a:r>
              <a:rPr lang="de-DE" sz="2800" i="1" dirty="0">
                <a:solidFill>
                  <a:schemeClr val="bg1"/>
                </a:solidFill>
              </a:rPr>
              <a:t> dental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7527B5-A944-456A-A705-BEA9F79EC086}"/>
              </a:ext>
            </a:extLst>
          </p:cNvPr>
          <p:cNvSpPr txBox="1">
            <a:spLocks/>
          </p:cNvSpPr>
          <p:nvPr/>
        </p:nvSpPr>
        <p:spPr>
          <a:xfrm>
            <a:off x="838200" y="1491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D9AF28-4E26-4533-945F-43905CE31EC1}"/>
              </a:ext>
            </a:extLst>
          </p:cNvPr>
          <p:cNvSpPr txBox="1">
            <a:spLocks/>
          </p:cNvSpPr>
          <p:nvPr/>
        </p:nvSpPr>
        <p:spPr>
          <a:xfrm>
            <a:off x="822503" y="1521513"/>
            <a:ext cx="10515600" cy="3106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 err="1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dientes?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bg1"/>
                </a:solidFill>
              </a:rPr>
              <a:t>¿A </a:t>
            </a:r>
            <a:r>
              <a:rPr lang="de-DE" sz="2800" dirty="0" err="1">
                <a:solidFill>
                  <a:schemeClr val="bg1"/>
                </a:solidFill>
              </a:rPr>
              <a:t>todos</a:t>
            </a:r>
            <a:r>
              <a:rPr lang="de-DE" sz="2800" dirty="0">
                <a:solidFill>
                  <a:schemeClr val="bg1"/>
                </a:solidFill>
              </a:rPr>
              <a:t> los de Europa o </a:t>
            </a:r>
            <a:r>
              <a:rPr lang="de-DE" sz="2800" dirty="0" err="1">
                <a:solidFill>
                  <a:schemeClr val="bg1"/>
                </a:solidFill>
              </a:rPr>
              <a:t>America</a:t>
            </a:r>
            <a:r>
              <a:rPr lang="de-DE" sz="2800" dirty="0">
                <a:solidFill>
                  <a:schemeClr val="bg1"/>
                </a:solidFill>
              </a:rPr>
              <a:t> Latina?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bg1"/>
                </a:solidFill>
              </a:rPr>
              <a:t>¿A los de Europa </a:t>
            </a:r>
            <a:r>
              <a:rPr lang="de-DE" sz="2800" dirty="0" err="1">
                <a:solidFill>
                  <a:schemeClr val="bg1"/>
                </a:solidFill>
              </a:rPr>
              <a:t>pertenecientes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adultas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bg1"/>
                </a:solidFill>
              </a:rPr>
              <a:t>¿A las personas </a:t>
            </a:r>
            <a:r>
              <a:rPr lang="de-DE" sz="2800" dirty="0" err="1">
                <a:solidFill>
                  <a:schemeClr val="bg1"/>
                </a:solidFill>
              </a:rPr>
              <a:t>europeas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inmigrantes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primera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generación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bg1"/>
                </a:solidFill>
              </a:rPr>
              <a:t>¿A los </a:t>
            </a:r>
            <a:r>
              <a:rPr lang="de-DE" sz="2800" dirty="0" err="1">
                <a:solidFill>
                  <a:schemeClr val="bg1"/>
                </a:solidFill>
              </a:rPr>
              <a:t>afectados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alguna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patología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particular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70C8E-A638-462D-B5BF-BEA065E10894}"/>
              </a:ext>
            </a:extLst>
          </p:cNvPr>
          <p:cNvSpPr txBox="1"/>
          <p:nvPr/>
        </p:nvSpPr>
        <p:spPr>
          <a:xfrm>
            <a:off x="806806" y="4443615"/>
            <a:ext cx="870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…se </a:t>
            </a:r>
            <a:r>
              <a:rPr lang="de-DE" dirty="0" err="1">
                <a:solidFill>
                  <a:schemeClr val="bg1"/>
                </a:solidFill>
              </a:rPr>
              <a:t>definen</a:t>
            </a:r>
            <a:r>
              <a:rPr lang="de-DE" dirty="0">
                <a:solidFill>
                  <a:schemeClr val="bg1"/>
                </a:solidFill>
              </a:rPr>
              <a:t> los </a:t>
            </a:r>
            <a:r>
              <a:rPr lang="de-DE" dirty="0" err="1">
                <a:solidFill>
                  <a:schemeClr val="bg1"/>
                </a:solidFill>
              </a:rPr>
              <a:t>objetos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medir</a:t>
            </a:r>
            <a:r>
              <a:rPr lang="de-DE" dirty="0">
                <a:solidFill>
                  <a:schemeClr val="bg1"/>
                </a:solidFill>
              </a:rPr>
              <a:t> en </a:t>
            </a:r>
            <a:r>
              <a:rPr lang="de-DE" dirty="0" err="1">
                <a:solidFill>
                  <a:schemeClr val="bg1"/>
                </a:solidFill>
              </a:rPr>
              <a:t>base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características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exclusión</a:t>
            </a:r>
            <a:r>
              <a:rPr lang="de-DE" dirty="0">
                <a:solidFill>
                  <a:schemeClr val="bg1"/>
                </a:solidFill>
              </a:rPr>
              <a:t> e </a:t>
            </a:r>
            <a:r>
              <a:rPr lang="de-DE" dirty="0" err="1">
                <a:solidFill>
                  <a:schemeClr val="bg1"/>
                </a:solidFill>
              </a:rPr>
              <a:t>inclusión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0D2A-ECE5-4047-ACA4-4B05D99C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56C5A00-6AA0-4973-97EA-BC23D45E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320566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81C7D-3DED-40A5-BFB8-E26DBB41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595" y="3018321"/>
            <a:ext cx="5019261" cy="2150027"/>
          </a:xfrm>
        </p:spPr>
        <p:txBody>
          <a:bodyPr>
            <a:normAutofit fontScale="92500"/>
          </a:bodyPr>
          <a:lstStyle/>
          <a:p>
            <a:r>
              <a:rPr lang="de-DE" dirty="0">
                <a:solidFill>
                  <a:schemeClr val="bg1"/>
                </a:solidFill>
              </a:rPr>
              <a:t>Personas en </a:t>
            </a:r>
            <a:r>
              <a:rPr lang="de-DE" dirty="0" err="1">
                <a:solidFill>
                  <a:schemeClr val="bg1"/>
                </a:solidFill>
              </a:rPr>
              <a:t>buen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salud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origen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europeo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Con</a:t>
            </a:r>
            <a:r>
              <a:rPr lang="de-DE" dirty="0">
                <a:solidFill>
                  <a:schemeClr val="bg1"/>
                </a:solidFill>
              </a:rPr>
              <a:t> los 6 </a:t>
            </a:r>
            <a:r>
              <a:rPr lang="de-DE" dirty="0" err="1">
                <a:solidFill>
                  <a:schemeClr val="bg1"/>
                </a:solidFill>
              </a:rPr>
              <a:t>maxilares</a:t>
            </a:r>
            <a:r>
              <a:rPr lang="de-DE" dirty="0">
                <a:solidFill>
                  <a:schemeClr val="bg1"/>
                </a:solidFill>
              </a:rPr>
              <a:t> anteriores </a:t>
            </a:r>
            <a:r>
              <a:rPr lang="de-DE" dirty="0" err="1">
                <a:solidFill>
                  <a:schemeClr val="bg1"/>
                </a:solidFill>
              </a:rPr>
              <a:t>todos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presentes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enteros</a:t>
            </a:r>
            <a:r>
              <a:rPr lang="de-DE" dirty="0">
                <a:solidFill>
                  <a:schemeClr val="bg1"/>
                </a:solidFill>
              </a:rPr>
              <a:t> y sin </a:t>
            </a:r>
            <a:r>
              <a:rPr lang="de-DE" dirty="0" err="1">
                <a:solidFill>
                  <a:schemeClr val="bg1"/>
                </a:solidFill>
              </a:rPr>
              <a:t>restauraciones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previas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2A783-362D-46ED-A525-6D17980C7249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1.1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Unidad</a:t>
            </a:r>
            <a:r>
              <a:rPr lang="de-DE" sz="2800" i="1" dirty="0">
                <a:solidFill>
                  <a:schemeClr val="bg1"/>
                </a:solidFill>
              </a:rPr>
              <a:t> experimental en </a:t>
            </a:r>
            <a:r>
              <a:rPr lang="de-DE" sz="2800" i="1" dirty="0" err="1">
                <a:solidFill>
                  <a:schemeClr val="bg1"/>
                </a:solidFill>
              </a:rPr>
              <a:t>biometría</a:t>
            </a:r>
            <a:r>
              <a:rPr lang="de-DE" sz="2800" i="1" dirty="0">
                <a:solidFill>
                  <a:schemeClr val="bg1"/>
                </a:solidFill>
              </a:rPr>
              <a:t> dental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F1C877-C27E-4F7D-A38E-6E88E7A63677}"/>
              </a:ext>
            </a:extLst>
          </p:cNvPr>
          <p:cNvSpPr txBox="1">
            <a:spLocks/>
          </p:cNvSpPr>
          <p:nvPr/>
        </p:nvSpPr>
        <p:spPr>
          <a:xfrm>
            <a:off x="838200" y="2020368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Inclusión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8E26AC4-ACD6-4775-96AF-E2CF721E7CA8}"/>
              </a:ext>
            </a:extLst>
          </p:cNvPr>
          <p:cNvSpPr txBox="1">
            <a:spLocks/>
          </p:cNvSpPr>
          <p:nvPr/>
        </p:nvSpPr>
        <p:spPr>
          <a:xfrm>
            <a:off x="6334541" y="2020368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Exclusión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43427-8D66-4FC0-B838-5567C2A3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11</a:t>
            </a:fld>
            <a:endParaRPr lang="es-ES_trad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D4BF-AEAC-47BB-8DD3-AB59CA84AC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053099"/>
            <a:ext cx="5443949" cy="2200145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529A9B3-B3BE-4E73-BFF8-E65FA296E4E3}"/>
              </a:ext>
            </a:extLst>
          </p:cNvPr>
          <p:cNvSpPr txBox="1">
            <a:spLocks/>
          </p:cNvSpPr>
          <p:nvPr/>
        </p:nvSpPr>
        <p:spPr>
          <a:xfrm>
            <a:off x="1527933" y="6376223"/>
            <a:ext cx="10515600" cy="114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¿</a:t>
            </a:r>
            <a:r>
              <a:rPr lang="de-DE" dirty="0" err="1">
                <a:solidFill>
                  <a:schemeClr val="bg1"/>
                </a:solidFill>
              </a:rPr>
              <a:t>Qué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otras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características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quedan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fuera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7F738858-1BED-4E4F-8814-1A9305868D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297" y="5343486"/>
            <a:ext cx="804450" cy="8044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1431B2B-3D8A-4FC3-A771-EFB54F43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333066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6" y="1412394"/>
            <a:ext cx="10515600" cy="1037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UNIDAD EXPERIMENTAL (U.E.): 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mínimo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objeto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estudio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sobre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se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realiza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medición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788A8B-A54A-4109-82F2-FA1F0DB7ACA9}"/>
              </a:ext>
            </a:extLst>
          </p:cNvPr>
          <p:cNvSpPr txBox="1">
            <a:spLocks/>
          </p:cNvSpPr>
          <p:nvPr/>
        </p:nvSpPr>
        <p:spPr>
          <a:xfrm>
            <a:off x="930966" y="2526741"/>
            <a:ext cx="10515600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¡NUNCA se </a:t>
            </a:r>
            <a:r>
              <a:rPr lang="de-DE" dirty="0" err="1">
                <a:solidFill>
                  <a:schemeClr val="bg1"/>
                </a:solidFill>
              </a:rPr>
              <a:t>logra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caracterización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exaustiva</a:t>
            </a:r>
            <a:r>
              <a:rPr lang="de-DE" dirty="0">
                <a:solidFill>
                  <a:schemeClr val="bg1"/>
                </a:solidFill>
              </a:rPr>
              <a:t> de la </a:t>
            </a:r>
            <a:r>
              <a:rPr lang="de-DE" dirty="0" err="1">
                <a:solidFill>
                  <a:schemeClr val="bg1"/>
                </a:solidFill>
              </a:rPr>
              <a:t>unidad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r>
              <a:rPr lang="de-DE" dirty="0">
                <a:solidFill>
                  <a:schemeClr val="bg1"/>
                </a:solidFill>
              </a:rPr>
              <a:t>Las </a:t>
            </a:r>
            <a:r>
              <a:rPr lang="de-DE" dirty="0" err="1">
                <a:solidFill>
                  <a:schemeClr val="bg1"/>
                </a:solidFill>
              </a:rPr>
              <a:t>características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mínimas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dependen</a:t>
            </a:r>
            <a:r>
              <a:rPr lang="de-DE" dirty="0">
                <a:solidFill>
                  <a:schemeClr val="bg1"/>
                </a:solidFill>
              </a:rPr>
              <a:t> del </a:t>
            </a:r>
            <a:r>
              <a:rPr lang="de-DE" dirty="0" err="1">
                <a:solidFill>
                  <a:schemeClr val="bg1"/>
                </a:solidFill>
              </a:rPr>
              <a:t>estudio</a:t>
            </a:r>
            <a:r>
              <a:rPr lang="de-DE" dirty="0">
                <a:solidFill>
                  <a:schemeClr val="bg1"/>
                </a:solidFill>
              </a:rPr>
              <a:t> en </a:t>
            </a:r>
            <a:r>
              <a:rPr lang="de-DE" dirty="0" err="1">
                <a:solidFill>
                  <a:schemeClr val="bg1"/>
                </a:solidFill>
              </a:rPr>
              <a:t>cuestión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B22D27-F134-41A0-B664-1B8F21AA6398}"/>
              </a:ext>
            </a:extLst>
          </p:cNvPr>
          <p:cNvSpPr txBox="1">
            <a:spLocks/>
          </p:cNvSpPr>
          <p:nvPr/>
        </p:nvSpPr>
        <p:spPr>
          <a:xfrm>
            <a:off x="930966" y="4933103"/>
            <a:ext cx="5165034" cy="160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Cuestiones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tener</a:t>
            </a:r>
            <a:r>
              <a:rPr lang="de-DE" dirty="0">
                <a:solidFill>
                  <a:schemeClr val="bg1"/>
                </a:solidFill>
              </a:rPr>
              <a:t> en </a:t>
            </a:r>
            <a:r>
              <a:rPr lang="de-DE" dirty="0" err="1">
                <a:solidFill>
                  <a:schemeClr val="bg1"/>
                </a:solidFill>
              </a:rPr>
              <a:t>cuenta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</a:rPr>
              <a:t>Sesgo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muestral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</a:rPr>
              <a:t>Variabilidad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factores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fuera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control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82B2F9-7EB7-45F0-BA9D-A4FEDEF4FB71}"/>
              </a:ext>
            </a:extLst>
          </p:cNvPr>
          <p:cNvSpPr txBox="1">
            <a:spLocks/>
          </p:cNvSpPr>
          <p:nvPr/>
        </p:nvSpPr>
        <p:spPr>
          <a:xfrm>
            <a:off x="930966" y="3725113"/>
            <a:ext cx="5540172" cy="138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Objetivo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bg1"/>
                </a:solidFill>
              </a:rPr>
              <a:t>Variabilidad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dentro</a:t>
            </a:r>
            <a:r>
              <a:rPr lang="de-DE" dirty="0">
                <a:solidFill>
                  <a:schemeClr val="bg1"/>
                </a:solidFill>
              </a:rPr>
              <a:t>  de los </a:t>
            </a:r>
            <a:r>
              <a:rPr lang="de-DE" dirty="0" err="1">
                <a:solidFill>
                  <a:schemeClr val="bg1"/>
                </a:solidFill>
              </a:rPr>
              <a:t>factores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control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E280-B5AE-47C1-B8E6-85F0161E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127204-23D8-4122-8511-B94E69FC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pic>
        <p:nvPicPr>
          <p:cNvPr id="16" name="Graphic 15" descr="Warning">
            <a:extLst>
              <a:ext uri="{FF2B5EF4-FFF2-40B4-BE49-F238E27FC236}">
                <a16:creationId xmlns:a16="http://schemas.microsoft.com/office/drawing/2014/main" id="{2EA49272-709E-48B4-B04E-8B5930B77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220" y="2725958"/>
            <a:ext cx="639058" cy="6390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538958-E558-4EC7-8BF1-4F07A38D920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1138" y="3833030"/>
            <a:ext cx="5443949" cy="22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8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2A783-362D-46ED-A525-6D17980C7249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1.2 </a:t>
            </a:r>
            <a:r>
              <a:rPr lang="de-DE" sz="2800" i="1" dirty="0" err="1">
                <a:solidFill>
                  <a:schemeClr val="bg1"/>
                </a:solidFill>
              </a:rPr>
              <a:t>Unidad</a:t>
            </a:r>
            <a:r>
              <a:rPr lang="de-DE" sz="2800" i="1" dirty="0">
                <a:solidFill>
                  <a:schemeClr val="bg1"/>
                </a:solidFill>
              </a:rPr>
              <a:t> experimental en </a:t>
            </a:r>
            <a:r>
              <a:rPr lang="de-DE" sz="2800" i="1" dirty="0" err="1">
                <a:solidFill>
                  <a:schemeClr val="bg1"/>
                </a:solidFill>
              </a:rPr>
              <a:t>oclusión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funcional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10A53-38E2-4BDD-89F7-97A211AF0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711" y="2075700"/>
            <a:ext cx="8769814" cy="162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98A07-43CD-4780-BC6C-6F3DBDC78C5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710" y="4089200"/>
            <a:ext cx="7553653" cy="9611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44032DB-BE9B-4798-A98B-0E1BC74245BD}"/>
              </a:ext>
            </a:extLst>
          </p:cNvPr>
          <p:cNvSpPr txBox="1">
            <a:spLocks/>
          </p:cNvSpPr>
          <p:nvPr/>
        </p:nvSpPr>
        <p:spPr>
          <a:xfrm>
            <a:off x="663638" y="5235367"/>
            <a:ext cx="10515600" cy="162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Se </a:t>
            </a:r>
            <a:r>
              <a:rPr lang="de-DE" sz="2800" dirty="0" err="1">
                <a:solidFill>
                  <a:schemeClr val="bg1"/>
                </a:solidFill>
              </a:rPr>
              <a:t>mide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contacto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oclusal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Mejorar</a:t>
            </a:r>
            <a:r>
              <a:rPr lang="de-DE" sz="2800" dirty="0">
                <a:solidFill>
                  <a:schemeClr val="bg1"/>
                </a:solidFill>
              </a:rPr>
              <a:t>/</a:t>
            </a:r>
            <a:r>
              <a:rPr lang="de-DE" sz="2800" dirty="0" err="1">
                <a:solidFill>
                  <a:schemeClr val="bg1"/>
                </a:solidFill>
              </a:rPr>
              <a:t>acordar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sistema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clasificación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oclusion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funcional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laterotrusión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base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tipos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contacto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oclusal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E0EF1DC-150E-40D3-8834-4BC5F9FA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31066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2A783-362D-46ED-A525-6D17980C7249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1.2 </a:t>
            </a:r>
            <a:r>
              <a:rPr lang="de-DE" sz="2800" i="1" dirty="0" err="1">
                <a:solidFill>
                  <a:schemeClr val="bg1"/>
                </a:solidFill>
              </a:rPr>
              <a:t>Unidad</a:t>
            </a:r>
            <a:r>
              <a:rPr lang="de-DE" sz="2800" i="1" dirty="0">
                <a:solidFill>
                  <a:schemeClr val="bg1"/>
                </a:solidFill>
              </a:rPr>
              <a:t> experimental en </a:t>
            </a:r>
            <a:r>
              <a:rPr lang="de-DE" sz="2800" i="1" dirty="0" err="1">
                <a:solidFill>
                  <a:schemeClr val="bg1"/>
                </a:solidFill>
              </a:rPr>
              <a:t>oclusión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funcional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F1C877-C27E-4F7D-A38E-6E88E7A63677}"/>
              </a:ext>
            </a:extLst>
          </p:cNvPr>
          <p:cNvSpPr txBox="1">
            <a:spLocks/>
          </p:cNvSpPr>
          <p:nvPr/>
        </p:nvSpPr>
        <p:spPr>
          <a:xfrm>
            <a:off x="838200" y="2020368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Inclusión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8E26AC4-ACD6-4775-96AF-E2CF721E7CA8}"/>
              </a:ext>
            </a:extLst>
          </p:cNvPr>
          <p:cNvSpPr txBox="1">
            <a:spLocks/>
          </p:cNvSpPr>
          <p:nvPr/>
        </p:nvSpPr>
        <p:spPr>
          <a:xfrm>
            <a:off x="6334541" y="2020368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             </a:t>
            </a:r>
            <a:r>
              <a:rPr lang="de-DE" dirty="0" err="1">
                <a:solidFill>
                  <a:schemeClr val="bg1"/>
                </a:solidFill>
              </a:rPr>
              <a:t>Exclusión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7BB94-E247-45CA-B0A6-F45E51854E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594" y="2737614"/>
            <a:ext cx="4861549" cy="1764048"/>
          </a:xfrm>
          <a:prstGeom prst="rect">
            <a:avLst/>
          </a:prstGeom>
        </p:spPr>
      </p:pic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893BE79A-9B79-400F-983B-14A6F08D2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298" y="3600730"/>
            <a:ext cx="1297745" cy="129774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387BAB3-1F3F-4DFD-BF91-979EBF6B6AAB}"/>
              </a:ext>
            </a:extLst>
          </p:cNvPr>
          <p:cNvSpPr txBox="1">
            <a:spLocks/>
          </p:cNvSpPr>
          <p:nvPr/>
        </p:nvSpPr>
        <p:spPr>
          <a:xfrm>
            <a:off x="1507435" y="5128002"/>
            <a:ext cx="8749748" cy="113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¿Hay </a:t>
            </a:r>
            <a:r>
              <a:rPr lang="de-DE" dirty="0" err="1">
                <a:solidFill>
                  <a:schemeClr val="bg1"/>
                </a:solidFill>
              </a:rPr>
              <a:t>diferencias</a:t>
            </a:r>
            <a:r>
              <a:rPr lang="de-DE" dirty="0">
                <a:solidFill>
                  <a:schemeClr val="bg1"/>
                </a:solidFill>
              </a:rPr>
              <a:t> entre los dos </a:t>
            </a:r>
            <a:r>
              <a:rPr lang="de-DE" dirty="0" err="1">
                <a:solidFill>
                  <a:schemeClr val="bg1"/>
                </a:solidFill>
              </a:rPr>
              <a:t>criterios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exclusión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>
                <a:solidFill>
                  <a:schemeClr val="bg1"/>
                </a:solidFill>
              </a:rPr>
              <a:t>¿</a:t>
            </a:r>
            <a:r>
              <a:rPr lang="de-DE" dirty="0" err="1">
                <a:solidFill>
                  <a:schemeClr val="bg1"/>
                </a:solidFill>
              </a:rPr>
              <a:t>Porqué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 se </a:t>
            </a:r>
            <a:r>
              <a:rPr lang="de-DE" dirty="0" err="1">
                <a:solidFill>
                  <a:schemeClr val="bg1"/>
                </a:solidFill>
              </a:rPr>
              <a:t>definen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criterios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exclusión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D3BD32D1-BBE4-4DBE-8ED0-E87C724ED4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985" y="5105270"/>
            <a:ext cx="804450" cy="80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70E7EC-40BA-4967-8DD5-E0C06D4BEE2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2395" y="2756542"/>
            <a:ext cx="5242956" cy="811065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BAF7EE73-D03F-47F9-B2C9-E1A05B6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427151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81C7D-3DED-40A5-BFB8-E26DBB41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34" y="3372372"/>
            <a:ext cx="5019261" cy="2150027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Contacto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oclusal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hombre</a:t>
            </a:r>
            <a:r>
              <a:rPr lang="de-DE" dirty="0">
                <a:solidFill>
                  <a:schemeClr val="bg1"/>
                </a:solidFill>
              </a:rPr>
              <a:t> o </a:t>
            </a:r>
            <a:r>
              <a:rPr lang="de-DE" dirty="0" err="1">
                <a:solidFill>
                  <a:schemeClr val="bg1"/>
                </a:solidFill>
              </a:rPr>
              <a:t>mujer</a:t>
            </a:r>
            <a:r>
              <a:rPr lang="de-DE" dirty="0">
                <a:solidFill>
                  <a:schemeClr val="bg1"/>
                </a:solidFill>
              </a:rPr>
              <a:t>, de entre 20 y 32 </a:t>
            </a:r>
            <a:r>
              <a:rPr lang="de-DE" dirty="0" err="1">
                <a:solidFill>
                  <a:schemeClr val="bg1"/>
                </a:solidFill>
              </a:rPr>
              <a:t>años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edad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checos</a:t>
            </a:r>
            <a:r>
              <a:rPr lang="de-DE" dirty="0">
                <a:solidFill>
                  <a:schemeClr val="bg1"/>
                </a:solidFill>
              </a:rPr>
              <a:t> o </a:t>
            </a:r>
            <a:r>
              <a:rPr lang="de-DE" dirty="0" err="1">
                <a:solidFill>
                  <a:schemeClr val="bg1"/>
                </a:solidFill>
              </a:rPr>
              <a:t>eslovacos</a:t>
            </a:r>
            <a:r>
              <a:rPr lang="de-DE" dirty="0">
                <a:solidFill>
                  <a:schemeClr val="bg1"/>
                </a:solidFill>
              </a:rPr>
              <a:t> (…)</a:t>
            </a:r>
            <a:endParaRPr lang="de-DE" dirty="0"/>
          </a:p>
          <a:p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2A783-362D-46ED-A525-6D17980C7249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Resumen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ejemplos</a:t>
            </a:r>
            <a:r>
              <a:rPr lang="de-DE" sz="2800" i="1" dirty="0">
                <a:solidFill>
                  <a:schemeClr val="bg1"/>
                </a:solidFill>
              </a:rPr>
              <a:t> de </a:t>
            </a:r>
            <a:r>
              <a:rPr lang="de-DE" sz="2800" i="1" dirty="0" err="1">
                <a:solidFill>
                  <a:schemeClr val="bg1"/>
                </a:solidFill>
              </a:rPr>
              <a:t>unidad</a:t>
            </a:r>
            <a:r>
              <a:rPr lang="de-DE" sz="2800" i="1" dirty="0">
                <a:solidFill>
                  <a:schemeClr val="bg1"/>
                </a:solidFill>
              </a:rPr>
              <a:t> experimental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F1C877-C27E-4F7D-A38E-6E88E7A63677}"/>
              </a:ext>
            </a:extLst>
          </p:cNvPr>
          <p:cNvSpPr txBox="1">
            <a:spLocks/>
          </p:cNvSpPr>
          <p:nvPr/>
        </p:nvSpPr>
        <p:spPr>
          <a:xfrm>
            <a:off x="1094938" y="2361064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Ejemplo</a:t>
            </a:r>
            <a:r>
              <a:rPr lang="de-DE" dirty="0">
                <a:solidFill>
                  <a:schemeClr val="bg1"/>
                </a:solidFill>
              </a:rPr>
              <a:t> 1.1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Relación</a:t>
            </a:r>
            <a:r>
              <a:rPr lang="de-DE" dirty="0">
                <a:solidFill>
                  <a:schemeClr val="bg1"/>
                </a:solidFill>
              </a:rPr>
              <a:t> entre </a:t>
            </a:r>
            <a:r>
              <a:rPr lang="de-DE" dirty="0" err="1">
                <a:solidFill>
                  <a:schemeClr val="bg1"/>
                </a:solidFill>
              </a:rPr>
              <a:t>biometría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genero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8E26AC4-ACD6-4775-96AF-E2CF721E7CA8}"/>
              </a:ext>
            </a:extLst>
          </p:cNvPr>
          <p:cNvSpPr txBox="1">
            <a:spLocks/>
          </p:cNvSpPr>
          <p:nvPr/>
        </p:nvSpPr>
        <p:spPr>
          <a:xfrm>
            <a:off x="6370934" y="2361063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Ejemplo</a:t>
            </a:r>
            <a:r>
              <a:rPr lang="de-DE" dirty="0">
                <a:solidFill>
                  <a:schemeClr val="bg1"/>
                </a:solidFill>
              </a:rPr>
              <a:t> 1.2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Mejorar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sistema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clasificación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54977C-DA21-43AC-9ED2-2BFD6F592DBB}"/>
              </a:ext>
            </a:extLst>
          </p:cNvPr>
          <p:cNvSpPr txBox="1">
            <a:spLocks/>
          </p:cNvSpPr>
          <p:nvPr/>
        </p:nvSpPr>
        <p:spPr>
          <a:xfrm>
            <a:off x="1076739" y="3385626"/>
            <a:ext cx="5019261" cy="215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Canino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derecho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hombre</a:t>
            </a:r>
            <a:r>
              <a:rPr lang="de-DE" dirty="0">
                <a:solidFill>
                  <a:schemeClr val="bg1"/>
                </a:solidFill>
              </a:rPr>
              <a:t> o </a:t>
            </a:r>
            <a:r>
              <a:rPr lang="de-DE" dirty="0" err="1">
                <a:solidFill>
                  <a:schemeClr val="bg1"/>
                </a:solidFill>
              </a:rPr>
              <a:t>mujer</a:t>
            </a:r>
            <a:r>
              <a:rPr lang="de-DE" dirty="0">
                <a:solidFill>
                  <a:schemeClr val="bg1"/>
                </a:solidFill>
              </a:rPr>
              <a:t>, en </a:t>
            </a:r>
            <a:r>
              <a:rPr lang="de-DE" dirty="0" err="1">
                <a:solidFill>
                  <a:schemeClr val="bg1"/>
                </a:solidFill>
              </a:rPr>
              <a:t>buen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salud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haya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tenido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ningún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tratamiento</a:t>
            </a:r>
            <a:r>
              <a:rPr lang="de-DE" dirty="0">
                <a:solidFill>
                  <a:schemeClr val="bg1"/>
                </a:solidFill>
              </a:rPr>
              <a:t>, de </a:t>
            </a:r>
            <a:r>
              <a:rPr lang="de-DE" dirty="0" err="1">
                <a:solidFill>
                  <a:schemeClr val="bg1"/>
                </a:solidFill>
              </a:rPr>
              <a:t>origen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europeo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adulto</a:t>
            </a:r>
            <a:r>
              <a:rPr lang="de-DE" dirty="0">
                <a:solidFill>
                  <a:schemeClr val="bg1"/>
                </a:solidFill>
              </a:rPr>
              <a:t> (…)</a:t>
            </a:r>
            <a:endParaRPr lang="de-DE" dirty="0"/>
          </a:p>
          <a:p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3288458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6" y="1524000"/>
            <a:ext cx="10515600" cy="1204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POBLACIÓN DE UNIDADES (P.U.): 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conjunto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unidades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experimentales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sobre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se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extraen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conclusiones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del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estudio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Comparten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características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cualitativas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y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cuantitativas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E280-B5AE-47C1-B8E6-85F0161E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D9413B4-5F61-450A-AD26-78FA3B3560A3}"/>
              </a:ext>
            </a:extLst>
          </p:cNvPr>
          <p:cNvSpPr txBox="1">
            <a:spLocks/>
          </p:cNvSpPr>
          <p:nvPr/>
        </p:nvSpPr>
        <p:spPr>
          <a:xfrm>
            <a:off x="1921564" y="2875568"/>
            <a:ext cx="8984975" cy="2302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¿El </a:t>
            </a:r>
            <a:r>
              <a:rPr lang="de-DE" dirty="0" err="1">
                <a:solidFill>
                  <a:schemeClr val="bg1"/>
                </a:solidFill>
              </a:rPr>
              <a:t>método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clasificación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serviría</a:t>
            </a:r>
            <a:r>
              <a:rPr lang="de-DE" dirty="0">
                <a:solidFill>
                  <a:schemeClr val="bg1"/>
                </a:solidFill>
              </a:rPr>
              <a:t> solo en </a:t>
            </a:r>
            <a:r>
              <a:rPr lang="de-DE" dirty="0" err="1">
                <a:solidFill>
                  <a:schemeClr val="bg1"/>
                </a:solidFill>
              </a:rPr>
              <a:t>relación</a:t>
            </a:r>
            <a:r>
              <a:rPr lang="de-DE" dirty="0">
                <a:solidFill>
                  <a:schemeClr val="bg1"/>
                </a:solidFill>
              </a:rPr>
              <a:t> a los </a:t>
            </a:r>
            <a:r>
              <a:rPr lang="de-DE" dirty="0" err="1">
                <a:solidFill>
                  <a:schemeClr val="bg1"/>
                </a:solidFill>
              </a:rPr>
              <a:t>checos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eslovacos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>
                <a:solidFill>
                  <a:schemeClr val="bg1"/>
                </a:solidFill>
              </a:rPr>
              <a:t>La </a:t>
            </a:r>
            <a:r>
              <a:rPr lang="de-DE" dirty="0" err="1">
                <a:solidFill>
                  <a:schemeClr val="bg1"/>
                </a:solidFill>
              </a:rPr>
              <a:t>diferencia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biometrica</a:t>
            </a:r>
            <a:r>
              <a:rPr lang="de-DE" dirty="0">
                <a:solidFill>
                  <a:schemeClr val="bg1"/>
                </a:solidFill>
              </a:rPr>
              <a:t> entre </a:t>
            </a:r>
            <a:r>
              <a:rPr lang="de-DE" dirty="0" err="1">
                <a:solidFill>
                  <a:schemeClr val="bg1"/>
                </a:solidFill>
              </a:rPr>
              <a:t>mujeres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hombres</a:t>
            </a:r>
            <a:r>
              <a:rPr lang="de-DE" dirty="0">
                <a:solidFill>
                  <a:schemeClr val="bg1"/>
                </a:solidFill>
              </a:rPr>
              <a:t>, ¿es extensible </a:t>
            </a:r>
            <a:r>
              <a:rPr lang="de-DE" dirty="0" err="1">
                <a:solidFill>
                  <a:schemeClr val="bg1"/>
                </a:solidFill>
              </a:rPr>
              <a:t>unicamente</a:t>
            </a:r>
            <a:r>
              <a:rPr lang="de-DE" dirty="0">
                <a:solidFill>
                  <a:schemeClr val="bg1"/>
                </a:solidFill>
              </a:rPr>
              <a:t> a personas de </a:t>
            </a:r>
            <a:r>
              <a:rPr lang="de-DE" dirty="0" err="1">
                <a:solidFill>
                  <a:schemeClr val="bg1"/>
                </a:solidFill>
              </a:rPr>
              <a:t>origen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europeo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>
                <a:solidFill>
                  <a:schemeClr val="bg1"/>
                </a:solidFill>
              </a:rPr>
              <a:t>¿</a:t>
            </a:r>
            <a:r>
              <a:rPr lang="de-DE" dirty="0" err="1">
                <a:solidFill>
                  <a:schemeClr val="bg1"/>
                </a:solidFill>
              </a:rPr>
              <a:t>Cómo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podemos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extender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nuestras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conclusiones</a:t>
            </a:r>
            <a:r>
              <a:rPr lang="de-DE" dirty="0">
                <a:solidFill>
                  <a:schemeClr val="bg1"/>
                </a:solidFill>
              </a:rPr>
              <a:t> a la </a:t>
            </a: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origen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sudamericano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B8AF4CD0-88BF-469F-A6C8-F9A6C9889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978" y="3530648"/>
            <a:ext cx="804450" cy="8044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AA07C-6AF1-450E-AA80-089469277601}"/>
              </a:ext>
            </a:extLst>
          </p:cNvPr>
          <p:cNvSpPr txBox="1">
            <a:spLocks/>
          </p:cNvSpPr>
          <p:nvPr/>
        </p:nvSpPr>
        <p:spPr>
          <a:xfrm>
            <a:off x="838200" y="5310549"/>
            <a:ext cx="10515600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VARIABLE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caracteristica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que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se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mide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u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observa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 Es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propiedad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respecto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a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unidades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experimentales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varían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FA9FA0-D2A3-451D-A947-11E1ACB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115248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2A783-362D-46ED-A525-6D17980C7249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i="1" dirty="0">
              <a:solidFill>
                <a:schemeClr val="bg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54977C-DA21-43AC-9ED2-2BFD6F592DBB}"/>
              </a:ext>
            </a:extLst>
          </p:cNvPr>
          <p:cNvSpPr txBox="1">
            <a:spLocks/>
          </p:cNvSpPr>
          <p:nvPr/>
        </p:nvSpPr>
        <p:spPr>
          <a:xfrm>
            <a:off x="874595" y="5650141"/>
            <a:ext cx="9526656" cy="729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Relación</a:t>
            </a:r>
            <a:r>
              <a:rPr lang="de-DE" dirty="0">
                <a:solidFill>
                  <a:schemeClr val="bg1"/>
                </a:solidFill>
              </a:rPr>
              <a:t> entre las </a:t>
            </a:r>
            <a:r>
              <a:rPr lang="de-DE" dirty="0" err="1">
                <a:solidFill>
                  <a:schemeClr val="bg1"/>
                </a:solidFill>
              </a:rPr>
              <a:t>unidades</a:t>
            </a:r>
            <a:r>
              <a:rPr lang="de-DE" dirty="0">
                <a:solidFill>
                  <a:schemeClr val="bg1"/>
                </a:solidFill>
              </a:rPr>
              <a:t> experimentales (</a:t>
            </a: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unidades</a:t>
            </a:r>
            <a:r>
              <a:rPr lang="de-DE" dirty="0">
                <a:solidFill>
                  <a:schemeClr val="bg1"/>
                </a:solidFill>
              </a:rPr>
              <a:t>) y </a:t>
            </a: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estadística</a:t>
            </a:r>
            <a:endParaRPr lang="es-ES_trad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DB352-DC13-41B5-BB8E-7BAA8A6848A4}"/>
              </a:ext>
            </a:extLst>
          </p:cNvPr>
          <p:cNvSpPr/>
          <p:nvPr/>
        </p:nvSpPr>
        <p:spPr>
          <a:xfrm>
            <a:off x="1848680" y="2982415"/>
            <a:ext cx="1656522" cy="24516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u1</a:t>
            </a:r>
          </a:p>
          <a:p>
            <a:pPr algn="ctr"/>
            <a:r>
              <a:rPr lang="de-DE" b="1" dirty="0"/>
              <a:t>u2</a:t>
            </a:r>
          </a:p>
          <a:p>
            <a:pPr algn="ctr"/>
            <a:r>
              <a:rPr lang="de-DE" b="1" dirty="0"/>
              <a:t>u3</a:t>
            </a:r>
          </a:p>
          <a:p>
            <a:pPr algn="ctr"/>
            <a:r>
              <a:rPr lang="de-DE" b="1" dirty="0"/>
              <a:t>…</a:t>
            </a:r>
          </a:p>
          <a:p>
            <a:pPr algn="ctr"/>
            <a:r>
              <a:rPr lang="de-DE" b="1" dirty="0" err="1"/>
              <a:t>un</a:t>
            </a:r>
            <a:endParaRPr lang="de-DE" b="1" dirty="0"/>
          </a:p>
          <a:p>
            <a:pPr algn="ctr"/>
            <a:endParaRPr lang="es-ES_trad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BDA828-7877-4544-97F9-4356D0CA01EF}"/>
              </a:ext>
            </a:extLst>
          </p:cNvPr>
          <p:cNvSpPr/>
          <p:nvPr/>
        </p:nvSpPr>
        <p:spPr>
          <a:xfrm>
            <a:off x="5049100" y="2977065"/>
            <a:ext cx="1656522" cy="24516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X(u1)</a:t>
            </a:r>
          </a:p>
          <a:p>
            <a:pPr algn="ctr"/>
            <a:r>
              <a:rPr lang="de-DE" b="1" dirty="0"/>
              <a:t>X(u2)</a:t>
            </a:r>
          </a:p>
          <a:p>
            <a:pPr algn="ctr"/>
            <a:r>
              <a:rPr lang="de-DE" b="1" dirty="0"/>
              <a:t>X(u3)</a:t>
            </a:r>
          </a:p>
          <a:p>
            <a:pPr algn="ctr"/>
            <a:r>
              <a:rPr lang="de-DE" b="1" dirty="0"/>
              <a:t>…</a:t>
            </a:r>
          </a:p>
          <a:p>
            <a:pPr algn="ctr"/>
            <a:r>
              <a:rPr lang="de-DE" b="1" dirty="0"/>
              <a:t>X(</a:t>
            </a:r>
            <a:r>
              <a:rPr lang="de-DE" b="1" dirty="0" err="1"/>
              <a:t>un</a:t>
            </a:r>
            <a:r>
              <a:rPr lang="de-DE" b="1" dirty="0"/>
              <a:t>)</a:t>
            </a:r>
          </a:p>
          <a:p>
            <a:pPr algn="ctr"/>
            <a:endParaRPr lang="es-ES_trad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F7AB-9EC4-433C-AD4A-D2158A4DB7BA}"/>
              </a:ext>
            </a:extLst>
          </p:cNvPr>
          <p:cNvSpPr txBox="1"/>
          <p:nvPr/>
        </p:nvSpPr>
        <p:spPr>
          <a:xfrm>
            <a:off x="7265542" y="3650314"/>
            <a:ext cx="384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X: 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en mm 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9A233-FD68-4188-8A7B-96E1B6B6B41F}"/>
              </a:ext>
            </a:extLst>
          </p:cNvPr>
          <p:cNvSpPr txBox="1"/>
          <p:nvPr/>
        </p:nvSpPr>
        <p:spPr>
          <a:xfrm>
            <a:off x="7258873" y="3046643"/>
            <a:ext cx="384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U: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derecho</a:t>
            </a:r>
            <a:r>
              <a:rPr lang="de-DE" sz="2800" dirty="0">
                <a:solidFill>
                  <a:schemeClr val="bg1"/>
                </a:solidFill>
              </a:rPr>
              <a:t>…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1F901-D253-407F-9628-B86971F73E70}"/>
              </a:ext>
            </a:extLst>
          </p:cNvPr>
          <p:cNvSpPr txBox="1"/>
          <p:nvPr/>
        </p:nvSpPr>
        <p:spPr>
          <a:xfrm>
            <a:off x="7258874" y="4202891"/>
            <a:ext cx="384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X(u):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en mm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1960C-5713-4E8A-9DC0-CD4853178CC0}"/>
              </a:ext>
            </a:extLst>
          </p:cNvPr>
          <p:cNvSpPr txBox="1"/>
          <p:nvPr/>
        </p:nvSpPr>
        <p:spPr>
          <a:xfrm>
            <a:off x="1971252" y="2499382"/>
            <a:ext cx="76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P.U.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6B0BF-9388-4041-AE4B-367CA0BB3369}"/>
              </a:ext>
            </a:extLst>
          </p:cNvPr>
          <p:cNvSpPr txBox="1"/>
          <p:nvPr/>
        </p:nvSpPr>
        <p:spPr>
          <a:xfrm>
            <a:off x="3505202" y="2521494"/>
            <a:ext cx="188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X:longitud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A6263-9A0B-4649-A179-A6B03DEAFF93}"/>
              </a:ext>
            </a:extLst>
          </p:cNvPr>
          <p:cNvSpPr txBox="1"/>
          <p:nvPr/>
        </p:nvSpPr>
        <p:spPr>
          <a:xfrm>
            <a:off x="5983351" y="2517473"/>
            <a:ext cx="76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P.E.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pic>
        <p:nvPicPr>
          <p:cNvPr id="21" name="Graphic 20" descr="Line Arrow: Straight">
            <a:extLst>
              <a:ext uri="{FF2B5EF4-FFF2-40B4-BE49-F238E27FC236}">
                <a16:creationId xmlns:a16="http://schemas.microsoft.com/office/drawing/2014/main" id="{4ABADEFF-3815-48E2-B0CC-0C35F6861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707688" y="3778137"/>
            <a:ext cx="1208550" cy="91440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A073FCB-21DB-41A6-9707-953B578649D5}"/>
              </a:ext>
            </a:extLst>
          </p:cNvPr>
          <p:cNvSpPr txBox="1">
            <a:spLocks/>
          </p:cNvSpPr>
          <p:nvPr/>
        </p:nvSpPr>
        <p:spPr>
          <a:xfrm>
            <a:off x="838200" y="1497617"/>
            <a:ext cx="10515600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POBLACIÓN ESTADÍSTICA (P.E.)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conjunto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todos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los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valores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que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resultarían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medir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 variable, o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sea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propiedad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la U.E.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5988909-4FDD-45FF-A9FB-C836BF82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</p:spTree>
    <p:extLst>
      <p:ext uri="{BB962C8B-B14F-4D97-AF65-F5344CB8AC3E}">
        <p14:creationId xmlns:p14="http://schemas.microsoft.com/office/powerpoint/2010/main" val="358075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5988909-4FDD-45FF-A9FB-C836BF82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2A783-362D-46ED-A525-6D17980C7249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i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DB352-DC13-41B5-BB8E-7BAA8A6848A4}"/>
              </a:ext>
            </a:extLst>
          </p:cNvPr>
          <p:cNvSpPr/>
          <p:nvPr/>
        </p:nvSpPr>
        <p:spPr>
          <a:xfrm>
            <a:off x="1591920" y="2650091"/>
            <a:ext cx="1656522" cy="24516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u1</a:t>
            </a:r>
          </a:p>
          <a:p>
            <a:pPr algn="ctr"/>
            <a:r>
              <a:rPr lang="de-DE" b="1" dirty="0"/>
              <a:t>u2</a:t>
            </a:r>
          </a:p>
          <a:p>
            <a:pPr algn="ctr"/>
            <a:r>
              <a:rPr lang="de-DE" b="1" dirty="0"/>
              <a:t>u3</a:t>
            </a:r>
          </a:p>
          <a:p>
            <a:pPr algn="ctr"/>
            <a:r>
              <a:rPr lang="de-DE" b="1" dirty="0"/>
              <a:t>…</a:t>
            </a:r>
          </a:p>
          <a:p>
            <a:pPr algn="ctr"/>
            <a:r>
              <a:rPr lang="de-DE" b="1" dirty="0" err="1"/>
              <a:t>un</a:t>
            </a:r>
            <a:endParaRPr lang="de-DE" b="1" dirty="0"/>
          </a:p>
          <a:p>
            <a:pPr algn="ctr"/>
            <a:endParaRPr lang="es-ES_trad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BDA828-7877-4544-97F9-4356D0CA01EF}"/>
              </a:ext>
            </a:extLst>
          </p:cNvPr>
          <p:cNvSpPr/>
          <p:nvPr/>
        </p:nvSpPr>
        <p:spPr>
          <a:xfrm>
            <a:off x="6610231" y="3051590"/>
            <a:ext cx="1115447" cy="1885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/>
              <a:t>X(u1‘)</a:t>
            </a:r>
          </a:p>
          <a:p>
            <a:pPr algn="ctr"/>
            <a:r>
              <a:rPr lang="de-DE" b="1" dirty="0"/>
              <a:t>X(</a:t>
            </a:r>
            <a:r>
              <a:rPr lang="de-DE" b="1"/>
              <a:t>u2‘)</a:t>
            </a:r>
            <a:endParaRPr lang="de-DE" b="1" dirty="0"/>
          </a:p>
          <a:p>
            <a:pPr algn="ctr"/>
            <a:r>
              <a:rPr lang="de-DE" b="1"/>
              <a:t>…</a:t>
            </a:r>
            <a:endParaRPr lang="de-DE" b="1" dirty="0"/>
          </a:p>
          <a:p>
            <a:pPr algn="ctr"/>
            <a:r>
              <a:rPr lang="de-DE" b="1"/>
              <a:t>X(uk</a:t>
            </a:r>
            <a:r>
              <a:rPr lang="de-DE" b="1" dirty="0"/>
              <a:t>‘)</a:t>
            </a:r>
          </a:p>
          <a:p>
            <a:pPr algn="ctr"/>
            <a:endParaRPr lang="es-ES_tradn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AF7AB-9EC4-433C-AD4A-D2158A4DB7BA}"/>
              </a:ext>
            </a:extLst>
          </p:cNvPr>
          <p:cNvSpPr txBox="1"/>
          <p:nvPr/>
        </p:nvSpPr>
        <p:spPr>
          <a:xfrm>
            <a:off x="8123615" y="3606421"/>
            <a:ext cx="384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X: 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en mm 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9A233-FD68-4188-8A7B-96E1B6B6B41F}"/>
              </a:ext>
            </a:extLst>
          </p:cNvPr>
          <p:cNvSpPr txBox="1"/>
          <p:nvPr/>
        </p:nvSpPr>
        <p:spPr>
          <a:xfrm>
            <a:off x="8122250" y="2971695"/>
            <a:ext cx="384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U: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derecho</a:t>
            </a:r>
            <a:r>
              <a:rPr lang="de-DE" sz="2800" dirty="0">
                <a:solidFill>
                  <a:schemeClr val="bg1"/>
                </a:solidFill>
              </a:rPr>
              <a:t>…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1F901-D253-407F-9628-B86971F73E70}"/>
              </a:ext>
            </a:extLst>
          </p:cNvPr>
          <p:cNvSpPr txBox="1"/>
          <p:nvPr/>
        </p:nvSpPr>
        <p:spPr>
          <a:xfrm>
            <a:off x="8123614" y="4286241"/>
            <a:ext cx="384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X(u):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en mm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1960C-5713-4E8A-9DC0-CD4853178CC0}"/>
              </a:ext>
            </a:extLst>
          </p:cNvPr>
          <p:cNvSpPr txBox="1"/>
          <p:nvPr/>
        </p:nvSpPr>
        <p:spPr>
          <a:xfrm>
            <a:off x="1914940" y="2063141"/>
            <a:ext cx="76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P.U.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6B0BF-9388-4041-AE4B-367CA0BB3369}"/>
              </a:ext>
            </a:extLst>
          </p:cNvPr>
          <p:cNvSpPr txBox="1"/>
          <p:nvPr/>
        </p:nvSpPr>
        <p:spPr>
          <a:xfrm>
            <a:off x="5032110" y="2814008"/>
            <a:ext cx="195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X:longitud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A6263-9A0B-4649-A179-A6B03DEAFF93}"/>
              </a:ext>
            </a:extLst>
          </p:cNvPr>
          <p:cNvSpPr txBox="1"/>
          <p:nvPr/>
        </p:nvSpPr>
        <p:spPr>
          <a:xfrm>
            <a:off x="7144745" y="2483732"/>
            <a:ext cx="92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M.E.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pic>
        <p:nvPicPr>
          <p:cNvPr id="21" name="Graphic 20" descr="Line Arrow: Straight">
            <a:extLst>
              <a:ext uri="{FF2B5EF4-FFF2-40B4-BE49-F238E27FC236}">
                <a16:creationId xmlns:a16="http://schemas.microsoft.com/office/drawing/2014/main" id="{4ABADEFF-3815-48E2-B0CC-0C35F6861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68535" y="3345256"/>
            <a:ext cx="1208550" cy="91440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A073FCB-21DB-41A6-9707-953B578649D5}"/>
              </a:ext>
            </a:extLst>
          </p:cNvPr>
          <p:cNvSpPr txBox="1">
            <a:spLocks/>
          </p:cNvSpPr>
          <p:nvPr/>
        </p:nvSpPr>
        <p:spPr>
          <a:xfrm>
            <a:off x="838200" y="1126559"/>
            <a:ext cx="10515600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MUESTRA DE UNIDADES(M.U.)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conjunto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unidades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experimentales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seleccionadas</a:t>
            </a:r>
            <a:endParaRPr lang="de-DE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BA6C18-0B61-4076-8772-D6D58A82295C}"/>
              </a:ext>
            </a:extLst>
          </p:cNvPr>
          <p:cNvSpPr/>
          <p:nvPr/>
        </p:nvSpPr>
        <p:spPr>
          <a:xfrm>
            <a:off x="4076249" y="3021851"/>
            <a:ext cx="1079294" cy="1885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u1‘</a:t>
            </a:r>
          </a:p>
          <a:p>
            <a:pPr algn="ctr"/>
            <a:r>
              <a:rPr lang="de-DE" b="1" dirty="0"/>
              <a:t>u2‘</a:t>
            </a:r>
          </a:p>
          <a:p>
            <a:pPr algn="ctr"/>
            <a:r>
              <a:rPr lang="de-DE" b="1" dirty="0"/>
              <a:t>…</a:t>
            </a:r>
          </a:p>
          <a:p>
            <a:pPr algn="ctr"/>
            <a:r>
              <a:rPr lang="de-DE" b="1" dirty="0" err="1"/>
              <a:t>uk</a:t>
            </a:r>
            <a:r>
              <a:rPr lang="de-DE" b="1" dirty="0"/>
              <a:t>‘</a:t>
            </a:r>
          </a:p>
          <a:p>
            <a:pPr algn="ctr"/>
            <a:endParaRPr lang="es-ES_tradnl" dirty="0"/>
          </a:p>
        </p:txBody>
      </p:sp>
      <p:pic>
        <p:nvPicPr>
          <p:cNvPr id="23" name="Graphic 22" descr="Line Arrow: Straight">
            <a:extLst>
              <a:ext uri="{FF2B5EF4-FFF2-40B4-BE49-F238E27FC236}">
                <a16:creationId xmlns:a16="http://schemas.microsoft.com/office/drawing/2014/main" id="{0302DA14-9BA8-4CF8-BF6D-D312779417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326851" y="3350628"/>
            <a:ext cx="627506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650E71-C816-43C8-B0DB-7558B55EFB1A}"/>
              </a:ext>
            </a:extLst>
          </p:cNvPr>
          <p:cNvSpPr txBox="1"/>
          <p:nvPr/>
        </p:nvSpPr>
        <p:spPr>
          <a:xfrm>
            <a:off x="3932196" y="2500557"/>
            <a:ext cx="92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M.U.</a:t>
            </a:r>
            <a:endParaRPr lang="es-ES_tradnl" sz="2800" b="1" dirty="0">
              <a:solidFill>
                <a:schemeClr val="bg1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E482DF9-5522-4459-BF34-0136300A6DF0}"/>
              </a:ext>
            </a:extLst>
          </p:cNvPr>
          <p:cNvSpPr txBox="1">
            <a:spLocks/>
          </p:cNvSpPr>
          <p:nvPr/>
        </p:nvSpPr>
        <p:spPr>
          <a:xfrm>
            <a:off x="838199" y="5460032"/>
            <a:ext cx="10515600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MUESTRA ESTADÍSTICA(M.E.)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conjunto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resultados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obtenidos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al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medir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u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observar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 variable 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cada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elemento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la M.U.</a:t>
            </a:r>
          </a:p>
        </p:txBody>
      </p:sp>
    </p:spTree>
    <p:extLst>
      <p:ext uri="{BB962C8B-B14F-4D97-AF65-F5344CB8AC3E}">
        <p14:creationId xmlns:p14="http://schemas.microsoft.com/office/powerpoint/2010/main" val="7141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AF7EE73-D03F-47F9-B2C9-E1A05B6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F1C877-C27E-4F7D-A38E-6E88E7A63677}"/>
              </a:ext>
            </a:extLst>
          </p:cNvPr>
          <p:cNvSpPr txBox="1">
            <a:spLocks/>
          </p:cNvSpPr>
          <p:nvPr/>
        </p:nvSpPr>
        <p:spPr>
          <a:xfrm>
            <a:off x="957470" y="1728884"/>
            <a:ext cx="9591260" cy="23391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Objetivo</a:t>
            </a:r>
            <a:r>
              <a:rPr lang="de-DE" dirty="0">
                <a:solidFill>
                  <a:schemeClr val="bg1"/>
                </a:solidFill>
              </a:rPr>
              <a:t> del </a:t>
            </a:r>
            <a:r>
              <a:rPr lang="de-DE" dirty="0" err="1">
                <a:solidFill>
                  <a:schemeClr val="bg1"/>
                </a:solidFill>
              </a:rPr>
              <a:t>muestreo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representatividad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Imposible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estudiar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toda</a:t>
            </a:r>
            <a:r>
              <a:rPr lang="de-DE" dirty="0">
                <a:solidFill>
                  <a:schemeClr val="bg1"/>
                </a:solidFill>
              </a:rPr>
              <a:t> la </a:t>
            </a: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unidades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Inconveniencia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estudiar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única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unidad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Una </a:t>
            </a:r>
            <a:r>
              <a:rPr lang="de-DE" dirty="0" err="1">
                <a:solidFill>
                  <a:schemeClr val="bg1"/>
                </a:solidFill>
              </a:rPr>
              <a:t>técnica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para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lograr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representatividad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el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muestreo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aleatorio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591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78889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 err="1">
                <a:solidFill>
                  <a:srgbClr val="FFFF00"/>
                </a:solidFill>
              </a:rPr>
              <a:t>Desarrollar</a:t>
            </a:r>
            <a:r>
              <a:rPr lang="de-DE" b="1" dirty="0">
                <a:solidFill>
                  <a:srgbClr val="FFFF00"/>
                </a:solidFill>
              </a:rPr>
              <a:t> </a:t>
            </a:r>
            <a:r>
              <a:rPr lang="de-DE" b="1" dirty="0" err="1">
                <a:solidFill>
                  <a:srgbClr val="FFFF00"/>
                </a:solidFill>
              </a:rPr>
              <a:t>un</a:t>
            </a:r>
            <a:r>
              <a:rPr lang="de-DE" b="1" dirty="0">
                <a:solidFill>
                  <a:srgbClr val="FFFF00"/>
                </a:solidFill>
              </a:rPr>
              <a:t> </a:t>
            </a:r>
            <a:r>
              <a:rPr lang="de-DE" b="1" dirty="0" err="1">
                <a:solidFill>
                  <a:srgbClr val="FFFF00"/>
                </a:solidFill>
              </a:rPr>
              <a:t>punto</a:t>
            </a:r>
            <a:r>
              <a:rPr lang="de-DE" b="1" dirty="0">
                <a:solidFill>
                  <a:srgbClr val="FFFF00"/>
                </a:solidFill>
              </a:rPr>
              <a:t> de </a:t>
            </a:r>
            <a:r>
              <a:rPr lang="de-DE" b="1" dirty="0" err="1">
                <a:solidFill>
                  <a:srgbClr val="FFFF00"/>
                </a:solidFill>
              </a:rPr>
              <a:t>vista</a:t>
            </a:r>
            <a:r>
              <a:rPr lang="de-DE" b="1" dirty="0">
                <a:solidFill>
                  <a:srgbClr val="FFFF00"/>
                </a:solidFill>
              </a:rPr>
              <a:t> </a:t>
            </a:r>
            <a:r>
              <a:rPr lang="de-DE" b="1" dirty="0" err="1">
                <a:solidFill>
                  <a:srgbClr val="FFFF00"/>
                </a:solidFill>
              </a:rPr>
              <a:t>probabilístico</a:t>
            </a:r>
            <a:r>
              <a:rPr lang="de-DE" b="1" dirty="0">
                <a:solidFill>
                  <a:srgbClr val="FFFF00"/>
                </a:solidFill>
              </a:rPr>
              <a:t> </a:t>
            </a:r>
            <a:r>
              <a:rPr lang="de-DE" b="1" dirty="0" err="1">
                <a:solidFill>
                  <a:srgbClr val="FFFF00"/>
                </a:solidFill>
              </a:rPr>
              <a:t>sobre</a:t>
            </a:r>
            <a:r>
              <a:rPr lang="de-DE" b="1" dirty="0">
                <a:solidFill>
                  <a:srgbClr val="FFFF00"/>
                </a:solidFill>
              </a:rPr>
              <a:t> los </a:t>
            </a:r>
            <a:r>
              <a:rPr lang="de-DE" b="1" dirty="0" err="1">
                <a:solidFill>
                  <a:srgbClr val="FFFF00"/>
                </a:solidFill>
              </a:rPr>
              <a:t>datos</a:t>
            </a:r>
            <a:endParaRPr lang="de-DE" b="1" dirty="0">
              <a:solidFill>
                <a:srgbClr val="FFFF00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permita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comprender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dominar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mejor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conceptos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como</a:t>
            </a:r>
            <a:r>
              <a:rPr lang="de-DE" dirty="0">
                <a:solidFill>
                  <a:schemeClr val="bg1"/>
                </a:solidFill>
              </a:rPr>
              <a:t> los de </a:t>
            </a:r>
            <a:r>
              <a:rPr lang="de-DE" dirty="0" err="1">
                <a:solidFill>
                  <a:schemeClr val="bg1"/>
                </a:solidFill>
              </a:rPr>
              <a:t>prueba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hipótesis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p.value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significancia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permita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distinguir</a:t>
            </a:r>
            <a:r>
              <a:rPr lang="de-DE" dirty="0">
                <a:solidFill>
                  <a:schemeClr val="bg1"/>
                </a:solidFill>
              </a:rPr>
              <a:t> entre la </a:t>
            </a:r>
            <a:r>
              <a:rPr lang="de-DE" dirty="0" err="1">
                <a:solidFill>
                  <a:schemeClr val="bg1"/>
                </a:solidFill>
              </a:rPr>
              <a:t>etapa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descriptiva</a:t>
            </a:r>
            <a:r>
              <a:rPr lang="de-DE" dirty="0">
                <a:solidFill>
                  <a:schemeClr val="bg1"/>
                </a:solidFill>
              </a:rPr>
              <a:t> y la </a:t>
            </a:r>
            <a:r>
              <a:rPr lang="de-DE" dirty="0" err="1">
                <a:solidFill>
                  <a:schemeClr val="bg1"/>
                </a:solidFill>
              </a:rPr>
              <a:t>etapa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inferencial</a:t>
            </a:r>
            <a:r>
              <a:rPr lang="de-DE" dirty="0">
                <a:solidFill>
                  <a:schemeClr val="bg1"/>
                </a:solidFill>
              </a:rPr>
              <a:t> en </a:t>
            </a:r>
            <a:r>
              <a:rPr lang="de-DE" dirty="0" err="1">
                <a:solidFill>
                  <a:schemeClr val="bg1"/>
                </a:solidFill>
              </a:rPr>
              <a:t>un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trabajo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analítico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comprendan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herramientas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entran</a:t>
            </a:r>
            <a:r>
              <a:rPr lang="de-DE" dirty="0">
                <a:solidFill>
                  <a:schemeClr val="bg1"/>
                </a:solidFill>
              </a:rPr>
              <a:t> en </a:t>
            </a:r>
            <a:r>
              <a:rPr lang="de-DE" dirty="0" err="1">
                <a:solidFill>
                  <a:schemeClr val="bg1"/>
                </a:solidFill>
              </a:rPr>
              <a:t>juego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cuando</a:t>
            </a:r>
            <a:r>
              <a:rPr lang="de-DE" dirty="0">
                <a:solidFill>
                  <a:schemeClr val="bg1"/>
                </a:solidFill>
              </a:rPr>
              <a:t> se </a:t>
            </a:r>
            <a:r>
              <a:rPr lang="de-DE" dirty="0" err="1">
                <a:solidFill>
                  <a:schemeClr val="bg1"/>
                </a:solidFill>
              </a:rPr>
              <a:t>pasa</a:t>
            </a:r>
            <a:r>
              <a:rPr lang="de-DE" dirty="0">
                <a:solidFill>
                  <a:schemeClr val="bg1"/>
                </a:solidFill>
              </a:rPr>
              <a:t> de la </a:t>
            </a:r>
            <a:r>
              <a:rPr lang="de-DE" dirty="0" err="1">
                <a:solidFill>
                  <a:schemeClr val="bg1"/>
                </a:solidFill>
              </a:rPr>
              <a:t>etapa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descriptiva</a:t>
            </a:r>
            <a:r>
              <a:rPr lang="de-DE" dirty="0">
                <a:solidFill>
                  <a:schemeClr val="bg1"/>
                </a:solidFill>
              </a:rPr>
              <a:t> a la </a:t>
            </a:r>
            <a:r>
              <a:rPr lang="de-DE" dirty="0" err="1">
                <a:solidFill>
                  <a:schemeClr val="bg1"/>
                </a:solidFill>
              </a:rPr>
              <a:t>inferencial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que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significan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herramientas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Tipo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diseño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tipo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test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simulaciones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métodos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computacionales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herrmientas</a:t>
            </a:r>
            <a:r>
              <a:rPr lang="de-DE" dirty="0">
                <a:solidFill>
                  <a:schemeClr val="bg1"/>
                </a:solidFill>
              </a:rPr>
              <a:t> del </a:t>
            </a:r>
            <a:r>
              <a:rPr lang="de-DE" dirty="0" err="1">
                <a:solidFill>
                  <a:schemeClr val="bg1"/>
                </a:solidFill>
              </a:rPr>
              <a:t>análisis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estadístico</a:t>
            </a:r>
            <a:r>
              <a:rPr lang="de-DE" dirty="0">
                <a:solidFill>
                  <a:schemeClr val="bg1"/>
                </a:solidFill>
              </a:rPr>
              <a:t> =&gt; </a:t>
            </a:r>
            <a:r>
              <a:rPr lang="de-DE" dirty="0" err="1">
                <a:solidFill>
                  <a:schemeClr val="bg1"/>
                </a:solidFill>
              </a:rPr>
              <a:t>estadístico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BF32-31DB-4154-ABA3-DF55D6F1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435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AF7EE73-D03F-47F9-B2C9-E1A05B65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18610C-F179-422E-AA0B-7659FB723E0F}"/>
              </a:ext>
            </a:extLst>
          </p:cNvPr>
          <p:cNvSpPr txBox="1">
            <a:spLocks/>
          </p:cNvSpPr>
          <p:nvPr/>
        </p:nvSpPr>
        <p:spPr>
          <a:xfrm>
            <a:off x="430695" y="1263753"/>
            <a:ext cx="10515600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(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Redefinición</a:t>
            </a: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) MUESTRA DE UNIDADES(M.U.)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subconjunto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representativo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población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unidades</a:t>
            </a:r>
            <a:endParaRPr lang="de-DE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pic>
        <p:nvPicPr>
          <p:cNvPr id="13" name="Graphic 12" descr="Warning">
            <a:extLst>
              <a:ext uri="{FF2B5EF4-FFF2-40B4-BE49-F238E27FC236}">
                <a16:creationId xmlns:a16="http://schemas.microsoft.com/office/drawing/2014/main" id="{9106D07F-A2EA-4B42-9EAA-EF806BC9D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648" y="2592030"/>
            <a:ext cx="639058" cy="639058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522C28E-2E70-4047-BE67-04CA7C786B8C}"/>
              </a:ext>
            </a:extLst>
          </p:cNvPr>
          <p:cNvSpPr txBox="1">
            <a:spLocks/>
          </p:cNvSpPr>
          <p:nvPr/>
        </p:nvSpPr>
        <p:spPr>
          <a:xfrm>
            <a:off x="1300369" y="2301245"/>
            <a:ext cx="9591260" cy="199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La </a:t>
            </a:r>
            <a:r>
              <a:rPr lang="de-DE" dirty="0" err="1">
                <a:solidFill>
                  <a:schemeClr val="bg1"/>
                </a:solidFill>
              </a:rPr>
              <a:t>aleatoriedad</a:t>
            </a:r>
            <a:r>
              <a:rPr lang="de-DE" dirty="0">
                <a:solidFill>
                  <a:schemeClr val="bg1"/>
                </a:solidFill>
              </a:rPr>
              <a:t> del </a:t>
            </a:r>
            <a:r>
              <a:rPr lang="de-DE" dirty="0" err="1">
                <a:solidFill>
                  <a:schemeClr val="bg1"/>
                </a:solidFill>
              </a:rPr>
              <a:t>muestreo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 es la </a:t>
            </a:r>
            <a:r>
              <a:rPr lang="de-DE" dirty="0" err="1">
                <a:solidFill>
                  <a:schemeClr val="bg1"/>
                </a:solidFill>
              </a:rPr>
              <a:t>única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herramienta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para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lograr</a:t>
            </a:r>
            <a:r>
              <a:rPr lang="de-DE" dirty="0">
                <a:solidFill>
                  <a:schemeClr val="bg1"/>
                </a:solidFill>
              </a:rPr>
              <a:t> la </a:t>
            </a:r>
            <a:r>
              <a:rPr lang="de-DE" dirty="0" err="1">
                <a:solidFill>
                  <a:schemeClr val="bg1"/>
                </a:solidFill>
              </a:rPr>
              <a:t>representatividad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Acotar</a:t>
            </a:r>
            <a:r>
              <a:rPr lang="de-DE" dirty="0">
                <a:solidFill>
                  <a:schemeClr val="bg1"/>
                </a:solidFill>
              </a:rPr>
              <a:t> la </a:t>
            </a: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luego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seleccionar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aleatoriamente</a:t>
            </a:r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4AE8E-78D7-4CF3-8E4B-8C7F3CFF29D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6177" y="5020991"/>
            <a:ext cx="4543868" cy="1309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004612-F99B-415A-95F8-6D2CEC003DF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83668" y="5020983"/>
            <a:ext cx="5192518" cy="928867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EF30772-E9B1-4690-8E4D-819AD03EE9C9}"/>
              </a:ext>
            </a:extLst>
          </p:cNvPr>
          <p:cNvSpPr txBox="1">
            <a:spLocks/>
          </p:cNvSpPr>
          <p:nvPr/>
        </p:nvSpPr>
        <p:spPr>
          <a:xfrm>
            <a:off x="769567" y="4414062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Acotar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7C4A5C7-D324-428B-8742-DE91930364A5}"/>
              </a:ext>
            </a:extLst>
          </p:cNvPr>
          <p:cNvSpPr txBox="1">
            <a:spLocks/>
          </p:cNvSpPr>
          <p:nvPr/>
        </p:nvSpPr>
        <p:spPr>
          <a:xfrm>
            <a:off x="6403173" y="4414063"/>
            <a:ext cx="5019261" cy="70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Seleccionar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2952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0592D3-2601-4561-82C4-75C68A69449B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1.3. </a:t>
            </a:r>
            <a:r>
              <a:rPr lang="de-DE" sz="2800" i="1" dirty="0" err="1">
                <a:solidFill>
                  <a:schemeClr val="bg1"/>
                </a:solidFill>
              </a:rPr>
              <a:t>Muestra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estadística</a:t>
            </a:r>
            <a:endParaRPr lang="de-DE" sz="28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2219B-5945-48B7-AE53-7CD15CC3FA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43" y="2034545"/>
            <a:ext cx="4496873" cy="703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9FBCC-E3D9-48BA-8D4E-B635D2AB0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775" y="2950533"/>
            <a:ext cx="4908288" cy="594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792882-276B-4CF3-BFA1-5F3309BEB5C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845" y="3757994"/>
            <a:ext cx="4304886" cy="898411"/>
          </a:xfrm>
          <a:prstGeom prst="rect">
            <a:avLst/>
          </a:prstGeom>
        </p:spPr>
      </p:pic>
      <p:pic>
        <p:nvPicPr>
          <p:cNvPr id="14" name="Graphic 13" descr="Line Arrow: Straight">
            <a:extLst>
              <a:ext uri="{FF2B5EF4-FFF2-40B4-BE49-F238E27FC236}">
                <a16:creationId xmlns:a16="http://schemas.microsoft.com/office/drawing/2014/main" id="{AD061665-4F36-4721-9912-6370667ACE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394934" y="3769894"/>
            <a:ext cx="120855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1AD909-EA68-4453-897F-79A170C73F9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11334" y="3812097"/>
            <a:ext cx="4427883" cy="8984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ED59E8-A934-4A72-939C-BC8BA610551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4846" y="4879171"/>
            <a:ext cx="6610350" cy="1352550"/>
          </a:xfrm>
          <a:prstGeom prst="rect">
            <a:avLst/>
          </a:prstGeom>
        </p:spPr>
      </p:pic>
      <p:pic>
        <p:nvPicPr>
          <p:cNvPr id="21" name="Graphic 20" descr="Line Arrow: Straight">
            <a:extLst>
              <a:ext uri="{FF2B5EF4-FFF2-40B4-BE49-F238E27FC236}">
                <a16:creationId xmlns:a16="http://schemas.microsoft.com/office/drawing/2014/main" id="{F9C3B572-3AB4-4769-B983-A6C5F55C17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308244" y="5095012"/>
            <a:ext cx="45753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E475FB-A487-4B03-8644-C598C3BAA53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81410" y="5198131"/>
            <a:ext cx="4231703" cy="7715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CEB089-B5D1-4840-B497-229900C299D9}"/>
              </a:ext>
            </a:extLst>
          </p:cNvPr>
          <p:cNvSpPr txBox="1"/>
          <p:nvPr/>
        </p:nvSpPr>
        <p:spPr>
          <a:xfrm>
            <a:off x="291690" y="2950453"/>
            <a:ext cx="49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2</a:t>
            </a:r>
            <a:endParaRPr lang="es-ES_tradnl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AA568-B8DE-4E44-80A4-0934A0E88AC1}"/>
              </a:ext>
            </a:extLst>
          </p:cNvPr>
          <p:cNvSpPr txBox="1"/>
          <p:nvPr/>
        </p:nvSpPr>
        <p:spPr>
          <a:xfrm>
            <a:off x="324789" y="2200197"/>
            <a:ext cx="49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1</a:t>
            </a:r>
            <a:endParaRPr lang="es-ES_tradnl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53808A-B4CD-4119-84EA-0EEC2D84B0ED}"/>
              </a:ext>
            </a:extLst>
          </p:cNvPr>
          <p:cNvSpPr txBox="1"/>
          <p:nvPr/>
        </p:nvSpPr>
        <p:spPr>
          <a:xfrm>
            <a:off x="291690" y="3826697"/>
            <a:ext cx="49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3</a:t>
            </a:r>
            <a:endParaRPr lang="es-ES_tradnl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B24C1-D3F8-4A03-A850-078722C81B3D}"/>
              </a:ext>
            </a:extLst>
          </p:cNvPr>
          <p:cNvSpPr txBox="1"/>
          <p:nvPr/>
        </p:nvSpPr>
        <p:spPr>
          <a:xfrm>
            <a:off x="291690" y="5198048"/>
            <a:ext cx="49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4</a:t>
            </a:r>
            <a:endParaRPr lang="es-ES_tradnl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2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0592D3-2601-4561-82C4-75C68A69449B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1.3. </a:t>
            </a:r>
            <a:r>
              <a:rPr lang="de-DE" sz="2800" i="1" dirty="0" err="1">
                <a:solidFill>
                  <a:schemeClr val="bg1"/>
                </a:solidFill>
              </a:rPr>
              <a:t>Muestra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estadística</a:t>
            </a:r>
            <a:endParaRPr lang="de-DE" sz="2800" i="1" dirty="0">
              <a:solidFill>
                <a:schemeClr val="bg1"/>
              </a:solidFill>
            </a:endParaRPr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BA5CF474-A0E5-4DF6-BF74-87C2604E1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63" y="2000269"/>
            <a:ext cx="804450" cy="8044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1242717-D971-402B-A8D2-722525E32233}"/>
              </a:ext>
            </a:extLst>
          </p:cNvPr>
          <p:cNvSpPr txBox="1">
            <a:spLocks/>
          </p:cNvSpPr>
          <p:nvPr/>
        </p:nvSpPr>
        <p:spPr>
          <a:xfrm>
            <a:off x="1184013" y="1706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En </a:t>
            </a:r>
            <a:r>
              <a:rPr lang="de-DE" sz="2800" dirty="0" err="1">
                <a:solidFill>
                  <a:schemeClr val="bg1"/>
                </a:solidFill>
              </a:rPr>
              <a:t>base</a:t>
            </a:r>
            <a:r>
              <a:rPr lang="de-DE" sz="2800" dirty="0">
                <a:solidFill>
                  <a:schemeClr val="bg1"/>
                </a:solidFill>
              </a:rPr>
              <a:t> a la </a:t>
            </a:r>
            <a:r>
              <a:rPr lang="de-DE" sz="2800" dirty="0" err="1">
                <a:solidFill>
                  <a:schemeClr val="bg1"/>
                </a:solidFill>
              </a:rPr>
              <a:t>descripción</a:t>
            </a:r>
            <a:r>
              <a:rPr lang="de-DE" sz="2800" dirty="0">
                <a:solidFill>
                  <a:schemeClr val="bg1"/>
                </a:solidFill>
              </a:rPr>
              <a:t> de las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 anteriores, ¿</a:t>
            </a:r>
            <a:r>
              <a:rPr lang="de-DE" sz="2800" dirty="0" err="1">
                <a:solidFill>
                  <a:schemeClr val="bg1"/>
                </a:solidFill>
              </a:rPr>
              <a:t>pueden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decir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cual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todas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acerca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al </a:t>
            </a:r>
            <a:r>
              <a:rPr lang="de-DE" sz="2800" dirty="0" err="1">
                <a:solidFill>
                  <a:schemeClr val="bg1"/>
                </a:solidFill>
              </a:rPr>
              <a:t>criterio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representatividad</a:t>
            </a:r>
            <a:r>
              <a:rPr lang="de-DE" sz="28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98BC327-F761-4725-8ED6-CE90053209AC}"/>
              </a:ext>
            </a:extLst>
          </p:cNvPr>
          <p:cNvSpPr txBox="1">
            <a:spLocks/>
          </p:cNvSpPr>
          <p:nvPr/>
        </p:nvSpPr>
        <p:spPr>
          <a:xfrm>
            <a:off x="1184013" y="2804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Tiene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sentido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concepto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Unidades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3?</a:t>
            </a:r>
          </a:p>
        </p:txBody>
      </p:sp>
      <p:pic>
        <p:nvPicPr>
          <p:cNvPr id="28" name="Graphic 27" descr="Head with Gears">
            <a:extLst>
              <a:ext uri="{FF2B5EF4-FFF2-40B4-BE49-F238E27FC236}">
                <a16:creationId xmlns:a16="http://schemas.microsoft.com/office/drawing/2014/main" id="{CCF4A2F9-C7A6-49E0-9F58-1EA34712E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63" y="2935030"/>
            <a:ext cx="804450" cy="80445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49BA3C55-EF23-4F44-9114-400F5F9D1BE9}"/>
              </a:ext>
            </a:extLst>
          </p:cNvPr>
          <p:cNvSpPr txBox="1">
            <a:spLocks/>
          </p:cNvSpPr>
          <p:nvPr/>
        </p:nvSpPr>
        <p:spPr>
          <a:xfrm>
            <a:off x="1184013" y="3510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¿Y 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4?</a:t>
            </a:r>
          </a:p>
        </p:txBody>
      </p:sp>
      <p:pic>
        <p:nvPicPr>
          <p:cNvPr id="30" name="Graphic 29" descr="Head with Gears">
            <a:extLst>
              <a:ext uri="{FF2B5EF4-FFF2-40B4-BE49-F238E27FC236}">
                <a16:creationId xmlns:a16="http://schemas.microsoft.com/office/drawing/2014/main" id="{B67EDBE8-ADEC-4B78-BD12-CFF9D83DC0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63" y="3803123"/>
            <a:ext cx="804450" cy="8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481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>
                <a:solidFill>
                  <a:schemeClr val="bg1"/>
                </a:solidFill>
              </a:rPr>
              <a:t>Medidas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tendencia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central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BF32-31DB-4154-ABA3-DF55D6F1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515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98BC327-F761-4725-8ED6-CE90053209AC}"/>
              </a:ext>
            </a:extLst>
          </p:cNvPr>
          <p:cNvSpPr txBox="1">
            <a:spLocks/>
          </p:cNvSpPr>
          <p:nvPr/>
        </p:nvSpPr>
        <p:spPr>
          <a:xfrm>
            <a:off x="227411" y="655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Usaremos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base</a:t>
            </a:r>
            <a:r>
              <a:rPr lang="de-DE" sz="2800" dirty="0">
                <a:solidFill>
                  <a:schemeClr val="bg1"/>
                </a:solidFill>
              </a:rPr>
              <a:t> a los </a:t>
            </a:r>
            <a:r>
              <a:rPr lang="de-DE" sz="2800" dirty="0" err="1">
                <a:solidFill>
                  <a:schemeClr val="bg1"/>
                </a:solidFill>
              </a:rPr>
              <a:t>reportados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siguiente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trabajo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C0303-F1B3-4D0A-A2DA-99E5C9D00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149" y="1790700"/>
            <a:ext cx="77343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5F9402-808E-40B9-ABC2-28B76D3F0C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590" y="3749408"/>
            <a:ext cx="7653916" cy="10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95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98BC327-F761-4725-8ED6-CE90053209AC}"/>
              </a:ext>
            </a:extLst>
          </p:cNvPr>
          <p:cNvSpPr txBox="1">
            <a:spLocks/>
          </p:cNvSpPr>
          <p:nvPr/>
        </p:nvSpPr>
        <p:spPr>
          <a:xfrm>
            <a:off x="227411" y="655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Repacemos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conceptos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FD5A1-7FA2-47A5-9953-BC3C345D9B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456" y="1873493"/>
            <a:ext cx="7489858" cy="5602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838200" y="2561240"/>
            <a:ext cx="10515600" cy="3214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Unidad</a:t>
            </a:r>
            <a:r>
              <a:rPr lang="de-DE" sz="2800" dirty="0">
                <a:solidFill>
                  <a:schemeClr val="bg1"/>
                </a:solidFill>
              </a:rPr>
              <a:t> experimental: </a:t>
            </a:r>
            <a:r>
              <a:rPr lang="de-DE" sz="2800" dirty="0" err="1">
                <a:solidFill>
                  <a:schemeClr val="bg1"/>
                </a:solidFill>
              </a:rPr>
              <a:t>incisivo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central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maxilar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incisivo</a:t>
            </a:r>
            <a:r>
              <a:rPr lang="de-DE" sz="2800" dirty="0">
                <a:solidFill>
                  <a:schemeClr val="bg1"/>
                </a:solidFill>
              </a:rPr>
              <a:t> lateral </a:t>
            </a:r>
            <a:r>
              <a:rPr lang="de-DE" sz="2800" dirty="0" err="1">
                <a:solidFill>
                  <a:schemeClr val="bg1"/>
                </a:solidFill>
              </a:rPr>
              <a:t>maxilar</a:t>
            </a:r>
            <a:r>
              <a:rPr lang="de-DE" sz="2800" dirty="0">
                <a:solidFill>
                  <a:schemeClr val="bg1"/>
                </a:solidFill>
              </a:rPr>
              <a:t> y </a:t>
            </a:r>
            <a:r>
              <a:rPr lang="de-DE" sz="2800" dirty="0" err="1">
                <a:solidFill>
                  <a:schemeClr val="bg1"/>
                </a:solidFill>
              </a:rPr>
              <a:t>caninos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persona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adulta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edad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 de 34 </a:t>
            </a:r>
            <a:r>
              <a:rPr lang="de-DE" sz="2800" dirty="0" err="1">
                <a:solidFill>
                  <a:schemeClr val="bg1"/>
                </a:solidFill>
              </a:rPr>
              <a:t>años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r>
              <a:rPr lang="de-DE" sz="2800" dirty="0">
                <a:solidFill>
                  <a:schemeClr val="bg1"/>
                </a:solidFill>
              </a:rPr>
              <a:t> o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, de </a:t>
            </a:r>
            <a:r>
              <a:rPr lang="de-DE" sz="2800" dirty="0" err="1">
                <a:solidFill>
                  <a:schemeClr val="bg1"/>
                </a:solidFill>
              </a:rPr>
              <a:t>origen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europeo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hayan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sufrido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restauraciones</a:t>
            </a:r>
            <a:r>
              <a:rPr lang="de-DE" sz="2800" dirty="0">
                <a:solidFill>
                  <a:schemeClr val="bg1"/>
                </a:solidFill>
              </a:rPr>
              <a:t> y de las </a:t>
            </a:r>
            <a:r>
              <a:rPr lang="de-DE" sz="2800" dirty="0" err="1">
                <a:solidFill>
                  <a:schemeClr val="bg1"/>
                </a:solidFill>
              </a:rPr>
              <a:t>cuales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puedan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obtener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moldes</a:t>
            </a:r>
            <a:r>
              <a:rPr lang="de-DE" sz="2800" dirty="0">
                <a:solidFill>
                  <a:schemeClr val="bg1"/>
                </a:solidFill>
              </a:rPr>
              <a:t> dentales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buen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diagnóstico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unidades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extensión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poblacional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unidad</a:t>
            </a:r>
            <a:r>
              <a:rPr lang="de-DE" sz="2800" dirty="0">
                <a:solidFill>
                  <a:schemeClr val="bg1"/>
                </a:solidFill>
              </a:rPr>
              <a:t> experimental.</a:t>
            </a:r>
          </a:p>
        </p:txBody>
      </p:sp>
    </p:spTree>
    <p:extLst>
      <p:ext uri="{BB962C8B-B14F-4D97-AF65-F5344CB8AC3E}">
        <p14:creationId xmlns:p14="http://schemas.microsoft.com/office/powerpoint/2010/main" val="5719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98BC327-F761-4725-8ED6-CE90053209AC}"/>
              </a:ext>
            </a:extLst>
          </p:cNvPr>
          <p:cNvSpPr txBox="1">
            <a:spLocks/>
          </p:cNvSpPr>
          <p:nvPr/>
        </p:nvSpPr>
        <p:spPr>
          <a:xfrm>
            <a:off x="227411" y="655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Repacemos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conceptos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718812" y="3240743"/>
            <a:ext cx="10515600" cy="3214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Variable: </a:t>
            </a:r>
            <a:r>
              <a:rPr lang="de-DE" sz="2800" dirty="0" err="1">
                <a:solidFill>
                  <a:schemeClr val="bg1"/>
                </a:solidFill>
              </a:rPr>
              <a:t>ancho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mediodistal</a:t>
            </a:r>
            <a:r>
              <a:rPr lang="de-DE" sz="2800" dirty="0">
                <a:solidFill>
                  <a:schemeClr val="bg1"/>
                </a:solidFill>
              </a:rPr>
              <a:t> en mm y 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corona-raiz</a:t>
            </a:r>
            <a:r>
              <a:rPr lang="de-DE" sz="2800" dirty="0">
                <a:solidFill>
                  <a:schemeClr val="bg1"/>
                </a:solidFill>
              </a:rPr>
              <a:t> en mm.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Los </a:t>
            </a:r>
            <a:r>
              <a:rPr lang="de-DE" sz="2800" dirty="0" err="1">
                <a:solidFill>
                  <a:schemeClr val="bg1"/>
                </a:solidFill>
              </a:rPr>
              <a:t>moldes</a:t>
            </a:r>
            <a:r>
              <a:rPr lang="de-DE" sz="2800" dirty="0">
                <a:solidFill>
                  <a:schemeClr val="bg1"/>
                </a:solidFill>
              </a:rPr>
              <a:t> dentales </a:t>
            </a:r>
            <a:r>
              <a:rPr lang="de-DE" sz="2800" dirty="0" err="1">
                <a:solidFill>
                  <a:schemeClr val="bg1"/>
                </a:solidFill>
              </a:rPr>
              <a:t>son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medio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medir</a:t>
            </a:r>
            <a:r>
              <a:rPr lang="de-DE" sz="2800" dirty="0">
                <a:solidFill>
                  <a:schemeClr val="bg1"/>
                </a:solidFill>
              </a:rPr>
              <a:t> la variable,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unidad</a:t>
            </a:r>
            <a:r>
              <a:rPr lang="de-DE" sz="2800" dirty="0">
                <a:solidFill>
                  <a:schemeClr val="bg1"/>
                </a:solidFill>
              </a:rPr>
              <a:t> experimental.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El </a:t>
            </a:r>
            <a:r>
              <a:rPr lang="de-DE" sz="2800" dirty="0" err="1">
                <a:solidFill>
                  <a:schemeClr val="bg1"/>
                </a:solidFill>
              </a:rPr>
              <a:t>ratio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ancho</a:t>
            </a:r>
            <a:r>
              <a:rPr lang="de-DE" sz="2800" dirty="0">
                <a:solidFill>
                  <a:schemeClr val="bg1"/>
                </a:solidFill>
              </a:rPr>
              <a:t>/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es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variable </a:t>
            </a:r>
            <a:r>
              <a:rPr lang="de-DE" sz="2800" dirty="0" err="1">
                <a:solidFill>
                  <a:schemeClr val="bg1"/>
                </a:solidFill>
              </a:rPr>
              <a:t>medida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directamente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sino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característica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construida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base</a:t>
            </a:r>
            <a:r>
              <a:rPr lang="de-DE" sz="2800" dirty="0">
                <a:solidFill>
                  <a:schemeClr val="bg1"/>
                </a:solidFill>
              </a:rPr>
              <a:t> a las variables.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2C0C-F49B-4F22-9E5B-ECC8230255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558" y="1581614"/>
            <a:ext cx="8140638" cy="1428872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930FA84F-0495-4915-9A6C-94BC52756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65" y="3979243"/>
            <a:ext cx="394023" cy="394023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AF303F50-F29D-492E-8495-B7300159CE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8742" y="4766027"/>
            <a:ext cx="394023" cy="3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98BC327-F761-4725-8ED6-CE90053209AC}"/>
              </a:ext>
            </a:extLst>
          </p:cNvPr>
          <p:cNvSpPr txBox="1">
            <a:spLocks/>
          </p:cNvSpPr>
          <p:nvPr/>
        </p:nvSpPr>
        <p:spPr>
          <a:xfrm>
            <a:off x="227411" y="655104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Para </a:t>
            </a:r>
            <a:r>
              <a:rPr lang="de-DE" sz="2800" dirty="0" err="1">
                <a:solidFill>
                  <a:schemeClr val="bg1"/>
                </a:solidFill>
              </a:rPr>
              <a:t>analizar</a:t>
            </a:r>
            <a:r>
              <a:rPr lang="de-DE" sz="2800" dirty="0">
                <a:solidFill>
                  <a:schemeClr val="bg1"/>
                </a:solidFill>
              </a:rPr>
              <a:t> los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vamos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trabajar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frase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llama</a:t>
            </a:r>
            <a:r>
              <a:rPr lang="de-DE" sz="2800" dirty="0">
                <a:solidFill>
                  <a:schemeClr val="bg1"/>
                </a:solidFill>
              </a:rPr>
              <a:t> a la </a:t>
            </a:r>
            <a:r>
              <a:rPr lang="de-DE" sz="2800" dirty="0" err="1">
                <a:solidFill>
                  <a:schemeClr val="bg1"/>
                </a:solidFill>
              </a:rPr>
              <a:t>intuición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de-DE" sz="2800" b="1" i="1" dirty="0">
                <a:solidFill>
                  <a:schemeClr val="bg1"/>
                </a:solidFill>
              </a:rPr>
              <a:t>las </a:t>
            </a:r>
            <a:r>
              <a:rPr lang="de-DE" sz="2800" b="1" i="1" dirty="0" err="1">
                <a:solidFill>
                  <a:schemeClr val="bg1"/>
                </a:solidFill>
              </a:rPr>
              <a:t>mediciones</a:t>
            </a:r>
            <a:r>
              <a:rPr lang="de-DE" sz="2800" b="1" i="1" dirty="0">
                <a:solidFill>
                  <a:schemeClr val="bg1"/>
                </a:solidFill>
              </a:rPr>
              <a:t> se </a:t>
            </a:r>
            <a:r>
              <a:rPr lang="de-DE" sz="2800" b="1" i="1" dirty="0" err="1">
                <a:solidFill>
                  <a:schemeClr val="bg1"/>
                </a:solidFill>
              </a:rPr>
              <a:t>mueven</a:t>
            </a:r>
            <a:r>
              <a:rPr lang="de-DE" sz="2800" b="1" i="1" dirty="0">
                <a:solidFill>
                  <a:schemeClr val="bg1"/>
                </a:solidFill>
              </a:rPr>
              <a:t> </a:t>
            </a:r>
            <a:r>
              <a:rPr lang="de-DE" sz="2800" b="1" i="1" dirty="0" err="1">
                <a:solidFill>
                  <a:schemeClr val="bg1"/>
                </a:solidFill>
              </a:rPr>
              <a:t>alrededor</a:t>
            </a:r>
            <a:r>
              <a:rPr lang="de-DE" sz="2800" b="1" i="1" dirty="0">
                <a:solidFill>
                  <a:schemeClr val="bg1"/>
                </a:solidFill>
              </a:rPr>
              <a:t> de…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1414974" y="4373265"/>
            <a:ext cx="10515600" cy="157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Alrededor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mueven</a:t>
            </a:r>
            <a:r>
              <a:rPr lang="de-DE" sz="2800" dirty="0">
                <a:solidFill>
                  <a:schemeClr val="bg1"/>
                </a:solidFill>
              </a:rPr>
              <a:t>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Podrían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sugerir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algún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alguna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medición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misma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representa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Puede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mínimo</a:t>
            </a:r>
            <a:r>
              <a:rPr lang="de-DE" sz="2800" dirty="0">
                <a:solidFill>
                  <a:schemeClr val="bg1"/>
                </a:solidFill>
              </a:rPr>
              <a:t> o </a:t>
            </a:r>
            <a:r>
              <a:rPr lang="de-DE" sz="2800" dirty="0" err="1">
                <a:solidFill>
                  <a:schemeClr val="bg1"/>
                </a:solidFill>
              </a:rPr>
              <a:t>máximo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41B3FB-F978-4B12-B777-A62C44245843}"/>
              </a:ext>
            </a:extLst>
          </p:cNvPr>
          <p:cNvSpPr txBox="1">
            <a:spLocks/>
          </p:cNvSpPr>
          <p:nvPr/>
        </p:nvSpPr>
        <p:spPr>
          <a:xfrm>
            <a:off x="227411" y="1754884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1.4</a:t>
            </a:r>
            <a:endParaRPr lang="de-D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1F3B6-F954-418C-A76C-4F8DB0F58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5436"/>
              </p:ext>
            </p:extLst>
          </p:nvPr>
        </p:nvGraphicFramePr>
        <p:xfrm>
          <a:off x="358335" y="3095625"/>
          <a:ext cx="7874000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1576007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999181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39271648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1176761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7019355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72294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002067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3538415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3387930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36517075"/>
                    </a:ext>
                  </a:extLst>
                </a:gridCol>
              </a:tblGrid>
              <a:tr h="333375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aleatoria de tamaño 10 (longitud en mm del canino izquierdo)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9512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9.82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9.68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11.85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10.99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9.13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8.86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7.96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11.03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9.76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119108"/>
                  </a:ext>
                </a:extLst>
              </a:tr>
            </a:tbl>
          </a:graphicData>
        </a:graphic>
      </p:graphicFrame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D49CC1B2-E5F3-4764-BA35-17D23AF72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410" y="4484571"/>
            <a:ext cx="1052749" cy="10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1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1280159" y="3369355"/>
            <a:ext cx="10515600" cy="157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Alguna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medición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repite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bastante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caracteriza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esta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Alrededor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mueven</a:t>
            </a:r>
            <a:r>
              <a:rPr lang="de-DE" sz="2800" dirty="0">
                <a:solidFill>
                  <a:schemeClr val="bg1"/>
                </a:solidFill>
              </a:rPr>
              <a:t>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41B3FB-F978-4B12-B777-A62C44245843}"/>
              </a:ext>
            </a:extLst>
          </p:cNvPr>
          <p:cNvSpPr txBox="1">
            <a:spLocks/>
          </p:cNvSpPr>
          <p:nvPr/>
        </p:nvSpPr>
        <p:spPr>
          <a:xfrm>
            <a:off x="227410" y="473903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1.4</a:t>
            </a:r>
            <a:endParaRPr lang="de-DE" sz="2800" b="1" i="1" dirty="0">
              <a:solidFill>
                <a:schemeClr val="bg1"/>
              </a:solidFill>
            </a:endParaRP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D49CC1B2-E5F3-4764-BA35-17D23AF72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194" y="3544407"/>
            <a:ext cx="1052749" cy="105274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63E817C-74A8-4319-9251-961D9CF8B1E3}"/>
              </a:ext>
            </a:extLst>
          </p:cNvPr>
          <p:cNvSpPr txBox="1">
            <a:spLocks/>
          </p:cNvSpPr>
          <p:nvPr/>
        </p:nvSpPr>
        <p:spPr>
          <a:xfrm>
            <a:off x="1280159" y="5539692"/>
            <a:ext cx="10515600" cy="157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Algo</a:t>
            </a:r>
            <a:r>
              <a:rPr lang="de-DE" sz="2800" dirty="0">
                <a:solidFill>
                  <a:schemeClr val="bg1"/>
                </a:solidFill>
              </a:rPr>
              <a:t> ha </a:t>
            </a:r>
            <a:r>
              <a:rPr lang="de-DE" sz="2800" dirty="0" err="1">
                <a:solidFill>
                  <a:schemeClr val="bg1"/>
                </a:solidFill>
              </a:rPr>
              <a:t>ocurrido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caracteriza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esta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Alrededor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mueven</a:t>
            </a:r>
            <a:r>
              <a:rPr lang="de-DE" sz="2800" dirty="0">
                <a:solidFill>
                  <a:schemeClr val="bg1"/>
                </a:solidFill>
              </a:rPr>
              <a:t>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4" name="Graphic 13" descr="Head with Gears">
            <a:extLst>
              <a:ext uri="{FF2B5EF4-FFF2-40B4-BE49-F238E27FC236}">
                <a16:creationId xmlns:a16="http://schemas.microsoft.com/office/drawing/2014/main" id="{7DD5C58F-C389-4E86-A6B2-7A6B9A9B7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194" y="5533158"/>
            <a:ext cx="1052749" cy="10527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D5FEC-4811-4308-9B24-F83E309E9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49185"/>
              </p:ext>
            </p:extLst>
          </p:nvPr>
        </p:nvGraphicFramePr>
        <p:xfrm>
          <a:off x="396238" y="2675454"/>
          <a:ext cx="7962899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696">
                  <a:extLst>
                    <a:ext uri="{9D8B030D-6E8A-4147-A177-3AD203B41FA5}">
                      <a16:colId xmlns:a16="http://schemas.microsoft.com/office/drawing/2014/main" val="4072585443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3816679278"/>
                    </a:ext>
                  </a:extLst>
                </a:gridCol>
                <a:gridCol w="882635">
                  <a:extLst>
                    <a:ext uri="{9D8B030D-6E8A-4147-A177-3AD203B41FA5}">
                      <a16:colId xmlns:a16="http://schemas.microsoft.com/office/drawing/2014/main" val="2543278078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4102004503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525704047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714783534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1194586993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525015712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399951519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3894285946"/>
                    </a:ext>
                  </a:extLst>
                </a:gridCol>
              </a:tblGrid>
              <a:tr h="333375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aleatoria de tamaño 10 (longitud en mm del canino izquierdo)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6957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11.85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10.49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10.99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9.13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10.49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9939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5DAF4A-260C-4DD0-ADFB-BEA7FA5F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61651"/>
              </p:ext>
            </p:extLst>
          </p:nvPr>
        </p:nvGraphicFramePr>
        <p:xfrm>
          <a:off x="396239" y="4764605"/>
          <a:ext cx="7962899" cy="666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696">
                  <a:extLst>
                    <a:ext uri="{9D8B030D-6E8A-4147-A177-3AD203B41FA5}">
                      <a16:colId xmlns:a16="http://schemas.microsoft.com/office/drawing/2014/main" val="2337589950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1346037116"/>
                    </a:ext>
                  </a:extLst>
                </a:gridCol>
                <a:gridCol w="882635">
                  <a:extLst>
                    <a:ext uri="{9D8B030D-6E8A-4147-A177-3AD203B41FA5}">
                      <a16:colId xmlns:a16="http://schemas.microsoft.com/office/drawing/2014/main" val="695100508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452611345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2292176022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3630634800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1968274737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1689262033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999061618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836278049"/>
                    </a:ext>
                  </a:extLst>
                </a:gridCol>
              </a:tblGrid>
              <a:tr h="333375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 dirty="0">
                          <a:effectLst/>
                        </a:rPr>
                        <a:t>muestra aleatoria de tamaño 10 (longitud en mm del canino izquierdo)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087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9.82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9.68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111.85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10.49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10.99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9.13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8.86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7.96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11.03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9.76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63776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8CE1319-B9C3-425B-964A-18930B2FA16E}"/>
              </a:ext>
            </a:extLst>
          </p:cNvPr>
          <p:cNvSpPr txBox="1">
            <a:spLocks/>
          </p:cNvSpPr>
          <p:nvPr/>
        </p:nvSpPr>
        <p:spPr>
          <a:xfrm>
            <a:off x="242597" y="1522519"/>
            <a:ext cx="10515600" cy="157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Obtenemos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otra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cada</a:t>
            </a:r>
            <a:r>
              <a:rPr lang="de-DE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selección</a:t>
            </a:r>
            <a:r>
              <a:rPr lang="de-DE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 de n </a:t>
            </a:r>
            <a:r>
              <a:rPr lang="de-DE" sz="2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unidades</a:t>
            </a:r>
            <a:r>
              <a:rPr lang="de-DE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 se </a:t>
            </a:r>
            <a:r>
              <a:rPr lang="de-DE" sz="2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denomina</a:t>
            </a:r>
            <a:r>
              <a:rPr lang="de-DE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Experimento</a:t>
            </a:r>
            <a:r>
              <a:rPr lang="de-DE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highlight>
                  <a:srgbClr val="FFFF00"/>
                </a:highlight>
              </a:rPr>
              <a:t>Aleatorio</a:t>
            </a:r>
            <a:endParaRPr lang="de-DE" sz="2800" b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4015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98BC327-F761-4725-8ED6-CE90053209AC}"/>
              </a:ext>
            </a:extLst>
          </p:cNvPr>
          <p:cNvSpPr txBox="1">
            <a:spLocks/>
          </p:cNvSpPr>
          <p:nvPr/>
        </p:nvSpPr>
        <p:spPr>
          <a:xfrm>
            <a:off x="227411" y="655104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Estamos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intentando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caracterizar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entera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eligiendo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central</a:t>
            </a:r>
            <a:r>
              <a:rPr lang="de-DE" sz="2800" dirty="0">
                <a:solidFill>
                  <a:schemeClr val="bg1"/>
                </a:solidFill>
              </a:rPr>
              <a:t>, uno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represente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fuerza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gravedad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227410" y="3429000"/>
            <a:ext cx="11023685" cy="2773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Hay </a:t>
            </a:r>
            <a:r>
              <a:rPr lang="de-DE" sz="2800" dirty="0" err="1">
                <a:solidFill>
                  <a:schemeClr val="bg1"/>
                </a:solidFill>
              </a:rPr>
              <a:t>tres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conocidas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usado</a:t>
            </a:r>
            <a:r>
              <a:rPr lang="de-DE" sz="2800" dirty="0">
                <a:solidFill>
                  <a:schemeClr val="bg1"/>
                </a:solidFill>
              </a:rPr>
              <a:t>, sensible a la </a:t>
            </a:r>
            <a:r>
              <a:rPr lang="de-DE" sz="2800" dirty="0" err="1">
                <a:solidFill>
                  <a:schemeClr val="bg1"/>
                </a:solidFill>
              </a:rPr>
              <a:t>dispersión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mismo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peso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todos</a:t>
            </a:r>
            <a:r>
              <a:rPr lang="de-DE" sz="2800" dirty="0">
                <a:solidFill>
                  <a:schemeClr val="bg1"/>
                </a:solidFill>
              </a:rPr>
              <a:t> los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endParaRPr lang="de-DE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Mediana</a:t>
            </a:r>
            <a:r>
              <a:rPr lang="de-DE" sz="2800" dirty="0">
                <a:solidFill>
                  <a:schemeClr val="bg1"/>
                </a:solidFill>
              </a:rPr>
              <a:t>: es de </a:t>
            </a:r>
            <a:r>
              <a:rPr lang="de-DE" sz="2800" dirty="0" err="1">
                <a:solidFill>
                  <a:schemeClr val="bg1"/>
                </a:solidFill>
              </a:rPr>
              <a:t>orden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sustituta</a:t>
            </a:r>
            <a:r>
              <a:rPr lang="de-DE" sz="2800" dirty="0">
                <a:solidFill>
                  <a:schemeClr val="bg1"/>
                </a:solidFill>
              </a:rPr>
              <a:t> a la </a:t>
            </a:r>
            <a:r>
              <a:rPr lang="de-DE" sz="2800" dirty="0" err="1">
                <a:solidFill>
                  <a:schemeClr val="bg1"/>
                </a:solidFill>
              </a:rPr>
              <a:t>media</a:t>
            </a:r>
            <a:r>
              <a:rPr lang="de-DE" sz="2800" dirty="0">
                <a:solidFill>
                  <a:schemeClr val="bg1"/>
                </a:solidFill>
              </a:rPr>
              <a:t> si </a:t>
            </a:r>
            <a:r>
              <a:rPr lang="de-DE" sz="2800" dirty="0" err="1">
                <a:solidFill>
                  <a:schemeClr val="bg1"/>
                </a:solidFill>
              </a:rPr>
              <a:t>hay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dispersión</a:t>
            </a:r>
            <a:r>
              <a:rPr lang="de-DE" sz="2800" dirty="0">
                <a:solidFill>
                  <a:schemeClr val="bg1"/>
                </a:solidFill>
              </a:rPr>
              <a:t> o </a:t>
            </a:r>
            <a:r>
              <a:rPr lang="de-DE" sz="2800" dirty="0" err="1">
                <a:solidFill>
                  <a:schemeClr val="bg1"/>
                </a:solidFill>
              </a:rPr>
              <a:t>outliers</a:t>
            </a:r>
            <a:r>
              <a:rPr lang="de-DE" sz="2800" dirty="0">
                <a:solidFill>
                  <a:schemeClr val="bg1"/>
                </a:solidFill>
              </a:rPr>
              <a:t>.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utiliza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toda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información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sólo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su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orden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su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magnitud</a:t>
            </a:r>
            <a:endParaRPr lang="de-DE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Moda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util</a:t>
            </a:r>
            <a:r>
              <a:rPr lang="de-DE" sz="2800" dirty="0">
                <a:solidFill>
                  <a:schemeClr val="bg1"/>
                </a:solidFill>
              </a:rPr>
              <a:t> si </a:t>
            </a:r>
            <a:r>
              <a:rPr lang="de-DE" sz="2800" dirty="0" err="1">
                <a:solidFill>
                  <a:schemeClr val="bg1"/>
                </a:solidFill>
              </a:rPr>
              <a:t>hay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repite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mucho</a:t>
            </a:r>
            <a:r>
              <a:rPr lang="de-DE" sz="2800" dirty="0">
                <a:solidFill>
                  <a:schemeClr val="bg1"/>
                </a:solidFill>
              </a:rPr>
              <a:t>.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peso</a:t>
            </a:r>
            <a:r>
              <a:rPr lang="de-DE" sz="2800" dirty="0">
                <a:solidFill>
                  <a:schemeClr val="bg1"/>
                </a:solidFill>
              </a:rPr>
              <a:t> a los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frecuentes</a:t>
            </a:r>
            <a:r>
              <a:rPr lang="de-DE" sz="2800" dirty="0">
                <a:solidFill>
                  <a:schemeClr val="bg1"/>
                </a:solidFill>
              </a:rPr>
              <a:t>.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útil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las variables </a:t>
            </a:r>
            <a:r>
              <a:rPr lang="de-DE" sz="2800" dirty="0" err="1">
                <a:solidFill>
                  <a:schemeClr val="bg1"/>
                </a:solidFill>
              </a:rPr>
              <a:t>cualitativas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4CBEE-AB90-4BAB-87F8-74147CB87049}"/>
              </a:ext>
            </a:extLst>
          </p:cNvPr>
          <p:cNvSpPr txBox="1">
            <a:spLocks/>
          </p:cNvSpPr>
          <p:nvPr/>
        </p:nvSpPr>
        <p:spPr>
          <a:xfrm>
            <a:off x="227410" y="2260398"/>
            <a:ext cx="11023686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MEDIDA DE TENDENCIA CENTRAL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valor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que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pretende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caracterizar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conjunto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datos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,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indicando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centro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hacia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éstos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se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mueven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999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-81772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PREFACIO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B88D-826D-446F-8C08-9EEACDA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344BA-BFCF-47D4-B672-7EBB1AEBD21B}"/>
              </a:ext>
            </a:extLst>
          </p:cNvPr>
          <p:cNvSpPr/>
          <p:nvPr/>
        </p:nvSpPr>
        <p:spPr>
          <a:xfrm>
            <a:off x="4835915" y="15868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Este estudio examinó la hipótesis de un cambio intraoral, durante la terapia periodontal inicial, de una flora </a:t>
            </a:r>
            <a:r>
              <a:rPr lang="es-ES_tradnl" dirty="0" err="1">
                <a:solidFill>
                  <a:schemeClr val="bg1"/>
                </a:solidFill>
              </a:rPr>
              <a:t>periopatogénica</a:t>
            </a:r>
            <a:r>
              <a:rPr lang="es-ES_tradnl" dirty="0">
                <a:solidFill>
                  <a:schemeClr val="bg1"/>
                </a:solidFill>
              </a:rPr>
              <a:t> a cariogénica.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5E5F9-432B-4F01-84AC-8876D3BB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1" y="1210490"/>
            <a:ext cx="3460946" cy="596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5EB0D-50AA-400A-A232-43638411C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91" y="2099713"/>
            <a:ext cx="4124325" cy="971550"/>
          </a:xfrm>
          <a:prstGeom prst="rect">
            <a:avLst/>
          </a:prstGeom>
        </p:spPr>
      </p:pic>
      <p:pic>
        <p:nvPicPr>
          <p:cNvPr id="11" name="Graphic 10" descr="Line Arrow: Straight">
            <a:extLst>
              <a:ext uri="{FF2B5EF4-FFF2-40B4-BE49-F238E27FC236}">
                <a16:creationId xmlns:a16="http://schemas.microsoft.com/office/drawing/2014/main" id="{9A8ACC58-A303-4163-A74A-946D661C9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880170" y="2510212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B86978-3D02-4226-9CDB-911824EF10AC}"/>
              </a:ext>
            </a:extLst>
          </p:cNvPr>
          <p:cNvSpPr/>
          <p:nvPr/>
        </p:nvSpPr>
        <p:spPr>
          <a:xfrm>
            <a:off x="5794570" y="27743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Hipotesis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07B505-6A02-4E65-8144-B414BBA95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91" y="3202116"/>
            <a:ext cx="4057650" cy="2381250"/>
          </a:xfrm>
          <a:prstGeom prst="rect">
            <a:avLst/>
          </a:prstGeom>
        </p:spPr>
      </p:pic>
      <p:pic>
        <p:nvPicPr>
          <p:cNvPr id="14" name="Graphic 13" descr="Line Arrow: Straight">
            <a:extLst>
              <a:ext uri="{FF2B5EF4-FFF2-40B4-BE49-F238E27FC236}">
                <a16:creationId xmlns:a16="http://schemas.microsoft.com/office/drawing/2014/main" id="{0747967A-5174-4AF0-94F8-63C8062BD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835916" y="3329538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29185E-5752-41A1-9817-20C834A2DC7B}"/>
              </a:ext>
            </a:extLst>
          </p:cNvPr>
          <p:cNvSpPr/>
          <p:nvPr/>
        </p:nvSpPr>
        <p:spPr>
          <a:xfrm>
            <a:off x="5750316" y="35751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Experimento aleatorio</a:t>
            </a:r>
          </a:p>
        </p:txBody>
      </p:sp>
    </p:spTree>
    <p:extLst>
      <p:ext uri="{BB962C8B-B14F-4D97-AF65-F5344CB8AC3E}">
        <p14:creationId xmlns:p14="http://schemas.microsoft.com/office/powerpoint/2010/main" val="1288173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30</a:t>
            </a:fld>
            <a:endParaRPr lang="es-ES_trad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36CFE-493E-4070-BA9F-9F8E225388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62" y="2327822"/>
            <a:ext cx="6738938" cy="4312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C911E-41C9-427F-BF24-92EA102BD002}"/>
              </a:ext>
            </a:extLst>
          </p:cNvPr>
          <p:cNvSpPr txBox="1">
            <a:spLocks/>
          </p:cNvSpPr>
          <p:nvPr/>
        </p:nvSpPr>
        <p:spPr>
          <a:xfrm>
            <a:off x="1078521" y="950439"/>
            <a:ext cx="11043138" cy="157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Ejercicio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tenemos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llegar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conclusión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sobre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caracteriza</a:t>
            </a:r>
            <a:r>
              <a:rPr lang="de-DE" sz="2800" dirty="0">
                <a:solidFill>
                  <a:schemeClr val="bg1"/>
                </a:solidFill>
              </a:rPr>
              <a:t> a la </a:t>
            </a: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unidades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del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en mm) </a:t>
            </a:r>
            <a:r>
              <a:rPr lang="de-DE" sz="2800" dirty="0" err="1">
                <a:solidFill>
                  <a:schemeClr val="bg1"/>
                </a:solidFill>
              </a:rPr>
              <a:t>luego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haber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obtenido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siguiente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5C4493-2CC2-4AE7-AE80-A1A29A33C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22277"/>
              </p:ext>
            </p:extLst>
          </p:nvPr>
        </p:nvGraphicFramePr>
        <p:xfrm>
          <a:off x="7606967" y="2187572"/>
          <a:ext cx="467366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66">
                  <a:extLst>
                    <a:ext uri="{9D8B030D-6E8A-4147-A177-3AD203B41FA5}">
                      <a16:colId xmlns:a16="http://schemas.microsoft.com/office/drawing/2014/main" val="4012494467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8.29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591781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8.36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9940498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9.85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7780820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8.78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7068592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9.83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736688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10.80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0315758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9.73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9657011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9.10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8014604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7.03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5474420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7.82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7345404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10.32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289544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8.48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8956682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11.30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35191791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8.68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999587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8.35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191329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8.93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295596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10.83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892864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10.45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4342919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9.19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4527221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10.00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6038893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24DA439-8A14-4FFC-A442-8951A51440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6277" y="2187572"/>
            <a:ext cx="2143125" cy="1009650"/>
          </a:xfrm>
          <a:prstGeom prst="rect">
            <a:avLst/>
          </a:prstGeom>
        </p:spPr>
      </p:pic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B2EA646D-58DF-491D-896F-68C676E54B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12" y="1061608"/>
            <a:ext cx="1052749" cy="10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4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8C911E-41C9-427F-BF24-92EA102BD002}"/>
              </a:ext>
            </a:extLst>
          </p:cNvPr>
          <p:cNvSpPr txBox="1">
            <a:spLocks/>
          </p:cNvSpPr>
          <p:nvPr/>
        </p:nvSpPr>
        <p:spPr>
          <a:xfrm>
            <a:off x="1323975" y="1034845"/>
            <a:ext cx="10394412" cy="84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Ejercicio</a:t>
            </a:r>
            <a:r>
              <a:rPr lang="de-DE" sz="2800" dirty="0">
                <a:solidFill>
                  <a:schemeClr val="bg1"/>
                </a:solidFill>
              </a:rPr>
              <a:t>: en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hay</a:t>
            </a:r>
            <a:r>
              <a:rPr lang="de-DE" sz="2800" dirty="0">
                <a:solidFill>
                  <a:schemeClr val="bg1"/>
                </a:solidFill>
              </a:rPr>
              <a:t> dos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extremos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ha </a:t>
            </a:r>
            <a:r>
              <a:rPr lang="de-DE" sz="2800" dirty="0" err="1">
                <a:solidFill>
                  <a:schemeClr val="bg1"/>
                </a:solidFill>
              </a:rPr>
              <a:t>ocurrido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47B223-BD94-45C7-A905-6C0124FD19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805" y="2263202"/>
            <a:ext cx="6668380" cy="427571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2C868F-1282-4959-8DAA-953331DC2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87690"/>
              </p:ext>
            </p:extLst>
          </p:nvPr>
        </p:nvGraphicFramePr>
        <p:xfrm>
          <a:off x="7774965" y="1695516"/>
          <a:ext cx="580178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178">
                  <a:extLst>
                    <a:ext uri="{9D8B030D-6E8A-4147-A177-3AD203B41FA5}">
                      <a16:colId xmlns:a16="http://schemas.microsoft.com/office/drawing/2014/main" val="4257133349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8.29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3670069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55.00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6491421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57.00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6952246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8.78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0668534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9.83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945881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10.80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9293764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9.73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1199842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9.10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2528099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7.03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936479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7.82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5061507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10.32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92573071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8.48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8565970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11.30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251819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8.68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332828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8.35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649215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8.93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11371460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10.83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5530325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10.45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1850264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9.19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6219969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10.00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96615240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5A3EB40-6D13-4870-9708-DBDC04C250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0600" y="1702951"/>
            <a:ext cx="2257425" cy="1009650"/>
          </a:xfrm>
          <a:prstGeom prst="rect">
            <a:avLst/>
          </a:prstGeom>
        </p:spPr>
      </p:pic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B355E282-74E3-47D6-AE77-71D8E00189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226" y="855537"/>
            <a:ext cx="1052749" cy="10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8C911E-41C9-427F-BF24-92EA102BD002}"/>
              </a:ext>
            </a:extLst>
          </p:cNvPr>
          <p:cNvSpPr txBox="1">
            <a:spLocks/>
          </p:cNvSpPr>
          <p:nvPr/>
        </p:nvSpPr>
        <p:spPr>
          <a:xfrm>
            <a:off x="1323975" y="1034845"/>
            <a:ext cx="10394412" cy="971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Ejercicio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muchas</a:t>
            </a:r>
            <a:r>
              <a:rPr lang="de-DE" sz="2800" dirty="0">
                <a:solidFill>
                  <a:schemeClr val="bg1"/>
                </a:solidFill>
              </a:rPr>
              <a:t> variables se </a:t>
            </a:r>
            <a:r>
              <a:rPr lang="de-DE" sz="2800" dirty="0" err="1">
                <a:solidFill>
                  <a:schemeClr val="bg1"/>
                </a:solidFill>
              </a:rPr>
              <a:t>dan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alrededor</a:t>
            </a:r>
            <a:r>
              <a:rPr lang="de-DE" sz="2800" dirty="0">
                <a:solidFill>
                  <a:schemeClr val="bg1"/>
                </a:solidFill>
              </a:rPr>
              <a:t> de 7 mm</a:t>
            </a:r>
          </a:p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ha </a:t>
            </a:r>
            <a:r>
              <a:rPr lang="de-DE" sz="2800" dirty="0" err="1">
                <a:solidFill>
                  <a:schemeClr val="bg1"/>
                </a:solidFill>
              </a:rPr>
              <a:t>ocurrido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Eligirían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moda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caracteriza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estadística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B355E282-74E3-47D6-AE77-71D8E00189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226" y="855537"/>
            <a:ext cx="1052749" cy="105274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51A4CD-5D4B-4AB4-9167-18D4CB1F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34583"/>
              </p:ext>
            </p:extLst>
          </p:nvPr>
        </p:nvGraphicFramePr>
        <p:xfrm>
          <a:off x="7822095" y="2210150"/>
          <a:ext cx="491964" cy="4351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964">
                  <a:extLst>
                    <a:ext uri="{9D8B030D-6E8A-4147-A177-3AD203B41FA5}">
                      <a16:colId xmlns:a16="http://schemas.microsoft.com/office/drawing/2014/main" val="104671070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8.36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56306542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7.50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55849940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7.00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352235239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7.20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11399881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7.60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152212417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7.10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52361320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6.90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13268890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7.00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391890240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7.00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89591092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7.80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5153627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7.90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75512472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11.30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18419070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8.68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322574886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8.35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8188271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8.93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6444812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10.83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335403995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10.45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6422402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>
                          <a:effectLst/>
                        </a:rPr>
                        <a:t>9.19</a:t>
                      </a:r>
                      <a:endParaRPr lang="es-ES_tradnl" sz="13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83903270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300" u="none" strike="noStrike" dirty="0">
                          <a:effectLst/>
                        </a:rPr>
                        <a:t>10.00</a:t>
                      </a:r>
                      <a:endParaRPr lang="es-ES_tradn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62" marR="6362" marT="6362" marB="0" anchor="b"/>
                </a:tc>
                <a:extLst>
                  <a:ext uri="{0D108BD9-81ED-4DB2-BD59-A6C34878D82A}">
                    <a16:rowId xmlns:a16="http://schemas.microsoft.com/office/drawing/2014/main" val="2817529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1F1EC0-CE70-454C-844F-6C178F17FC4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0297" y="2199948"/>
            <a:ext cx="7020731" cy="4476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C0392-254F-4E5B-8F78-4AFDF8426C2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25126" y="2196087"/>
            <a:ext cx="1905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33</a:t>
            </a:fld>
            <a:endParaRPr lang="es-ES_trad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AC643-E13D-422A-A9B1-D01689A0CA0C}"/>
              </a:ext>
            </a:extLst>
          </p:cNvPr>
          <p:cNvSpPr txBox="1">
            <a:spLocks/>
          </p:cNvSpPr>
          <p:nvPr/>
        </p:nvSpPr>
        <p:spPr>
          <a:xfrm>
            <a:off x="393895" y="1034844"/>
            <a:ext cx="11324492" cy="198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Nota.</a:t>
            </a:r>
          </a:p>
          <a:p>
            <a:r>
              <a:rPr lang="de-DE" sz="2800" dirty="0">
                <a:solidFill>
                  <a:schemeClr val="bg1"/>
                </a:solidFill>
              </a:rPr>
              <a:t>El </a:t>
            </a:r>
            <a:r>
              <a:rPr lang="de-DE" sz="2800" dirty="0" err="1">
                <a:solidFill>
                  <a:schemeClr val="bg1"/>
                </a:solidFill>
              </a:rPr>
              <a:t>ejercicio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era</a:t>
            </a:r>
            <a:r>
              <a:rPr lang="de-DE" sz="2800" dirty="0">
                <a:solidFill>
                  <a:schemeClr val="bg1"/>
                </a:solidFill>
              </a:rPr>
              <a:t> simple, </a:t>
            </a:r>
            <a:r>
              <a:rPr lang="de-DE" sz="2800" dirty="0" err="1">
                <a:solidFill>
                  <a:schemeClr val="bg1"/>
                </a:solidFill>
              </a:rPr>
              <a:t>pero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muchos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tests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basan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eso</a:t>
            </a:r>
            <a:r>
              <a:rPr lang="de-DE" sz="2800" dirty="0">
                <a:solidFill>
                  <a:schemeClr val="bg1"/>
                </a:solidFill>
              </a:rPr>
              <a:t>: en </a:t>
            </a:r>
            <a:r>
              <a:rPr lang="de-DE" sz="2800" dirty="0" err="1">
                <a:solidFill>
                  <a:schemeClr val="bg1"/>
                </a:solidFill>
              </a:rPr>
              <a:t>obtener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de-DE" sz="2800" dirty="0" err="1">
                <a:solidFill>
                  <a:schemeClr val="bg1"/>
                </a:solidFill>
              </a:rPr>
              <a:t>estimar</a:t>
            </a:r>
            <a:r>
              <a:rPr lang="de-DE" sz="2800" dirty="0">
                <a:solidFill>
                  <a:schemeClr val="bg1"/>
                </a:solidFill>
              </a:rPr>
              <a:t>)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represente</a:t>
            </a:r>
            <a:r>
              <a:rPr lang="de-DE" sz="2800" dirty="0">
                <a:solidFill>
                  <a:schemeClr val="bg1"/>
                </a:solidFill>
              </a:rPr>
              <a:t> a la </a:t>
            </a: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estadística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extraer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conclusiones</a:t>
            </a:r>
            <a:r>
              <a:rPr lang="de-DE" sz="2800" dirty="0">
                <a:solidFill>
                  <a:schemeClr val="bg1"/>
                </a:solidFill>
              </a:rPr>
              <a:t>. </a:t>
            </a:r>
            <a:r>
              <a:rPr lang="de-DE" sz="2800" dirty="0" err="1">
                <a:solidFill>
                  <a:schemeClr val="bg1"/>
                </a:solidFill>
              </a:rPr>
              <a:t>Por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compararla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otra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estadística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Test de dos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FD5973BD-497E-4AE7-A63F-791FD6374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097" y="2387862"/>
            <a:ext cx="445685" cy="4456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65FBFFA-3895-47DE-B650-1773BB78EB35}"/>
              </a:ext>
            </a:extLst>
          </p:cNvPr>
          <p:cNvSpPr txBox="1">
            <a:spLocks/>
          </p:cNvSpPr>
          <p:nvPr/>
        </p:nvSpPr>
        <p:spPr>
          <a:xfrm>
            <a:off x="294504" y="3186990"/>
            <a:ext cx="11324492" cy="198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Nota.</a:t>
            </a:r>
          </a:p>
          <a:p>
            <a:r>
              <a:rPr lang="de-DE" sz="2800" dirty="0">
                <a:solidFill>
                  <a:schemeClr val="bg1"/>
                </a:solidFill>
              </a:rPr>
              <a:t>En las </a:t>
            </a:r>
            <a:r>
              <a:rPr lang="de-DE" sz="2800" dirty="0" err="1">
                <a:solidFill>
                  <a:schemeClr val="bg1"/>
                </a:solidFill>
              </a:rPr>
              <a:t>situaciones</a:t>
            </a:r>
            <a:r>
              <a:rPr lang="de-DE" sz="2800" dirty="0">
                <a:solidFill>
                  <a:schemeClr val="bg1"/>
                </a:solidFill>
              </a:rPr>
              <a:t> anteriores </a:t>
            </a:r>
            <a:r>
              <a:rPr lang="de-DE" sz="2800" dirty="0" err="1">
                <a:solidFill>
                  <a:schemeClr val="bg1"/>
                </a:solidFill>
              </a:rPr>
              <a:t>vimos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distribuidas</a:t>
            </a:r>
            <a:r>
              <a:rPr lang="de-DE" sz="2800" dirty="0">
                <a:solidFill>
                  <a:schemeClr val="bg1"/>
                </a:solidFill>
              </a:rPr>
              <a:t> sin </a:t>
            </a:r>
            <a:r>
              <a:rPr lang="de-DE" sz="2800" dirty="0" err="1">
                <a:solidFill>
                  <a:schemeClr val="bg1"/>
                </a:solidFill>
              </a:rPr>
              <a:t>ningún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tipo</a:t>
            </a:r>
            <a:r>
              <a:rPr lang="de-DE" sz="2800" dirty="0">
                <a:solidFill>
                  <a:schemeClr val="bg1"/>
                </a:solidFill>
              </a:rPr>
              <a:t> de „</a:t>
            </a:r>
            <a:r>
              <a:rPr lang="de-DE" sz="2800" dirty="0" err="1">
                <a:solidFill>
                  <a:schemeClr val="bg1"/>
                </a:solidFill>
              </a:rPr>
              <a:t>anomalía</a:t>
            </a:r>
            <a:r>
              <a:rPr lang="de-DE" sz="2800" dirty="0">
                <a:solidFill>
                  <a:schemeClr val="bg1"/>
                </a:solidFill>
              </a:rPr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algunos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extremos</a:t>
            </a:r>
            <a:endParaRPr lang="de-DE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grupo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concentrados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41A36D-4F40-496B-AE8A-6EC23E5164EE}"/>
              </a:ext>
            </a:extLst>
          </p:cNvPr>
          <p:cNvSpPr txBox="1">
            <a:spLocks/>
          </p:cNvSpPr>
          <p:nvPr/>
        </p:nvSpPr>
        <p:spPr>
          <a:xfrm>
            <a:off x="1205133" y="5541356"/>
            <a:ext cx="11324492" cy="985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Esa </a:t>
            </a:r>
            <a:r>
              <a:rPr lang="de-DE" sz="2800" dirty="0" err="1">
                <a:solidFill>
                  <a:schemeClr val="bg1"/>
                </a:solidFill>
              </a:rPr>
              <a:t>caracteristica</a:t>
            </a:r>
            <a:r>
              <a:rPr lang="de-DE" sz="2800" dirty="0">
                <a:solidFill>
                  <a:schemeClr val="bg1"/>
                </a:solidFill>
              </a:rPr>
              <a:t> es la </a:t>
            </a:r>
            <a:r>
              <a:rPr lang="de-DE" sz="2800" dirty="0" err="1">
                <a:solidFill>
                  <a:schemeClr val="bg1"/>
                </a:solidFill>
              </a:rPr>
              <a:t>dispersión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EADF3E86-BB9F-45DA-A9D3-A935525E2B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504" y="5322434"/>
            <a:ext cx="732438" cy="7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34</a:t>
            </a:fld>
            <a:endParaRPr lang="es-ES_trad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227410" y="473903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1.5</a:t>
            </a:r>
          </a:p>
          <a:p>
            <a:r>
              <a:rPr lang="de-DE" sz="2800" dirty="0">
                <a:solidFill>
                  <a:schemeClr val="bg1"/>
                </a:solidFill>
              </a:rPr>
              <a:t>…de los </a:t>
            </a:r>
            <a:r>
              <a:rPr lang="de-DE" sz="2800" dirty="0" err="1">
                <a:solidFill>
                  <a:schemeClr val="bg1"/>
                </a:solidFill>
              </a:rPr>
              <a:t>papers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como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parte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analisis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descriptivo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A6287-B5A8-452D-8826-1D8AD03B8E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551" y="3309508"/>
            <a:ext cx="4943475" cy="1476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6F16A-B317-40CB-B833-909A6615595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551" y="4778975"/>
            <a:ext cx="3343275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90C93-6042-4B72-84A9-74CC846834A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5999" y="2836545"/>
            <a:ext cx="588645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88521-32E4-44C6-8CE0-78B06F22B3B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5999" y="2076890"/>
            <a:ext cx="5191125" cy="704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6073D8-3936-4F6F-B557-896E71778E1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551" y="1810677"/>
            <a:ext cx="5524500" cy="1390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70935E-FBC5-40FD-BD84-DD14E3E8E1E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24536" y="5764466"/>
            <a:ext cx="4542359" cy="4987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C8B33B-4408-4584-BB37-C4ABAD17825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24536" y="4209744"/>
            <a:ext cx="573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442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227410" y="473903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1.5</a:t>
            </a:r>
          </a:p>
          <a:p>
            <a:r>
              <a:rPr lang="de-DE" sz="2800" dirty="0">
                <a:solidFill>
                  <a:schemeClr val="bg1"/>
                </a:solidFill>
              </a:rPr>
              <a:t>…de los </a:t>
            </a:r>
            <a:r>
              <a:rPr lang="de-DE" sz="2800" dirty="0" err="1">
                <a:solidFill>
                  <a:schemeClr val="bg1"/>
                </a:solidFill>
              </a:rPr>
              <a:t>papers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como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parte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test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70BFBE-3D5A-4F0D-A5BB-9E325B133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949" y="3889833"/>
            <a:ext cx="40005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502BD-065E-4E7C-9093-F1DD0C7689C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948" y="2384883"/>
            <a:ext cx="5734050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3F44E-9C71-4820-9DB9-5404447C1A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949" y="5170066"/>
            <a:ext cx="3802088" cy="159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4BD8E-B315-43B1-8CA1-86216ACF3BF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8597" y="4897001"/>
            <a:ext cx="32766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8F8092-AF82-4830-8FD8-532B3756DCF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8597" y="3123278"/>
            <a:ext cx="5619000" cy="1695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487735-A1C5-4041-B194-4231468A5CFE}"/>
              </a:ext>
            </a:extLst>
          </p:cNvPr>
          <p:cNvSpPr/>
          <p:nvPr/>
        </p:nvSpPr>
        <p:spPr>
          <a:xfrm>
            <a:off x="262597" y="1936392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Etapa descriptiva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F61AF-005E-4C7D-8C43-DACE2EC73384}"/>
              </a:ext>
            </a:extLst>
          </p:cNvPr>
          <p:cNvSpPr/>
          <p:nvPr/>
        </p:nvSpPr>
        <p:spPr>
          <a:xfrm>
            <a:off x="6268040" y="2614138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Etapa inferencial</a:t>
            </a:r>
          </a:p>
        </p:txBody>
      </p:sp>
    </p:spTree>
    <p:extLst>
      <p:ext uri="{BB962C8B-B14F-4D97-AF65-F5344CB8AC3E}">
        <p14:creationId xmlns:p14="http://schemas.microsoft.com/office/powerpoint/2010/main" val="425433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36</a:t>
            </a:fld>
            <a:endParaRPr lang="es-ES_tradn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5FBFFA-3895-47DE-B650-1773BB78EB35}"/>
              </a:ext>
            </a:extLst>
          </p:cNvPr>
          <p:cNvSpPr txBox="1">
            <a:spLocks/>
          </p:cNvSpPr>
          <p:nvPr/>
        </p:nvSpPr>
        <p:spPr>
          <a:xfrm>
            <a:off x="294504" y="3186990"/>
            <a:ext cx="11324492" cy="809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Notese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podría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parte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análisis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descriptivo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1323975" y="1149079"/>
            <a:ext cx="10515600" cy="171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Ejercicio</a:t>
            </a:r>
            <a:r>
              <a:rPr lang="de-DE" sz="2800" dirty="0">
                <a:solidFill>
                  <a:schemeClr val="bg1"/>
                </a:solidFill>
              </a:rPr>
              <a:t>: si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 es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sensible a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atípicos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mientras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mediana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, ¿</a:t>
            </a:r>
            <a:r>
              <a:rPr lang="de-DE" sz="2800" dirty="0" err="1">
                <a:solidFill>
                  <a:schemeClr val="bg1"/>
                </a:solidFill>
              </a:rPr>
              <a:t>cómo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podríamos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inventar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test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estadístico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nos </a:t>
            </a:r>
            <a:r>
              <a:rPr lang="de-DE" sz="2800" dirty="0" err="1">
                <a:solidFill>
                  <a:schemeClr val="bg1"/>
                </a:solidFill>
              </a:rPr>
              <a:t>diera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indicios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presencia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atípicos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sin </a:t>
            </a:r>
            <a:r>
              <a:rPr lang="de-DE" sz="2800" dirty="0" err="1">
                <a:solidFill>
                  <a:schemeClr val="bg1"/>
                </a:solidFill>
              </a:rPr>
              <a:t>tener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viendo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2B42591-ECE7-429D-81EF-B056B052E6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832" y="1434473"/>
            <a:ext cx="1052749" cy="10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9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Medidas</a:t>
            </a:r>
            <a:r>
              <a:rPr lang="de-DE" sz="3600" b="1" i="1" dirty="0">
                <a:solidFill>
                  <a:schemeClr val="bg2"/>
                </a:solidFill>
              </a:rPr>
              <a:t> de </a:t>
            </a:r>
            <a:r>
              <a:rPr lang="de-DE" sz="3600" b="1" i="1" dirty="0" err="1">
                <a:solidFill>
                  <a:schemeClr val="bg2"/>
                </a:solidFill>
              </a:rPr>
              <a:t>tendencia</a:t>
            </a:r>
            <a:r>
              <a:rPr lang="de-DE" sz="3600" b="1" i="1" dirty="0">
                <a:solidFill>
                  <a:schemeClr val="bg2"/>
                </a:solidFill>
              </a:rPr>
              <a:t> </a:t>
            </a:r>
            <a:r>
              <a:rPr lang="de-DE" sz="3600" b="1" i="1" dirty="0" err="1">
                <a:solidFill>
                  <a:schemeClr val="bg2"/>
                </a:solidFill>
              </a:rPr>
              <a:t>central</a:t>
            </a:r>
            <a:endParaRPr lang="de-DE" sz="3600" b="1" i="1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5FBFFA-3895-47DE-B650-1773BB78EB35}"/>
              </a:ext>
            </a:extLst>
          </p:cNvPr>
          <p:cNvSpPr txBox="1">
            <a:spLocks/>
          </p:cNvSpPr>
          <p:nvPr/>
        </p:nvSpPr>
        <p:spPr>
          <a:xfrm>
            <a:off x="7914532" y="2341335"/>
            <a:ext cx="2461744" cy="1464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>
                <a:solidFill>
                  <a:schemeClr val="bg1"/>
                </a:solidFill>
              </a:rPr>
              <a:t>Promedio</a:t>
            </a:r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2800" dirty="0" err="1">
                <a:solidFill>
                  <a:schemeClr val="bg1"/>
                </a:solidFill>
              </a:rPr>
              <a:t>Mediana</a:t>
            </a:r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2800" dirty="0" err="1">
                <a:solidFill>
                  <a:schemeClr val="bg1"/>
                </a:solidFill>
              </a:rPr>
              <a:t>Moda</a:t>
            </a:r>
            <a:endParaRPr lang="de-DE" sz="2800" dirty="0">
              <a:solidFill>
                <a:schemeClr val="bg1"/>
              </a:solidFill>
            </a:endParaRPr>
          </a:p>
          <a:p>
            <a:pPr algn="ctr"/>
            <a:endParaRPr lang="de-DE" sz="2800" dirty="0">
              <a:solidFill>
                <a:schemeClr val="bg1"/>
              </a:solidFill>
            </a:endParaRPr>
          </a:p>
          <a:p>
            <a:pPr algn="ctr"/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41A36D-4F40-496B-AE8A-6EC23E5164EE}"/>
              </a:ext>
            </a:extLst>
          </p:cNvPr>
          <p:cNvSpPr txBox="1">
            <a:spLocks/>
          </p:cNvSpPr>
          <p:nvPr/>
        </p:nvSpPr>
        <p:spPr>
          <a:xfrm>
            <a:off x="4471844" y="2801756"/>
            <a:ext cx="2160920" cy="985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Dispersión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D29D3F-335D-4D24-9833-46FF9CB5A965}"/>
              </a:ext>
            </a:extLst>
          </p:cNvPr>
          <p:cNvSpPr txBox="1">
            <a:spLocks/>
          </p:cNvSpPr>
          <p:nvPr/>
        </p:nvSpPr>
        <p:spPr>
          <a:xfrm>
            <a:off x="294504" y="848144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Retomemos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frase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intuitiva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aprendido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hasta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ahora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pPr algn="ctr"/>
            <a:r>
              <a:rPr lang="de-DE" sz="2800" b="1" i="1" dirty="0">
                <a:solidFill>
                  <a:schemeClr val="bg1"/>
                </a:solidFill>
              </a:rPr>
              <a:t>las </a:t>
            </a:r>
            <a:r>
              <a:rPr lang="de-DE" sz="2800" b="1" i="1" dirty="0" err="1">
                <a:solidFill>
                  <a:schemeClr val="bg1"/>
                </a:solidFill>
              </a:rPr>
              <a:t>mediciones</a:t>
            </a:r>
            <a:r>
              <a:rPr lang="de-DE" sz="2800" b="1" i="1" dirty="0">
                <a:solidFill>
                  <a:schemeClr val="bg1"/>
                </a:solidFill>
              </a:rPr>
              <a:t> se </a:t>
            </a:r>
            <a:r>
              <a:rPr lang="de-DE" sz="2800" b="1" i="1" dirty="0" err="1">
                <a:solidFill>
                  <a:schemeClr val="bg1"/>
                </a:solidFill>
              </a:rPr>
              <a:t>mueven</a:t>
            </a:r>
            <a:r>
              <a:rPr lang="de-DE" sz="2800" b="1" i="1" dirty="0">
                <a:solidFill>
                  <a:schemeClr val="bg1"/>
                </a:solidFill>
              </a:rPr>
              <a:t> </a:t>
            </a:r>
            <a:r>
              <a:rPr lang="de-DE" sz="2800" b="1" i="1" dirty="0" err="1">
                <a:solidFill>
                  <a:schemeClr val="bg1"/>
                </a:solidFill>
              </a:rPr>
              <a:t>alrededor</a:t>
            </a:r>
            <a:r>
              <a:rPr lang="de-DE" sz="2800" b="1" i="1" dirty="0">
                <a:solidFill>
                  <a:schemeClr val="bg1"/>
                </a:solidFill>
              </a:rPr>
              <a:t> de…</a:t>
            </a:r>
          </a:p>
        </p:txBody>
      </p:sp>
      <p:pic>
        <p:nvPicPr>
          <p:cNvPr id="4" name="Graphic 3" descr="Arrow: Rotate right">
            <a:extLst>
              <a:ext uri="{FF2B5EF4-FFF2-40B4-BE49-F238E27FC236}">
                <a16:creationId xmlns:a16="http://schemas.microsoft.com/office/drawing/2014/main" id="{9B1589DF-A14A-47AE-AC1B-7BA380CF1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522" y="1601096"/>
            <a:ext cx="914400" cy="914400"/>
          </a:xfrm>
          <a:prstGeom prst="rect">
            <a:avLst/>
          </a:prstGeom>
        </p:spPr>
      </p:pic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D327BAC1-22B2-4F10-B072-DF0FEAD471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763267">
            <a:off x="4921807" y="1992711"/>
            <a:ext cx="1030947" cy="914400"/>
          </a:xfrm>
          <a:prstGeom prst="rect">
            <a:avLst/>
          </a:prstGeom>
        </p:spPr>
      </p:pic>
      <p:pic>
        <p:nvPicPr>
          <p:cNvPr id="12" name="Graphic 11" descr="Arrow: Straight">
            <a:extLst>
              <a:ext uri="{FF2B5EF4-FFF2-40B4-BE49-F238E27FC236}">
                <a16:creationId xmlns:a16="http://schemas.microsoft.com/office/drawing/2014/main" id="{E2BE0FB0-9583-4FCE-B220-9B0436D570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927350" y="2541807"/>
            <a:ext cx="2192308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759D70F-4A7A-4F3E-A9BD-56C705E73443}"/>
              </a:ext>
            </a:extLst>
          </p:cNvPr>
          <p:cNvSpPr txBox="1">
            <a:spLocks/>
          </p:cNvSpPr>
          <p:nvPr/>
        </p:nvSpPr>
        <p:spPr>
          <a:xfrm>
            <a:off x="4835380" y="4037104"/>
            <a:ext cx="4967834" cy="388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>
                <a:solidFill>
                  <a:schemeClr val="bg1"/>
                </a:solidFill>
              </a:rPr>
              <a:t>…</a:t>
            </a:r>
            <a:r>
              <a:rPr lang="de-DE" sz="2800" i="1" dirty="0" err="1">
                <a:solidFill>
                  <a:schemeClr val="bg1"/>
                </a:solidFill>
              </a:rPr>
              <a:t>ya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hablaremos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también</a:t>
            </a:r>
            <a:r>
              <a:rPr lang="de-DE" sz="2800" i="1" dirty="0">
                <a:solidFill>
                  <a:schemeClr val="bg1"/>
                </a:solidFill>
              </a:rPr>
              <a:t> de </a:t>
            </a:r>
            <a:r>
              <a:rPr lang="de-DE" sz="2800" i="1" dirty="0" err="1">
                <a:solidFill>
                  <a:schemeClr val="bg1"/>
                </a:solidFill>
              </a:rPr>
              <a:t>esto</a:t>
            </a:r>
            <a:r>
              <a:rPr lang="de-DE" sz="2800" i="1" dirty="0">
                <a:solidFill>
                  <a:schemeClr val="bg1"/>
                </a:solidFill>
              </a:rPr>
              <a:t>…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6" name="Graphic 15" descr="Arrow: Straight">
            <a:extLst>
              <a:ext uri="{FF2B5EF4-FFF2-40B4-BE49-F238E27FC236}">
                <a16:creationId xmlns:a16="http://schemas.microsoft.com/office/drawing/2014/main" id="{8B686EB5-09D2-427C-960B-BA184D2746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37681">
            <a:off x="1973786" y="2119745"/>
            <a:ext cx="2158116" cy="9144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634F32A-65BB-4F1F-AEA1-6B9FCC15EF07}"/>
              </a:ext>
            </a:extLst>
          </p:cNvPr>
          <p:cNvSpPr txBox="1">
            <a:spLocks/>
          </p:cNvSpPr>
          <p:nvPr/>
        </p:nvSpPr>
        <p:spPr>
          <a:xfrm>
            <a:off x="747036" y="3109333"/>
            <a:ext cx="2160920" cy="985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unidades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hemos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ya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definido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anteriormente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4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481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Dispersión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BF32-31DB-4154-ABA3-DF55D6F1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815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216322" y="3630895"/>
            <a:ext cx="11816651" cy="171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En </a:t>
            </a:r>
            <a:r>
              <a:rPr lang="de-DE" sz="2800" dirty="0" err="1">
                <a:solidFill>
                  <a:schemeClr val="bg1"/>
                </a:solidFill>
              </a:rPr>
              <a:t>ambas</a:t>
            </a:r>
            <a:r>
              <a:rPr lang="de-DE" sz="2800" dirty="0">
                <a:solidFill>
                  <a:schemeClr val="bg1"/>
                </a:solidFill>
              </a:rPr>
              <a:t>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mueven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alrededor</a:t>
            </a:r>
            <a:r>
              <a:rPr lang="de-DE" sz="2800" dirty="0">
                <a:solidFill>
                  <a:schemeClr val="bg1"/>
                </a:solidFill>
              </a:rPr>
              <a:t> de 9,08 mm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En la </a:t>
            </a:r>
            <a:r>
              <a:rPr lang="de-DE" sz="2800" dirty="0" err="1">
                <a:solidFill>
                  <a:schemeClr val="bg1"/>
                </a:solidFill>
              </a:rPr>
              <a:t>segunda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siempre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iguales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varían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La </a:t>
            </a:r>
            <a:r>
              <a:rPr lang="de-DE" sz="2800" dirty="0" err="1">
                <a:solidFill>
                  <a:schemeClr val="bg1"/>
                </a:solidFill>
              </a:rPr>
              <a:t>primera</a:t>
            </a:r>
            <a:r>
              <a:rPr lang="de-DE" sz="2800" dirty="0">
                <a:solidFill>
                  <a:schemeClr val="bg1"/>
                </a:solidFill>
              </a:rPr>
              <a:t> nos </a:t>
            </a:r>
            <a:r>
              <a:rPr lang="de-DE" sz="2800" dirty="0" err="1">
                <a:solidFill>
                  <a:schemeClr val="bg1"/>
                </a:solidFill>
              </a:rPr>
              <a:t>sugiere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pueden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tener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margen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error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Hasta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punto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media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representa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individuo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concreto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216323" y="1057446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>
                <a:solidFill>
                  <a:schemeClr val="bg1"/>
                </a:solidFill>
              </a:rPr>
              <a:t>Ejemplo 1.6</a:t>
            </a:r>
          </a:p>
          <a:p>
            <a:r>
              <a:rPr lang="de-DE" sz="2800" dirty="0">
                <a:solidFill>
                  <a:schemeClr val="bg1"/>
                </a:solidFill>
              </a:rPr>
              <a:t>Observen estas dos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en mm del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izquierdo</a:t>
            </a:r>
            <a:r>
              <a:rPr lang="de-DE" sz="2800" dirty="0">
                <a:solidFill>
                  <a:schemeClr val="bg1"/>
                </a:solidFill>
              </a:rPr>
              <a:t> y </a:t>
            </a:r>
            <a:r>
              <a:rPr lang="de-DE" sz="2800" dirty="0" err="1">
                <a:solidFill>
                  <a:schemeClr val="bg1"/>
                </a:solidFill>
              </a:rPr>
              <a:t>supongan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son</a:t>
            </a:r>
            <a:r>
              <a:rPr lang="de-DE" sz="2800" dirty="0">
                <a:solidFill>
                  <a:schemeClr val="bg1"/>
                </a:solidFill>
              </a:rPr>
              <a:t> 10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del </a:t>
            </a:r>
            <a:r>
              <a:rPr lang="de-DE" sz="2800" dirty="0" err="1">
                <a:solidFill>
                  <a:schemeClr val="bg1"/>
                </a:solidFill>
              </a:rPr>
              <a:t>mismo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y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se ha </a:t>
            </a:r>
            <a:r>
              <a:rPr lang="de-DE" sz="2800" dirty="0" err="1">
                <a:solidFill>
                  <a:schemeClr val="bg1"/>
                </a:solidFill>
              </a:rPr>
              <a:t>repetido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protocolo</a:t>
            </a:r>
            <a:r>
              <a:rPr lang="de-DE" sz="2800" dirty="0">
                <a:solidFill>
                  <a:schemeClr val="bg1"/>
                </a:solidFill>
              </a:rPr>
              <a:t> 10 </a:t>
            </a:r>
            <a:r>
              <a:rPr lang="de-DE" sz="2800" dirty="0" err="1">
                <a:solidFill>
                  <a:schemeClr val="bg1"/>
                </a:solidFill>
              </a:rPr>
              <a:t>veces</a:t>
            </a:r>
            <a:r>
              <a:rPr lang="de-DE" sz="2800" dirty="0">
                <a:solidFill>
                  <a:schemeClr val="bg1"/>
                </a:solidFill>
              </a:rPr>
              <a:t> y en </a:t>
            </a:r>
            <a:r>
              <a:rPr lang="de-DE" sz="2800" dirty="0" err="1">
                <a:solidFill>
                  <a:schemeClr val="bg1"/>
                </a:solidFill>
              </a:rPr>
              <a:t>cada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vez</a:t>
            </a:r>
            <a:r>
              <a:rPr lang="de-DE" sz="2800" dirty="0">
                <a:solidFill>
                  <a:schemeClr val="bg1"/>
                </a:solidFill>
              </a:rPr>
              <a:t> se ha </a:t>
            </a:r>
            <a:r>
              <a:rPr lang="de-DE" sz="2800" dirty="0" err="1">
                <a:solidFill>
                  <a:schemeClr val="bg1"/>
                </a:solidFill>
              </a:rPr>
              <a:t>hecho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molde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nuevo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D08F60-6B62-421A-B070-CC3BDA2D7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52918"/>
              </p:ext>
            </p:extLst>
          </p:nvPr>
        </p:nvGraphicFramePr>
        <p:xfrm>
          <a:off x="309088" y="2501202"/>
          <a:ext cx="10096500" cy="100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55559532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435961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87877820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214307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23329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1949878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6469963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015104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2912565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0615215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2129717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397798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0156437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promedio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1588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1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8.29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8.36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9.85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8.78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9.83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10.80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9.73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9.10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7.03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7.82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10.32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938833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9.08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9.08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9.08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506809"/>
                  </a:ext>
                </a:extLst>
              </a:tr>
            </a:tbl>
          </a:graphicData>
        </a:graphic>
      </p:graphicFrame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9FE0690-7172-44D3-98F6-99381AA4C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323" y="5567666"/>
            <a:ext cx="624170" cy="624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F77B600-D6BF-48CB-88D5-03DA125F761A}"/>
              </a:ext>
            </a:extLst>
          </p:cNvPr>
          <p:cNvSpPr txBox="1">
            <a:spLocks/>
          </p:cNvSpPr>
          <p:nvPr/>
        </p:nvSpPr>
        <p:spPr>
          <a:xfrm>
            <a:off x="838199" y="5567666"/>
            <a:ext cx="10515600" cy="983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situación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podría</a:t>
            </a:r>
            <a:r>
              <a:rPr lang="de-DE" sz="2800" dirty="0">
                <a:solidFill>
                  <a:schemeClr val="bg1"/>
                </a:solidFill>
              </a:rPr>
              <a:t> dar </a:t>
            </a:r>
            <a:r>
              <a:rPr lang="de-DE" sz="2800" dirty="0" err="1">
                <a:solidFill>
                  <a:schemeClr val="bg1"/>
                </a:solidFill>
              </a:rPr>
              <a:t>pie</a:t>
            </a:r>
            <a:r>
              <a:rPr lang="de-DE" sz="2800" dirty="0">
                <a:solidFill>
                  <a:schemeClr val="bg1"/>
                </a:solidFill>
              </a:rPr>
              <a:t> a los </a:t>
            </a:r>
            <a:r>
              <a:rPr lang="de-DE" sz="2800" dirty="0" err="1">
                <a:solidFill>
                  <a:schemeClr val="bg1"/>
                </a:solidFill>
              </a:rPr>
              <a:t>resultados</a:t>
            </a:r>
            <a:r>
              <a:rPr lang="de-DE" sz="2800" dirty="0">
                <a:solidFill>
                  <a:schemeClr val="bg1"/>
                </a:solidFill>
              </a:rPr>
              <a:t> anteriores?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clinico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experimentado</a:t>
            </a:r>
            <a:r>
              <a:rPr lang="de-DE" sz="2800" dirty="0">
                <a:solidFill>
                  <a:schemeClr val="bg1"/>
                </a:solidFill>
              </a:rPr>
              <a:t> y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estudiante</a:t>
            </a:r>
            <a:r>
              <a:rPr lang="de-DE" sz="2800" dirty="0">
                <a:solidFill>
                  <a:schemeClr val="bg1"/>
                </a:solidFill>
              </a:rPr>
              <a:t> de primer </a:t>
            </a:r>
            <a:r>
              <a:rPr lang="de-DE" sz="2800" dirty="0" err="1">
                <a:solidFill>
                  <a:schemeClr val="bg1"/>
                </a:solidFill>
              </a:rPr>
              <a:t>año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8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-81772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PREFACIO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B88D-826D-446F-8C08-9EEACDA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</a:t>
            </a:fld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80B5B-C2D0-4704-BFB4-01E9B076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4" y="1103169"/>
            <a:ext cx="506730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C7DCF-C438-419A-B1D5-13E4E83C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172" y="4673600"/>
            <a:ext cx="8420100" cy="2047875"/>
          </a:xfrm>
          <a:prstGeom prst="rect">
            <a:avLst/>
          </a:prstGeom>
        </p:spPr>
      </p:pic>
      <p:pic>
        <p:nvPicPr>
          <p:cNvPr id="10" name="Graphic 9" descr="Line Arrow: Counterclockwise curve">
            <a:extLst>
              <a:ext uri="{FF2B5EF4-FFF2-40B4-BE49-F238E27FC236}">
                <a16:creationId xmlns:a16="http://schemas.microsoft.com/office/drawing/2014/main" id="{A59F07AB-DD33-4D44-86BF-E648910F7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598121">
            <a:off x="2520277" y="4370925"/>
            <a:ext cx="914400" cy="9001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22BEEF-C8B2-4612-BFCE-02B48969C609}"/>
              </a:ext>
            </a:extLst>
          </p:cNvPr>
          <p:cNvSpPr/>
          <p:nvPr/>
        </p:nvSpPr>
        <p:spPr>
          <a:xfrm>
            <a:off x="6614416" y="2449487"/>
            <a:ext cx="4539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 err="1">
                <a:solidFill>
                  <a:schemeClr val="bg1"/>
                </a:solidFill>
              </a:rPr>
              <a:t>Interpretar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esta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información</a:t>
            </a:r>
            <a:r>
              <a:rPr lang="de-DE" sz="2800" i="1" dirty="0">
                <a:solidFill>
                  <a:schemeClr val="bg1"/>
                </a:solidFill>
              </a:rPr>
              <a:t> en </a:t>
            </a:r>
            <a:r>
              <a:rPr lang="de-DE" sz="2800" i="1" dirty="0" err="1">
                <a:solidFill>
                  <a:schemeClr val="bg1"/>
                </a:solidFill>
              </a:rPr>
              <a:t>términos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probabilísticos</a:t>
            </a:r>
            <a:endParaRPr lang="es-ES_tradnl" sz="2800" i="1" dirty="0">
              <a:solidFill>
                <a:schemeClr val="bg1"/>
              </a:solidFill>
            </a:endParaRPr>
          </a:p>
        </p:txBody>
      </p:sp>
      <p:pic>
        <p:nvPicPr>
          <p:cNvPr id="17" name="Graphic 16" descr="Line Arrow: Straight">
            <a:extLst>
              <a:ext uri="{FF2B5EF4-FFF2-40B4-BE49-F238E27FC236}">
                <a16:creationId xmlns:a16="http://schemas.microsoft.com/office/drawing/2014/main" id="{5E78E666-8F20-4552-9E89-84D1DAF38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638800" y="2378392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: Straight">
            <a:extLst>
              <a:ext uri="{FF2B5EF4-FFF2-40B4-BE49-F238E27FC236}">
                <a16:creationId xmlns:a16="http://schemas.microsoft.com/office/drawing/2014/main" id="{40618A58-4888-4900-9A7E-50A1D7DE2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221485" y="3375025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F14792-2219-42D5-80C0-BDD15DD4C1AC}"/>
              </a:ext>
            </a:extLst>
          </p:cNvPr>
          <p:cNvSpPr/>
          <p:nvPr/>
        </p:nvSpPr>
        <p:spPr>
          <a:xfrm>
            <a:off x="7480139" y="1218699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Etapa descriptiva</a:t>
            </a:r>
          </a:p>
        </p:txBody>
      </p:sp>
    </p:spTree>
    <p:extLst>
      <p:ext uri="{BB962C8B-B14F-4D97-AF65-F5344CB8AC3E}">
        <p14:creationId xmlns:p14="http://schemas.microsoft.com/office/powerpoint/2010/main" val="217356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309088" y="4040306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A simple </a:t>
            </a:r>
            <a:r>
              <a:rPr lang="de-DE" sz="2800" dirty="0" err="1">
                <a:solidFill>
                  <a:schemeClr val="bg1"/>
                </a:solidFill>
              </a:rPr>
              <a:t>vista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parece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hay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variación</a:t>
            </a:r>
            <a:r>
              <a:rPr lang="de-DE" sz="2800" dirty="0">
                <a:solidFill>
                  <a:schemeClr val="bg1"/>
                </a:solidFill>
              </a:rPr>
              <a:t> en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N2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216323" y="1057446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1.7</a:t>
            </a:r>
          </a:p>
          <a:p>
            <a:r>
              <a:rPr lang="de-DE" sz="2800" dirty="0">
                <a:solidFill>
                  <a:schemeClr val="bg1"/>
                </a:solidFill>
              </a:rPr>
              <a:t>Observen estas dos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en mm del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izquierdo</a:t>
            </a:r>
            <a:r>
              <a:rPr lang="de-DE" sz="2800" dirty="0">
                <a:solidFill>
                  <a:schemeClr val="bg1"/>
                </a:solidFill>
              </a:rPr>
              <a:t>: la </a:t>
            </a:r>
            <a:r>
              <a:rPr lang="de-DE" sz="2800" dirty="0" err="1">
                <a:solidFill>
                  <a:schemeClr val="bg1"/>
                </a:solidFill>
              </a:rPr>
              <a:t>primera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corresponde</a:t>
            </a:r>
            <a:r>
              <a:rPr lang="de-DE" sz="2800" dirty="0">
                <a:solidFill>
                  <a:schemeClr val="bg1"/>
                </a:solidFill>
              </a:rPr>
              <a:t> a 10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mientras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segunda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puede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ser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r>
              <a:rPr lang="de-DE" sz="2800" dirty="0">
                <a:solidFill>
                  <a:schemeClr val="bg1"/>
                </a:solidFill>
              </a:rPr>
              <a:t> o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se ha </a:t>
            </a:r>
            <a:r>
              <a:rPr lang="de-DE" sz="2800" dirty="0" err="1">
                <a:solidFill>
                  <a:schemeClr val="bg1"/>
                </a:solidFill>
              </a:rPr>
              <a:t>registrado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genero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  <a:endParaRPr lang="de-DE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5DF524-29A8-4661-B488-090F98F15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75899"/>
              </p:ext>
            </p:extLst>
          </p:nvPr>
        </p:nvGraphicFramePr>
        <p:xfrm>
          <a:off x="309088" y="2845909"/>
          <a:ext cx="10515600" cy="1096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416">
                  <a:extLst>
                    <a:ext uri="{9D8B030D-6E8A-4147-A177-3AD203B41FA5}">
                      <a16:colId xmlns:a16="http://schemas.microsoft.com/office/drawing/2014/main" val="3547498354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4152013976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1451974078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1510213322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3699371189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871800588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3696228488"/>
                    </a:ext>
                  </a:extLst>
                </a:gridCol>
                <a:gridCol w="446913">
                  <a:extLst>
                    <a:ext uri="{9D8B030D-6E8A-4147-A177-3AD203B41FA5}">
                      <a16:colId xmlns:a16="http://schemas.microsoft.com/office/drawing/2014/main" val="2405799385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770927261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333351100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4288148922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695830810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2175965589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3052665660"/>
                    </a:ext>
                  </a:extLst>
                </a:gridCol>
                <a:gridCol w="508254">
                  <a:extLst>
                    <a:ext uri="{9D8B030D-6E8A-4147-A177-3AD203B41FA5}">
                      <a16:colId xmlns:a16="http://schemas.microsoft.com/office/drawing/2014/main" val="4091015668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2339915785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1715858817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1858768183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2594565266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2823739621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4229221494"/>
                    </a:ext>
                  </a:extLst>
                </a:gridCol>
                <a:gridCol w="473202">
                  <a:extLst>
                    <a:ext uri="{9D8B030D-6E8A-4147-A177-3AD203B41FA5}">
                      <a16:colId xmlns:a16="http://schemas.microsoft.com/office/drawing/2014/main" val="4184904766"/>
                    </a:ext>
                  </a:extLst>
                </a:gridCol>
                <a:gridCol w="455676">
                  <a:extLst>
                    <a:ext uri="{9D8B030D-6E8A-4147-A177-3AD203B41FA5}">
                      <a16:colId xmlns:a16="http://schemas.microsoft.com/office/drawing/2014/main" val="3340697993"/>
                    </a:ext>
                  </a:extLst>
                </a:gridCol>
              </a:tblGrid>
              <a:tr h="230029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800" u="none" strike="noStrike">
                          <a:effectLst/>
                        </a:rPr>
                        <a:t> </a:t>
                      </a:r>
                      <a:endParaRPr lang="es-ES_trad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>
                          <a:effectLst/>
                        </a:rPr>
                        <a:t> 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u="none" strike="noStrike">
                          <a:effectLst/>
                        </a:rPr>
                        <a:t> 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600" u="none" strike="noStrike">
                          <a:effectLst/>
                        </a:rPr>
                        <a:t> </a:t>
                      </a:r>
                      <a:endParaRPr lang="es-ES_tradnl" sz="600" b="0" i="0" u="none" strike="noStrike">
                        <a:solidFill>
                          <a:srgbClr val="000000"/>
                        </a:solidFill>
                        <a:effectLst/>
                        <a:latin typeface="DejaVu Sans" panose="020B060303080402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mean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stdev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extLst>
                  <a:ext uri="{0D108BD9-81ED-4DB2-BD59-A6C34878D82A}">
                    <a16:rowId xmlns:a16="http://schemas.microsoft.com/office/drawing/2014/main" val="2734956425"/>
                  </a:ext>
                </a:extLst>
              </a:tr>
              <a:tr h="427196">
                <a:tc>
                  <a:txBody>
                    <a:bodyPr/>
                    <a:lstStyle/>
                    <a:p>
                      <a:pPr algn="r" fontAlgn="b"/>
                      <a:endParaRPr lang="es-ES_tradnl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N1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7.22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7.98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10.28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10.96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8.47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8.57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9.51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9.84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8.81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9.10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8.57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7.80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8.91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7.52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9.16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9.01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9.70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8.79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8.01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8.99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0.92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extLst>
                  <a:ext uri="{0D108BD9-81ED-4DB2-BD59-A6C34878D82A}">
                    <a16:rowId xmlns:a16="http://schemas.microsoft.com/office/drawing/2014/main" val="4060894298"/>
                  </a:ext>
                </a:extLst>
              </a:tr>
              <a:tr h="427196">
                <a:tc>
                  <a:txBody>
                    <a:bodyPr/>
                    <a:lstStyle/>
                    <a:p>
                      <a:pPr algn="r" fontAlgn="b"/>
                      <a:endParaRPr lang="es-ES_tradnl" sz="1400" u="none" strike="noStrike">
                        <a:effectLst/>
                      </a:endParaRPr>
                    </a:p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N2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13.31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7.47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8.00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7.63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7.73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10.70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-0.58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6.33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8.39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6.03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8.61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8.28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10.11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9.69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14.86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8.12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12.47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11.64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12.41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11.81</a:t>
                      </a:r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>
                          <a:effectLst/>
                        </a:rPr>
                        <a:t>9.15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u="none" strike="noStrike" dirty="0">
                          <a:effectLst/>
                        </a:rPr>
                        <a:t>3.34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572" marR="6572" marT="6572" marB="0" anchor="b"/>
                </a:tc>
                <a:extLst>
                  <a:ext uri="{0D108BD9-81ED-4DB2-BD59-A6C34878D82A}">
                    <a16:rowId xmlns:a16="http://schemas.microsoft.com/office/drawing/2014/main" val="2531308666"/>
                  </a:ext>
                </a:extLst>
              </a:tr>
            </a:tbl>
          </a:graphicData>
        </a:graphic>
      </p:graphicFrame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E6615C86-A8E4-4940-AC9F-27261D6E28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323" y="4773535"/>
            <a:ext cx="624170" cy="62417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A0D254-7DF2-4246-868F-123742DACDE3}"/>
              </a:ext>
            </a:extLst>
          </p:cNvPr>
          <p:cNvSpPr txBox="1">
            <a:spLocks/>
          </p:cNvSpPr>
          <p:nvPr/>
        </p:nvSpPr>
        <p:spPr>
          <a:xfrm>
            <a:off x="838199" y="4641614"/>
            <a:ext cx="10515600" cy="10156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Cuál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puede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ser</a:t>
            </a:r>
            <a:r>
              <a:rPr lang="de-DE" sz="2800" dirty="0">
                <a:solidFill>
                  <a:schemeClr val="bg1"/>
                </a:solidFill>
              </a:rPr>
              <a:t> la causa de la </a:t>
            </a:r>
            <a:r>
              <a:rPr lang="de-DE" sz="2800" dirty="0" err="1">
                <a:solidFill>
                  <a:schemeClr val="bg1"/>
                </a:solidFill>
              </a:rPr>
              <a:t>mayor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de-DE" sz="2800" dirty="0">
                <a:solidFill>
                  <a:schemeClr val="bg1"/>
                </a:solidFill>
              </a:rPr>
              <a:t>¿Es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distinta</a:t>
            </a:r>
            <a:r>
              <a:rPr lang="de-DE" sz="2800" dirty="0">
                <a:solidFill>
                  <a:schemeClr val="bg1"/>
                </a:solidFill>
              </a:rPr>
              <a:t> al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anterior?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E29BD-537D-424C-9CBC-0572758DBA21}"/>
              </a:ext>
            </a:extLst>
          </p:cNvPr>
          <p:cNvSpPr txBox="1">
            <a:spLocks/>
          </p:cNvSpPr>
          <p:nvPr/>
        </p:nvSpPr>
        <p:spPr>
          <a:xfrm>
            <a:off x="216323" y="5683983"/>
            <a:ext cx="11023686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VARIABILIDAD ESTADÍSTICA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propiedad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que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indica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grado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proximidad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entre los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valores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estadísticos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59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7712763" y="1955079"/>
            <a:ext cx="3962401" cy="134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Los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están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proximos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103781" y="848144"/>
            <a:ext cx="10515600" cy="931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1.7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Complicado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apreciarla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conjunto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!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9DDA67-7A21-4E2A-995C-EA853B68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0" y="1766887"/>
            <a:ext cx="7210425" cy="47720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2618B89-8CDC-422B-B227-764420C636E2}"/>
              </a:ext>
            </a:extLst>
          </p:cNvPr>
          <p:cNvSpPr txBox="1">
            <a:spLocks/>
          </p:cNvSpPr>
          <p:nvPr/>
        </p:nvSpPr>
        <p:spPr>
          <a:xfrm>
            <a:off x="7712763" y="4532627"/>
            <a:ext cx="3962401" cy="1344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Los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están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dispersos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estamos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mezclando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5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F529AF-E427-4906-9B03-53158E745C63}"/>
              </a:ext>
            </a:extLst>
          </p:cNvPr>
          <p:cNvSpPr txBox="1">
            <a:spLocks/>
          </p:cNvSpPr>
          <p:nvPr/>
        </p:nvSpPr>
        <p:spPr>
          <a:xfrm>
            <a:off x="894627" y="2880218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Se </a:t>
            </a:r>
            <a:r>
              <a:rPr lang="de-DE" sz="2800" dirty="0" err="1">
                <a:solidFill>
                  <a:schemeClr val="bg1"/>
                </a:solidFill>
              </a:rPr>
              <a:t>trata</a:t>
            </a:r>
            <a:r>
              <a:rPr lang="de-DE" sz="2800" dirty="0">
                <a:solidFill>
                  <a:schemeClr val="bg1"/>
                </a:solidFill>
              </a:rPr>
              <a:t> de dos </a:t>
            </a:r>
            <a:r>
              <a:rPr lang="de-DE" sz="2800" dirty="0" err="1">
                <a:solidFill>
                  <a:schemeClr val="bg1"/>
                </a:solidFill>
              </a:rPr>
              <a:t>factores</a:t>
            </a:r>
            <a:r>
              <a:rPr lang="de-DE" sz="2800" dirty="0">
                <a:solidFill>
                  <a:schemeClr val="bg1"/>
                </a:solidFill>
              </a:rPr>
              <a:t> o </a:t>
            </a:r>
            <a:r>
              <a:rPr lang="de-DE" sz="2800" dirty="0" err="1">
                <a:solidFill>
                  <a:schemeClr val="bg1"/>
                </a:solidFill>
              </a:rPr>
              <a:t>fuentes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123558" y="891403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En los </a:t>
            </a:r>
            <a:r>
              <a:rPr lang="de-DE" sz="2800" dirty="0" err="1">
                <a:solidFill>
                  <a:schemeClr val="bg1"/>
                </a:solidFill>
              </a:rPr>
              <a:t>ejemplos</a:t>
            </a:r>
            <a:r>
              <a:rPr lang="de-DE" sz="2800" dirty="0">
                <a:solidFill>
                  <a:schemeClr val="bg1"/>
                </a:solidFill>
              </a:rPr>
              <a:t> anteriores </a:t>
            </a:r>
            <a:r>
              <a:rPr lang="de-DE" sz="2800" dirty="0" err="1">
                <a:solidFill>
                  <a:schemeClr val="bg1"/>
                </a:solidFill>
              </a:rPr>
              <a:t>hay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distinta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1.6 </a:t>
            </a:r>
            <a:r>
              <a:rPr lang="de-DE" sz="2800" dirty="0" err="1">
                <a:solidFill>
                  <a:schemeClr val="bg1"/>
                </a:solidFill>
              </a:rPr>
              <a:t>debido</a:t>
            </a:r>
            <a:r>
              <a:rPr lang="de-DE" sz="2800" dirty="0">
                <a:solidFill>
                  <a:schemeClr val="bg1"/>
                </a:solidFill>
              </a:rPr>
              <a:t> a quien es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efectúa</a:t>
            </a:r>
            <a:r>
              <a:rPr lang="de-DE" sz="2800" dirty="0">
                <a:solidFill>
                  <a:schemeClr val="bg1"/>
                </a:solidFill>
              </a:rPr>
              <a:t>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1.7 </a:t>
            </a:r>
            <a:r>
              <a:rPr lang="de-DE" sz="2800" dirty="0" err="1">
                <a:solidFill>
                  <a:schemeClr val="bg1"/>
                </a:solidFill>
              </a:rPr>
              <a:t>debido</a:t>
            </a:r>
            <a:r>
              <a:rPr lang="de-DE" sz="2800" dirty="0">
                <a:solidFill>
                  <a:schemeClr val="bg1"/>
                </a:solidFill>
              </a:rPr>
              <a:t> a las </a:t>
            </a:r>
            <a:r>
              <a:rPr lang="de-DE" sz="2800" dirty="0" err="1">
                <a:solidFill>
                  <a:schemeClr val="bg1"/>
                </a:solidFill>
              </a:rPr>
              <a:t>caracteristicas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unidad</a:t>
            </a:r>
            <a:r>
              <a:rPr lang="de-DE" sz="2800" dirty="0">
                <a:solidFill>
                  <a:schemeClr val="bg1"/>
                </a:solidFill>
              </a:rPr>
              <a:t> experimental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E29BD-537D-424C-9CBC-0572758DBA21}"/>
              </a:ext>
            </a:extLst>
          </p:cNvPr>
          <p:cNvSpPr txBox="1">
            <a:spLocks/>
          </p:cNvSpPr>
          <p:nvPr/>
        </p:nvSpPr>
        <p:spPr>
          <a:xfrm>
            <a:off x="216323" y="4465757"/>
            <a:ext cx="11023686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VARIANZA ESTADÍSTICA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es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el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valor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que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mide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cuanto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se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desvián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en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promedio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los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datos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en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relación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a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media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muestral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5D62DA6E-C6EC-440D-A19A-E4F2C4C47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189" y="2696562"/>
            <a:ext cx="732438" cy="7324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BA41722-3842-4E26-9F59-F3615D810B20}"/>
              </a:ext>
            </a:extLst>
          </p:cNvPr>
          <p:cNvSpPr txBox="1">
            <a:spLocks/>
          </p:cNvSpPr>
          <p:nvPr/>
        </p:nvSpPr>
        <p:spPr>
          <a:xfrm>
            <a:off x="216323" y="3735148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Necesitamos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definición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2814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0B8C42-4920-446C-97E7-C1BDE220608D}"/>
              </a:ext>
            </a:extLst>
          </p:cNvPr>
          <p:cNvSpPr txBox="1">
            <a:spLocks/>
          </p:cNvSpPr>
          <p:nvPr/>
        </p:nvSpPr>
        <p:spPr>
          <a:xfrm>
            <a:off x="123558" y="891403"/>
            <a:ext cx="10515600" cy="1718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La </a:t>
            </a:r>
            <a:r>
              <a:rPr lang="de-DE" sz="2800" dirty="0" err="1">
                <a:solidFill>
                  <a:schemeClr val="bg1"/>
                </a:solidFill>
              </a:rPr>
              <a:t>varianza</a:t>
            </a:r>
            <a:r>
              <a:rPr lang="de-DE" sz="2800" dirty="0">
                <a:solidFill>
                  <a:schemeClr val="bg1"/>
                </a:solidFill>
              </a:rPr>
              <a:t> es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dispersión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satisface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propiedades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matemáticas</a:t>
            </a:r>
            <a:r>
              <a:rPr lang="de-DE" sz="2800" dirty="0">
                <a:solidFill>
                  <a:schemeClr val="bg1"/>
                </a:solidFill>
              </a:rPr>
              <a:t> ideales.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Pero </a:t>
            </a:r>
            <a:r>
              <a:rPr lang="de-DE" sz="2800" dirty="0" err="1">
                <a:solidFill>
                  <a:schemeClr val="bg1"/>
                </a:solidFill>
              </a:rPr>
              <a:t>su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es en </a:t>
            </a:r>
            <a:r>
              <a:rPr lang="de-DE" sz="2800" dirty="0" err="1">
                <a:solidFill>
                  <a:schemeClr val="bg1"/>
                </a:solidFill>
              </a:rPr>
              <a:t>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unidad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medida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es la de los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medidos</a:t>
            </a:r>
            <a:r>
              <a:rPr lang="de-DE" sz="2800" dirty="0">
                <a:solidFill>
                  <a:schemeClr val="bg1"/>
                </a:solidFill>
              </a:rPr>
              <a:t>, a </a:t>
            </a:r>
            <a:r>
              <a:rPr lang="de-DE" sz="2800" dirty="0" err="1">
                <a:solidFill>
                  <a:schemeClr val="bg1"/>
                </a:solidFill>
              </a:rPr>
              <a:t>diferencia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media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E29BD-537D-424C-9CBC-0572758DBA21}"/>
              </a:ext>
            </a:extLst>
          </p:cNvPr>
          <p:cNvSpPr txBox="1">
            <a:spLocks/>
          </p:cNvSpPr>
          <p:nvPr/>
        </p:nvSpPr>
        <p:spPr>
          <a:xfrm>
            <a:off x="216323" y="2697656"/>
            <a:ext cx="11023686" cy="103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2060"/>
                </a:solidFill>
                <a:highlight>
                  <a:srgbClr val="FFFF00"/>
                </a:highlight>
              </a:rPr>
              <a:t>DESVIACIÓN ESTÁNDAR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: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mide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misma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propiedad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que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varianza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,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pero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en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unidad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medida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los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valores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de la </a:t>
            </a:r>
            <a:r>
              <a:rPr lang="de-DE" b="1" i="1" dirty="0" err="1">
                <a:solidFill>
                  <a:srgbClr val="002060"/>
                </a:solidFill>
                <a:highlight>
                  <a:srgbClr val="FFFF00"/>
                </a:highlight>
              </a:rPr>
              <a:t>muestra</a:t>
            </a:r>
            <a:r>
              <a:rPr lang="de-DE" b="1" i="1" dirty="0">
                <a:solidFill>
                  <a:srgbClr val="002060"/>
                </a:solidFill>
                <a:highlight>
                  <a:srgbClr val="FFFF00"/>
                </a:highlight>
              </a:rPr>
              <a:t> 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A41722-3842-4E26-9F59-F3615D810B20}"/>
              </a:ext>
            </a:extLst>
          </p:cNvPr>
          <p:cNvSpPr txBox="1">
            <a:spLocks/>
          </p:cNvSpPr>
          <p:nvPr/>
        </p:nvSpPr>
        <p:spPr>
          <a:xfrm>
            <a:off x="362097" y="3823076"/>
            <a:ext cx="10515600" cy="1199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Volvamos</a:t>
            </a:r>
            <a:r>
              <a:rPr lang="de-DE" sz="2800" i="1" dirty="0">
                <a:solidFill>
                  <a:schemeClr val="bg1"/>
                </a:solidFill>
              </a:rPr>
              <a:t> al </a:t>
            </a:r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1.7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La </a:t>
            </a:r>
            <a:r>
              <a:rPr lang="de-DE" sz="2800" dirty="0" err="1">
                <a:solidFill>
                  <a:schemeClr val="bg1"/>
                </a:solidFill>
              </a:rPr>
              <a:t>desviación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estándar</a:t>
            </a:r>
            <a:r>
              <a:rPr lang="de-DE" sz="2800" dirty="0">
                <a:solidFill>
                  <a:schemeClr val="bg1"/>
                </a:solidFill>
              </a:rPr>
              <a:t> nos </a:t>
            </a:r>
            <a:r>
              <a:rPr lang="de-DE" sz="2800" dirty="0" err="1">
                <a:solidFill>
                  <a:schemeClr val="bg1"/>
                </a:solidFill>
              </a:rPr>
              <a:t>permite</a:t>
            </a:r>
            <a:r>
              <a:rPr lang="de-DE" sz="2800" dirty="0">
                <a:solidFill>
                  <a:schemeClr val="bg1"/>
                </a:solidFill>
              </a:rPr>
              <a:t>, entre </a:t>
            </a:r>
            <a:r>
              <a:rPr lang="de-DE" sz="2800" dirty="0" err="1">
                <a:solidFill>
                  <a:schemeClr val="bg1"/>
                </a:solidFill>
              </a:rPr>
              <a:t>otras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cosas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Cuantificar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endParaRPr lang="de-DE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dirty="0" err="1">
                <a:solidFill>
                  <a:schemeClr val="bg1"/>
                </a:solidFill>
              </a:rPr>
              <a:t>Compararla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3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A41722-3842-4E26-9F59-F3615D810B20}"/>
              </a:ext>
            </a:extLst>
          </p:cNvPr>
          <p:cNvSpPr txBox="1">
            <a:spLocks/>
          </p:cNvSpPr>
          <p:nvPr/>
        </p:nvSpPr>
        <p:spPr>
          <a:xfrm>
            <a:off x="1192091" y="3882890"/>
            <a:ext cx="10515600" cy="1199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Veremos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esto</a:t>
            </a:r>
            <a:r>
              <a:rPr lang="de-DE" sz="2800" dirty="0">
                <a:solidFill>
                  <a:schemeClr val="bg1"/>
                </a:solidFill>
              </a:rPr>
              <a:t> es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importante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cuando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saquemos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conclusiones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comparando</a:t>
            </a:r>
            <a:r>
              <a:rPr lang="de-DE" sz="2800" dirty="0">
                <a:solidFill>
                  <a:schemeClr val="bg1"/>
                </a:solidFill>
              </a:rPr>
              <a:t> dos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!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1199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1.7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Cuantificar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. A </a:t>
            </a:r>
            <a:r>
              <a:rPr lang="de-DE" sz="2800" dirty="0" err="1">
                <a:solidFill>
                  <a:schemeClr val="bg1"/>
                </a:solidFill>
              </a:rPr>
              <a:t>nivel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podemos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caracterizar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usando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conjuntamente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muestral</a:t>
            </a:r>
            <a:r>
              <a:rPr lang="de-DE" sz="2800" dirty="0">
                <a:solidFill>
                  <a:schemeClr val="bg1"/>
                </a:solidFill>
              </a:rPr>
              <a:t> y la </a:t>
            </a:r>
            <a:r>
              <a:rPr lang="de-DE" sz="2800" dirty="0" err="1">
                <a:solidFill>
                  <a:schemeClr val="bg1"/>
                </a:solidFill>
              </a:rPr>
              <a:t>desviación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estándar</a:t>
            </a:r>
            <a:endParaRPr lang="de-DE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D74BCA-157D-426E-A29C-09D7FF09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35828"/>
              </p:ext>
            </p:extLst>
          </p:nvPr>
        </p:nvGraphicFramePr>
        <p:xfrm>
          <a:off x="2000397" y="2321478"/>
          <a:ext cx="7239000" cy="100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193">
                  <a:extLst>
                    <a:ext uri="{9D8B030D-6E8A-4147-A177-3AD203B41FA5}">
                      <a16:colId xmlns:a16="http://schemas.microsoft.com/office/drawing/2014/main" val="2516975367"/>
                    </a:ext>
                  </a:extLst>
                </a:gridCol>
                <a:gridCol w="1117110">
                  <a:extLst>
                    <a:ext uri="{9D8B030D-6E8A-4147-A177-3AD203B41FA5}">
                      <a16:colId xmlns:a16="http://schemas.microsoft.com/office/drawing/2014/main" val="2527826581"/>
                    </a:ext>
                  </a:extLst>
                </a:gridCol>
                <a:gridCol w="2196137">
                  <a:extLst>
                    <a:ext uri="{9D8B030D-6E8A-4147-A177-3AD203B41FA5}">
                      <a16:colId xmlns:a16="http://schemas.microsoft.com/office/drawing/2014/main" val="3031536052"/>
                    </a:ext>
                  </a:extLst>
                </a:gridCol>
                <a:gridCol w="2770560">
                  <a:extLst>
                    <a:ext uri="{9D8B030D-6E8A-4147-A177-3AD203B41FA5}">
                      <a16:colId xmlns:a16="http://schemas.microsoft.com/office/drawing/2014/main" val="230669414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promedio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desviación estandar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rango del valor promedio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18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1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8.86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0.92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8.86 +/- 0.92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573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9.15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 dirty="0">
                          <a:effectLst/>
                        </a:rPr>
                        <a:t>3.34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 dirty="0">
                          <a:effectLst/>
                        </a:rPr>
                        <a:t>9.15 +/- 3.34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498827"/>
                  </a:ext>
                </a:extLst>
              </a:tr>
            </a:tbl>
          </a:graphicData>
        </a:graphic>
      </p:graphicFrame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1A4C7247-3D13-48CC-A1B4-8D97DA3B4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34" y="3882890"/>
            <a:ext cx="732438" cy="7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147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1.7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Comparar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. 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, las </a:t>
            </a:r>
            <a:r>
              <a:rPr lang="de-DE" sz="2800" dirty="0" err="1">
                <a:solidFill>
                  <a:schemeClr val="bg1"/>
                </a:solidFill>
              </a:rPr>
              <a:t>dispersiones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distintas</a:t>
            </a:r>
            <a:r>
              <a:rPr lang="de-DE" sz="2800" dirty="0">
                <a:solidFill>
                  <a:schemeClr val="bg1"/>
                </a:solidFill>
              </a:rPr>
              <a:t>, es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extremo</a:t>
            </a:r>
            <a:r>
              <a:rPr lang="de-DE" sz="2800" dirty="0">
                <a:solidFill>
                  <a:schemeClr val="bg1"/>
                </a:solidFill>
              </a:rPr>
              <a:t>. Pero si </a:t>
            </a:r>
            <a:r>
              <a:rPr lang="de-DE" sz="2800" dirty="0" err="1">
                <a:solidFill>
                  <a:schemeClr val="bg1"/>
                </a:solidFill>
              </a:rPr>
              <a:t>cambiaran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tanto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promedio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como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, ¿</a:t>
            </a:r>
            <a:r>
              <a:rPr lang="de-DE" sz="2800" dirty="0" err="1">
                <a:solidFill>
                  <a:schemeClr val="bg1"/>
                </a:solidFill>
              </a:rPr>
              <a:t>cómo</a:t>
            </a:r>
            <a:r>
              <a:rPr lang="de-DE" sz="2800" dirty="0">
                <a:solidFill>
                  <a:schemeClr val="bg1"/>
                </a:solidFill>
              </a:rPr>
              <a:t> los </a:t>
            </a:r>
            <a:r>
              <a:rPr lang="de-DE" sz="2800" dirty="0" err="1">
                <a:solidFill>
                  <a:schemeClr val="bg1"/>
                </a:solidFill>
              </a:rPr>
              <a:t>comparamos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  <a:endParaRPr lang="de-DE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5BA5D29-D9B1-4F70-B0F8-6CE3D5C0C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323" y="2544422"/>
                <a:ext cx="11023686" cy="14709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b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COEFICIENTE DE VARIACIÓN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: es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un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estadístico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de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dispersión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que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mide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la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propiedad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de la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variabilidad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de la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muestra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independientemente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de la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magnitud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de la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media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de-DE" b="1" i="1" dirty="0" err="1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muestral</a:t>
                </a:r>
                <a:r>
                  <a:rPr lang="de-DE" b="1" i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de-DE" b="1" dirty="0">
                    <a:solidFill>
                      <a:srgbClr val="002060"/>
                    </a:solidFill>
                    <a:highlight>
                      <a:srgbClr val="FFFF00"/>
                    </a:highlight>
                  </a:rPr>
                  <a:t>CV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𝒅𝒆𝒔𝒗𝒊𝒂𝒄𝒊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𝒆𝒔𝒕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𝒏𝒅𝒂𝒓</m:t>
                        </m:r>
                      </m:num>
                      <m:den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𝒎𝒆𝒅𝒊𝒂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00206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𝒎𝒖𝒆𝒔𝒕𝒓𝒂𝒍</m:t>
                        </m:r>
                      </m:den>
                    </m:f>
                    <m:r>
                      <a:rPr lang="de-DE" b="1" i="1" smtClean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de-DE" b="1" i="1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b="1" i="1" dirty="0">
                  <a:solidFill>
                    <a:srgbClr val="00206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5BA5D29-D9B1-4F70-B0F8-6CE3D5C0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3" y="2544422"/>
                <a:ext cx="11023686" cy="1470986"/>
              </a:xfrm>
              <a:prstGeom prst="rect">
                <a:avLst/>
              </a:prstGeom>
              <a:blipFill>
                <a:blip r:embed="rId3"/>
                <a:stretch>
                  <a:fillRect l="-829" t="-9504" r="-88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0107AFAB-796C-4C89-B90D-DD0BBF9DE6F1}"/>
              </a:ext>
            </a:extLst>
          </p:cNvPr>
          <p:cNvSpPr txBox="1">
            <a:spLocks/>
          </p:cNvSpPr>
          <p:nvPr/>
        </p:nvSpPr>
        <p:spPr>
          <a:xfrm>
            <a:off x="216323" y="4240699"/>
            <a:ext cx="10515600" cy="1769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Medida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muestral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muy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útil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cuando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Dos </a:t>
            </a:r>
            <a:r>
              <a:rPr lang="de-DE" sz="2800" dirty="0" err="1">
                <a:solidFill>
                  <a:schemeClr val="bg1"/>
                </a:solidFill>
              </a:rPr>
              <a:t>técicos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laboratorio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repiten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mismo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protocolo</a:t>
            </a:r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Se </a:t>
            </a:r>
            <a:r>
              <a:rPr lang="de-DE" sz="2800" dirty="0" err="1">
                <a:solidFill>
                  <a:schemeClr val="bg1"/>
                </a:solidFill>
              </a:rPr>
              <a:t>utilizan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medios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alternativos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medición</a:t>
            </a:r>
            <a:r>
              <a:rPr lang="de-DE" sz="2800" dirty="0">
                <a:solidFill>
                  <a:schemeClr val="bg1"/>
                </a:solidFill>
              </a:rPr>
              <a:t> (AFM </a:t>
            </a:r>
            <a:r>
              <a:rPr lang="de-DE" sz="2800" dirty="0" err="1">
                <a:solidFill>
                  <a:schemeClr val="bg1"/>
                </a:solidFill>
              </a:rPr>
              <a:t>vs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perfilómetro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Materiales de </a:t>
            </a:r>
            <a:r>
              <a:rPr lang="de-DE" sz="2800" dirty="0" err="1">
                <a:solidFill>
                  <a:schemeClr val="bg1"/>
                </a:solidFill>
              </a:rPr>
              <a:t>moldes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biometría</a:t>
            </a:r>
            <a:r>
              <a:rPr lang="de-DE" sz="2800" dirty="0">
                <a:solidFill>
                  <a:schemeClr val="bg1"/>
                </a:solidFill>
              </a:rPr>
              <a:t> dental: </a:t>
            </a:r>
            <a:r>
              <a:rPr lang="de-DE" sz="2800" dirty="0" err="1">
                <a:solidFill>
                  <a:schemeClr val="bg1"/>
                </a:solidFill>
              </a:rPr>
              <a:t>silicona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adición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marca</a:t>
            </a:r>
            <a:r>
              <a:rPr lang="de-DE" sz="2800" dirty="0">
                <a:solidFill>
                  <a:schemeClr val="bg1"/>
                </a:solidFill>
              </a:rPr>
              <a:t> 3M </a:t>
            </a:r>
            <a:r>
              <a:rPr lang="de-DE" sz="2800" dirty="0" err="1">
                <a:solidFill>
                  <a:schemeClr val="bg1"/>
                </a:solidFill>
              </a:rPr>
              <a:t>vs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marca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Zhermarck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03D1A1-B9E2-4853-9B69-AECA3DB43C95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99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Ejemplo</a:t>
            </a:r>
            <a:r>
              <a:rPr lang="de-DE" sz="2800" i="1" dirty="0">
                <a:solidFill>
                  <a:schemeClr val="bg1"/>
                </a:solidFill>
              </a:rPr>
              <a:t> 1.7</a:t>
            </a:r>
          </a:p>
          <a:p>
            <a:r>
              <a:rPr lang="de-DE" sz="2800" dirty="0">
                <a:solidFill>
                  <a:schemeClr val="bg1"/>
                </a:solidFill>
              </a:rPr>
              <a:t>¡</a:t>
            </a:r>
            <a:r>
              <a:rPr lang="de-DE" sz="2800" dirty="0" err="1">
                <a:solidFill>
                  <a:schemeClr val="bg1"/>
                </a:solidFill>
              </a:rPr>
              <a:t>Ahora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resulta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más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claro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gráfico</a:t>
            </a:r>
            <a:r>
              <a:rPr lang="de-DE" sz="2800" dirty="0">
                <a:solidFill>
                  <a:schemeClr val="bg1"/>
                </a:solidFill>
              </a:rPr>
              <a:t>!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EDD8F-C20D-4DDA-A9ED-32E5131E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1" y="2811090"/>
            <a:ext cx="5951504" cy="393884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DD283F-775D-4185-A320-53FF1FD1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08397"/>
              </p:ext>
            </p:extLst>
          </p:nvPr>
        </p:nvGraphicFramePr>
        <p:xfrm>
          <a:off x="364891" y="1754694"/>
          <a:ext cx="7667762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198">
                  <a:extLst>
                    <a:ext uri="{9D8B030D-6E8A-4147-A177-3AD203B41FA5}">
                      <a16:colId xmlns:a16="http://schemas.microsoft.com/office/drawing/2014/main" val="928968376"/>
                    </a:ext>
                  </a:extLst>
                </a:gridCol>
                <a:gridCol w="1077466">
                  <a:extLst>
                    <a:ext uri="{9D8B030D-6E8A-4147-A177-3AD203B41FA5}">
                      <a16:colId xmlns:a16="http://schemas.microsoft.com/office/drawing/2014/main" val="3906425375"/>
                    </a:ext>
                  </a:extLst>
                </a:gridCol>
                <a:gridCol w="2118200">
                  <a:extLst>
                    <a:ext uri="{9D8B030D-6E8A-4147-A177-3AD203B41FA5}">
                      <a16:colId xmlns:a16="http://schemas.microsoft.com/office/drawing/2014/main" val="1231996624"/>
                    </a:ext>
                  </a:extLst>
                </a:gridCol>
                <a:gridCol w="2672238">
                  <a:extLst>
                    <a:ext uri="{9D8B030D-6E8A-4147-A177-3AD203B41FA5}">
                      <a16:colId xmlns:a16="http://schemas.microsoft.com/office/drawing/2014/main" val="1945132797"/>
                    </a:ext>
                  </a:extLst>
                </a:gridCol>
                <a:gridCol w="685660">
                  <a:extLst>
                    <a:ext uri="{9D8B030D-6E8A-4147-A177-3AD203B41FA5}">
                      <a16:colId xmlns:a16="http://schemas.microsoft.com/office/drawing/2014/main" val="3674367515"/>
                    </a:ext>
                  </a:extLst>
                </a:gridCol>
              </a:tblGrid>
              <a:tr h="28271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promedio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desviación estandar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rango del valor promedio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CV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857734"/>
                  </a:ext>
                </a:extLst>
              </a:tr>
              <a:tr h="28271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1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8.86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 dirty="0">
                          <a:effectLst/>
                        </a:rPr>
                        <a:t>0.92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8.86 +/- 0.92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10%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77368"/>
                  </a:ext>
                </a:extLst>
              </a:tr>
              <a:tr h="28271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muestra 2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9.15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3.34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9.15 +/- 3.34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37%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2310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515D667-5D19-4A0B-80E3-14FB8D729597}"/>
              </a:ext>
            </a:extLst>
          </p:cNvPr>
          <p:cNvSpPr txBox="1">
            <a:spLocks/>
          </p:cNvSpPr>
          <p:nvPr/>
        </p:nvSpPr>
        <p:spPr>
          <a:xfrm>
            <a:off x="6715532" y="3105291"/>
            <a:ext cx="4638268" cy="99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Coeficiente</a:t>
            </a:r>
            <a:r>
              <a:rPr lang="de-DE" sz="2800" i="1" dirty="0">
                <a:solidFill>
                  <a:schemeClr val="bg1"/>
                </a:solidFill>
              </a:rPr>
              <a:t> de </a:t>
            </a:r>
            <a:r>
              <a:rPr lang="de-DE" sz="2800" i="1" dirty="0" err="1">
                <a:solidFill>
                  <a:schemeClr val="bg1"/>
                </a:solidFill>
              </a:rPr>
              <a:t>variación</a:t>
            </a:r>
            <a:r>
              <a:rPr lang="de-DE" sz="2800" i="1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10%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2A145C-32CB-46D3-9F0C-3F9F83FBC314}"/>
              </a:ext>
            </a:extLst>
          </p:cNvPr>
          <p:cNvSpPr txBox="1">
            <a:spLocks/>
          </p:cNvSpPr>
          <p:nvPr/>
        </p:nvSpPr>
        <p:spPr>
          <a:xfrm>
            <a:off x="6715532" y="5166004"/>
            <a:ext cx="4638268" cy="99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Coeficiente</a:t>
            </a:r>
            <a:r>
              <a:rPr lang="de-DE" sz="2800" i="1" dirty="0">
                <a:solidFill>
                  <a:schemeClr val="bg1"/>
                </a:solidFill>
              </a:rPr>
              <a:t> de </a:t>
            </a:r>
            <a:r>
              <a:rPr lang="de-DE" sz="2800" i="1" dirty="0" err="1">
                <a:solidFill>
                  <a:schemeClr val="bg1"/>
                </a:solidFill>
              </a:rPr>
              <a:t>variación</a:t>
            </a:r>
            <a:r>
              <a:rPr lang="de-DE" sz="2800" i="1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de-DE" sz="2800" dirty="0">
                <a:solidFill>
                  <a:schemeClr val="bg1"/>
                </a:solidFill>
              </a:rPr>
              <a:t>37%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4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A41722-3842-4E26-9F59-F3615D810B20}"/>
              </a:ext>
            </a:extLst>
          </p:cNvPr>
          <p:cNvSpPr txBox="1">
            <a:spLocks/>
          </p:cNvSpPr>
          <p:nvPr/>
        </p:nvSpPr>
        <p:spPr>
          <a:xfrm>
            <a:off x="172278" y="4097110"/>
            <a:ext cx="10515600" cy="1199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Entre los </a:t>
            </a:r>
            <a:r>
              <a:rPr lang="de-DE" sz="2800" dirty="0" err="1">
                <a:solidFill>
                  <a:schemeClr val="bg1"/>
                </a:solidFill>
              </a:rPr>
              <a:t>supuestos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para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poder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emplear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t-test, </a:t>
            </a:r>
            <a:r>
              <a:rPr lang="de-DE" sz="2800" dirty="0" err="1">
                <a:solidFill>
                  <a:schemeClr val="bg1"/>
                </a:solidFill>
              </a:rPr>
              <a:t>encontrarán</a:t>
            </a:r>
            <a:r>
              <a:rPr lang="de-DE" sz="2800" dirty="0">
                <a:solidFill>
                  <a:schemeClr val="bg1"/>
                </a:solidFill>
              </a:rPr>
              <a:t> (Wikipedia):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0" y="848143"/>
            <a:ext cx="11975677" cy="1691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i="1" dirty="0">
                <a:solidFill>
                  <a:schemeClr val="bg1"/>
                </a:solidFill>
              </a:rPr>
              <a:t>Test de dos </a:t>
            </a:r>
            <a:r>
              <a:rPr lang="de-DE" sz="2800" i="1" dirty="0" err="1">
                <a:solidFill>
                  <a:schemeClr val="bg1"/>
                </a:solidFill>
              </a:rPr>
              <a:t>muestras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analizando</a:t>
            </a:r>
            <a:r>
              <a:rPr lang="de-DE" sz="2800" i="1" dirty="0">
                <a:solidFill>
                  <a:schemeClr val="bg1"/>
                </a:solidFill>
              </a:rPr>
              <a:t> los </a:t>
            </a:r>
            <a:r>
              <a:rPr lang="de-DE" sz="2800" i="1" dirty="0" err="1">
                <a:solidFill>
                  <a:schemeClr val="bg1"/>
                </a:solidFill>
              </a:rPr>
              <a:t>datos</a:t>
            </a:r>
            <a:r>
              <a:rPr lang="de-DE" sz="2800" i="1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i="1" dirty="0" err="1">
                <a:solidFill>
                  <a:schemeClr val="bg1"/>
                </a:solidFill>
              </a:rPr>
              <a:t>Análogo</a:t>
            </a:r>
            <a:r>
              <a:rPr lang="de-DE" sz="2800" i="1" dirty="0">
                <a:solidFill>
                  <a:schemeClr val="bg1"/>
                </a:solidFill>
              </a:rPr>
              <a:t> al t </a:t>
            </a:r>
            <a:r>
              <a:rPr lang="de-DE" sz="2800" i="1" dirty="0" err="1">
                <a:solidFill>
                  <a:schemeClr val="bg1"/>
                </a:solidFill>
              </a:rPr>
              <a:t>test</a:t>
            </a:r>
            <a:r>
              <a:rPr lang="de-DE" sz="2800" i="1" dirty="0">
                <a:solidFill>
                  <a:schemeClr val="bg1"/>
                </a:solidFill>
              </a:rPr>
              <a:t> de Student sin </a:t>
            </a:r>
            <a:r>
              <a:rPr lang="de-DE" sz="2800" i="1" dirty="0" err="1">
                <a:solidFill>
                  <a:schemeClr val="bg1"/>
                </a:solidFill>
              </a:rPr>
              <a:t>usar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distribuciones</a:t>
            </a:r>
            <a:r>
              <a:rPr lang="de-DE" sz="2800" i="1" dirty="0">
                <a:solidFill>
                  <a:schemeClr val="bg1"/>
                </a:solidFill>
              </a:rPr>
              <a:t> de </a:t>
            </a:r>
            <a:r>
              <a:rPr lang="de-DE" sz="2800" i="1" dirty="0" err="1">
                <a:solidFill>
                  <a:schemeClr val="bg1"/>
                </a:solidFill>
              </a:rPr>
              <a:t>probabilidad</a:t>
            </a:r>
            <a:endParaRPr lang="de-DE" sz="2800" i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i="1" dirty="0" err="1">
                <a:solidFill>
                  <a:schemeClr val="bg1"/>
                </a:solidFill>
              </a:rPr>
              <a:t>Objetivo</a:t>
            </a:r>
            <a:r>
              <a:rPr lang="de-DE" sz="2800" i="1" dirty="0">
                <a:solidFill>
                  <a:schemeClr val="bg1"/>
                </a:solidFill>
              </a:rPr>
              <a:t>: </a:t>
            </a:r>
            <a:r>
              <a:rPr lang="de-DE" sz="2800" i="1" dirty="0" err="1">
                <a:solidFill>
                  <a:schemeClr val="bg1"/>
                </a:solidFill>
              </a:rPr>
              <a:t>ver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porqué</a:t>
            </a:r>
            <a:r>
              <a:rPr lang="de-DE" sz="2800" i="1" dirty="0">
                <a:solidFill>
                  <a:schemeClr val="bg1"/>
                </a:solidFill>
              </a:rPr>
              <a:t> es </a:t>
            </a:r>
            <a:r>
              <a:rPr lang="de-DE" sz="2800" i="1" dirty="0" err="1">
                <a:solidFill>
                  <a:schemeClr val="bg1"/>
                </a:solidFill>
              </a:rPr>
              <a:t>importante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para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el</a:t>
            </a:r>
            <a:r>
              <a:rPr lang="de-DE" sz="2800" i="1" dirty="0">
                <a:solidFill>
                  <a:schemeClr val="bg1"/>
                </a:solidFill>
              </a:rPr>
              <a:t> t-test </a:t>
            </a:r>
            <a:r>
              <a:rPr lang="de-DE" sz="2800" i="1" dirty="0" err="1">
                <a:solidFill>
                  <a:schemeClr val="bg1"/>
                </a:solidFill>
              </a:rPr>
              <a:t>el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supuesto</a:t>
            </a:r>
            <a:r>
              <a:rPr lang="de-DE" sz="2800" i="1" dirty="0">
                <a:solidFill>
                  <a:schemeClr val="bg1"/>
                </a:solidFill>
              </a:rPr>
              <a:t> de </a:t>
            </a:r>
            <a:r>
              <a:rPr lang="de-DE" sz="2800" i="1" dirty="0" err="1">
                <a:solidFill>
                  <a:schemeClr val="bg1"/>
                </a:solidFill>
              </a:rPr>
              <a:t>varianza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homogénea</a:t>
            </a:r>
            <a:endParaRPr lang="de-DE" sz="2800" i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E49A90-C796-439F-94A2-5DAE27D0633F}"/>
              </a:ext>
            </a:extLst>
          </p:cNvPr>
          <p:cNvSpPr txBox="1">
            <a:spLocks/>
          </p:cNvSpPr>
          <p:nvPr/>
        </p:nvSpPr>
        <p:spPr>
          <a:xfrm>
            <a:off x="0" y="2535586"/>
            <a:ext cx="10515600" cy="1199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Aclaremos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esto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El </a:t>
            </a:r>
            <a:r>
              <a:rPr lang="de-DE" sz="2800" dirty="0" err="1">
                <a:solidFill>
                  <a:schemeClr val="bg1"/>
                </a:solidFill>
              </a:rPr>
              <a:t>objetivo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comparar</a:t>
            </a:r>
            <a:r>
              <a:rPr lang="de-DE" sz="2800" dirty="0">
                <a:solidFill>
                  <a:schemeClr val="bg1"/>
                </a:solidFill>
              </a:rPr>
              <a:t> dos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, es, en </a:t>
            </a:r>
            <a:r>
              <a:rPr lang="de-DE" sz="2800" dirty="0" err="1">
                <a:solidFill>
                  <a:schemeClr val="bg1"/>
                </a:solidFill>
              </a:rPr>
              <a:t>última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instancia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comparar</a:t>
            </a:r>
            <a:r>
              <a:rPr lang="de-DE" sz="2800" dirty="0">
                <a:solidFill>
                  <a:schemeClr val="bg1"/>
                </a:solidFill>
              </a:rPr>
              <a:t> las dos </a:t>
            </a:r>
            <a:r>
              <a:rPr lang="de-DE" sz="2800" dirty="0" err="1">
                <a:solidFill>
                  <a:schemeClr val="bg1"/>
                </a:solidFill>
              </a:rPr>
              <a:t>poblaciones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representadas</a:t>
            </a:r>
            <a:r>
              <a:rPr lang="de-DE" sz="2800" dirty="0">
                <a:solidFill>
                  <a:schemeClr val="bg1"/>
                </a:solidFill>
              </a:rPr>
              <a:t> en las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56BB4E-F1E2-4E58-A37D-10FC7EDC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3" y="5296607"/>
            <a:ext cx="7694358" cy="111648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72BD581-9A4A-42FE-8490-78400D37C895}"/>
              </a:ext>
            </a:extLst>
          </p:cNvPr>
          <p:cNvSpPr txBox="1">
            <a:spLocks/>
          </p:cNvSpPr>
          <p:nvPr/>
        </p:nvSpPr>
        <p:spPr>
          <a:xfrm>
            <a:off x="8113346" y="5195044"/>
            <a:ext cx="3035659" cy="1199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 err="1">
                <a:solidFill>
                  <a:schemeClr val="bg1"/>
                </a:solidFill>
              </a:rPr>
              <a:t>Olvídense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ahora</a:t>
            </a:r>
            <a:r>
              <a:rPr lang="de-DE" sz="1800" dirty="0">
                <a:solidFill>
                  <a:schemeClr val="bg1"/>
                </a:solidFill>
              </a:rPr>
              <a:t> de „</a:t>
            </a:r>
            <a:r>
              <a:rPr lang="de-DE" sz="1800" dirty="0" err="1">
                <a:solidFill>
                  <a:schemeClr val="bg1"/>
                </a:solidFill>
              </a:rPr>
              <a:t>distributions</a:t>
            </a:r>
            <a:r>
              <a:rPr lang="de-DE" sz="1800" dirty="0">
                <a:solidFill>
                  <a:schemeClr val="bg1"/>
                </a:solidFill>
              </a:rPr>
              <a:t>“, </a:t>
            </a:r>
            <a:r>
              <a:rPr lang="de-DE" sz="1800" dirty="0" err="1">
                <a:solidFill>
                  <a:schemeClr val="bg1"/>
                </a:solidFill>
              </a:rPr>
              <a:t>estamos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medidas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muestrales</a:t>
            </a:r>
            <a:endParaRPr lang="de-DE" sz="1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0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29575" y="923930"/>
            <a:ext cx="10515600" cy="2553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Queremos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saber</a:t>
            </a:r>
            <a:r>
              <a:rPr lang="de-DE" sz="2800" dirty="0">
                <a:solidFill>
                  <a:schemeClr val="bg1"/>
                </a:solidFill>
              </a:rPr>
              <a:t> si la </a:t>
            </a:r>
            <a:r>
              <a:rPr lang="de-DE" sz="2800" dirty="0" err="1">
                <a:solidFill>
                  <a:schemeClr val="bg1"/>
                </a:solidFill>
              </a:rPr>
              <a:t>longitud</a:t>
            </a:r>
            <a:r>
              <a:rPr lang="de-DE" sz="2800" dirty="0">
                <a:solidFill>
                  <a:schemeClr val="bg1"/>
                </a:solidFill>
              </a:rPr>
              <a:t> del 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izquierdo</a:t>
            </a:r>
            <a:r>
              <a:rPr lang="de-DE" sz="2800" dirty="0">
                <a:solidFill>
                  <a:schemeClr val="bg1"/>
                </a:solidFill>
              </a:rPr>
              <a:t> en la </a:t>
            </a:r>
            <a:r>
              <a:rPr lang="de-DE" sz="2800" dirty="0" err="1">
                <a:solidFill>
                  <a:schemeClr val="bg1"/>
                </a:solidFill>
              </a:rPr>
              <a:t>población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femenina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adulta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origen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europeo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puede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considerar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igual</a:t>
            </a:r>
            <a:r>
              <a:rPr lang="de-DE" sz="2800" dirty="0">
                <a:solidFill>
                  <a:schemeClr val="bg1"/>
                </a:solidFill>
              </a:rPr>
              <a:t> al de los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Se </a:t>
            </a:r>
            <a:r>
              <a:rPr lang="de-DE" sz="2800" dirty="0" err="1">
                <a:solidFill>
                  <a:schemeClr val="bg1"/>
                </a:solidFill>
              </a:rPr>
              <a:t>toman</a:t>
            </a:r>
            <a:r>
              <a:rPr lang="de-DE" sz="2800" dirty="0">
                <a:solidFill>
                  <a:schemeClr val="bg1"/>
                </a:solidFill>
              </a:rPr>
              <a:t> dos </a:t>
            </a:r>
            <a:r>
              <a:rPr lang="de-DE" sz="2800" dirty="0" err="1">
                <a:solidFill>
                  <a:schemeClr val="bg1"/>
                </a:solidFill>
              </a:rPr>
              <a:t>muestras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representativas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Se </a:t>
            </a:r>
            <a:r>
              <a:rPr lang="de-DE" sz="2800" dirty="0" err="1">
                <a:solidFill>
                  <a:schemeClr val="bg1"/>
                </a:solidFill>
              </a:rPr>
              <a:t>han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simulado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datos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siguiendo</a:t>
            </a:r>
            <a:r>
              <a:rPr lang="de-DE" sz="2800" dirty="0">
                <a:solidFill>
                  <a:schemeClr val="bg1"/>
                </a:solidFill>
              </a:rPr>
              <a:t> los </a:t>
            </a:r>
            <a:r>
              <a:rPr lang="de-DE" sz="2800" dirty="0" err="1">
                <a:solidFill>
                  <a:schemeClr val="bg1"/>
                </a:solidFill>
              </a:rPr>
              <a:t>parámetros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obtenidos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siguiente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paper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8A526-8073-41D6-81CC-4F50FBA7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92" y="3727450"/>
            <a:ext cx="5838825" cy="262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11AE18-0466-46C4-A4E5-0676ED165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39" y="3775077"/>
            <a:ext cx="4133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90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8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se </a:t>
            </a:r>
            <a:r>
              <a:rPr lang="de-DE" sz="2800" dirty="0" err="1">
                <a:solidFill>
                  <a:schemeClr val="bg1"/>
                </a:solidFill>
              </a:rPr>
              <a:t>obtiene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siguiente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gráfico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E6714-2C04-4C03-9129-0816D3F6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3" y="1597025"/>
            <a:ext cx="7058025" cy="5124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58357A-6417-484F-BAE7-241527614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24" y="1657350"/>
            <a:ext cx="2047875" cy="1771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F0894C-E434-4B05-B313-321A1960C63F}"/>
              </a:ext>
            </a:extLst>
          </p:cNvPr>
          <p:cNvSpPr txBox="1">
            <a:spLocks/>
          </p:cNvSpPr>
          <p:nvPr/>
        </p:nvSpPr>
        <p:spPr>
          <a:xfrm>
            <a:off x="8610600" y="3775493"/>
            <a:ext cx="3148200" cy="8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>
                <a:solidFill>
                  <a:schemeClr val="bg1"/>
                </a:solidFill>
              </a:rPr>
              <a:t>En </a:t>
            </a:r>
            <a:r>
              <a:rPr lang="de-DE" sz="2800" i="1" dirty="0" err="1">
                <a:solidFill>
                  <a:schemeClr val="bg1"/>
                </a:solidFill>
              </a:rPr>
              <a:t>base</a:t>
            </a:r>
            <a:r>
              <a:rPr lang="de-DE" sz="2800" i="1" dirty="0">
                <a:solidFill>
                  <a:schemeClr val="bg1"/>
                </a:solidFill>
              </a:rPr>
              <a:t> a los </a:t>
            </a:r>
            <a:r>
              <a:rPr lang="de-DE" sz="2800" i="1" dirty="0" err="1">
                <a:solidFill>
                  <a:schemeClr val="bg1"/>
                </a:solidFill>
              </a:rPr>
              <a:t>datos</a:t>
            </a:r>
            <a:r>
              <a:rPr lang="de-DE" sz="2800" i="1" dirty="0">
                <a:solidFill>
                  <a:schemeClr val="bg1"/>
                </a:solidFill>
              </a:rPr>
              <a:t>:</a:t>
            </a:r>
          </a:p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decisión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toman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E840175-734B-44BA-868F-299B1B2821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6430" y="3847165"/>
            <a:ext cx="624170" cy="624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B63208-CC3D-4987-A4FA-48CA6D889FE5}"/>
              </a:ext>
            </a:extLst>
          </p:cNvPr>
          <p:cNvSpPr/>
          <p:nvPr/>
        </p:nvSpPr>
        <p:spPr>
          <a:xfrm>
            <a:off x="7698142" y="4948526"/>
            <a:ext cx="3827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Queremos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saber</a:t>
            </a:r>
            <a:r>
              <a:rPr lang="de-DE" dirty="0">
                <a:solidFill>
                  <a:schemeClr val="bg1"/>
                </a:solidFill>
              </a:rPr>
              <a:t> si la </a:t>
            </a:r>
            <a:r>
              <a:rPr lang="de-DE" dirty="0" err="1">
                <a:solidFill>
                  <a:schemeClr val="bg1"/>
                </a:solidFill>
              </a:rPr>
              <a:t>longitud</a:t>
            </a:r>
            <a:r>
              <a:rPr lang="de-DE" dirty="0">
                <a:solidFill>
                  <a:schemeClr val="bg1"/>
                </a:solidFill>
              </a:rPr>
              <a:t> del </a:t>
            </a:r>
            <a:r>
              <a:rPr lang="de-DE" dirty="0" err="1">
                <a:solidFill>
                  <a:schemeClr val="bg1"/>
                </a:solidFill>
              </a:rPr>
              <a:t>canino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izquierdo</a:t>
            </a:r>
            <a:r>
              <a:rPr lang="de-DE" dirty="0">
                <a:solidFill>
                  <a:schemeClr val="bg1"/>
                </a:solidFill>
              </a:rPr>
              <a:t> en la </a:t>
            </a: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femenina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adulta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origen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europeo</a:t>
            </a:r>
            <a:r>
              <a:rPr lang="de-DE" dirty="0">
                <a:solidFill>
                  <a:schemeClr val="bg1"/>
                </a:solidFill>
              </a:rPr>
              <a:t> se </a:t>
            </a:r>
            <a:r>
              <a:rPr lang="de-DE" dirty="0" err="1">
                <a:solidFill>
                  <a:schemeClr val="bg1"/>
                </a:solidFill>
              </a:rPr>
              <a:t>puede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considerar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igual</a:t>
            </a:r>
            <a:r>
              <a:rPr lang="de-DE" dirty="0">
                <a:solidFill>
                  <a:schemeClr val="bg1"/>
                </a:solidFill>
              </a:rPr>
              <a:t> al de los </a:t>
            </a:r>
            <a:r>
              <a:rPr lang="de-DE" dirty="0" err="1">
                <a:solidFill>
                  <a:schemeClr val="bg1"/>
                </a:solidFill>
              </a:rPr>
              <a:t>hombres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635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-81772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PREFACIO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B88D-826D-446F-8C08-9EEACDA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5</a:t>
            </a:fld>
            <a:endParaRPr lang="es-ES_tradnl"/>
          </a:p>
        </p:txBody>
      </p:sp>
      <p:pic>
        <p:nvPicPr>
          <p:cNvPr id="10" name="Graphic 9" descr="Line Arrow: Counterclockwise curve">
            <a:extLst>
              <a:ext uri="{FF2B5EF4-FFF2-40B4-BE49-F238E27FC236}">
                <a16:creationId xmlns:a16="http://schemas.microsoft.com/office/drawing/2014/main" id="{A59F07AB-DD33-4D44-86BF-E648910F7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598121">
            <a:off x="1074501" y="4653923"/>
            <a:ext cx="914400" cy="80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7A86F-4BF4-48AB-8F49-4E63A795F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3611958"/>
            <a:ext cx="8220075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FE5EB-B9CB-4512-A83F-ED57BE0FF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2388922"/>
            <a:ext cx="8143875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1FF62E-A30B-48F5-B574-7A11A64A7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300" y="4840191"/>
            <a:ext cx="4076700" cy="12763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A483A4-B2E4-45BE-A00E-8A1F6F1E130F}"/>
              </a:ext>
            </a:extLst>
          </p:cNvPr>
          <p:cNvSpPr/>
          <p:nvPr/>
        </p:nvSpPr>
        <p:spPr>
          <a:xfrm>
            <a:off x="3048000" y="1293136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Etapa inferencial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FD366-D23A-449E-8765-35DC2B8C2AC4}"/>
              </a:ext>
            </a:extLst>
          </p:cNvPr>
          <p:cNvSpPr/>
          <p:nvPr/>
        </p:nvSpPr>
        <p:spPr>
          <a:xfrm>
            <a:off x="6341012" y="4888308"/>
            <a:ext cx="4539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bg1"/>
                </a:solidFill>
              </a:rPr>
              <a:t>¿</a:t>
            </a:r>
            <a:r>
              <a:rPr lang="de-DE" sz="2800" i="1" dirty="0" err="1">
                <a:solidFill>
                  <a:schemeClr val="bg1"/>
                </a:solidFill>
              </a:rPr>
              <a:t>Qué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significa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significancia</a:t>
            </a:r>
            <a:r>
              <a:rPr lang="de-DE" sz="2800" i="1" dirty="0">
                <a:solidFill>
                  <a:schemeClr val="bg1"/>
                </a:solidFill>
              </a:rPr>
              <a:t> </a:t>
            </a:r>
            <a:r>
              <a:rPr lang="de-DE" sz="2800" i="1" dirty="0" err="1">
                <a:solidFill>
                  <a:schemeClr val="bg1"/>
                </a:solidFill>
              </a:rPr>
              <a:t>estadística</a:t>
            </a:r>
            <a:r>
              <a:rPr lang="de-DE" sz="2800" i="1" dirty="0">
                <a:solidFill>
                  <a:schemeClr val="bg1"/>
                </a:solidFill>
              </a:rPr>
              <a:t>?</a:t>
            </a:r>
            <a:endParaRPr lang="es-ES_tradnl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1301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Pero, </a:t>
            </a:r>
            <a:r>
              <a:rPr lang="de-DE" sz="2800" dirty="0" err="1">
                <a:solidFill>
                  <a:schemeClr val="bg1"/>
                </a:solidFill>
              </a:rPr>
              <a:t>lo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correcto</a:t>
            </a:r>
            <a:r>
              <a:rPr lang="de-DE" sz="2800" dirty="0">
                <a:solidFill>
                  <a:schemeClr val="bg1"/>
                </a:solidFill>
              </a:rPr>
              <a:t> es </a:t>
            </a:r>
            <a:r>
              <a:rPr lang="de-DE" sz="2800" dirty="0" err="1">
                <a:solidFill>
                  <a:schemeClr val="bg1"/>
                </a:solidFill>
              </a:rPr>
              <a:t>también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considerar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margen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error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Por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tanto</a:t>
            </a:r>
            <a:r>
              <a:rPr lang="de-DE" sz="2800" dirty="0">
                <a:solidFill>
                  <a:schemeClr val="bg1"/>
                </a:solidFill>
              </a:rPr>
              <a:t>, la </a:t>
            </a:r>
            <a:r>
              <a:rPr lang="de-DE" sz="2800" dirty="0" err="1">
                <a:solidFill>
                  <a:schemeClr val="bg1"/>
                </a:solidFill>
              </a:rPr>
              <a:t>comparación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no</a:t>
            </a:r>
            <a:r>
              <a:rPr lang="de-DE" sz="2800" dirty="0">
                <a:solidFill>
                  <a:schemeClr val="bg1"/>
                </a:solidFill>
              </a:rPr>
              <a:t> es entre 9.63 mm y 10.31 mm, </a:t>
            </a:r>
            <a:r>
              <a:rPr lang="de-DE" sz="2800" dirty="0" err="1">
                <a:solidFill>
                  <a:schemeClr val="bg1"/>
                </a:solidFill>
              </a:rPr>
              <a:t>sino</a:t>
            </a:r>
            <a:r>
              <a:rPr lang="de-DE" sz="2800" dirty="0">
                <a:solidFill>
                  <a:schemeClr val="bg1"/>
                </a:solidFill>
              </a:rPr>
              <a:t> entre </a:t>
            </a:r>
            <a:r>
              <a:rPr lang="de-DE" sz="2800" dirty="0" err="1">
                <a:solidFill>
                  <a:schemeClr val="bg1"/>
                </a:solidFill>
              </a:rPr>
              <a:t>intervalos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inlcuyen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desviación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estándar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  <a:endParaRPr lang="de-DE" sz="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8357A-6417-484F-BAE7-24152761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3" y="2543175"/>
            <a:ext cx="2047875" cy="1771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F0894C-E434-4B05-B313-321A1960C63F}"/>
              </a:ext>
            </a:extLst>
          </p:cNvPr>
          <p:cNvSpPr txBox="1">
            <a:spLocks/>
          </p:cNvSpPr>
          <p:nvPr/>
        </p:nvSpPr>
        <p:spPr>
          <a:xfrm>
            <a:off x="216321" y="4864941"/>
            <a:ext cx="11564861" cy="8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Notese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base</a:t>
            </a:r>
            <a:r>
              <a:rPr lang="de-DE" sz="2800" dirty="0">
                <a:solidFill>
                  <a:schemeClr val="bg1"/>
                </a:solidFill>
              </a:rPr>
              <a:t> al </a:t>
            </a:r>
            <a:r>
              <a:rPr lang="de-DE" sz="2800" dirty="0" err="1">
                <a:solidFill>
                  <a:schemeClr val="bg1"/>
                </a:solidFill>
              </a:rPr>
              <a:t>límite</a:t>
            </a:r>
            <a:r>
              <a:rPr lang="de-DE" sz="2800" dirty="0">
                <a:solidFill>
                  <a:schemeClr val="bg1"/>
                </a:solidFill>
              </a:rPr>
              <a:t> inferior del </a:t>
            </a:r>
            <a:r>
              <a:rPr lang="de-DE" sz="2800" dirty="0" err="1">
                <a:solidFill>
                  <a:schemeClr val="bg1"/>
                </a:solidFill>
              </a:rPr>
              <a:t>intervalo</a:t>
            </a:r>
            <a:r>
              <a:rPr lang="de-DE" sz="2800" dirty="0">
                <a:solidFill>
                  <a:schemeClr val="bg1"/>
                </a:solidFill>
              </a:rPr>
              <a:t> de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podría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valor</a:t>
            </a:r>
            <a:r>
              <a:rPr lang="de-DE" sz="2800" dirty="0">
                <a:solidFill>
                  <a:schemeClr val="bg1"/>
                </a:solidFill>
              </a:rPr>
              <a:t> en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de las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E840175-734B-44BA-868F-299B1B2821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030" y="5750765"/>
            <a:ext cx="624170" cy="624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5C433A0-BB51-4690-9080-0C60FD8C685A}"/>
              </a:ext>
            </a:extLst>
          </p:cNvPr>
          <p:cNvSpPr txBox="1">
            <a:spLocks/>
          </p:cNvSpPr>
          <p:nvPr/>
        </p:nvSpPr>
        <p:spPr>
          <a:xfrm>
            <a:off x="216323" y="1762497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8FC70-502A-4587-9870-87C04A016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6949"/>
              </p:ext>
            </p:extLst>
          </p:nvPr>
        </p:nvGraphicFramePr>
        <p:xfrm>
          <a:off x="2628624" y="2559702"/>
          <a:ext cx="6616700" cy="100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2795038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46707836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9699080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2488193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7083483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promedio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desviación estandar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CV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Intervalo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471722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Female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9.63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0.76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8%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8.87-10.39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8239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Male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10.31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u="none" strike="noStrike">
                          <a:effectLst/>
                        </a:rPr>
                        <a:t>0.89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9%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9.42-11.2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673469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44AA96A-6EF1-45CA-A2AC-592461AE1542}"/>
              </a:ext>
            </a:extLst>
          </p:cNvPr>
          <p:cNvSpPr txBox="1">
            <a:spLocks/>
          </p:cNvSpPr>
          <p:nvPr/>
        </p:nvSpPr>
        <p:spPr>
          <a:xfrm>
            <a:off x="838200" y="5750765"/>
            <a:ext cx="11564861" cy="8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Cómo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decidimos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así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82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51</a:t>
            </a:fld>
            <a:endParaRPr lang="es-ES_tradn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732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Veamoslo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graficamente</a:t>
            </a:r>
            <a:r>
              <a:rPr lang="de-DE" sz="2800" dirty="0">
                <a:solidFill>
                  <a:schemeClr val="bg1"/>
                </a:solidFill>
              </a:rPr>
              <a:t>:</a:t>
            </a:r>
            <a:endParaRPr lang="de-DE" sz="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8357A-6417-484F-BAE7-24152761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0" y="1560591"/>
            <a:ext cx="2047875" cy="1771650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E840175-734B-44BA-868F-299B1B2821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8579" y="4873709"/>
            <a:ext cx="624170" cy="624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5C433A0-BB51-4690-9080-0C60FD8C685A}"/>
              </a:ext>
            </a:extLst>
          </p:cNvPr>
          <p:cNvSpPr txBox="1">
            <a:spLocks/>
          </p:cNvSpPr>
          <p:nvPr/>
        </p:nvSpPr>
        <p:spPr>
          <a:xfrm>
            <a:off x="216323" y="1762497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4AA96A-6EF1-45CA-A2AC-592461AE1542}"/>
              </a:ext>
            </a:extLst>
          </p:cNvPr>
          <p:cNvSpPr txBox="1">
            <a:spLocks/>
          </p:cNvSpPr>
          <p:nvPr/>
        </p:nvSpPr>
        <p:spPr>
          <a:xfrm>
            <a:off x="8142749" y="4737832"/>
            <a:ext cx="4117190" cy="8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Cómo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decidimos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así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CF8A04-88E0-40B4-B7A5-DCB30BEF9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94734"/>
              </p:ext>
            </p:extLst>
          </p:nvPr>
        </p:nvGraphicFramePr>
        <p:xfrm>
          <a:off x="8331200" y="3467396"/>
          <a:ext cx="3302000" cy="100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566214818"/>
                    </a:ext>
                  </a:extLst>
                </a:gridCol>
                <a:gridCol w="520571">
                  <a:extLst>
                    <a:ext uri="{9D8B030D-6E8A-4147-A177-3AD203B41FA5}">
                      <a16:colId xmlns:a16="http://schemas.microsoft.com/office/drawing/2014/main" val="1799186224"/>
                    </a:ext>
                  </a:extLst>
                </a:gridCol>
                <a:gridCol w="1625729">
                  <a:extLst>
                    <a:ext uri="{9D8B030D-6E8A-4147-A177-3AD203B41FA5}">
                      <a16:colId xmlns:a16="http://schemas.microsoft.com/office/drawing/2014/main" val="35465880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 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CV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Intervalo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8748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>
                          <a:effectLst/>
                        </a:rPr>
                        <a:t>Female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8%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8.87-10.39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96740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u="none" strike="noStrike" dirty="0" err="1">
                          <a:effectLst/>
                        </a:rPr>
                        <a:t>Male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>
                          <a:effectLst/>
                        </a:rPr>
                        <a:t>9%</a:t>
                      </a:r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u="none" strike="noStrike" dirty="0">
                          <a:effectLst/>
                        </a:rPr>
                        <a:t>9.42-11.2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5889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889858D-789E-4795-B563-9DE67C59F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75" y="1574233"/>
            <a:ext cx="7162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52</a:t>
            </a:fld>
            <a:endParaRPr lang="es-ES_tradn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732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</a:t>
            </a:r>
            <a:endParaRPr lang="de-DE" sz="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FE840175-734B-44BA-868F-299B1B282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25" y="1359295"/>
            <a:ext cx="624170" cy="624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5C433A0-BB51-4690-9080-0C60FD8C685A}"/>
              </a:ext>
            </a:extLst>
          </p:cNvPr>
          <p:cNvSpPr txBox="1">
            <a:spLocks/>
          </p:cNvSpPr>
          <p:nvPr/>
        </p:nvSpPr>
        <p:spPr>
          <a:xfrm>
            <a:off x="216323" y="1762497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4AA96A-6EF1-45CA-A2AC-592461AE1542}"/>
              </a:ext>
            </a:extLst>
          </p:cNvPr>
          <p:cNvSpPr txBox="1">
            <a:spLocks/>
          </p:cNvSpPr>
          <p:nvPr/>
        </p:nvSpPr>
        <p:spPr>
          <a:xfrm>
            <a:off x="847195" y="1468275"/>
            <a:ext cx="7620531" cy="623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¿</a:t>
            </a:r>
            <a:r>
              <a:rPr lang="de-DE" sz="2800" dirty="0" err="1">
                <a:solidFill>
                  <a:schemeClr val="bg1"/>
                </a:solidFill>
              </a:rPr>
              <a:t>Cómo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decidimos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un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así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6178C7-C611-48EB-ACC2-BA044A67B1D2}"/>
              </a:ext>
            </a:extLst>
          </p:cNvPr>
          <p:cNvSpPr txBox="1">
            <a:spLocks/>
          </p:cNvSpPr>
          <p:nvPr/>
        </p:nvSpPr>
        <p:spPr>
          <a:xfrm>
            <a:off x="223025" y="2191338"/>
            <a:ext cx="11359375" cy="7957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Podríamos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establecer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alguna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regla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base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por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, a la </a:t>
            </a:r>
            <a:r>
              <a:rPr lang="de-DE" sz="2800" dirty="0" err="1">
                <a:solidFill>
                  <a:schemeClr val="bg1"/>
                </a:solidFill>
              </a:rPr>
              <a:t>cantidad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se </a:t>
            </a:r>
            <a:r>
              <a:rPr lang="de-DE" sz="2800" dirty="0" err="1">
                <a:solidFill>
                  <a:schemeClr val="bg1"/>
                </a:solidFill>
              </a:rPr>
              <a:t>dan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ambos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intervalos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FE197A-3715-4C1C-A71F-49AF8ACA5C32}"/>
              </a:ext>
            </a:extLst>
          </p:cNvPr>
          <p:cNvSpPr txBox="1">
            <a:spLocks/>
          </p:cNvSpPr>
          <p:nvPr/>
        </p:nvSpPr>
        <p:spPr>
          <a:xfrm>
            <a:off x="1007165" y="3206298"/>
            <a:ext cx="10575235" cy="517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Hay </a:t>
            </a:r>
            <a:r>
              <a:rPr lang="de-DE" sz="2800" dirty="0" err="1">
                <a:solidFill>
                  <a:schemeClr val="bg1"/>
                </a:solidFill>
              </a:rPr>
              <a:t>métodos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mejores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8835330F-A4F8-40E1-ADD7-35CECEF5F7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381" y="3062781"/>
            <a:ext cx="732438" cy="732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3D222-4C1B-43F2-9623-50D51080C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068180"/>
            <a:ext cx="5276850" cy="1866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F1703-728D-413F-A885-63631C353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675" y="4068180"/>
            <a:ext cx="5038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C119CF2-766B-4344-9BA1-2ACA271A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Población estadística. </a:t>
            </a:r>
            <a:r>
              <a:rPr lang="de-DE" sz="3600" b="1" i="1" dirty="0">
                <a:solidFill>
                  <a:schemeClr val="bg2"/>
                </a:solidFill>
              </a:rPr>
              <a:t>Dispersión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5BA98-BB8C-45FE-AFC8-822298D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53</a:t>
            </a:fld>
            <a:endParaRPr lang="es-ES_tradn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D58C2-519B-4387-BD3D-3466D171D5C7}"/>
              </a:ext>
            </a:extLst>
          </p:cNvPr>
          <p:cNvSpPr txBox="1">
            <a:spLocks/>
          </p:cNvSpPr>
          <p:nvPr/>
        </p:nvSpPr>
        <p:spPr>
          <a:xfrm>
            <a:off x="216323" y="848143"/>
            <a:ext cx="10515600" cy="732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i="1" dirty="0" err="1">
                <a:solidFill>
                  <a:schemeClr val="bg1"/>
                </a:solidFill>
              </a:rPr>
              <a:t>Caso</a:t>
            </a:r>
            <a:r>
              <a:rPr lang="de-DE" sz="2800" i="1" dirty="0">
                <a:solidFill>
                  <a:schemeClr val="bg1"/>
                </a:solidFill>
              </a:rPr>
              <a:t>.</a:t>
            </a:r>
            <a:endParaRPr lang="de-DE" sz="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C433A0-BB51-4690-9080-0C60FD8C685A}"/>
              </a:ext>
            </a:extLst>
          </p:cNvPr>
          <p:cNvSpPr txBox="1">
            <a:spLocks/>
          </p:cNvSpPr>
          <p:nvPr/>
        </p:nvSpPr>
        <p:spPr>
          <a:xfrm>
            <a:off x="216323" y="1762497"/>
            <a:ext cx="10515600" cy="1042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4AA96A-6EF1-45CA-A2AC-592461AE1542}"/>
              </a:ext>
            </a:extLst>
          </p:cNvPr>
          <p:cNvSpPr txBox="1">
            <a:spLocks/>
          </p:cNvSpPr>
          <p:nvPr/>
        </p:nvSpPr>
        <p:spPr>
          <a:xfrm>
            <a:off x="209621" y="1228454"/>
            <a:ext cx="9891430" cy="623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Miren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ocurre</a:t>
            </a:r>
            <a:r>
              <a:rPr lang="de-DE" sz="2800" dirty="0">
                <a:solidFill>
                  <a:schemeClr val="bg1"/>
                </a:solidFill>
              </a:rPr>
              <a:t> si las </a:t>
            </a:r>
            <a:r>
              <a:rPr lang="de-DE" sz="2800" dirty="0" err="1">
                <a:solidFill>
                  <a:schemeClr val="bg1"/>
                </a:solidFill>
              </a:rPr>
              <a:t>dispersiones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distintas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de-DE" sz="2800" dirty="0" err="1">
                <a:solidFill>
                  <a:schemeClr val="bg1"/>
                </a:solidFill>
              </a:rPr>
              <a:t>caso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extremo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4" name="Graphic 13" descr="Warning">
            <a:extLst>
              <a:ext uri="{FF2B5EF4-FFF2-40B4-BE49-F238E27FC236}">
                <a16:creationId xmlns:a16="http://schemas.microsoft.com/office/drawing/2014/main" id="{8835330F-A4F8-40E1-ADD7-35CECEF5F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6265" y="1118908"/>
            <a:ext cx="513481" cy="513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C1325E-43E4-47F7-882D-9A41B08AD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23" y="1657918"/>
            <a:ext cx="7124700" cy="50863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12CAE02-7CA5-453D-A3F9-8321FDF7E71A}"/>
              </a:ext>
            </a:extLst>
          </p:cNvPr>
          <p:cNvSpPr txBox="1">
            <a:spLocks/>
          </p:cNvSpPr>
          <p:nvPr/>
        </p:nvSpPr>
        <p:spPr>
          <a:xfrm>
            <a:off x="7758705" y="1981702"/>
            <a:ext cx="3951125" cy="1355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A </a:t>
            </a:r>
            <a:r>
              <a:rPr lang="de-DE" sz="2800" dirty="0" err="1">
                <a:solidFill>
                  <a:schemeClr val="bg1"/>
                </a:solidFill>
              </a:rPr>
              <a:t>pesar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que</a:t>
            </a:r>
            <a:r>
              <a:rPr lang="de-DE" sz="2800" dirty="0">
                <a:solidFill>
                  <a:schemeClr val="bg1"/>
                </a:solidFill>
              </a:rPr>
              <a:t> los </a:t>
            </a:r>
            <a:r>
              <a:rPr lang="de-DE" sz="2800" dirty="0" err="1">
                <a:solidFill>
                  <a:schemeClr val="bg1"/>
                </a:solidFill>
              </a:rPr>
              <a:t>promedios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distintos</a:t>
            </a:r>
            <a:r>
              <a:rPr lang="de-DE" sz="2800" dirty="0">
                <a:solidFill>
                  <a:schemeClr val="bg1"/>
                </a:solidFill>
              </a:rPr>
              <a:t>, los </a:t>
            </a:r>
            <a:r>
              <a:rPr lang="de-DE" sz="2800" dirty="0" err="1">
                <a:solidFill>
                  <a:schemeClr val="bg1"/>
                </a:solidFill>
              </a:rPr>
              <a:t>valores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observados</a:t>
            </a:r>
            <a:r>
              <a:rPr lang="de-DE" sz="2800" dirty="0">
                <a:solidFill>
                  <a:schemeClr val="bg1"/>
                </a:solidFill>
              </a:rPr>
              <a:t> en </a:t>
            </a:r>
            <a:r>
              <a:rPr lang="de-DE" sz="2800" dirty="0" err="1">
                <a:solidFill>
                  <a:schemeClr val="bg1"/>
                </a:solidFill>
              </a:rPr>
              <a:t>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intervalos</a:t>
            </a:r>
            <a:r>
              <a:rPr lang="de-DE" sz="2800" dirty="0">
                <a:solidFill>
                  <a:schemeClr val="bg1"/>
                </a:solidFill>
              </a:rPr>
              <a:t> de las </a:t>
            </a:r>
            <a:r>
              <a:rPr lang="de-DE" sz="2800" dirty="0" err="1">
                <a:solidFill>
                  <a:schemeClr val="bg1"/>
                </a:solidFill>
              </a:rPr>
              <a:t>mujeres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pueden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pertenecer</a:t>
            </a:r>
            <a:r>
              <a:rPr lang="de-DE" sz="2800" dirty="0">
                <a:solidFill>
                  <a:schemeClr val="bg1"/>
                </a:solidFill>
              </a:rPr>
              <a:t> al </a:t>
            </a:r>
            <a:r>
              <a:rPr lang="de-DE" sz="2800" dirty="0" err="1">
                <a:solidFill>
                  <a:schemeClr val="bg1"/>
                </a:solidFill>
              </a:rPr>
              <a:t>intervalos</a:t>
            </a:r>
            <a:r>
              <a:rPr lang="de-DE" sz="2800" dirty="0">
                <a:solidFill>
                  <a:schemeClr val="bg1"/>
                </a:solidFill>
              </a:rPr>
              <a:t> de los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522AE7F-41E9-4C13-A66A-62095408A872}"/>
              </a:ext>
            </a:extLst>
          </p:cNvPr>
          <p:cNvSpPr txBox="1">
            <a:spLocks/>
          </p:cNvSpPr>
          <p:nvPr/>
        </p:nvSpPr>
        <p:spPr>
          <a:xfrm>
            <a:off x="7758704" y="3421542"/>
            <a:ext cx="3951125" cy="122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La </a:t>
            </a:r>
            <a:r>
              <a:rPr lang="de-DE" sz="2800" dirty="0" err="1">
                <a:solidFill>
                  <a:schemeClr val="bg1"/>
                </a:solidFill>
              </a:rPr>
              <a:t>diferencia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promedios</a:t>
            </a:r>
            <a:r>
              <a:rPr lang="de-DE" sz="2800" dirty="0">
                <a:solidFill>
                  <a:schemeClr val="bg1"/>
                </a:solidFill>
              </a:rPr>
              <a:t> es </a:t>
            </a:r>
            <a:r>
              <a:rPr lang="de-DE" sz="2800" dirty="0" err="1">
                <a:solidFill>
                  <a:schemeClr val="bg1"/>
                </a:solidFill>
              </a:rPr>
              <a:t>clara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pero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mayor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variabilidad</a:t>
            </a:r>
            <a:r>
              <a:rPr lang="de-DE" sz="2800" dirty="0">
                <a:solidFill>
                  <a:schemeClr val="bg1"/>
                </a:solidFill>
              </a:rPr>
              <a:t> en la </a:t>
            </a:r>
            <a:r>
              <a:rPr lang="de-DE" sz="2800" dirty="0" err="1">
                <a:solidFill>
                  <a:schemeClr val="bg1"/>
                </a:solidFill>
              </a:rPr>
              <a:t>muestra</a:t>
            </a:r>
            <a:r>
              <a:rPr lang="de-DE" sz="2800" dirty="0">
                <a:solidFill>
                  <a:schemeClr val="bg1"/>
                </a:solidFill>
              </a:rPr>
              <a:t> de </a:t>
            </a:r>
            <a:r>
              <a:rPr lang="de-DE" sz="2800" dirty="0" err="1">
                <a:solidFill>
                  <a:schemeClr val="bg1"/>
                </a:solidFill>
              </a:rPr>
              <a:t>hombres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dificulta</a:t>
            </a:r>
            <a:r>
              <a:rPr lang="de-DE" sz="2800" dirty="0">
                <a:solidFill>
                  <a:schemeClr val="bg1"/>
                </a:solidFill>
              </a:rPr>
              <a:t> la </a:t>
            </a:r>
            <a:r>
              <a:rPr lang="de-DE" sz="2800" dirty="0" err="1">
                <a:solidFill>
                  <a:schemeClr val="bg1"/>
                </a:solidFill>
              </a:rPr>
              <a:t>conclusión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12945-01BB-4CE1-8B0A-6E749A777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813" y="4951589"/>
            <a:ext cx="4144905" cy="13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6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1942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¡¡GRACIAS!!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BF32-31DB-4154-ABA3-DF55D6F1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54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113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CONTENIDO DEL CURSO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estadística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Variabilidad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probabilidad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Decisión</a:t>
            </a:r>
            <a:r>
              <a:rPr lang="de-DE" dirty="0">
                <a:solidFill>
                  <a:schemeClr val="bg1"/>
                </a:solidFill>
              </a:rPr>
              <a:t> e </a:t>
            </a:r>
            <a:r>
              <a:rPr lang="de-DE" dirty="0" err="1">
                <a:solidFill>
                  <a:schemeClr val="bg1"/>
                </a:solidFill>
              </a:rPr>
              <a:t>inferencia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intervalo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confianza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Hipótesis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significancia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Tamaño</a:t>
            </a:r>
            <a:r>
              <a:rPr lang="de-DE" dirty="0">
                <a:solidFill>
                  <a:schemeClr val="bg1"/>
                </a:solidFill>
              </a:rPr>
              <a:t> del </a:t>
            </a:r>
            <a:r>
              <a:rPr lang="de-DE" dirty="0" err="1">
                <a:solidFill>
                  <a:schemeClr val="bg1"/>
                </a:solidFill>
              </a:rPr>
              <a:t>efecto</a:t>
            </a:r>
            <a:r>
              <a:rPr lang="de-DE" dirty="0">
                <a:solidFill>
                  <a:schemeClr val="bg1"/>
                </a:solidFill>
              </a:rPr>
              <a:t> y </a:t>
            </a:r>
            <a:r>
              <a:rPr lang="de-DE" dirty="0" err="1">
                <a:solidFill>
                  <a:schemeClr val="bg1"/>
                </a:solidFill>
              </a:rPr>
              <a:t>tests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Caso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estudio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2B88D-826D-446F-8C08-9EEACDA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615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Unidad</a:t>
            </a:r>
            <a:r>
              <a:rPr lang="de-DE" dirty="0">
                <a:solidFill>
                  <a:schemeClr val="bg1"/>
                </a:solidFill>
              </a:rPr>
              <a:t> experimental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Medidas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dirty="0" err="1">
                <a:solidFill>
                  <a:schemeClr val="bg1"/>
                </a:solidFill>
              </a:rPr>
              <a:t>tendencia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central</a:t>
            </a:r>
            <a:endParaRPr lang="de-DE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Dispersión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BF32-31DB-4154-ABA3-DF55D6F1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174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Población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estadística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93AB-22C8-494E-BF20-2F7A4AA5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481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>
                <a:solidFill>
                  <a:schemeClr val="bg1"/>
                </a:solidFill>
              </a:rPr>
              <a:t>Unidad</a:t>
            </a:r>
            <a:r>
              <a:rPr lang="de-DE" dirty="0">
                <a:solidFill>
                  <a:schemeClr val="bg1"/>
                </a:solidFill>
              </a:rPr>
              <a:t> experimental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BF32-31DB-4154-ABA3-DF55D6F1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955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8F3-E44D-46B5-B2D1-FDB0F4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48144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</a:rPr>
              <a:t>Población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estadística</a:t>
            </a:r>
            <a:r>
              <a:rPr lang="de-DE" b="1" dirty="0">
                <a:solidFill>
                  <a:schemeClr val="bg1"/>
                </a:solidFill>
              </a:rPr>
              <a:t>. </a:t>
            </a:r>
            <a:r>
              <a:rPr lang="de-DE" sz="3600" b="1" i="1" dirty="0" err="1">
                <a:solidFill>
                  <a:schemeClr val="bg2"/>
                </a:solidFill>
              </a:rPr>
              <a:t>Unidad</a:t>
            </a:r>
            <a:r>
              <a:rPr lang="de-DE" sz="3600" b="1" i="1" dirty="0">
                <a:solidFill>
                  <a:schemeClr val="bg2"/>
                </a:solidFill>
              </a:rPr>
              <a:t> experimental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8335B-E46E-4001-B820-D9D5B969D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6" y="4323278"/>
            <a:ext cx="7361558" cy="739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2B56F-EF22-41B7-98B3-A0F1FE4DB0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5" y="1944380"/>
            <a:ext cx="10501270" cy="2124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4067D9-95F1-48B6-8EDE-85054B1E5BB4}"/>
              </a:ext>
            </a:extLst>
          </p:cNvPr>
          <p:cNvSpPr txBox="1">
            <a:spLocks/>
          </p:cNvSpPr>
          <p:nvPr/>
        </p:nvSpPr>
        <p:spPr>
          <a:xfrm>
            <a:off x="874595" y="848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 1.1 </a:t>
            </a:r>
            <a:r>
              <a:rPr lang="de-DE" sz="2800" i="1" dirty="0" err="1">
                <a:solidFill>
                  <a:schemeClr val="bg1"/>
                </a:solidFill>
              </a:rPr>
              <a:t>Unidad</a:t>
            </a:r>
            <a:r>
              <a:rPr lang="de-DE" sz="2800" i="1" dirty="0">
                <a:solidFill>
                  <a:schemeClr val="bg1"/>
                </a:solidFill>
              </a:rPr>
              <a:t> experimental en </a:t>
            </a:r>
            <a:r>
              <a:rPr lang="de-DE" sz="2800" i="1" dirty="0" err="1">
                <a:solidFill>
                  <a:schemeClr val="bg1"/>
                </a:solidFill>
              </a:rPr>
              <a:t>biometría</a:t>
            </a:r>
            <a:r>
              <a:rPr lang="de-DE" sz="2800" i="1" dirty="0">
                <a:solidFill>
                  <a:schemeClr val="bg1"/>
                </a:solidFill>
              </a:rPr>
              <a:t> dental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AF6C3E-2A17-4461-958F-5D9948E6CFC1}"/>
              </a:ext>
            </a:extLst>
          </p:cNvPr>
          <p:cNvSpPr txBox="1">
            <a:spLocks/>
          </p:cNvSpPr>
          <p:nvPr/>
        </p:nvSpPr>
        <p:spPr>
          <a:xfrm>
            <a:off x="716647" y="50876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Dental </a:t>
            </a:r>
            <a:r>
              <a:rPr lang="de-DE" sz="2800" dirty="0" err="1">
                <a:solidFill>
                  <a:schemeClr val="bg1"/>
                </a:solidFill>
              </a:rPr>
              <a:t>biometrics</a:t>
            </a:r>
            <a:r>
              <a:rPr lang="de-DE" sz="2800" dirty="0">
                <a:solidFill>
                  <a:schemeClr val="bg1"/>
                </a:solidFill>
              </a:rPr>
              <a:t>: </a:t>
            </a:r>
            <a:r>
              <a:rPr lang="de-DE" sz="2800" dirty="0" err="1">
                <a:solidFill>
                  <a:schemeClr val="bg1"/>
                </a:solidFill>
              </a:rPr>
              <a:t>medir</a:t>
            </a:r>
            <a:r>
              <a:rPr lang="de-DE" sz="2800" dirty="0">
                <a:solidFill>
                  <a:schemeClr val="bg1"/>
                </a:solidFill>
              </a:rPr>
              <a:t> dientes (</a:t>
            </a:r>
            <a:r>
              <a:rPr lang="de-DE" sz="2800" dirty="0" err="1">
                <a:solidFill>
                  <a:schemeClr val="bg1"/>
                </a:solidFill>
              </a:rPr>
              <a:t>canino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derecho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por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ejemplo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Mejorar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conocimiento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biometrico</a:t>
            </a:r>
            <a:r>
              <a:rPr lang="de-DE" sz="2800" dirty="0">
                <a:solidFill>
                  <a:schemeClr val="bg1"/>
                </a:solidFill>
              </a:rPr>
              <a:t> dental y </a:t>
            </a:r>
            <a:r>
              <a:rPr lang="de-DE" sz="2800" dirty="0" err="1">
                <a:solidFill>
                  <a:schemeClr val="bg1"/>
                </a:solidFill>
              </a:rPr>
              <a:t>determinar</a:t>
            </a:r>
            <a:r>
              <a:rPr lang="de-DE" sz="2800" dirty="0">
                <a:solidFill>
                  <a:schemeClr val="bg1"/>
                </a:solidFill>
              </a:rPr>
              <a:t> si las </a:t>
            </a:r>
            <a:r>
              <a:rPr lang="de-DE" sz="2800" dirty="0" err="1">
                <a:solidFill>
                  <a:schemeClr val="bg1"/>
                </a:solidFill>
              </a:rPr>
              <a:t>mediciones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cambian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según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el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genero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D4D15-54E3-4857-9C66-3DB7CE79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9A05-7EC2-457C-9BF6-CA2E58B69403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73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3065</Words>
  <Application>Microsoft Office PowerPoint</Application>
  <PresentationFormat>Widescreen</PresentationFormat>
  <Paragraphs>649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DejaVu Sans</vt:lpstr>
      <vt:lpstr>Wingdings</vt:lpstr>
      <vt:lpstr>Office Theme</vt:lpstr>
      <vt:lpstr>INTRODUCCIÓN A LA BIOESTADÍSTICA</vt:lpstr>
      <vt:lpstr>OBJETIVO</vt:lpstr>
      <vt:lpstr>PREFACIO</vt:lpstr>
      <vt:lpstr>PREFACIO</vt:lpstr>
      <vt:lpstr>PREFACIO</vt:lpstr>
      <vt:lpstr>CONTENIDO DEL CURSO</vt:lpstr>
      <vt:lpstr>Población estadística</vt:lpstr>
      <vt:lpstr>Población estadística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estadística. Unidad experimental</vt:lpstr>
      <vt:lpstr>Población estadística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estadística. Medidas de tendencia central</vt:lpstr>
      <vt:lpstr>Población estadística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Población estadística. Dispersión</vt:lpstr>
      <vt:lpstr>¡¡GRACIAS!!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BIOESTADÍSTICA</dc:title>
  <dc:creator>Home</dc:creator>
  <cp:lastModifiedBy>Home</cp:lastModifiedBy>
  <cp:revision>112</cp:revision>
  <dcterms:created xsi:type="dcterms:W3CDTF">2018-06-17T15:29:24Z</dcterms:created>
  <dcterms:modified xsi:type="dcterms:W3CDTF">2018-06-26T20:22:03Z</dcterms:modified>
</cp:coreProperties>
</file>