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Default Extension="gif" ContentType="image/gif"/>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Default Extension="wmf" ContentType="image/x-wmf"/>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9"/>
  </p:notesMasterIdLst>
  <p:sldIdLst>
    <p:sldId id="256" r:id="rId2"/>
    <p:sldId id="288" r:id="rId3"/>
    <p:sldId id="312" r:id="rId4"/>
    <p:sldId id="313" r:id="rId5"/>
    <p:sldId id="314" r:id="rId6"/>
    <p:sldId id="315" r:id="rId7"/>
    <p:sldId id="347" r:id="rId8"/>
    <p:sldId id="348" r:id="rId9"/>
    <p:sldId id="317" r:id="rId10"/>
    <p:sldId id="320" r:id="rId11"/>
    <p:sldId id="324" r:id="rId12"/>
    <p:sldId id="322" r:id="rId13"/>
    <p:sldId id="323" r:id="rId14"/>
    <p:sldId id="319" r:id="rId15"/>
    <p:sldId id="325" r:id="rId16"/>
    <p:sldId id="326" r:id="rId17"/>
    <p:sldId id="327" r:id="rId18"/>
    <p:sldId id="328" r:id="rId19"/>
    <p:sldId id="329" r:id="rId20"/>
    <p:sldId id="330" r:id="rId21"/>
    <p:sldId id="332" r:id="rId22"/>
    <p:sldId id="335" r:id="rId23"/>
    <p:sldId id="333" r:id="rId24"/>
    <p:sldId id="334" r:id="rId25"/>
    <p:sldId id="336" r:id="rId26"/>
    <p:sldId id="345" r:id="rId27"/>
    <p:sldId id="337" r:id="rId28"/>
    <p:sldId id="338" r:id="rId29"/>
    <p:sldId id="339" r:id="rId30"/>
    <p:sldId id="318" r:id="rId31"/>
    <p:sldId id="340" r:id="rId32"/>
    <p:sldId id="341" r:id="rId33"/>
    <p:sldId id="343" r:id="rId34"/>
    <p:sldId id="342" r:id="rId35"/>
    <p:sldId id="346" r:id="rId36"/>
    <p:sldId id="258" r:id="rId37"/>
    <p:sldId id="344"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49900"/>
    <a:srgbClr val="F7B23D"/>
    <a:srgbClr val="EAEAEA"/>
    <a:srgbClr val="F2C84D"/>
    <a:srgbClr val="DC9427"/>
    <a:srgbClr val="E5AA50"/>
    <a:srgbClr val="ECA421"/>
    <a:srgbClr val="B10634"/>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snapVertSplitter="1" horzBarState="maximized">
    <p:restoredLeft sz="14948" autoAdjust="0"/>
    <p:restoredTop sz="94660"/>
  </p:normalViewPr>
  <p:slideViewPr>
    <p:cSldViewPr snapToGrid="0">
      <p:cViewPr>
        <p:scale>
          <a:sx n="100" d="100"/>
          <a:sy n="100" d="100"/>
        </p:scale>
        <p:origin x="-616" y="-16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99333-ABEA-F74F-BFF8-3366F6FE1874}" type="datetimeFigureOut">
              <a:rPr lang="en-US" smtClean="0"/>
              <a:pPr/>
              <a:t>12/26/09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FEC7BA-DF56-1A4F-AA0F-D8320B6DC3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CEFEC7BA-DF56-1A4F-AA0F-D8320B6DC32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en-US" b="1" dirty="0" smtClean="0">
                <a:latin typeface="+mn-lt"/>
                <a:ea typeface="+mn-ea"/>
              </a:rPr>
              <a:t>Cloud Computing</a:t>
            </a:r>
          </a:p>
          <a:p>
            <a:pPr eaLnBrk="1" hangingPunct="1">
              <a:defRPr/>
            </a:pPr>
            <a:r>
              <a:rPr lang="en-US" dirty="0" smtClean="0">
                <a:latin typeface="+mn-lt"/>
                <a:ea typeface="+mn-ea"/>
              </a:rPr>
              <a:t>Once the VDC allows you to decouple your application services from the physical components that serve them—you can easily distribute those application services in the most cost effective manner—including outsourcing individual pieces; this could be sub-components like Web2.0 mash-ups that combine services from multiple sources or it could be outsourcing entire components like storage or host application provisioning.  To the end-user, all they see is that they request a service and no matter where they are, how they connect or what device they are using, the service is delivered; delivered securely, in the most </a:t>
            </a:r>
            <a:r>
              <a:rPr lang="en-US" dirty="0" err="1" smtClean="0">
                <a:latin typeface="+mn-lt"/>
                <a:ea typeface="+mn-ea"/>
              </a:rPr>
              <a:t>optimised</a:t>
            </a:r>
            <a:r>
              <a:rPr lang="en-US" dirty="0" smtClean="0">
                <a:latin typeface="+mn-lt"/>
                <a:ea typeface="+mn-ea"/>
              </a:rPr>
              <a:t> manner and is always available.  Where the services are physically located and who owns the resources are completely irrelevant.</a:t>
            </a:r>
            <a:endParaRPr lang="en-US" dirty="0">
              <a:latin typeface="+mn-lt"/>
              <a:ea typeface="+mn-ea"/>
            </a:endParaRPr>
          </a:p>
        </p:txBody>
      </p:sp>
      <p:sp>
        <p:nvSpPr>
          <p:cNvPr id="76804" name="Slide Number Placeholder 3"/>
          <p:cNvSpPr>
            <a:spLocks noGrp="1"/>
          </p:cNvSpPr>
          <p:nvPr>
            <p:ph type="sldNum" sz="quarter" idx="5"/>
          </p:nvPr>
        </p:nvSpPr>
        <p:spPr>
          <a:noFill/>
        </p:spPr>
        <p:txBody>
          <a:bodyPr/>
          <a:lstStyle/>
          <a:p>
            <a:fld id="{E393ED59-30A8-43EC-828D-A14A176ABEC3}" type="slidenum">
              <a:rPr lang="en-US" smtClean="0"/>
              <a:pPr/>
              <a:t>23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3886200" y="8685213"/>
            <a:ext cx="2971800" cy="458787"/>
          </a:xfrm>
          <a:prstGeom prst="rect">
            <a:avLst/>
          </a:prstGeom>
          <a:noFill/>
          <a:ln w="9525">
            <a:noFill/>
            <a:miter lim="800000"/>
            <a:headEnd/>
            <a:tailEnd/>
          </a:ln>
        </p:spPr>
        <p:txBody>
          <a:bodyPr lIns="93288" tIns="46645" rIns="93288" bIns="46645" anchor="b"/>
          <a:lstStyle/>
          <a:p>
            <a:pPr algn="r" defTabSz="933450"/>
            <a:fld id="{9CBCE8D8-EDE8-472A-89E6-105218814CE4}" type="slidenum">
              <a:rPr lang="en-US" sz="1200">
                <a:ea typeface="Arial Unicode MS" pitchFamily="34" charset="-128"/>
                <a:cs typeface="Arial Unicode MS" pitchFamily="34" charset="-128"/>
              </a:rPr>
              <a:pPr algn="r" defTabSz="933450"/>
              <a:t>27</a:t>
            </a:fld>
            <a:endParaRPr lang="en-US" sz="1200">
              <a:ea typeface="Arial Unicode MS" pitchFamily="34" charset="-128"/>
              <a:cs typeface="Arial Unicode MS" pitchFamily="34" charset="-128"/>
            </a:endParaRPr>
          </a:p>
        </p:txBody>
      </p:sp>
      <p:sp>
        <p:nvSpPr>
          <p:cNvPr id="77827" name="Rectangle 7"/>
          <p:cNvSpPr txBox="1">
            <a:spLocks noGrp="1" noChangeArrowheads="1"/>
          </p:cNvSpPr>
          <p:nvPr/>
        </p:nvSpPr>
        <p:spPr bwMode="auto">
          <a:xfrm>
            <a:off x="3887788" y="8686800"/>
            <a:ext cx="2970212" cy="457200"/>
          </a:xfrm>
          <a:prstGeom prst="rect">
            <a:avLst/>
          </a:prstGeom>
          <a:noFill/>
          <a:ln w="9525">
            <a:noFill/>
            <a:miter lim="800000"/>
            <a:headEnd/>
            <a:tailEnd/>
          </a:ln>
        </p:spPr>
        <p:txBody>
          <a:bodyPr lIns="91956" tIns="45978" rIns="91956" bIns="45978" anchor="b"/>
          <a:lstStyle/>
          <a:p>
            <a:pPr algn="r" defTabSz="917575"/>
            <a:fld id="{E34122A4-DA36-481A-8C00-B19A3B982281}" type="slidenum">
              <a:rPr lang="en-US" sz="1300">
                <a:ea typeface="Arial Unicode MS" pitchFamily="34" charset="-128"/>
                <a:cs typeface="Arial Unicode MS" pitchFamily="34" charset="-128"/>
              </a:rPr>
              <a:pPr algn="r" defTabSz="917575"/>
              <a:t>27</a:t>
            </a:fld>
            <a:endParaRPr lang="en-US" sz="1300">
              <a:ea typeface="Arial Unicode MS" pitchFamily="34" charset="-128"/>
              <a:cs typeface="Arial Unicode MS" pitchFamily="34" charset="-128"/>
            </a:endParaRPr>
          </a:p>
        </p:txBody>
      </p:sp>
      <p:sp>
        <p:nvSpPr>
          <p:cNvPr id="7782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2680" tIns="46342" rIns="92680" bIns="46342" anchor="b"/>
          <a:lstStyle/>
          <a:p>
            <a:pPr algn="r" defTabSz="925513"/>
            <a:fld id="{C74C0EF4-7C31-4B3E-A31B-D8DA104FB51D}" type="slidenum">
              <a:rPr lang="en-US" sz="1300">
                <a:latin typeface="Times" pitchFamily="18" charset="0"/>
                <a:ea typeface="Arial Unicode MS" pitchFamily="34" charset="-128"/>
                <a:cs typeface="Arial Unicode MS" pitchFamily="34" charset="-128"/>
              </a:rPr>
              <a:pPr algn="r" defTabSz="925513"/>
              <a:t>27</a:t>
            </a:fld>
            <a:endParaRPr lang="en-US" sz="1300">
              <a:latin typeface="Times" pitchFamily="18" charset="0"/>
              <a:ea typeface="Arial Unicode MS" pitchFamily="34" charset="-128"/>
              <a:cs typeface="Arial Unicode MS" pitchFamily="34" charset="-128"/>
            </a:endParaRPr>
          </a:p>
        </p:txBody>
      </p:sp>
      <p:sp>
        <p:nvSpPr>
          <p:cNvPr id="77829" name="Rectangle 2"/>
          <p:cNvSpPr>
            <a:spLocks noGrp="1" noRot="1" noChangeAspect="1" noChangeArrowheads="1" noTextEdit="1"/>
          </p:cNvSpPr>
          <p:nvPr>
            <p:ph type="sldImg"/>
          </p:nvPr>
        </p:nvSpPr>
        <p:spPr>
          <a:ln/>
        </p:spPr>
      </p:sp>
      <p:sp>
        <p:nvSpPr>
          <p:cNvPr id="77830" name="Rectangle 3"/>
          <p:cNvSpPr>
            <a:spLocks noGrp="1" noChangeArrowheads="1"/>
          </p:cNvSpPr>
          <p:nvPr>
            <p:ph type="body" idx="1"/>
          </p:nvPr>
        </p:nvSpPr>
        <p:spPr>
          <a:xfrm>
            <a:off x="685800" y="4344988"/>
            <a:ext cx="5486400" cy="4113212"/>
          </a:xfrm>
          <a:noFill/>
          <a:ln>
            <a:solidFill>
              <a:srgbClr val="000000"/>
            </a:solidFill>
          </a:ln>
        </p:spPr>
        <p:txBody>
          <a:bodyPr lIns="92680" tIns="46342" rIns="92680" bIns="46342"/>
          <a:lstStyle/>
          <a:p>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CEFEC7BA-DF56-1A4F-AA0F-D8320B6DC323}"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415205"/>
          </a:xfrm>
          <a:prstGeom prst="rect">
            <a:avLst/>
          </a:prstGeom>
          <a:solidFill>
            <a:srgbClr val="F4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808038"/>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0"/>
            <a:ext cx="9144000" cy="76200"/>
          </a:xfrm>
          <a:prstGeom prst="rect">
            <a:avLst/>
          </a:prstGeom>
          <a:solidFill>
            <a:srgbClr val="F7B23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rot="5400000">
            <a:off x="401998" y="207602"/>
            <a:ext cx="415205" cy="1588"/>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ext Box 9"/>
          <p:cNvSpPr txBox="1">
            <a:spLocks noChangeArrowheads="1"/>
          </p:cNvSpPr>
          <p:nvPr userDrawn="1"/>
        </p:nvSpPr>
        <p:spPr bwMode="auto">
          <a:xfrm>
            <a:off x="8629650" y="106363"/>
            <a:ext cx="381000" cy="261610"/>
          </a:xfrm>
          <a:prstGeom prst="rect">
            <a:avLst/>
          </a:prstGeom>
          <a:noFill/>
          <a:ln w="9525">
            <a:noFill/>
            <a:miter lim="800000"/>
            <a:headEnd/>
            <a:tailEnd/>
          </a:ln>
          <a:effectLst/>
        </p:spPr>
        <p:txBody>
          <a:bodyPr>
            <a:prstTxWarp prst="textNoShape">
              <a:avLst/>
            </a:prstTxWarp>
            <a:spAutoFit/>
          </a:bodyPr>
          <a:lstStyle/>
          <a:p>
            <a:pPr algn="ctr"/>
            <a:fld id="{B22D2089-4E6C-9D46-A8B2-C694C8DF47C3}" type="slidenum">
              <a:rPr lang="en-US" sz="1100" b="0">
                <a:solidFill>
                  <a:schemeClr val="bg1"/>
                </a:solidFill>
                <a:latin typeface="Arial"/>
                <a:cs typeface="Arial"/>
              </a:rPr>
              <a:pPr algn="ctr"/>
              <a:t>‹#›</a:t>
            </a:fld>
            <a:endParaRPr lang="en-US" sz="1100" b="0" dirty="0">
              <a:solidFill>
                <a:schemeClr val="bg1"/>
              </a:solidFill>
              <a:latin typeface="Arial"/>
              <a:cs typeface="Arial"/>
            </a:endParaRPr>
          </a:p>
        </p:txBody>
      </p:sp>
      <p:pic>
        <p:nvPicPr>
          <p:cNvPr id="12" name="Picture 11" descr="F5_logo.jpg"/>
          <p:cNvPicPr>
            <a:picLocks noChangeAspect="1"/>
          </p:cNvPicPr>
          <p:nvPr userDrawn="1"/>
        </p:nvPicPr>
        <p:blipFill>
          <a:blip r:embed="rId13"/>
          <a:stretch>
            <a:fillRect/>
          </a:stretch>
        </p:blipFill>
        <p:spPr>
          <a:xfrm>
            <a:off x="8458200" y="6222799"/>
            <a:ext cx="478553" cy="47855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200" b="1" i="0" kern="1200" baseline="0">
          <a:solidFill>
            <a:schemeClr val="tx1">
              <a:lumMod val="50000"/>
              <a:lumOff val="50000"/>
            </a:schemeClr>
          </a:solidFill>
          <a:latin typeface="Arial"/>
          <a:ea typeface="+mj-ea"/>
          <a:cs typeface="Arial"/>
        </a:defRPr>
      </a:lvl1pPr>
    </p:titleStyle>
    <p:bodyStyle>
      <a:lvl1pPr marL="342900" indent="-342900" algn="l" defTabSz="457200" rtl="0" eaLnBrk="1" latinLnBrk="0" hangingPunct="1">
        <a:spcBef>
          <a:spcPct val="20000"/>
        </a:spcBef>
        <a:buClr>
          <a:srgbClr val="B10634"/>
        </a:buClr>
        <a:buFont typeface="Arial"/>
        <a:buChar char="•"/>
        <a:defRPr sz="2800" kern="1200">
          <a:solidFill>
            <a:schemeClr val="tx1">
              <a:lumMod val="50000"/>
              <a:lumOff val="50000"/>
            </a:schemeClr>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lumMod val="50000"/>
              <a:lumOff val="50000"/>
            </a:schemeClr>
          </a:solidFill>
          <a:latin typeface="Arial"/>
          <a:ea typeface="+mn-ea"/>
          <a:cs typeface="Arial"/>
        </a:defRPr>
      </a:lvl2pPr>
      <a:lvl3pPr marL="1143000" indent="-228600" algn="l" defTabSz="457200" rtl="0" eaLnBrk="1" latinLnBrk="0" hangingPunct="1">
        <a:spcBef>
          <a:spcPct val="20000"/>
        </a:spcBef>
        <a:buClr>
          <a:srgbClr val="ECA421"/>
        </a:buClr>
        <a:buFont typeface="Arial"/>
        <a:buChar char="•"/>
        <a:defRPr sz="2000" kern="1200">
          <a:solidFill>
            <a:schemeClr val="tx1">
              <a:lumMod val="50000"/>
              <a:lumOff val="50000"/>
            </a:schemeClr>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lumMod val="50000"/>
              <a:lumOff val="50000"/>
            </a:schemeClr>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lumMod val="50000"/>
              <a:lumOff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hyperlink" Target="https://www.f5demo.com/compress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adntech.com/site/" TargetMode="External"/><Relationship Id="rId4" Type="http://schemas.openxmlformats.org/officeDocument/2006/relationships/image" Target="../media/image18.gif"/><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medibolt.com/rocnrol/images/browser.gif" TargetMode="External"/><Relationship Id="rId4" Type="http://schemas.openxmlformats.org/officeDocument/2006/relationships/image" Target="../media/image25.jpeg"/><Relationship Id="rId5" Type="http://schemas.openxmlformats.org/officeDocument/2006/relationships/image" Target="../media/image26.png"/><Relationship Id="rId6" Type="http://schemas.openxmlformats.org/officeDocument/2006/relationships/image" Target="../media/image5.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emf"/><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Everything_as_a_servi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jpe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3" Type="http://schemas.openxmlformats.org/officeDocument/2006/relationships/image" Target="../media/image43.jpeg"/><Relationship Id="rId4" Type="http://schemas.openxmlformats.org/officeDocument/2006/relationships/image" Target="../media/image44.jpeg"/><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wmf"/><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4700" y="2056372"/>
            <a:ext cx="7607300" cy="893203"/>
          </a:xfrm>
        </p:spPr>
        <p:txBody>
          <a:bodyPr anchor="ctr">
            <a:noAutofit/>
          </a:bodyPr>
          <a:lstStyle/>
          <a:p>
            <a:r>
              <a:rPr lang="zh-CN" altLang="en-US" sz="4400" dirty="0" smtClean="0">
                <a:solidFill>
                  <a:schemeClr val="bg1"/>
                </a:solidFill>
              </a:rPr>
              <a:t>互联网企业网络架构优化实践</a:t>
            </a:r>
            <a:r>
              <a:rPr lang="en-US" altLang="zh-CN" sz="6000" dirty="0" smtClean="0">
                <a:solidFill>
                  <a:schemeClr val="bg1"/>
                </a:solidFill>
              </a:rPr>
              <a:t/>
            </a:r>
            <a:br>
              <a:rPr lang="en-US" altLang="zh-CN" sz="6000" dirty="0" smtClean="0">
                <a:solidFill>
                  <a:schemeClr val="bg1"/>
                </a:solidFill>
              </a:rPr>
            </a:br>
            <a:r>
              <a:rPr lang="zh-CN" altLang="en-US" sz="2800" dirty="0" smtClean="0">
                <a:solidFill>
                  <a:schemeClr val="bg1"/>
                </a:solidFill>
              </a:rPr>
              <a:t>从应用交付到云计算</a:t>
            </a:r>
            <a:endParaRPr lang="en-US" sz="1200" dirty="0">
              <a:solidFill>
                <a:schemeClr val="bg1"/>
              </a:solidFill>
            </a:endParaRPr>
          </a:p>
        </p:txBody>
      </p:sp>
      <p:sp>
        <p:nvSpPr>
          <p:cNvPr id="3" name="Subtitle 2"/>
          <p:cNvSpPr>
            <a:spLocks noGrp="1"/>
          </p:cNvSpPr>
          <p:nvPr>
            <p:ph type="subTitle" idx="1"/>
          </p:nvPr>
        </p:nvSpPr>
        <p:spPr>
          <a:xfrm>
            <a:off x="2818262" y="3991591"/>
            <a:ext cx="4455995" cy="914400"/>
          </a:xfrm>
        </p:spPr>
        <p:txBody>
          <a:bodyPr>
            <a:normAutofit/>
          </a:bodyPr>
          <a:lstStyle/>
          <a:p>
            <a:pPr algn="l"/>
            <a:r>
              <a:rPr lang="zh-CN" altLang="en-US" sz="2400" dirty="0" smtClean="0">
                <a:solidFill>
                  <a:srgbClr val="000000"/>
                </a:solidFill>
              </a:rPr>
              <a:t>迷土</a:t>
            </a:r>
            <a:endParaRPr lang="en-US" altLang="zh-CN" sz="2400" dirty="0" smtClean="0">
              <a:solidFill>
                <a:srgbClr val="000000"/>
              </a:solidFill>
            </a:endParaRPr>
          </a:p>
          <a:p>
            <a:pPr algn="l"/>
            <a:r>
              <a:rPr lang="en-US" altLang="zh-CN" sz="2400" dirty="0" smtClean="0">
                <a:solidFill>
                  <a:srgbClr val="000000"/>
                </a:solidFill>
              </a:rPr>
              <a:t>F5  Networks</a:t>
            </a:r>
            <a:endParaRPr lang="en-US" sz="2400" dirty="0">
              <a:solidFill>
                <a:srgbClr val="000000"/>
              </a:solidFill>
            </a:endParaRPr>
          </a:p>
        </p:txBody>
      </p:sp>
      <p:pic>
        <p:nvPicPr>
          <p:cNvPr id="5" name="Picture 4" descr="F5logo_tagline.jpg"/>
          <p:cNvPicPr>
            <a:picLocks noChangeAspect="1"/>
          </p:cNvPicPr>
          <p:nvPr/>
        </p:nvPicPr>
        <p:blipFill>
          <a:blip r:embed="rId4"/>
          <a:stretch>
            <a:fillRect/>
          </a:stretch>
        </p:blipFill>
        <p:spPr>
          <a:xfrm>
            <a:off x="6679589" y="5638530"/>
            <a:ext cx="1941879" cy="70361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大型网站应用优化设计</a:t>
            </a:r>
            <a:endParaRPr lang="en-US" dirty="0"/>
          </a:p>
        </p:txBody>
      </p:sp>
      <p:sp>
        <p:nvSpPr>
          <p:cNvPr id="4" name="矩形 5"/>
          <p:cNvSpPr/>
          <p:nvPr/>
        </p:nvSpPr>
        <p:spPr>
          <a:xfrm>
            <a:off x="877177" y="4500283"/>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应用层卸载</a:t>
            </a:r>
            <a:endParaRPr lang="en-US" altLang="en-US" sz="3200" dirty="0"/>
          </a:p>
        </p:txBody>
      </p:sp>
      <p:sp>
        <p:nvSpPr>
          <p:cNvPr id="5" name="矩形 6"/>
          <p:cNvSpPr/>
          <p:nvPr/>
        </p:nvSpPr>
        <p:spPr>
          <a:xfrm>
            <a:off x="878121" y="3620296"/>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服务器卸载</a:t>
            </a:r>
            <a:endParaRPr lang="en-US" altLang="en-US" sz="3200" dirty="0"/>
          </a:p>
        </p:txBody>
      </p:sp>
      <p:sp>
        <p:nvSpPr>
          <p:cNvPr id="6" name="矩形 7"/>
          <p:cNvSpPr/>
          <p:nvPr/>
        </p:nvSpPr>
        <p:spPr>
          <a:xfrm>
            <a:off x="873205" y="2740309"/>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网络层卸载</a:t>
            </a:r>
            <a:endParaRPr lang="en-US" sz="3200" dirty="0"/>
          </a:p>
        </p:txBody>
      </p:sp>
      <p:sp>
        <p:nvSpPr>
          <p:cNvPr id="7" name="TextBox 6"/>
          <p:cNvSpPr txBox="1"/>
          <p:nvPr/>
        </p:nvSpPr>
        <p:spPr>
          <a:xfrm>
            <a:off x="3809395" y="4790623"/>
            <a:ext cx="4406009" cy="523220"/>
          </a:xfrm>
          <a:prstGeom prst="rect">
            <a:avLst/>
          </a:prstGeom>
          <a:noFill/>
        </p:spPr>
        <p:txBody>
          <a:bodyPr wrap="square" rtlCol="0">
            <a:spAutoFit/>
          </a:bodyPr>
          <a:lstStyle/>
          <a:p>
            <a:r>
              <a:rPr lang="zh-CN" altLang="en-US" sz="1400" dirty="0" smtClean="0"/>
              <a:t>通过动态</a:t>
            </a:r>
            <a:r>
              <a:rPr lang="en-US" altLang="zh-CN" sz="1400" dirty="0" smtClean="0"/>
              <a:t>Cache</a:t>
            </a:r>
            <a:r>
              <a:rPr lang="zh-CN" altLang="en-US" sz="1400" dirty="0" smtClean="0"/>
              <a:t>减小应用服务器和数据库计算压力，通过</a:t>
            </a:r>
            <a:r>
              <a:rPr lang="en-US" altLang="zh-CN" sz="1400" dirty="0" err="1" smtClean="0"/>
              <a:t>Muti</a:t>
            </a:r>
            <a:r>
              <a:rPr lang="en-US" altLang="zh-CN" sz="1400" dirty="0" smtClean="0"/>
              <a:t> Connect</a:t>
            </a:r>
            <a:r>
              <a:rPr lang="zh-CN" altLang="en-US" sz="1400" dirty="0" smtClean="0"/>
              <a:t>提高浏览器并行处理能力，</a:t>
            </a:r>
            <a:endParaRPr lang="en-US" sz="1400" dirty="0"/>
          </a:p>
        </p:txBody>
      </p:sp>
      <p:sp>
        <p:nvSpPr>
          <p:cNvPr id="8" name="TextBox 7"/>
          <p:cNvSpPr txBox="1"/>
          <p:nvPr/>
        </p:nvSpPr>
        <p:spPr>
          <a:xfrm>
            <a:off x="3825180" y="3565060"/>
            <a:ext cx="4431313" cy="954107"/>
          </a:xfrm>
          <a:prstGeom prst="rect">
            <a:avLst/>
          </a:prstGeom>
          <a:noFill/>
        </p:spPr>
        <p:txBody>
          <a:bodyPr wrap="square" rtlCol="0">
            <a:spAutoFit/>
          </a:bodyPr>
          <a:lstStyle/>
          <a:p>
            <a:r>
              <a:rPr lang="zh-CN" altLang="en-US" sz="1400" dirty="0" smtClean="0"/>
              <a:t>通过静态</a:t>
            </a:r>
            <a:r>
              <a:rPr lang="en-US" altLang="zh-CN" sz="1400" dirty="0" smtClean="0"/>
              <a:t>Cache</a:t>
            </a:r>
            <a:r>
              <a:rPr lang="zh-CN" altLang="en-US" sz="1400" dirty="0" smtClean="0"/>
              <a:t>减小服务器数据输出压力，连接聚合减小服务器对</a:t>
            </a:r>
            <a:r>
              <a:rPr lang="en-US" altLang="zh-CN" sz="1400" dirty="0" smtClean="0"/>
              <a:t>TCP</a:t>
            </a:r>
            <a:r>
              <a:rPr lang="zh-CN" altLang="en-US" sz="1400" dirty="0" smtClean="0"/>
              <a:t>连接建立和撤销的压力，带宽控制和链接数限制防止服务器过载，硬件</a:t>
            </a:r>
            <a:r>
              <a:rPr lang="en-US" altLang="zh-CN" sz="1400" dirty="0" smtClean="0"/>
              <a:t>SSL</a:t>
            </a:r>
            <a:r>
              <a:rPr lang="zh-CN" altLang="en-US" sz="1400" dirty="0" smtClean="0"/>
              <a:t>和压缩卸载使服务器更加关注于应用逻辑处理</a:t>
            </a:r>
            <a:endParaRPr lang="en-US" sz="1400" dirty="0"/>
          </a:p>
        </p:txBody>
      </p:sp>
      <p:sp>
        <p:nvSpPr>
          <p:cNvPr id="9" name="TextBox 8"/>
          <p:cNvSpPr txBox="1"/>
          <p:nvPr/>
        </p:nvSpPr>
        <p:spPr>
          <a:xfrm>
            <a:off x="3816216" y="2735826"/>
            <a:ext cx="3969631" cy="523220"/>
          </a:xfrm>
          <a:prstGeom prst="rect">
            <a:avLst/>
          </a:prstGeom>
          <a:noFill/>
        </p:spPr>
        <p:txBody>
          <a:bodyPr wrap="square" rtlCol="0">
            <a:spAutoFit/>
          </a:bodyPr>
          <a:lstStyle/>
          <a:p>
            <a:r>
              <a:rPr lang="zh-CN" altLang="en-US" sz="1400" dirty="0" smtClean="0"/>
              <a:t>通过</a:t>
            </a:r>
            <a:r>
              <a:rPr lang="en-US" altLang="zh-CN" sz="1400" dirty="0" smtClean="0"/>
              <a:t>HTTP</a:t>
            </a:r>
            <a:r>
              <a:rPr lang="zh-CN" altLang="en-US" sz="1400" dirty="0" smtClean="0"/>
              <a:t>压缩对明文数据进行压缩处理，减小带宽占用</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HTTP</a:t>
            </a:r>
            <a:r>
              <a:rPr lang="zh-CN" altLang="en-US" dirty="0" smtClean="0"/>
              <a:t>压缩实现网络层卸载</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D0A837A3-AB63-6543-B331-A2675DD81497}" type="slidenum">
              <a:rPr lang="en-US" smtClean="0"/>
              <a:pPr/>
              <a:t>11</a:t>
            </a:fld>
            <a:endParaRPr lang="en-US"/>
          </a:p>
        </p:txBody>
      </p:sp>
      <p:sp>
        <p:nvSpPr>
          <p:cNvPr id="11" name="TextBox 40"/>
          <p:cNvSpPr txBox="1">
            <a:spLocks noChangeArrowheads="1"/>
          </p:cNvSpPr>
          <p:nvPr/>
        </p:nvSpPr>
        <p:spPr bwMode="auto">
          <a:xfrm>
            <a:off x="1574800" y="2197100"/>
            <a:ext cx="1518364" cy="830997"/>
          </a:xfrm>
          <a:prstGeom prst="rect">
            <a:avLst/>
          </a:prstGeom>
          <a:noFill/>
          <a:ln w="9525">
            <a:noFill/>
            <a:miter lim="800000"/>
            <a:headEnd/>
            <a:tailEnd/>
          </a:ln>
        </p:spPr>
        <p:txBody>
          <a:bodyPr wrap="none">
            <a:prstTxWarp prst="textNoShape">
              <a:avLst/>
            </a:prstTxWarp>
            <a:spAutoFit/>
          </a:bodyPr>
          <a:lstStyle/>
          <a:p>
            <a:r>
              <a:rPr lang="zh-CN" altLang="en-US" sz="1600" dirty="0" smtClean="0"/>
              <a:t>压缩数据：</a:t>
            </a:r>
            <a:endParaRPr lang="en-US" altLang="zh-CN" sz="1600" dirty="0" smtClean="0"/>
          </a:p>
          <a:p>
            <a:r>
              <a:rPr lang="zh-CN" altLang="zh-CN" sz="1600" dirty="0" smtClean="0"/>
              <a:t>×</a:t>
            </a:r>
            <a:r>
              <a:rPr lang="en-US" altLang="zh-CN" sz="1600" dirty="0" smtClean="0"/>
              <a:t>&amp;×…&amp;%…&amp;</a:t>
            </a:r>
          </a:p>
          <a:p>
            <a:r>
              <a:rPr lang="en-US" altLang="zh-CN" sz="1600" dirty="0" smtClean="0"/>
              <a:t>Y</a:t>
            </a:r>
            <a:r>
              <a:rPr lang="en-US" altLang="zh-CN" sz="1600" dirty="0" err="1" smtClean="0"/>
              <a:t>gh’gThkjdf</a:t>
            </a:r>
            <a:r>
              <a:rPr lang="en-US" altLang="zh-CN" sz="1600" dirty="0" smtClean="0"/>
              <a:t>*&amp;</a:t>
            </a:r>
            <a:endParaRPr lang="zh-CN" altLang="en-US" sz="1600" dirty="0"/>
          </a:p>
        </p:txBody>
      </p:sp>
      <p:sp>
        <p:nvSpPr>
          <p:cNvPr id="12" name="TextBox 40"/>
          <p:cNvSpPr txBox="1">
            <a:spLocks noChangeArrowheads="1"/>
          </p:cNvSpPr>
          <p:nvPr/>
        </p:nvSpPr>
        <p:spPr bwMode="auto">
          <a:xfrm>
            <a:off x="5003800" y="1727200"/>
            <a:ext cx="3470521" cy="1323439"/>
          </a:xfrm>
          <a:prstGeom prst="rect">
            <a:avLst/>
          </a:prstGeom>
          <a:noFill/>
          <a:ln w="9525">
            <a:noFill/>
            <a:miter lim="800000"/>
            <a:headEnd/>
            <a:tailEnd/>
          </a:ln>
        </p:spPr>
        <p:txBody>
          <a:bodyPr wrap="none">
            <a:prstTxWarp prst="textNoShape">
              <a:avLst/>
            </a:prstTxWarp>
            <a:spAutoFit/>
          </a:bodyPr>
          <a:lstStyle/>
          <a:p>
            <a:r>
              <a:rPr lang="zh-CN" altLang="en-US" sz="1600" dirty="0" smtClean="0"/>
              <a:t>明文数据：</a:t>
            </a:r>
            <a:endParaRPr lang="en-US" altLang="zh-CN" sz="1600" dirty="0" smtClean="0"/>
          </a:p>
          <a:p>
            <a:r>
              <a:rPr lang="en-US" altLang="zh-CN" sz="1600" dirty="0" smtClean="0"/>
              <a:t>&lt;acc&gt;</a:t>
            </a:r>
          </a:p>
          <a:p>
            <a:r>
              <a:rPr lang="en-US" altLang="zh-CN" sz="1600" dirty="0" smtClean="0"/>
              <a:t>2234234234234234234234James</a:t>
            </a:r>
          </a:p>
          <a:p>
            <a:r>
              <a:rPr lang="en-US" altLang="zh-CN" sz="1600" dirty="0" smtClean="0"/>
              <a:t>2342342342342356567983738627</a:t>
            </a:r>
          </a:p>
          <a:p>
            <a:r>
              <a:rPr lang="en-US" altLang="zh-CN" sz="1600" dirty="0" smtClean="0"/>
              <a:t>&lt;/acc&gt;</a:t>
            </a:r>
            <a:endParaRPr lang="zh-CN" altLang="en-US" sz="1600" dirty="0"/>
          </a:p>
        </p:txBody>
      </p:sp>
      <p:sp>
        <p:nvSpPr>
          <p:cNvPr id="13" name="矩形 41"/>
          <p:cNvSpPr/>
          <p:nvPr/>
        </p:nvSpPr>
        <p:spPr>
          <a:xfrm>
            <a:off x="238046" y="2895546"/>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cxnSp>
        <p:nvCxnSpPr>
          <p:cNvPr id="14" name="Straight Arrow Connector 27"/>
          <p:cNvCxnSpPr>
            <a:stCxn id="13" idx="3"/>
            <a:endCxn id="17" idx="1"/>
          </p:cNvCxnSpPr>
          <p:nvPr/>
        </p:nvCxnSpPr>
        <p:spPr>
          <a:xfrm flipV="1">
            <a:off x="1228646" y="3084313"/>
            <a:ext cx="2176942" cy="173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17" name="Picture 3"/>
          <p:cNvPicPr>
            <a:picLocks noChangeAspect="1" noChangeArrowheads="1"/>
          </p:cNvPicPr>
          <p:nvPr/>
        </p:nvPicPr>
        <p:blipFill>
          <a:blip r:embed="rId2" cstate="print"/>
          <a:srcRect/>
          <a:stretch>
            <a:fillRect/>
          </a:stretch>
        </p:blipFill>
        <p:spPr bwMode="auto">
          <a:xfrm>
            <a:off x="3405588" y="2940302"/>
            <a:ext cx="1540038" cy="288022"/>
          </a:xfrm>
          <a:prstGeom prst="rect">
            <a:avLst/>
          </a:prstGeom>
          <a:noFill/>
          <a:ln w="9525">
            <a:noFill/>
            <a:miter lim="800000"/>
            <a:headEnd/>
            <a:tailEnd/>
          </a:ln>
        </p:spPr>
      </p:pic>
      <p:sp>
        <p:nvSpPr>
          <p:cNvPr id="20" name="矩形 41"/>
          <p:cNvSpPr/>
          <p:nvPr/>
        </p:nvSpPr>
        <p:spPr>
          <a:xfrm>
            <a:off x="6304548" y="2895544"/>
            <a:ext cx="1281039"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Web Server</a:t>
            </a:r>
          </a:p>
        </p:txBody>
      </p:sp>
      <p:cxnSp>
        <p:nvCxnSpPr>
          <p:cNvPr id="21" name="Straight Arrow Connector 27"/>
          <p:cNvCxnSpPr>
            <a:stCxn id="17" idx="3"/>
            <a:endCxn id="20" idx="1"/>
          </p:cNvCxnSpPr>
          <p:nvPr/>
        </p:nvCxnSpPr>
        <p:spPr>
          <a:xfrm>
            <a:off x="4945626" y="3084313"/>
            <a:ext cx="1358922" cy="1731"/>
          </a:xfrm>
          <a:prstGeom prst="straightConnector1">
            <a:avLst/>
          </a:prstGeom>
          <a:ln w="50800">
            <a:headEnd type="arrow"/>
            <a:tailEnd type="arrow"/>
          </a:ln>
        </p:spPr>
        <p:style>
          <a:lnRef idx="2">
            <a:schemeClr val="accent1"/>
          </a:lnRef>
          <a:fillRef idx="0">
            <a:schemeClr val="accent1"/>
          </a:fillRef>
          <a:effectRef idx="1">
            <a:schemeClr val="accent1"/>
          </a:effectRef>
          <a:fontRef idx="minor">
            <a:schemeClr val="tx1"/>
          </a:fontRef>
        </p:style>
      </p:cxnSp>
      <p:sp>
        <p:nvSpPr>
          <p:cNvPr id="24" name="矩形 23"/>
          <p:cNvSpPr/>
          <p:nvPr/>
        </p:nvSpPr>
        <p:spPr>
          <a:xfrm>
            <a:off x="447366" y="4369958"/>
            <a:ext cx="8087034" cy="2031325"/>
          </a:xfrm>
          <a:prstGeom prst="rect">
            <a:avLst/>
          </a:prstGeom>
        </p:spPr>
        <p:txBody>
          <a:bodyPr wrap="square">
            <a:spAutoFit/>
          </a:bodyPr>
          <a:lstStyle/>
          <a:p>
            <a:r>
              <a:rPr lang="en-US" dirty="0" smtClean="0"/>
              <a:t>F5 BIG-IP LTM</a:t>
            </a:r>
            <a:r>
              <a:rPr lang="zh-CN" altLang="en-US" dirty="0" smtClean="0"/>
              <a:t>采用业界标准</a:t>
            </a:r>
            <a:r>
              <a:rPr lang="en-US" altLang="zh-CN" dirty="0" err="1" smtClean="0"/>
              <a:t>gzip</a:t>
            </a:r>
            <a:r>
              <a:rPr lang="zh-CN" altLang="en-US" dirty="0" smtClean="0"/>
              <a:t>、</a:t>
            </a:r>
            <a:r>
              <a:rPr lang="en-US" altLang="zh-CN" dirty="0" smtClean="0"/>
              <a:t>deflate</a:t>
            </a:r>
            <a:r>
              <a:rPr lang="zh-CN" altLang="en-US" dirty="0" smtClean="0"/>
              <a:t>压缩算法</a:t>
            </a:r>
            <a:endParaRPr lang="en-US" altLang="zh-CN" dirty="0" smtClean="0"/>
          </a:p>
          <a:p>
            <a:endParaRPr lang="en-US" altLang="zh-CN" dirty="0" smtClean="0"/>
          </a:p>
          <a:p>
            <a:r>
              <a:rPr lang="zh-CN" altLang="en-US" dirty="0" smtClean="0"/>
              <a:t>高端平台内置有硬件压缩芯片，可达到上</a:t>
            </a:r>
            <a:r>
              <a:rPr lang="en-US" altLang="zh-CN" dirty="0" err="1" smtClean="0"/>
              <a:t>Gbps</a:t>
            </a:r>
            <a:r>
              <a:rPr lang="zh-CN" altLang="en-US" dirty="0" smtClean="0"/>
              <a:t>的实时数据压缩处理</a:t>
            </a:r>
            <a:endParaRPr lang="en-US" altLang="zh-CN" dirty="0" smtClean="0"/>
          </a:p>
          <a:p>
            <a:endParaRPr lang="en-US" altLang="zh-CN" dirty="0" smtClean="0"/>
          </a:p>
          <a:p>
            <a:r>
              <a:rPr lang="zh-CN" altLang="en-US" dirty="0" smtClean="0"/>
              <a:t>通常情况下对文本型内容可实现</a:t>
            </a:r>
            <a:r>
              <a:rPr lang="en-US" altLang="zh-CN" dirty="0" smtClean="0"/>
              <a:t>80%</a:t>
            </a:r>
            <a:r>
              <a:rPr lang="zh-CN" altLang="en-US" dirty="0" smtClean="0"/>
              <a:t>以上的压缩率</a:t>
            </a:r>
            <a:endParaRPr lang="en-US" altLang="zh-CN" dirty="0" smtClean="0"/>
          </a:p>
          <a:p>
            <a:endParaRPr lang="en-US" altLang="zh-CN" dirty="0" smtClean="0"/>
          </a:p>
          <a:p>
            <a:r>
              <a:rPr lang="zh-CN" altLang="en-US" dirty="0" smtClean="0"/>
              <a:t>通过</a:t>
            </a:r>
            <a:r>
              <a:rPr lang="en-US" altLang="zh-CN" dirty="0" smtClean="0">
                <a:hlinkClick r:id="rId3"/>
              </a:rPr>
              <a:t>https://www.f5demo.com/compression/</a:t>
            </a:r>
            <a:r>
              <a:rPr lang="zh-CN" altLang="en-US" dirty="0" smtClean="0"/>
              <a:t>即可快速检查您的站点首页压缩比</a:t>
            </a:r>
            <a:endParaRPr lang="en-US" altLang="zh-CN" dirty="0" smtClean="0"/>
          </a:p>
        </p:txBody>
      </p:sp>
      <p:sp>
        <p:nvSpPr>
          <p:cNvPr id="25" name="TextBox 24"/>
          <p:cNvSpPr txBox="1"/>
          <p:nvPr/>
        </p:nvSpPr>
        <p:spPr>
          <a:xfrm>
            <a:off x="4807975" y="3392128"/>
            <a:ext cx="1579278" cy="307777"/>
          </a:xfrm>
          <a:prstGeom prst="rect">
            <a:avLst/>
          </a:prstGeom>
          <a:noFill/>
        </p:spPr>
        <p:txBody>
          <a:bodyPr wrap="none" rtlCol="0">
            <a:spAutoFit/>
          </a:bodyPr>
          <a:lstStyle/>
          <a:p>
            <a:r>
              <a:rPr lang="en-US" sz="1400" dirty="0" smtClean="0"/>
              <a:t>Response:100</a:t>
            </a:r>
            <a:r>
              <a:rPr lang="en-US" altLang="zh-CN" sz="1400" dirty="0" smtClean="0"/>
              <a:t>KB</a:t>
            </a:r>
            <a:endParaRPr lang="en-US" sz="1400" dirty="0"/>
          </a:p>
        </p:txBody>
      </p:sp>
      <p:sp>
        <p:nvSpPr>
          <p:cNvPr id="26" name="TextBox 25"/>
          <p:cNvSpPr txBox="1"/>
          <p:nvPr/>
        </p:nvSpPr>
        <p:spPr>
          <a:xfrm>
            <a:off x="1558413" y="3377379"/>
            <a:ext cx="1479892" cy="307777"/>
          </a:xfrm>
          <a:prstGeom prst="rect">
            <a:avLst/>
          </a:prstGeom>
          <a:noFill/>
        </p:spPr>
        <p:txBody>
          <a:bodyPr wrap="none" rtlCol="0">
            <a:spAutoFit/>
          </a:bodyPr>
          <a:lstStyle/>
          <a:p>
            <a:r>
              <a:rPr lang="en-US" sz="1400" dirty="0" smtClean="0"/>
              <a:t>Response:20</a:t>
            </a:r>
            <a:r>
              <a:rPr lang="en-US" altLang="zh-CN" sz="1400" dirty="0" smtClean="0"/>
              <a:t>KB</a:t>
            </a:r>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RamCache</a:t>
            </a:r>
            <a:r>
              <a:rPr lang="zh-CN" altLang="en-US" dirty="0" smtClean="0"/>
              <a:t>实现服务器卸载</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D0A837A3-AB63-6543-B331-A2675DD81497}" type="slidenum">
              <a:rPr lang="en-US" smtClean="0"/>
              <a:pPr/>
              <a:t>12</a:t>
            </a:fld>
            <a:endParaRPr lang="en-US"/>
          </a:p>
        </p:txBody>
      </p:sp>
      <p:sp>
        <p:nvSpPr>
          <p:cNvPr id="5" name="矩形 41"/>
          <p:cNvSpPr/>
          <p:nvPr/>
        </p:nvSpPr>
        <p:spPr>
          <a:xfrm>
            <a:off x="2827061" y="1531319"/>
            <a:ext cx="3078196" cy="4890767"/>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p>
        </p:txBody>
      </p:sp>
      <p:sp>
        <p:nvSpPr>
          <p:cNvPr id="6" name="矩形 41"/>
          <p:cNvSpPr/>
          <p:nvPr/>
        </p:nvSpPr>
        <p:spPr>
          <a:xfrm>
            <a:off x="3160052" y="1868128"/>
            <a:ext cx="2414839" cy="332330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HTTP </a:t>
            </a:r>
            <a:r>
              <a:rPr lang="zh-CN" altLang="en-US" dirty="0" smtClean="0"/>
              <a:t>内存高速缓存</a:t>
            </a:r>
            <a:endParaRPr lang="en-US" altLang="zh-CN" dirty="0" smtClean="0"/>
          </a:p>
          <a:p>
            <a:pPr algn="ctr"/>
            <a:r>
              <a:rPr lang="en-US" altLang="zh-CN" dirty="0" smtClean="0"/>
              <a:t>/images/a.gif</a:t>
            </a:r>
          </a:p>
        </p:txBody>
      </p:sp>
      <p:sp>
        <p:nvSpPr>
          <p:cNvPr id="8" name="矩形 41"/>
          <p:cNvSpPr/>
          <p:nvPr/>
        </p:nvSpPr>
        <p:spPr>
          <a:xfrm>
            <a:off x="267542" y="220728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9" name="矩形 41"/>
          <p:cNvSpPr/>
          <p:nvPr/>
        </p:nvSpPr>
        <p:spPr>
          <a:xfrm>
            <a:off x="267542" y="3082359"/>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12" name="TextBox 11"/>
          <p:cNvSpPr txBox="1"/>
          <p:nvPr/>
        </p:nvSpPr>
        <p:spPr>
          <a:xfrm>
            <a:off x="3940464" y="5420007"/>
            <a:ext cx="851515" cy="369332"/>
          </a:xfrm>
          <a:prstGeom prst="rect">
            <a:avLst/>
          </a:prstGeom>
          <a:noFill/>
        </p:spPr>
        <p:txBody>
          <a:bodyPr wrap="none" rtlCol="0">
            <a:spAutoFit/>
          </a:bodyPr>
          <a:lstStyle/>
          <a:p>
            <a:pPr algn="ctr"/>
            <a:r>
              <a:rPr lang="en-US" dirty="0" smtClean="0"/>
              <a:t>TMOS</a:t>
            </a:r>
            <a:endParaRPr lang="en-US" dirty="0"/>
          </a:p>
        </p:txBody>
      </p:sp>
      <p:sp>
        <p:nvSpPr>
          <p:cNvPr id="13" name="矩形 41"/>
          <p:cNvSpPr/>
          <p:nvPr/>
        </p:nvSpPr>
        <p:spPr>
          <a:xfrm>
            <a:off x="7821163" y="2226953"/>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服务器</a:t>
            </a:r>
            <a:endParaRPr lang="en-US" altLang="zh-CN" dirty="0" smtClean="0"/>
          </a:p>
        </p:txBody>
      </p:sp>
      <p:cxnSp>
        <p:nvCxnSpPr>
          <p:cNvPr id="17" name="Straight Arrow Connector 17"/>
          <p:cNvCxnSpPr/>
          <p:nvPr/>
        </p:nvCxnSpPr>
        <p:spPr>
          <a:xfrm>
            <a:off x="1258142" y="2269968"/>
            <a:ext cx="1561744" cy="601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27"/>
          <p:cNvCxnSpPr/>
          <p:nvPr/>
        </p:nvCxnSpPr>
        <p:spPr>
          <a:xfrm flipV="1">
            <a:off x="5905257" y="2328963"/>
            <a:ext cx="1915906" cy="7872"/>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pic>
        <p:nvPicPr>
          <p:cNvPr id="42" name="Picture 3"/>
          <p:cNvPicPr>
            <a:picLocks noChangeAspect="1" noChangeArrowheads="1"/>
          </p:cNvPicPr>
          <p:nvPr/>
        </p:nvPicPr>
        <p:blipFill>
          <a:blip r:embed="rId2" cstate="print"/>
          <a:srcRect/>
          <a:stretch>
            <a:fillRect/>
          </a:stretch>
        </p:blipFill>
        <p:spPr bwMode="auto">
          <a:xfrm>
            <a:off x="2835317" y="5860482"/>
            <a:ext cx="3079608" cy="575957"/>
          </a:xfrm>
          <a:prstGeom prst="rect">
            <a:avLst/>
          </a:prstGeom>
          <a:noFill/>
          <a:ln w="9525">
            <a:noFill/>
            <a:miter lim="800000"/>
            <a:headEnd/>
            <a:tailEnd/>
          </a:ln>
        </p:spPr>
      </p:pic>
      <p:cxnSp>
        <p:nvCxnSpPr>
          <p:cNvPr id="44" name="Straight Arrow Connector 27"/>
          <p:cNvCxnSpPr/>
          <p:nvPr/>
        </p:nvCxnSpPr>
        <p:spPr>
          <a:xfrm rot="10800000">
            <a:off x="5909187" y="2556387"/>
            <a:ext cx="1897626" cy="1588"/>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335856" y="2035221"/>
            <a:ext cx="1346844" cy="276999"/>
          </a:xfrm>
          <a:prstGeom prst="rect">
            <a:avLst/>
          </a:prstGeom>
          <a:noFill/>
        </p:spPr>
        <p:txBody>
          <a:bodyPr wrap="none" rtlCol="0">
            <a:spAutoFit/>
          </a:bodyPr>
          <a:lstStyle/>
          <a:p>
            <a:r>
              <a:rPr lang="en-US" sz="1200" dirty="0" smtClean="0"/>
              <a:t>Get /images/a.gif</a:t>
            </a:r>
            <a:endParaRPr lang="en-US" sz="1200" dirty="0"/>
          </a:p>
        </p:txBody>
      </p:sp>
      <p:cxnSp>
        <p:nvCxnSpPr>
          <p:cNvPr id="49" name="Straight Arrow Connector 27"/>
          <p:cNvCxnSpPr/>
          <p:nvPr/>
        </p:nvCxnSpPr>
        <p:spPr>
          <a:xfrm rot="10800000">
            <a:off x="1253614" y="2472813"/>
            <a:ext cx="1568245" cy="4916"/>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6281483" y="2566165"/>
            <a:ext cx="1215846" cy="276999"/>
          </a:xfrm>
          <a:prstGeom prst="rect">
            <a:avLst/>
          </a:prstGeom>
          <a:noFill/>
        </p:spPr>
        <p:txBody>
          <a:bodyPr wrap="none" rtlCol="0">
            <a:spAutoFit/>
          </a:bodyPr>
          <a:lstStyle/>
          <a:p>
            <a:r>
              <a:rPr lang="en-US" sz="1200" dirty="0" smtClean="0"/>
              <a:t>HTTP 200 a.gif</a:t>
            </a:r>
            <a:endParaRPr lang="en-US" sz="1200" dirty="0"/>
          </a:p>
        </p:txBody>
      </p:sp>
      <p:sp>
        <p:nvSpPr>
          <p:cNvPr id="57" name="矩形 41"/>
          <p:cNvSpPr/>
          <p:nvPr/>
        </p:nvSpPr>
        <p:spPr>
          <a:xfrm>
            <a:off x="252793" y="4041004"/>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62" name="TextBox 61"/>
          <p:cNvSpPr txBox="1"/>
          <p:nvPr/>
        </p:nvSpPr>
        <p:spPr>
          <a:xfrm>
            <a:off x="6188075" y="2079466"/>
            <a:ext cx="1346844" cy="276999"/>
          </a:xfrm>
          <a:prstGeom prst="rect">
            <a:avLst/>
          </a:prstGeom>
          <a:noFill/>
        </p:spPr>
        <p:txBody>
          <a:bodyPr wrap="none" rtlCol="0">
            <a:spAutoFit/>
          </a:bodyPr>
          <a:lstStyle/>
          <a:p>
            <a:r>
              <a:rPr lang="en-US" sz="1200" dirty="0" smtClean="0"/>
              <a:t>Get /images/a.gif</a:t>
            </a:r>
            <a:endParaRPr lang="en-US" sz="1200" dirty="0"/>
          </a:p>
        </p:txBody>
      </p:sp>
      <p:sp>
        <p:nvSpPr>
          <p:cNvPr id="63" name="TextBox 62"/>
          <p:cNvSpPr txBox="1"/>
          <p:nvPr/>
        </p:nvSpPr>
        <p:spPr>
          <a:xfrm>
            <a:off x="1350606" y="2502256"/>
            <a:ext cx="1215846" cy="276999"/>
          </a:xfrm>
          <a:prstGeom prst="rect">
            <a:avLst/>
          </a:prstGeom>
          <a:noFill/>
        </p:spPr>
        <p:txBody>
          <a:bodyPr wrap="none" rtlCol="0">
            <a:spAutoFit/>
          </a:bodyPr>
          <a:lstStyle/>
          <a:p>
            <a:r>
              <a:rPr lang="en-US" sz="1200" dirty="0" smtClean="0"/>
              <a:t>HTTP 200 a.gif</a:t>
            </a:r>
            <a:endParaRPr lang="en-US" sz="1200" dirty="0"/>
          </a:p>
        </p:txBody>
      </p:sp>
      <p:cxnSp>
        <p:nvCxnSpPr>
          <p:cNvPr id="64" name="Straight Arrow Connector 17"/>
          <p:cNvCxnSpPr/>
          <p:nvPr/>
        </p:nvCxnSpPr>
        <p:spPr>
          <a:xfrm>
            <a:off x="1272891" y="3199116"/>
            <a:ext cx="1561744" cy="601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350605" y="2964369"/>
            <a:ext cx="1346844" cy="276999"/>
          </a:xfrm>
          <a:prstGeom prst="rect">
            <a:avLst/>
          </a:prstGeom>
          <a:noFill/>
        </p:spPr>
        <p:txBody>
          <a:bodyPr wrap="none" rtlCol="0">
            <a:spAutoFit/>
          </a:bodyPr>
          <a:lstStyle/>
          <a:p>
            <a:r>
              <a:rPr lang="en-US" sz="1200" dirty="0" smtClean="0"/>
              <a:t>Get /images/a.gif</a:t>
            </a:r>
            <a:endParaRPr lang="en-US" sz="1200" dirty="0"/>
          </a:p>
        </p:txBody>
      </p:sp>
      <p:cxnSp>
        <p:nvCxnSpPr>
          <p:cNvPr id="66" name="Straight Arrow Connector 27"/>
          <p:cNvCxnSpPr/>
          <p:nvPr/>
        </p:nvCxnSpPr>
        <p:spPr>
          <a:xfrm rot="10800000">
            <a:off x="1268363" y="3401961"/>
            <a:ext cx="1568245" cy="4916"/>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1365355" y="3431404"/>
            <a:ext cx="1215846" cy="276999"/>
          </a:xfrm>
          <a:prstGeom prst="rect">
            <a:avLst/>
          </a:prstGeom>
          <a:noFill/>
        </p:spPr>
        <p:txBody>
          <a:bodyPr wrap="none" rtlCol="0">
            <a:spAutoFit/>
          </a:bodyPr>
          <a:lstStyle/>
          <a:p>
            <a:r>
              <a:rPr lang="en-US" sz="1200" dirty="0" smtClean="0"/>
              <a:t>HTTP 200 a.gif</a:t>
            </a:r>
            <a:endParaRPr lang="en-US" sz="1200" dirty="0"/>
          </a:p>
        </p:txBody>
      </p:sp>
      <p:cxnSp>
        <p:nvCxnSpPr>
          <p:cNvPr id="68" name="Straight Arrow Connector 17"/>
          <p:cNvCxnSpPr/>
          <p:nvPr/>
        </p:nvCxnSpPr>
        <p:spPr>
          <a:xfrm>
            <a:off x="1253226" y="4133181"/>
            <a:ext cx="1561744" cy="601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330940" y="3898434"/>
            <a:ext cx="1346844" cy="276999"/>
          </a:xfrm>
          <a:prstGeom prst="rect">
            <a:avLst/>
          </a:prstGeom>
          <a:noFill/>
        </p:spPr>
        <p:txBody>
          <a:bodyPr wrap="none" rtlCol="0">
            <a:spAutoFit/>
          </a:bodyPr>
          <a:lstStyle/>
          <a:p>
            <a:r>
              <a:rPr lang="en-US" sz="1200" dirty="0" smtClean="0"/>
              <a:t>Get /images/a.gif</a:t>
            </a:r>
            <a:endParaRPr lang="en-US" sz="1200" dirty="0"/>
          </a:p>
        </p:txBody>
      </p:sp>
      <p:cxnSp>
        <p:nvCxnSpPr>
          <p:cNvPr id="70" name="Straight Arrow Connector 27"/>
          <p:cNvCxnSpPr/>
          <p:nvPr/>
        </p:nvCxnSpPr>
        <p:spPr>
          <a:xfrm rot="10800000">
            <a:off x="1248698" y="4336026"/>
            <a:ext cx="1568245" cy="4916"/>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345690" y="4365469"/>
            <a:ext cx="1215846" cy="276999"/>
          </a:xfrm>
          <a:prstGeom prst="rect">
            <a:avLst/>
          </a:prstGeom>
          <a:noFill/>
        </p:spPr>
        <p:txBody>
          <a:bodyPr wrap="none" rtlCol="0">
            <a:spAutoFit/>
          </a:bodyPr>
          <a:lstStyle/>
          <a:p>
            <a:r>
              <a:rPr lang="en-US" sz="1200" dirty="0" smtClean="0"/>
              <a:t>HTTP 200 a.gif</a:t>
            </a:r>
            <a:endParaRPr lang="en-US" sz="1200" dirty="0"/>
          </a:p>
        </p:txBody>
      </p:sp>
      <p:pic>
        <p:nvPicPr>
          <p:cNvPr id="119810" name="Picture 2" descr="应用交付网络专业站点">
            <a:hlinkClick r:id="rId3"/>
          </p:cNvPr>
          <p:cNvPicPr>
            <a:picLocks noChangeAspect="1" noChangeArrowheads="1"/>
          </p:cNvPicPr>
          <p:nvPr/>
        </p:nvPicPr>
        <p:blipFill>
          <a:blip r:embed="rId4" cstate="print"/>
          <a:srcRect/>
          <a:stretch>
            <a:fillRect/>
          </a:stretch>
        </p:blipFill>
        <p:spPr bwMode="auto">
          <a:xfrm>
            <a:off x="3850150" y="2481929"/>
            <a:ext cx="1019175" cy="523875"/>
          </a:xfrm>
          <a:prstGeom prst="rect">
            <a:avLst/>
          </a:prstGeom>
          <a:noFill/>
        </p:spPr>
      </p:pic>
      <p:sp>
        <p:nvSpPr>
          <p:cNvPr id="73" name="TextBox 72"/>
          <p:cNvSpPr txBox="1"/>
          <p:nvPr/>
        </p:nvSpPr>
        <p:spPr>
          <a:xfrm>
            <a:off x="6035021" y="3139838"/>
            <a:ext cx="2843510" cy="3293209"/>
          </a:xfrm>
          <a:prstGeom prst="rect">
            <a:avLst/>
          </a:prstGeom>
          <a:noFill/>
        </p:spPr>
        <p:txBody>
          <a:bodyPr wrap="square" rtlCol="0">
            <a:spAutoFit/>
          </a:bodyPr>
          <a:lstStyle/>
          <a:p>
            <a:r>
              <a:rPr lang="en-US" sz="1600" dirty="0" smtClean="0"/>
              <a:t>BIG-IP LTM</a:t>
            </a:r>
            <a:r>
              <a:rPr lang="zh-CN" altLang="en-US" sz="1600" dirty="0" smtClean="0"/>
              <a:t>内置</a:t>
            </a:r>
            <a:r>
              <a:rPr lang="en-US" altLang="zh-CN" sz="1600" dirty="0" err="1" smtClean="0"/>
              <a:t>RamCache</a:t>
            </a:r>
            <a:r>
              <a:rPr lang="zh-CN" altLang="en-US" sz="1600" dirty="0" smtClean="0"/>
              <a:t>功能，可以将</a:t>
            </a:r>
            <a:r>
              <a:rPr lang="en-US" altLang="zh-CN" sz="1600" dirty="0" smtClean="0"/>
              <a:t>BIG-IP</a:t>
            </a:r>
            <a:r>
              <a:rPr lang="zh-CN" altLang="en-US" sz="1600" dirty="0" smtClean="0"/>
              <a:t>的内存使用为高速缓存空间</a:t>
            </a:r>
            <a:endParaRPr lang="en-US" altLang="zh-CN" sz="1600" dirty="0" smtClean="0"/>
          </a:p>
          <a:p>
            <a:endParaRPr lang="en-US" altLang="zh-CN" sz="1600" dirty="0" smtClean="0"/>
          </a:p>
          <a:p>
            <a:r>
              <a:rPr lang="en-US" altLang="zh-CN" sz="1600" dirty="0" err="1" smtClean="0"/>
              <a:t>RamCache</a:t>
            </a:r>
            <a:r>
              <a:rPr lang="zh-CN" altLang="en-US" sz="1600" dirty="0" smtClean="0"/>
              <a:t>特别针对诸如首页元素之类的大访问量请求</a:t>
            </a:r>
            <a:endParaRPr lang="en-US" altLang="zh-CN" sz="1600" dirty="0" smtClean="0"/>
          </a:p>
          <a:p>
            <a:endParaRPr lang="en-US" altLang="zh-CN" sz="1600" dirty="0" smtClean="0"/>
          </a:p>
          <a:p>
            <a:r>
              <a:rPr lang="zh-CN" altLang="en-US" sz="1600" dirty="0" smtClean="0"/>
              <a:t>当</a:t>
            </a:r>
            <a:r>
              <a:rPr lang="en-US" altLang="zh-CN" sz="1600" dirty="0" smtClean="0"/>
              <a:t>Web Container</a:t>
            </a:r>
            <a:r>
              <a:rPr lang="zh-CN" altLang="en-US" sz="1600" dirty="0" smtClean="0"/>
              <a:t>合</a:t>
            </a:r>
            <a:r>
              <a:rPr lang="en-US" altLang="zh-CN" sz="1600" dirty="0" smtClean="0"/>
              <a:t>EJB Container</a:t>
            </a:r>
            <a:r>
              <a:rPr lang="zh-CN" altLang="en-US" sz="1600" dirty="0" smtClean="0"/>
              <a:t>采用同一台物理服务器的时候特别有效</a:t>
            </a:r>
            <a:endParaRPr lang="en-US" altLang="zh-CN" sz="1600" dirty="0" smtClean="0"/>
          </a:p>
          <a:p>
            <a:endParaRPr lang="en-US" altLang="zh-CN" sz="1600" dirty="0" smtClean="0"/>
          </a:p>
          <a:p>
            <a:r>
              <a:rPr lang="zh-CN" altLang="en-US" sz="1600" dirty="0" smtClean="0"/>
              <a:t>使服务器更加专注于处理应用逻辑和客户端展现</a:t>
            </a:r>
            <a:endParaRPr lang="en-US" altLang="zh-CN" sz="1600" dirty="0" smtClean="0"/>
          </a:p>
        </p:txBody>
      </p:sp>
      <p:sp>
        <p:nvSpPr>
          <p:cNvPr id="74" name="矩形 41"/>
          <p:cNvSpPr/>
          <p:nvPr/>
        </p:nvSpPr>
        <p:spPr>
          <a:xfrm>
            <a:off x="267542" y="5038979"/>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cxnSp>
        <p:nvCxnSpPr>
          <p:cNvPr id="75" name="Straight Arrow Connector 17"/>
          <p:cNvCxnSpPr/>
          <p:nvPr/>
        </p:nvCxnSpPr>
        <p:spPr>
          <a:xfrm>
            <a:off x="1267975" y="5131156"/>
            <a:ext cx="1561744" cy="601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1345689" y="4896409"/>
            <a:ext cx="1346844" cy="276999"/>
          </a:xfrm>
          <a:prstGeom prst="rect">
            <a:avLst/>
          </a:prstGeom>
          <a:noFill/>
        </p:spPr>
        <p:txBody>
          <a:bodyPr wrap="none" rtlCol="0">
            <a:spAutoFit/>
          </a:bodyPr>
          <a:lstStyle/>
          <a:p>
            <a:r>
              <a:rPr lang="en-US" sz="1200" dirty="0" smtClean="0"/>
              <a:t>Get /images/a.gif</a:t>
            </a:r>
            <a:endParaRPr lang="en-US" sz="1200" dirty="0"/>
          </a:p>
        </p:txBody>
      </p:sp>
      <p:cxnSp>
        <p:nvCxnSpPr>
          <p:cNvPr id="77" name="Straight Arrow Connector 27"/>
          <p:cNvCxnSpPr/>
          <p:nvPr/>
        </p:nvCxnSpPr>
        <p:spPr>
          <a:xfrm rot="10800000">
            <a:off x="1263447" y="5334001"/>
            <a:ext cx="1568245" cy="4916"/>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360439" y="5363444"/>
            <a:ext cx="1215846" cy="276999"/>
          </a:xfrm>
          <a:prstGeom prst="rect">
            <a:avLst/>
          </a:prstGeom>
          <a:noFill/>
        </p:spPr>
        <p:txBody>
          <a:bodyPr wrap="none" rtlCol="0">
            <a:spAutoFit/>
          </a:bodyPr>
          <a:lstStyle/>
          <a:p>
            <a:r>
              <a:rPr lang="en-US" sz="1200" dirty="0" smtClean="0"/>
              <a:t>HTTP 200 a.gif</a:t>
            </a:r>
            <a:endParaRPr lang="en-US" sz="1200" dirty="0"/>
          </a:p>
        </p:txBody>
      </p:sp>
      <p:sp>
        <p:nvSpPr>
          <p:cNvPr id="79" name="任意多边形 78"/>
          <p:cNvSpPr/>
          <p:nvPr/>
        </p:nvSpPr>
        <p:spPr>
          <a:xfrm>
            <a:off x="1170039" y="1986116"/>
            <a:ext cx="7351251" cy="953729"/>
          </a:xfrm>
          <a:custGeom>
            <a:avLst/>
            <a:gdLst>
              <a:gd name="connsiteX0" fmla="*/ 9832 w 7351251"/>
              <a:gd name="connsiteY0" fmla="*/ 9832 h 322825"/>
              <a:gd name="connsiteX1" fmla="*/ 6331974 w 7351251"/>
              <a:gd name="connsiteY1" fmla="*/ 0 h 322825"/>
              <a:gd name="connsiteX2" fmla="*/ 6125497 w 7351251"/>
              <a:gd name="connsiteY2" fmla="*/ 275303 h 322825"/>
              <a:gd name="connsiteX3" fmla="*/ 0 w 7351251"/>
              <a:gd name="connsiteY3" fmla="*/ 285135 h 322825"/>
            </a:gdLst>
            <a:ahLst/>
            <a:cxnLst>
              <a:cxn ang="0">
                <a:pos x="connsiteX0" y="connsiteY0"/>
              </a:cxn>
              <a:cxn ang="0">
                <a:pos x="connsiteX1" y="connsiteY1"/>
              </a:cxn>
              <a:cxn ang="0">
                <a:pos x="connsiteX2" y="connsiteY2"/>
              </a:cxn>
              <a:cxn ang="0">
                <a:pos x="connsiteX3" y="connsiteY3"/>
              </a:cxn>
            </a:cxnLst>
            <a:rect l="l" t="t" r="r" b="b"/>
            <a:pathLst>
              <a:path w="7351251" h="322825">
                <a:moveTo>
                  <a:pt x="9832" y="9832"/>
                </a:moveTo>
                <a:lnTo>
                  <a:pt x="6331974" y="0"/>
                </a:lnTo>
                <a:cubicBezTo>
                  <a:pt x="7351251" y="44245"/>
                  <a:pt x="7180826" y="227781"/>
                  <a:pt x="6125497" y="275303"/>
                </a:cubicBezTo>
                <a:cubicBezTo>
                  <a:pt x="5070168" y="322825"/>
                  <a:pt x="1020916" y="298245"/>
                  <a:pt x="0" y="285135"/>
                </a:cubicBezTo>
              </a:path>
            </a:pathLst>
          </a:custGeom>
          <a:ln>
            <a:solidFill>
              <a:srgbClr val="00B05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0" name="任意多边形 79"/>
          <p:cNvSpPr/>
          <p:nvPr/>
        </p:nvSpPr>
        <p:spPr>
          <a:xfrm>
            <a:off x="1337185" y="4840747"/>
            <a:ext cx="1995949" cy="753807"/>
          </a:xfrm>
          <a:custGeom>
            <a:avLst/>
            <a:gdLst>
              <a:gd name="connsiteX0" fmla="*/ 19665 w 1325716"/>
              <a:gd name="connsiteY0" fmla="*/ 26219 h 349046"/>
              <a:gd name="connsiteX1" fmla="*/ 1140542 w 1325716"/>
              <a:gd name="connsiteY1" fmla="*/ 45884 h 349046"/>
              <a:gd name="connsiteX2" fmla="*/ 1130710 w 1325716"/>
              <a:gd name="connsiteY2" fmla="*/ 301523 h 349046"/>
              <a:gd name="connsiteX3" fmla="*/ 0 w 1325716"/>
              <a:gd name="connsiteY3" fmla="*/ 331019 h 349046"/>
            </a:gdLst>
            <a:ahLst/>
            <a:cxnLst>
              <a:cxn ang="0">
                <a:pos x="connsiteX0" y="connsiteY0"/>
              </a:cxn>
              <a:cxn ang="0">
                <a:pos x="connsiteX1" y="connsiteY1"/>
              </a:cxn>
              <a:cxn ang="0">
                <a:pos x="connsiteX2" y="connsiteY2"/>
              </a:cxn>
              <a:cxn ang="0">
                <a:pos x="connsiteX3" y="connsiteY3"/>
              </a:cxn>
            </a:cxnLst>
            <a:rect l="l" t="t" r="r" b="b"/>
            <a:pathLst>
              <a:path w="1325716" h="349046">
                <a:moveTo>
                  <a:pt x="19665" y="26219"/>
                </a:moveTo>
                <a:cubicBezTo>
                  <a:pt x="487516" y="13109"/>
                  <a:pt x="955368" y="0"/>
                  <a:pt x="1140542" y="45884"/>
                </a:cubicBezTo>
                <a:cubicBezTo>
                  <a:pt x="1325716" y="91768"/>
                  <a:pt x="1320800" y="254000"/>
                  <a:pt x="1130710" y="301523"/>
                </a:cubicBezTo>
                <a:cubicBezTo>
                  <a:pt x="940620" y="349046"/>
                  <a:pt x="470310" y="340032"/>
                  <a:pt x="0" y="331019"/>
                </a:cubicBezTo>
              </a:path>
            </a:pathLst>
          </a:custGeom>
          <a:ln>
            <a:solidFill>
              <a:srgbClr val="00B05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任意多边形 80"/>
          <p:cNvSpPr/>
          <p:nvPr/>
        </p:nvSpPr>
        <p:spPr>
          <a:xfrm>
            <a:off x="1342101" y="3872270"/>
            <a:ext cx="1995949" cy="753807"/>
          </a:xfrm>
          <a:custGeom>
            <a:avLst/>
            <a:gdLst>
              <a:gd name="connsiteX0" fmla="*/ 19665 w 1325716"/>
              <a:gd name="connsiteY0" fmla="*/ 26219 h 349046"/>
              <a:gd name="connsiteX1" fmla="*/ 1140542 w 1325716"/>
              <a:gd name="connsiteY1" fmla="*/ 45884 h 349046"/>
              <a:gd name="connsiteX2" fmla="*/ 1130710 w 1325716"/>
              <a:gd name="connsiteY2" fmla="*/ 301523 h 349046"/>
              <a:gd name="connsiteX3" fmla="*/ 0 w 1325716"/>
              <a:gd name="connsiteY3" fmla="*/ 331019 h 349046"/>
            </a:gdLst>
            <a:ahLst/>
            <a:cxnLst>
              <a:cxn ang="0">
                <a:pos x="connsiteX0" y="connsiteY0"/>
              </a:cxn>
              <a:cxn ang="0">
                <a:pos x="connsiteX1" y="connsiteY1"/>
              </a:cxn>
              <a:cxn ang="0">
                <a:pos x="connsiteX2" y="connsiteY2"/>
              </a:cxn>
              <a:cxn ang="0">
                <a:pos x="connsiteX3" y="connsiteY3"/>
              </a:cxn>
            </a:cxnLst>
            <a:rect l="l" t="t" r="r" b="b"/>
            <a:pathLst>
              <a:path w="1325716" h="349046">
                <a:moveTo>
                  <a:pt x="19665" y="26219"/>
                </a:moveTo>
                <a:cubicBezTo>
                  <a:pt x="487516" y="13109"/>
                  <a:pt x="955368" y="0"/>
                  <a:pt x="1140542" y="45884"/>
                </a:cubicBezTo>
                <a:cubicBezTo>
                  <a:pt x="1325716" y="91768"/>
                  <a:pt x="1320800" y="254000"/>
                  <a:pt x="1130710" y="301523"/>
                </a:cubicBezTo>
                <a:cubicBezTo>
                  <a:pt x="940620" y="349046"/>
                  <a:pt x="470310" y="340032"/>
                  <a:pt x="0" y="331019"/>
                </a:cubicBezTo>
              </a:path>
            </a:pathLst>
          </a:custGeom>
          <a:ln>
            <a:solidFill>
              <a:srgbClr val="00B05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任意多边形 81"/>
          <p:cNvSpPr/>
          <p:nvPr/>
        </p:nvSpPr>
        <p:spPr>
          <a:xfrm>
            <a:off x="1302772" y="2957869"/>
            <a:ext cx="1995949" cy="753807"/>
          </a:xfrm>
          <a:custGeom>
            <a:avLst/>
            <a:gdLst>
              <a:gd name="connsiteX0" fmla="*/ 19665 w 1325716"/>
              <a:gd name="connsiteY0" fmla="*/ 26219 h 349046"/>
              <a:gd name="connsiteX1" fmla="*/ 1140542 w 1325716"/>
              <a:gd name="connsiteY1" fmla="*/ 45884 h 349046"/>
              <a:gd name="connsiteX2" fmla="*/ 1130710 w 1325716"/>
              <a:gd name="connsiteY2" fmla="*/ 301523 h 349046"/>
              <a:gd name="connsiteX3" fmla="*/ 0 w 1325716"/>
              <a:gd name="connsiteY3" fmla="*/ 331019 h 349046"/>
            </a:gdLst>
            <a:ahLst/>
            <a:cxnLst>
              <a:cxn ang="0">
                <a:pos x="connsiteX0" y="connsiteY0"/>
              </a:cxn>
              <a:cxn ang="0">
                <a:pos x="connsiteX1" y="connsiteY1"/>
              </a:cxn>
              <a:cxn ang="0">
                <a:pos x="connsiteX2" y="connsiteY2"/>
              </a:cxn>
              <a:cxn ang="0">
                <a:pos x="connsiteX3" y="connsiteY3"/>
              </a:cxn>
            </a:cxnLst>
            <a:rect l="l" t="t" r="r" b="b"/>
            <a:pathLst>
              <a:path w="1325716" h="349046">
                <a:moveTo>
                  <a:pt x="19665" y="26219"/>
                </a:moveTo>
                <a:cubicBezTo>
                  <a:pt x="487516" y="13109"/>
                  <a:pt x="955368" y="0"/>
                  <a:pt x="1140542" y="45884"/>
                </a:cubicBezTo>
                <a:cubicBezTo>
                  <a:pt x="1325716" y="91768"/>
                  <a:pt x="1320800" y="254000"/>
                  <a:pt x="1130710" y="301523"/>
                </a:cubicBezTo>
                <a:cubicBezTo>
                  <a:pt x="940620" y="349046"/>
                  <a:pt x="470310" y="340032"/>
                  <a:pt x="0" y="331019"/>
                </a:cubicBezTo>
              </a:path>
            </a:pathLst>
          </a:custGeom>
          <a:ln>
            <a:solidFill>
              <a:srgbClr val="00B05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 name="矩形 41"/>
          <p:cNvSpPr/>
          <p:nvPr/>
        </p:nvSpPr>
        <p:spPr>
          <a:xfrm>
            <a:off x="6799293" y="3065152"/>
            <a:ext cx="1685946" cy="1270874"/>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p>
        </p:txBody>
      </p:sp>
      <p:sp>
        <p:nvSpPr>
          <p:cNvPr id="2" name="Title 1"/>
          <p:cNvSpPr>
            <a:spLocks noGrp="1"/>
          </p:cNvSpPr>
          <p:nvPr>
            <p:ph type="title"/>
          </p:nvPr>
        </p:nvSpPr>
        <p:spPr/>
        <p:txBody>
          <a:bodyPr/>
          <a:lstStyle/>
          <a:p>
            <a:r>
              <a:rPr lang="zh-CN" altLang="en-US" dirty="0" smtClean="0"/>
              <a:t>连接聚合</a:t>
            </a:r>
            <a:r>
              <a:rPr lang="en-US" dirty="0" smtClean="0"/>
              <a:t>降低服务器压力</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D0A837A3-AB63-6543-B331-A2675DD81497}" type="slidenum">
              <a:rPr lang="en-US" smtClean="0"/>
              <a:pPr/>
              <a:t>13</a:t>
            </a:fld>
            <a:endParaRPr lang="en-US"/>
          </a:p>
        </p:txBody>
      </p:sp>
      <p:grpSp>
        <p:nvGrpSpPr>
          <p:cNvPr id="3" name="Group 4"/>
          <p:cNvGrpSpPr>
            <a:grpSpLocks/>
          </p:cNvGrpSpPr>
          <p:nvPr/>
        </p:nvGrpSpPr>
        <p:grpSpPr bwMode="auto">
          <a:xfrm>
            <a:off x="1942588" y="3070738"/>
            <a:ext cx="1371600" cy="1519238"/>
            <a:chOff x="1503" y="2503"/>
            <a:chExt cx="864" cy="957"/>
          </a:xfrm>
        </p:grpSpPr>
        <p:sp>
          <p:nvSpPr>
            <p:cNvPr id="6" name="AutoShape 5"/>
            <p:cNvSpPr>
              <a:spLocks noChangeArrowheads="1"/>
            </p:cNvSpPr>
            <p:nvPr/>
          </p:nvSpPr>
          <p:spPr bwMode="auto">
            <a:xfrm rot="5400000">
              <a:off x="1840" y="2934"/>
              <a:ext cx="189" cy="864"/>
            </a:xfrm>
            <a:prstGeom prst="can">
              <a:avLst>
                <a:gd name="adj" fmla="val 34159"/>
              </a:avLst>
            </a:prstGeom>
            <a:gradFill rotWithShape="1">
              <a:gsLst>
                <a:gs pos="0">
                  <a:srgbClr val="3366FF">
                    <a:gamma/>
                    <a:shade val="46275"/>
                    <a:invGamma/>
                  </a:srgbClr>
                </a:gs>
                <a:gs pos="50000">
                  <a:srgbClr val="3366FF">
                    <a:alpha val="50000"/>
                  </a:srgbClr>
                </a:gs>
                <a:gs pos="100000">
                  <a:srgbClr val="3366FF">
                    <a:gamma/>
                    <a:shade val="46275"/>
                    <a:invGamma/>
                  </a:srgb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7" name="AutoShape 6"/>
            <p:cNvSpPr>
              <a:spLocks noChangeArrowheads="1"/>
            </p:cNvSpPr>
            <p:nvPr/>
          </p:nvSpPr>
          <p:spPr bwMode="auto">
            <a:xfrm rot="5400000">
              <a:off x="1840" y="2550"/>
              <a:ext cx="189" cy="864"/>
            </a:xfrm>
            <a:prstGeom prst="can">
              <a:avLst>
                <a:gd name="adj" fmla="val 34159"/>
              </a:avLst>
            </a:prstGeom>
            <a:gradFill rotWithShape="1">
              <a:gsLst>
                <a:gs pos="0">
                  <a:srgbClr val="3366FF">
                    <a:gamma/>
                    <a:shade val="46275"/>
                    <a:invGamma/>
                  </a:srgbClr>
                </a:gs>
                <a:gs pos="50000">
                  <a:srgbClr val="3366FF">
                    <a:alpha val="50000"/>
                  </a:srgbClr>
                </a:gs>
                <a:gs pos="100000">
                  <a:srgbClr val="3366FF">
                    <a:gamma/>
                    <a:shade val="46275"/>
                    <a:invGamma/>
                  </a:srgb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8" name="AutoShape 7"/>
            <p:cNvSpPr>
              <a:spLocks noChangeArrowheads="1"/>
            </p:cNvSpPr>
            <p:nvPr/>
          </p:nvSpPr>
          <p:spPr bwMode="auto">
            <a:xfrm rot="5400000">
              <a:off x="1840" y="2166"/>
              <a:ext cx="189" cy="864"/>
            </a:xfrm>
            <a:prstGeom prst="can">
              <a:avLst>
                <a:gd name="adj" fmla="val 34159"/>
              </a:avLst>
            </a:prstGeom>
            <a:gradFill rotWithShape="1">
              <a:gsLst>
                <a:gs pos="0">
                  <a:srgbClr val="3366FF">
                    <a:gamma/>
                    <a:shade val="46275"/>
                    <a:invGamma/>
                  </a:srgbClr>
                </a:gs>
                <a:gs pos="50000">
                  <a:srgbClr val="3366FF">
                    <a:alpha val="50000"/>
                  </a:srgbClr>
                </a:gs>
                <a:gs pos="100000">
                  <a:srgbClr val="3366FF">
                    <a:gamma/>
                    <a:shade val="46275"/>
                    <a:invGamma/>
                  </a:srgb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sp>
        <p:nvSpPr>
          <p:cNvPr id="9" name="AutoShape 11"/>
          <p:cNvSpPr>
            <a:spLocks noChangeArrowheads="1"/>
          </p:cNvSpPr>
          <p:nvPr/>
        </p:nvSpPr>
        <p:spPr bwMode="auto">
          <a:xfrm rot="5400000">
            <a:off x="2478369" y="1939644"/>
            <a:ext cx="300037" cy="1371600"/>
          </a:xfrm>
          <a:prstGeom prst="can">
            <a:avLst>
              <a:gd name="adj" fmla="val 34159"/>
            </a:avLst>
          </a:prstGeom>
          <a:gradFill rotWithShape="1">
            <a:gsLst>
              <a:gs pos="0">
                <a:srgbClr val="3366FF">
                  <a:gamma/>
                  <a:shade val="46275"/>
                  <a:invGamma/>
                </a:srgbClr>
              </a:gs>
              <a:gs pos="50000">
                <a:srgbClr val="3366FF">
                  <a:alpha val="50000"/>
                </a:srgbClr>
              </a:gs>
              <a:gs pos="100000">
                <a:srgbClr val="3366FF">
                  <a:gamma/>
                  <a:shade val="46275"/>
                  <a:invGamma/>
                </a:srgb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nvGrpSpPr>
          <p:cNvPr id="5" name="Group 12"/>
          <p:cNvGrpSpPr>
            <a:grpSpLocks/>
          </p:cNvGrpSpPr>
          <p:nvPr/>
        </p:nvGrpSpPr>
        <p:grpSpPr bwMode="auto">
          <a:xfrm>
            <a:off x="2018788" y="2502412"/>
            <a:ext cx="1295400" cy="228600"/>
            <a:chOff x="1380" y="2028"/>
            <a:chExt cx="816" cy="144"/>
          </a:xfrm>
        </p:grpSpPr>
        <p:sp>
          <p:nvSpPr>
            <p:cNvPr id="11" name="AutoShape 13"/>
            <p:cNvSpPr>
              <a:spLocks noChangeArrowheads="1"/>
            </p:cNvSpPr>
            <p:nvPr/>
          </p:nvSpPr>
          <p:spPr bwMode="auto">
            <a:xfrm rot="5400000">
              <a:off x="1428" y="1980"/>
              <a:ext cx="144" cy="240"/>
            </a:xfrm>
            <a:prstGeom prst="can">
              <a:avLst>
                <a:gd name="adj" fmla="val 4166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12" name="AutoShape 14"/>
            <p:cNvSpPr>
              <a:spLocks noChangeArrowheads="1"/>
            </p:cNvSpPr>
            <p:nvPr/>
          </p:nvSpPr>
          <p:spPr bwMode="auto">
            <a:xfrm rot="5400000">
              <a:off x="1716" y="1980"/>
              <a:ext cx="144" cy="240"/>
            </a:xfrm>
            <a:prstGeom prst="can">
              <a:avLst>
                <a:gd name="adj" fmla="val 4166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13" name="AutoShape 15"/>
            <p:cNvSpPr>
              <a:spLocks noChangeArrowheads="1"/>
            </p:cNvSpPr>
            <p:nvPr/>
          </p:nvSpPr>
          <p:spPr bwMode="auto">
            <a:xfrm rot="5400000">
              <a:off x="2004" y="1980"/>
              <a:ext cx="144" cy="240"/>
            </a:xfrm>
            <a:prstGeom prst="can">
              <a:avLst>
                <a:gd name="adj" fmla="val 4166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grpSp>
        <p:nvGrpSpPr>
          <p:cNvPr id="10" name="Group 17"/>
          <p:cNvGrpSpPr>
            <a:grpSpLocks/>
          </p:cNvGrpSpPr>
          <p:nvPr/>
        </p:nvGrpSpPr>
        <p:grpSpPr bwMode="auto">
          <a:xfrm>
            <a:off x="2018788" y="3112012"/>
            <a:ext cx="1295400" cy="228600"/>
            <a:chOff x="1380" y="2412"/>
            <a:chExt cx="816" cy="144"/>
          </a:xfrm>
        </p:grpSpPr>
        <p:sp>
          <p:nvSpPr>
            <p:cNvPr id="15" name="AutoShape 18"/>
            <p:cNvSpPr>
              <a:spLocks noChangeArrowheads="1"/>
            </p:cNvSpPr>
            <p:nvPr/>
          </p:nvSpPr>
          <p:spPr bwMode="auto">
            <a:xfrm rot="5400000">
              <a:off x="1428" y="2364"/>
              <a:ext cx="144" cy="240"/>
            </a:xfrm>
            <a:prstGeom prst="can">
              <a:avLst>
                <a:gd name="adj" fmla="val 41667"/>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16" name="AutoShape 19"/>
            <p:cNvSpPr>
              <a:spLocks noChangeArrowheads="1"/>
            </p:cNvSpPr>
            <p:nvPr/>
          </p:nvSpPr>
          <p:spPr bwMode="auto">
            <a:xfrm rot="5400000">
              <a:off x="1716" y="2364"/>
              <a:ext cx="144" cy="240"/>
            </a:xfrm>
            <a:prstGeom prst="can">
              <a:avLst>
                <a:gd name="adj" fmla="val 41667"/>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17" name="AutoShape 20"/>
            <p:cNvSpPr>
              <a:spLocks noChangeArrowheads="1"/>
            </p:cNvSpPr>
            <p:nvPr/>
          </p:nvSpPr>
          <p:spPr bwMode="auto">
            <a:xfrm rot="5400000">
              <a:off x="2004" y="2364"/>
              <a:ext cx="144" cy="240"/>
            </a:xfrm>
            <a:prstGeom prst="can">
              <a:avLst>
                <a:gd name="adj" fmla="val 41667"/>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grpSp>
        <p:nvGrpSpPr>
          <p:cNvPr id="14" name="Group 21"/>
          <p:cNvGrpSpPr>
            <a:grpSpLocks/>
          </p:cNvGrpSpPr>
          <p:nvPr/>
        </p:nvGrpSpPr>
        <p:grpSpPr bwMode="auto">
          <a:xfrm>
            <a:off x="2018788" y="3721612"/>
            <a:ext cx="1295400" cy="228600"/>
            <a:chOff x="1551" y="2913"/>
            <a:chExt cx="816" cy="144"/>
          </a:xfrm>
        </p:grpSpPr>
        <p:sp>
          <p:nvSpPr>
            <p:cNvPr id="19" name="AutoShape 22"/>
            <p:cNvSpPr>
              <a:spLocks noChangeArrowheads="1"/>
            </p:cNvSpPr>
            <p:nvPr/>
          </p:nvSpPr>
          <p:spPr bwMode="auto">
            <a:xfrm rot="5400000">
              <a:off x="1599" y="2865"/>
              <a:ext cx="144" cy="240"/>
            </a:xfrm>
            <a:prstGeom prst="can">
              <a:avLst>
                <a:gd name="adj" fmla="val 41667"/>
              </a:avLst>
            </a:prstGeom>
            <a:gradFill rotWithShape="1">
              <a:gsLst>
                <a:gs pos="0">
                  <a:srgbClr val="764700"/>
                </a:gs>
                <a:gs pos="50000">
                  <a:srgbClr val="FF9900"/>
                </a:gs>
                <a:gs pos="100000">
                  <a:srgbClr val="7647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20" name="AutoShape 23"/>
            <p:cNvSpPr>
              <a:spLocks noChangeArrowheads="1"/>
            </p:cNvSpPr>
            <p:nvPr/>
          </p:nvSpPr>
          <p:spPr bwMode="auto">
            <a:xfrm rot="5400000">
              <a:off x="1887" y="2865"/>
              <a:ext cx="144" cy="240"/>
            </a:xfrm>
            <a:prstGeom prst="can">
              <a:avLst>
                <a:gd name="adj" fmla="val 41667"/>
              </a:avLst>
            </a:prstGeom>
            <a:gradFill rotWithShape="1">
              <a:gsLst>
                <a:gs pos="0">
                  <a:srgbClr val="764700"/>
                </a:gs>
                <a:gs pos="50000">
                  <a:srgbClr val="FF9900"/>
                </a:gs>
                <a:gs pos="100000">
                  <a:srgbClr val="7647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21" name="AutoShape 24"/>
            <p:cNvSpPr>
              <a:spLocks noChangeArrowheads="1"/>
            </p:cNvSpPr>
            <p:nvPr/>
          </p:nvSpPr>
          <p:spPr bwMode="auto">
            <a:xfrm rot="5400000">
              <a:off x="2175" y="2865"/>
              <a:ext cx="144" cy="240"/>
            </a:xfrm>
            <a:prstGeom prst="can">
              <a:avLst>
                <a:gd name="adj" fmla="val 41667"/>
              </a:avLst>
            </a:prstGeom>
            <a:gradFill rotWithShape="1">
              <a:gsLst>
                <a:gs pos="0">
                  <a:srgbClr val="764700"/>
                </a:gs>
                <a:gs pos="50000">
                  <a:srgbClr val="FF9900"/>
                </a:gs>
                <a:gs pos="100000">
                  <a:srgbClr val="764700"/>
                </a:gs>
              </a:gsLst>
              <a:lin ang="0" scaled="1"/>
            </a:gradFill>
            <a:ln w="9525">
              <a:solidFill>
                <a:schemeClr val="tx1"/>
              </a:solidFill>
              <a:round/>
              <a:headEnd/>
              <a:tailEnd/>
            </a:ln>
          </p:spPr>
          <p:txBody>
            <a:bodyPr wrap="none" anchor="ctr">
              <a:prstTxWarp prst="textNoShape">
                <a:avLst/>
              </a:prstTxWarp>
            </a:bodyPr>
            <a:lstStyle/>
            <a:p>
              <a:endParaRPr lang="zh-CN" altLang="en-US"/>
            </a:p>
          </p:txBody>
        </p:sp>
      </p:grpSp>
      <p:grpSp>
        <p:nvGrpSpPr>
          <p:cNvPr id="18" name="Group 25"/>
          <p:cNvGrpSpPr>
            <a:grpSpLocks/>
          </p:cNvGrpSpPr>
          <p:nvPr/>
        </p:nvGrpSpPr>
        <p:grpSpPr bwMode="auto">
          <a:xfrm>
            <a:off x="2018788" y="4331212"/>
            <a:ext cx="1295400" cy="228600"/>
            <a:chOff x="1551" y="3297"/>
            <a:chExt cx="816" cy="144"/>
          </a:xfrm>
        </p:grpSpPr>
        <p:sp>
          <p:nvSpPr>
            <p:cNvPr id="23" name="AutoShape 26"/>
            <p:cNvSpPr>
              <a:spLocks noChangeArrowheads="1"/>
            </p:cNvSpPr>
            <p:nvPr/>
          </p:nvSpPr>
          <p:spPr bwMode="auto">
            <a:xfrm rot="5400000">
              <a:off x="1599" y="3249"/>
              <a:ext cx="144" cy="240"/>
            </a:xfrm>
            <a:prstGeom prst="can">
              <a:avLst>
                <a:gd name="adj" fmla="val 41667"/>
              </a:avLst>
            </a:prstGeom>
            <a:gradFill rotWithShape="1">
              <a:gsLst>
                <a:gs pos="0">
                  <a:srgbClr val="767600"/>
                </a:gs>
                <a:gs pos="50000">
                  <a:srgbClr val="FFFF00"/>
                </a:gs>
                <a:gs pos="100000">
                  <a:srgbClr val="7676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24" name="AutoShape 27"/>
            <p:cNvSpPr>
              <a:spLocks noChangeArrowheads="1"/>
            </p:cNvSpPr>
            <p:nvPr/>
          </p:nvSpPr>
          <p:spPr bwMode="auto">
            <a:xfrm rot="5400000">
              <a:off x="1887" y="3249"/>
              <a:ext cx="144" cy="240"/>
            </a:xfrm>
            <a:prstGeom prst="can">
              <a:avLst>
                <a:gd name="adj" fmla="val 41667"/>
              </a:avLst>
            </a:prstGeom>
            <a:gradFill rotWithShape="1">
              <a:gsLst>
                <a:gs pos="0">
                  <a:srgbClr val="767600"/>
                </a:gs>
                <a:gs pos="50000">
                  <a:srgbClr val="FFFF00"/>
                </a:gs>
                <a:gs pos="100000">
                  <a:srgbClr val="7676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25" name="AutoShape 28"/>
            <p:cNvSpPr>
              <a:spLocks noChangeArrowheads="1"/>
            </p:cNvSpPr>
            <p:nvPr/>
          </p:nvSpPr>
          <p:spPr bwMode="auto">
            <a:xfrm rot="5400000">
              <a:off x="2175" y="3249"/>
              <a:ext cx="144" cy="240"/>
            </a:xfrm>
            <a:prstGeom prst="can">
              <a:avLst>
                <a:gd name="adj" fmla="val 41667"/>
              </a:avLst>
            </a:prstGeom>
            <a:gradFill rotWithShape="1">
              <a:gsLst>
                <a:gs pos="0">
                  <a:srgbClr val="767600"/>
                </a:gs>
                <a:gs pos="50000">
                  <a:srgbClr val="FFFF00"/>
                </a:gs>
                <a:gs pos="100000">
                  <a:srgbClr val="767600"/>
                </a:gs>
              </a:gsLst>
              <a:lin ang="0" scaled="1"/>
            </a:gradFill>
            <a:ln w="9525">
              <a:solidFill>
                <a:schemeClr val="tx1"/>
              </a:solidFill>
              <a:round/>
              <a:headEnd/>
              <a:tailEnd/>
            </a:ln>
          </p:spPr>
          <p:txBody>
            <a:bodyPr wrap="none" anchor="ctr">
              <a:prstTxWarp prst="textNoShape">
                <a:avLst/>
              </a:prstTxWarp>
            </a:bodyPr>
            <a:lstStyle/>
            <a:p>
              <a:endParaRPr lang="zh-CN" altLang="en-US"/>
            </a:p>
          </p:txBody>
        </p:sp>
      </p:grpSp>
      <p:grpSp>
        <p:nvGrpSpPr>
          <p:cNvPr id="22" name="Group 39"/>
          <p:cNvGrpSpPr>
            <a:grpSpLocks/>
          </p:cNvGrpSpPr>
          <p:nvPr/>
        </p:nvGrpSpPr>
        <p:grpSpPr bwMode="auto">
          <a:xfrm>
            <a:off x="3166551" y="2426212"/>
            <a:ext cx="1063625" cy="2368550"/>
            <a:chOff x="2274" y="2097"/>
            <a:chExt cx="670" cy="1492"/>
          </a:xfrm>
        </p:grpSpPr>
        <p:sp>
          <p:nvSpPr>
            <p:cNvPr id="28" name="Rectangle 40"/>
            <p:cNvSpPr>
              <a:spLocks noChangeArrowheads="1"/>
            </p:cNvSpPr>
            <p:nvPr/>
          </p:nvSpPr>
          <p:spPr bwMode="auto">
            <a:xfrm>
              <a:off x="2475" y="2097"/>
              <a:ext cx="469" cy="1296"/>
            </a:xfrm>
            <a:prstGeom prst="rect">
              <a:avLst/>
            </a:prstGeom>
            <a:solidFill>
              <a:srgbClr val="FF0000">
                <a:alpha val="59999"/>
              </a:srgbClr>
            </a:solidFill>
            <a:ln w="9525">
              <a:solidFill>
                <a:schemeClr val="tx1"/>
              </a:solidFill>
              <a:miter lim="800000"/>
              <a:headEnd/>
              <a:tailEnd/>
            </a:ln>
          </p:spPr>
          <p:txBody>
            <a:bodyPr wrap="none" anchor="ctr">
              <a:prstTxWarp prst="textNoShape">
                <a:avLst/>
              </a:prstTxWarp>
            </a:bodyPr>
            <a:lstStyle/>
            <a:p>
              <a:endParaRPr lang="zh-CN" altLang="en-US"/>
            </a:p>
          </p:txBody>
        </p:sp>
        <p:sp>
          <p:nvSpPr>
            <p:cNvPr id="30" name="Rectangle 42"/>
            <p:cNvSpPr>
              <a:spLocks noChangeArrowheads="1"/>
            </p:cNvSpPr>
            <p:nvPr/>
          </p:nvSpPr>
          <p:spPr bwMode="auto">
            <a:xfrm>
              <a:off x="2274" y="2097"/>
              <a:ext cx="670" cy="1492"/>
            </a:xfrm>
            <a:prstGeom prst="rect">
              <a:avLst/>
            </a:prstGeom>
            <a:noFill/>
            <a:ln w="9525">
              <a:solidFill>
                <a:srgbClr val="F74007"/>
              </a:solidFill>
              <a:miter lim="800000"/>
              <a:headEnd/>
              <a:tailEnd/>
            </a:ln>
            <a:scene3d>
              <a:camera prst="legacyObliqueTopRight"/>
              <a:lightRig rig="legacyFlat3" dir="b"/>
            </a:scene3d>
            <a:sp3d extrusionH="887400" prstMaterial="legacyMatte">
              <a:bevelT w="13500" h="13500" prst="angle"/>
              <a:bevelB w="13500" h="13500" prst="angle"/>
              <a:extrusionClr>
                <a:srgbClr val="F74007"/>
              </a:extrusionClr>
            </a:sp3d>
          </p:spPr>
          <p:txBody>
            <a:bodyPr wrap="none" anchor="ctr">
              <a:prstTxWarp prst="textNoShape">
                <a:avLst/>
              </a:prstTxWarp>
              <a:flatTx/>
            </a:bodyPr>
            <a:lstStyle/>
            <a:p>
              <a:endParaRPr lang="zh-CN" altLang="en-US"/>
            </a:p>
          </p:txBody>
        </p:sp>
      </p:grpSp>
      <p:grpSp>
        <p:nvGrpSpPr>
          <p:cNvPr id="26" name="Group 44"/>
          <p:cNvGrpSpPr>
            <a:grpSpLocks/>
          </p:cNvGrpSpPr>
          <p:nvPr/>
        </p:nvGrpSpPr>
        <p:grpSpPr bwMode="auto">
          <a:xfrm>
            <a:off x="3269738" y="3069150"/>
            <a:ext cx="88900" cy="1519237"/>
            <a:chOff x="2339" y="2502"/>
            <a:chExt cx="56" cy="957"/>
          </a:xfrm>
        </p:grpSpPr>
        <p:sp>
          <p:nvSpPr>
            <p:cNvPr id="33" name="Oval 45"/>
            <p:cNvSpPr>
              <a:spLocks noChangeArrowheads="1"/>
            </p:cNvSpPr>
            <p:nvPr/>
          </p:nvSpPr>
          <p:spPr bwMode="auto">
            <a:xfrm>
              <a:off x="2339" y="3270"/>
              <a:ext cx="56" cy="189"/>
            </a:xfrm>
            <a:prstGeom prst="ellipse">
              <a:avLst/>
            </a:prstGeom>
            <a:solidFill>
              <a:srgbClr val="003399"/>
            </a:solidFill>
            <a:ln w="9525">
              <a:solidFill>
                <a:schemeClr val="tx1"/>
              </a:solidFill>
              <a:round/>
              <a:headEnd/>
              <a:tailEnd/>
            </a:ln>
          </p:spPr>
          <p:txBody>
            <a:bodyPr wrap="none" anchor="ctr">
              <a:prstTxWarp prst="textNoShape">
                <a:avLst/>
              </a:prstTxWarp>
            </a:bodyPr>
            <a:lstStyle/>
            <a:p>
              <a:endParaRPr lang="zh-CN" altLang="en-US"/>
            </a:p>
          </p:txBody>
        </p:sp>
        <p:sp>
          <p:nvSpPr>
            <p:cNvPr id="34" name="Oval 46"/>
            <p:cNvSpPr>
              <a:spLocks noChangeArrowheads="1"/>
            </p:cNvSpPr>
            <p:nvPr/>
          </p:nvSpPr>
          <p:spPr bwMode="auto">
            <a:xfrm>
              <a:off x="2339" y="2886"/>
              <a:ext cx="56" cy="189"/>
            </a:xfrm>
            <a:prstGeom prst="ellipse">
              <a:avLst/>
            </a:prstGeom>
            <a:solidFill>
              <a:srgbClr val="003399"/>
            </a:solidFill>
            <a:ln w="9525">
              <a:solidFill>
                <a:schemeClr val="tx1"/>
              </a:solidFill>
              <a:round/>
              <a:headEnd/>
              <a:tailEnd/>
            </a:ln>
          </p:spPr>
          <p:txBody>
            <a:bodyPr wrap="none" anchor="ctr">
              <a:prstTxWarp prst="textNoShape">
                <a:avLst/>
              </a:prstTxWarp>
            </a:bodyPr>
            <a:lstStyle/>
            <a:p>
              <a:endParaRPr lang="zh-CN" altLang="en-US"/>
            </a:p>
          </p:txBody>
        </p:sp>
        <p:sp>
          <p:nvSpPr>
            <p:cNvPr id="35" name="Oval 47"/>
            <p:cNvSpPr>
              <a:spLocks noChangeArrowheads="1"/>
            </p:cNvSpPr>
            <p:nvPr/>
          </p:nvSpPr>
          <p:spPr bwMode="auto">
            <a:xfrm>
              <a:off x="2339" y="2502"/>
              <a:ext cx="56" cy="189"/>
            </a:xfrm>
            <a:prstGeom prst="ellipse">
              <a:avLst/>
            </a:prstGeom>
            <a:solidFill>
              <a:srgbClr val="003399"/>
            </a:solidFill>
            <a:ln w="9525">
              <a:solidFill>
                <a:schemeClr val="tx1"/>
              </a:solidFill>
              <a:round/>
              <a:headEnd/>
              <a:tailEnd/>
            </a:ln>
          </p:spPr>
          <p:txBody>
            <a:bodyPr wrap="none" anchor="ctr">
              <a:prstTxWarp prst="textNoShape">
                <a:avLst/>
              </a:prstTxWarp>
            </a:bodyPr>
            <a:lstStyle/>
            <a:p>
              <a:endParaRPr lang="zh-CN" altLang="en-US"/>
            </a:p>
          </p:txBody>
        </p:sp>
      </p:grpSp>
      <p:sp>
        <p:nvSpPr>
          <p:cNvPr id="36" name="Oval 48"/>
          <p:cNvSpPr>
            <a:spLocks noChangeArrowheads="1"/>
          </p:cNvSpPr>
          <p:nvPr/>
        </p:nvSpPr>
        <p:spPr bwMode="auto">
          <a:xfrm>
            <a:off x="3269738" y="2459550"/>
            <a:ext cx="88900" cy="300037"/>
          </a:xfrm>
          <a:prstGeom prst="ellipse">
            <a:avLst/>
          </a:prstGeom>
          <a:solidFill>
            <a:srgbClr val="003399"/>
          </a:solidFill>
          <a:ln w="9525">
            <a:solidFill>
              <a:schemeClr val="tx1"/>
            </a:solidFill>
            <a:round/>
            <a:headEnd/>
            <a:tailEnd/>
          </a:ln>
        </p:spPr>
        <p:txBody>
          <a:bodyPr wrap="none" anchor="ctr">
            <a:prstTxWarp prst="textNoShape">
              <a:avLst/>
            </a:prstTxWarp>
          </a:bodyPr>
          <a:lstStyle/>
          <a:p>
            <a:endParaRPr lang="zh-CN" altLang="en-US"/>
          </a:p>
        </p:txBody>
      </p:sp>
      <p:grpSp>
        <p:nvGrpSpPr>
          <p:cNvPr id="27" name="Group 49"/>
          <p:cNvGrpSpPr>
            <a:grpSpLocks/>
          </p:cNvGrpSpPr>
          <p:nvPr/>
        </p:nvGrpSpPr>
        <p:grpSpPr bwMode="auto">
          <a:xfrm>
            <a:off x="3390388" y="3153287"/>
            <a:ext cx="777875" cy="1263650"/>
            <a:chOff x="2415" y="2555"/>
            <a:chExt cx="490" cy="796"/>
          </a:xfrm>
        </p:grpSpPr>
        <p:grpSp>
          <p:nvGrpSpPr>
            <p:cNvPr id="29" name="Group 50"/>
            <p:cNvGrpSpPr>
              <a:grpSpLocks/>
            </p:cNvGrpSpPr>
            <p:nvPr/>
          </p:nvGrpSpPr>
          <p:grpSpPr bwMode="auto">
            <a:xfrm>
              <a:off x="2415" y="2826"/>
              <a:ext cx="490" cy="204"/>
              <a:chOff x="2415" y="2826"/>
              <a:chExt cx="490" cy="204"/>
            </a:xfrm>
          </p:grpSpPr>
          <p:sp>
            <p:nvSpPr>
              <p:cNvPr id="45" name="AutoShape 51"/>
              <p:cNvSpPr>
                <a:spLocks noChangeArrowheads="1"/>
              </p:cNvSpPr>
              <p:nvPr/>
            </p:nvSpPr>
            <p:spPr bwMode="auto">
              <a:xfrm rot="4645431">
                <a:off x="2713" y="2778"/>
                <a:ext cx="144" cy="240"/>
              </a:xfrm>
              <a:prstGeom prst="can">
                <a:avLst>
                  <a:gd name="adj" fmla="val 41667"/>
                </a:avLst>
              </a:prstGeom>
              <a:gradFill rotWithShape="1">
                <a:gsLst>
                  <a:gs pos="0">
                    <a:srgbClr val="764700"/>
                  </a:gs>
                  <a:gs pos="50000">
                    <a:srgbClr val="FF9900"/>
                  </a:gs>
                  <a:gs pos="100000">
                    <a:srgbClr val="7647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46" name="AutoShape 52"/>
              <p:cNvSpPr>
                <a:spLocks noChangeArrowheads="1"/>
              </p:cNvSpPr>
              <p:nvPr/>
            </p:nvSpPr>
            <p:spPr bwMode="auto">
              <a:xfrm rot="4645431">
                <a:off x="2463" y="2838"/>
                <a:ext cx="144" cy="240"/>
              </a:xfrm>
              <a:prstGeom prst="can">
                <a:avLst>
                  <a:gd name="adj" fmla="val 41667"/>
                </a:avLst>
              </a:prstGeom>
              <a:gradFill rotWithShape="1">
                <a:gsLst>
                  <a:gs pos="0">
                    <a:srgbClr val="764700"/>
                  </a:gs>
                  <a:gs pos="50000">
                    <a:srgbClr val="FF9900"/>
                  </a:gs>
                  <a:gs pos="100000">
                    <a:srgbClr val="764700"/>
                  </a:gs>
                </a:gsLst>
                <a:lin ang="0" scaled="1"/>
              </a:gradFill>
              <a:ln w="9525">
                <a:solidFill>
                  <a:schemeClr val="tx1"/>
                </a:solidFill>
                <a:round/>
                <a:headEnd/>
                <a:tailEnd/>
              </a:ln>
            </p:spPr>
            <p:txBody>
              <a:bodyPr wrap="none" anchor="ctr">
                <a:prstTxWarp prst="textNoShape">
                  <a:avLst/>
                </a:prstTxWarp>
              </a:bodyPr>
              <a:lstStyle/>
              <a:p>
                <a:endParaRPr lang="zh-CN" altLang="en-US"/>
              </a:p>
            </p:txBody>
          </p:sp>
        </p:grpSp>
        <p:grpSp>
          <p:nvGrpSpPr>
            <p:cNvPr id="31" name="Group 53"/>
            <p:cNvGrpSpPr>
              <a:grpSpLocks/>
            </p:cNvGrpSpPr>
            <p:nvPr/>
          </p:nvGrpSpPr>
          <p:grpSpPr bwMode="auto">
            <a:xfrm>
              <a:off x="2439" y="3079"/>
              <a:ext cx="466" cy="272"/>
              <a:chOff x="2439" y="3079"/>
              <a:chExt cx="466" cy="272"/>
            </a:xfrm>
          </p:grpSpPr>
          <p:sp>
            <p:nvSpPr>
              <p:cNvPr id="43" name="AutoShape 54"/>
              <p:cNvSpPr>
                <a:spLocks noChangeArrowheads="1"/>
              </p:cNvSpPr>
              <p:nvPr/>
            </p:nvSpPr>
            <p:spPr bwMode="auto">
              <a:xfrm rot="3639298">
                <a:off x="2713" y="3031"/>
                <a:ext cx="144" cy="240"/>
              </a:xfrm>
              <a:prstGeom prst="can">
                <a:avLst>
                  <a:gd name="adj" fmla="val 41667"/>
                </a:avLst>
              </a:prstGeom>
              <a:gradFill rotWithShape="1">
                <a:gsLst>
                  <a:gs pos="0">
                    <a:srgbClr val="767600"/>
                  </a:gs>
                  <a:gs pos="50000">
                    <a:srgbClr val="FFFF00"/>
                  </a:gs>
                  <a:gs pos="100000">
                    <a:srgbClr val="7676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44" name="AutoShape 55"/>
              <p:cNvSpPr>
                <a:spLocks noChangeArrowheads="1"/>
              </p:cNvSpPr>
              <p:nvPr/>
            </p:nvSpPr>
            <p:spPr bwMode="auto">
              <a:xfrm rot="3639298">
                <a:off x="2487" y="3159"/>
                <a:ext cx="144" cy="240"/>
              </a:xfrm>
              <a:prstGeom prst="can">
                <a:avLst>
                  <a:gd name="adj" fmla="val 41667"/>
                </a:avLst>
              </a:prstGeom>
              <a:gradFill rotWithShape="1">
                <a:gsLst>
                  <a:gs pos="0">
                    <a:srgbClr val="767600"/>
                  </a:gs>
                  <a:gs pos="50000">
                    <a:srgbClr val="FFFF00"/>
                  </a:gs>
                  <a:gs pos="100000">
                    <a:srgbClr val="767600"/>
                  </a:gs>
                </a:gsLst>
                <a:lin ang="0" scaled="1"/>
              </a:gradFill>
              <a:ln w="9525">
                <a:solidFill>
                  <a:schemeClr val="tx1"/>
                </a:solidFill>
                <a:round/>
                <a:headEnd/>
                <a:tailEnd/>
              </a:ln>
            </p:spPr>
            <p:txBody>
              <a:bodyPr wrap="none" anchor="ctr">
                <a:prstTxWarp prst="textNoShape">
                  <a:avLst/>
                </a:prstTxWarp>
              </a:bodyPr>
              <a:lstStyle/>
              <a:p>
                <a:endParaRPr lang="zh-CN" altLang="en-US"/>
              </a:p>
            </p:txBody>
          </p:sp>
        </p:grpSp>
        <p:grpSp>
          <p:nvGrpSpPr>
            <p:cNvPr id="32" name="Group 56"/>
            <p:cNvGrpSpPr>
              <a:grpSpLocks/>
            </p:cNvGrpSpPr>
            <p:nvPr/>
          </p:nvGrpSpPr>
          <p:grpSpPr bwMode="auto">
            <a:xfrm>
              <a:off x="2415" y="2555"/>
              <a:ext cx="490" cy="216"/>
              <a:chOff x="2415" y="2555"/>
              <a:chExt cx="490" cy="216"/>
            </a:xfrm>
          </p:grpSpPr>
          <p:sp>
            <p:nvSpPr>
              <p:cNvPr id="41" name="AutoShape 57"/>
              <p:cNvSpPr>
                <a:spLocks noChangeArrowheads="1"/>
              </p:cNvSpPr>
              <p:nvPr/>
            </p:nvSpPr>
            <p:spPr bwMode="auto">
              <a:xfrm rot="6353716">
                <a:off x="2713" y="2579"/>
                <a:ext cx="144" cy="240"/>
              </a:xfrm>
              <a:prstGeom prst="can">
                <a:avLst>
                  <a:gd name="adj" fmla="val 41667"/>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42" name="AutoShape 58"/>
              <p:cNvSpPr>
                <a:spLocks noChangeArrowheads="1"/>
              </p:cNvSpPr>
              <p:nvPr/>
            </p:nvSpPr>
            <p:spPr bwMode="auto">
              <a:xfrm rot="6353716">
                <a:off x="2463" y="2507"/>
                <a:ext cx="144" cy="240"/>
              </a:xfrm>
              <a:prstGeom prst="can">
                <a:avLst>
                  <a:gd name="adj" fmla="val 41667"/>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grpSp>
      <p:grpSp>
        <p:nvGrpSpPr>
          <p:cNvPr id="37" name="Group 59"/>
          <p:cNvGrpSpPr>
            <a:grpSpLocks/>
          </p:cNvGrpSpPr>
          <p:nvPr/>
        </p:nvGrpSpPr>
        <p:grpSpPr bwMode="auto">
          <a:xfrm>
            <a:off x="3390388" y="2654812"/>
            <a:ext cx="695325" cy="466725"/>
            <a:chOff x="2415" y="2304"/>
            <a:chExt cx="438" cy="294"/>
          </a:xfrm>
        </p:grpSpPr>
        <p:sp>
          <p:nvSpPr>
            <p:cNvPr id="48" name="AutoShape 60"/>
            <p:cNvSpPr>
              <a:spLocks noChangeArrowheads="1"/>
            </p:cNvSpPr>
            <p:nvPr/>
          </p:nvSpPr>
          <p:spPr bwMode="auto">
            <a:xfrm rot="7612450">
              <a:off x="2463" y="2256"/>
              <a:ext cx="144" cy="240"/>
            </a:xfrm>
            <a:prstGeom prst="can">
              <a:avLst>
                <a:gd name="adj" fmla="val 4166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49" name="AutoShape 61"/>
            <p:cNvSpPr>
              <a:spLocks noChangeArrowheads="1"/>
            </p:cNvSpPr>
            <p:nvPr/>
          </p:nvSpPr>
          <p:spPr bwMode="auto">
            <a:xfrm rot="7612450">
              <a:off x="2661" y="2406"/>
              <a:ext cx="144" cy="240"/>
            </a:xfrm>
            <a:prstGeom prst="can">
              <a:avLst>
                <a:gd name="adj" fmla="val 4166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sp>
        <p:nvSpPr>
          <p:cNvPr id="50" name="Oval 62"/>
          <p:cNvSpPr>
            <a:spLocks noChangeArrowheads="1"/>
          </p:cNvSpPr>
          <p:nvPr/>
        </p:nvSpPr>
        <p:spPr bwMode="auto">
          <a:xfrm>
            <a:off x="4271451" y="3354900"/>
            <a:ext cx="228600" cy="457200"/>
          </a:xfrm>
          <a:prstGeom prst="ellipse">
            <a:avLst/>
          </a:prstGeom>
          <a:solidFill>
            <a:srgbClr val="003399"/>
          </a:solidFill>
          <a:ln w="9525">
            <a:solidFill>
              <a:schemeClr val="tx1"/>
            </a:solidFill>
            <a:round/>
            <a:headEnd/>
            <a:tailEnd/>
          </a:ln>
        </p:spPr>
        <p:txBody>
          <a:bodyPr wrap="none" anchor="ctr">
            <a:prstTxWarp prst="textNoShape">
              <a:avLst/>
            </a:prstTxWarp>
          </a:bodyPr>
          <a:lstStyle/>
          <a:p>
            <a:endParaRPr lang="zh-CN" altLang="en-US"/>
          </a:p>
        </p:txBody>
      </p:sp>
      <p:sp>
        <p:nvSpPr>
          <p:cNvPr id="51" name="AutoShape 67"/>
          <p:cNvSpPr>
            <a:spLocks noChangeArrowheads="1"/>
          </p:cNvSpPr>
          <p:nvPr/>
        </p:nvSpPr>
        <p:spPr bwMode="auto">
          <a:xfrm rot="5400000">
            <a:off x="5293800" y="2337312"/>
            <a:ext cx="457200" cy="2492375"/>
          </a:xfrm>
          <a:prstGeom prst="can">
            <a:avLst>
              <a:gd name="adj" fmla="val 47869"/>
            </a:avLst>
          </a:prstGeom>
          <a:gradFill rotWithShape="1">
            <a:gsLst>
              <a:gs pos="0">
                <a:srgbClr val="3366FF">
                  <a:gamma/>
                  <a:shade val="46275"/>
                  <a:invGamma/>
                </a:srgbClr>
              </a:gs>
              <a:gs pos="50000">
                <a:srgbClr val="3366FF">
                  <a:alpha val="50000"/>
                </a:srgbClr>
              </a:gs>
              <a:gs pos="100000">
                <a:srgbClr val="3366FF">
                  <a:gamma/>
                  <a:shade val="46275"/>
                  <a:invGamma/>
                </a:srgb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nvGrpSpPr>
          <p:cNvPr id="38" name="Group 72"/>
          <p:cNvGrpSpPr>
            <a:grpSpLocks/>
          </p:cNvGrpSpPr>
          <p:nvPr/>
        </p:nvGrpSpPr>
        <p:grpSpPr bwMode="auto">
          <a:xfrm>
            <a:off x="4301612" y="3407287"/>
            <a:ext cx="1628775" cy="290513"/>
            <a:chOff x="3096" y="2751"/>
            <a:chExt cx="1191" cy="147"/>
          </a:xfrm>
        </p:grpSpPr>
        <p:sp>
          <p:nvSpPr>
            <p:cNvPr id="56" name="AutoShape 73"/>
            <p:cNvSpPr>
              <a:spLocks noChangeArrowheads="1"/>
            </p:cNvSpPr>
            <p:nvPr/>
          </p:nvSpPr>
          <p:spPr bwMode="auto">
            <a:xfrm rot="5400000">
              <a:off x="4095" y="2706"/>
              <a:ext cx="144" cy="240"/>
            </a:xfrm>
            <a:prstGeom prst="can">
              <a:avLst>
                <a:gd name="adj" fmla="val 41667"/>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57" name="AutoShape 74"/>
            <p:cNvSpPr>
              <a:spLocks noChangeArrowheads="1"/>
            </p:cNvSpPr>
            <p:nvPr/>
          </p:nvSpPr>
          <p:spPr bwMode="auto">
            <a:xfrm rot="5400000">
              <a:off x="3759" y="2706"/>
              <a:ext cx="144" cy="240"/>
            </a:xfrm>
            <a:prstGeom prst="can">
              <a:avLst>
                <a:gd name="adj" fmla="val 41667"/>
              </a:avLst>
            </a:prstGeom>
            <a:gradFill rotWithShape="1">
              <a:gsLst>
                <a:gs pos="0">
                  <a:srgbClr val="767600"/>
                </a:gs>
                <a:gs pos="50000">
                  <a:srgbClr val="FFFF00"/>
                </a:gs>
                <a:gs pos="100000">
                  <a:srgbClr val="7676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58" name="AutoShape 75"/>
            <p:cNvSpPr>
              <a:spLocks noChangeArrowheads="1"/>
            </p:cNvSpPr>
            <p:nvPr/>
          </p:nvSpPr>
          <p:spPr bwMode="auto">
            <a:xfrm rot="5400000">
              <a:off x="3471" y="2706"/>
              <a:ext cx="144" cy="240"/>
            </a:xfrm>
            <a:prstGeom prst="can">
              <a:avLst>
                <a:gd name="adj" fmla="val 41667"/>
              </a:avLst>
            </a:prstGeom>
            <a:gradFill rotWithShape="1">
              <a:gsLst>
                <a:gs pos="0">
                  <a:srgbClr val="764700"/>
                </a:gs>
                <a:gs pos="50000">
                  <a:srgbClr val="FF9900"/>
                </a:gs>
                <a:gs pos="100000">
                  <a:srgbClr val="7647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59" name="AutoShape 76"/>
            <p:cNvSpPr>
              <a:spLocks noChangeArrowheads="1"/>
            </p:cNvSpPr>
            <p:nvPr/>
          </p:nvSpPr>
          <p:spPr bwMode="auto">
            <a:xfrm rot="5400000">
              <a:off x="3144" y="2703"/>
              <a:ext cx="144" cy="240"/>
            </a:xfrm>
            <a:prstGeom prst="can">
              <a:avLst>
                <a:gd name="adj" fmla="val 4166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sp>
        <p:nvSpPr>
          <p:cNvPr id="60" name="Oval 77"/>
          <p:cNvSpPr>
            <a:spLocks noChangeArrowheads="1"/>
          </p:cNvSpPr>
          <p:nvPr/>
        </p:nvSpPr>
        <p:spPr bwMode="auto">
          <a:xfrm>
            <a:off x="3287201" y="2499237"/>
            <a:ext cx="53975" cy="2286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zh-CN" altLang="en-US"/>
          </a:p>
        </p:txBody>
      </p:sp>
      <p:sp>
        <p:nvSpPr>
          <p:cNvPr id="61" name="Oval 78"/>
          <p:cNvSpPr>
            <a:spLocks noChangeArrowheads="1"/>
          </p:cNvSpPr>
          <p:nvPr/>
        </p:nvSpPr>
        <p:spPr bwMode="auto">
          <a:xfrm>
            <a:off x="3287201" y="3112012"/>
            <a:ext cx="53975" cy="228600"/>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zh-CN" altLang="en-US"/>
          </a:p>
        </p:txBody>
      </p:sp>
      <p:sp>
        <p:nvSpPr>
          <p:cNvPr id="62" name="Oval 79"/>
          <p:cNvSpPr>
            <a:spLocks noChangeArrowheads="1"/>
          </p:cNvSpPr>
          <p:nvPr/>
        </p:nvSpPr>
        <p:spPr bwMode="auto">
          <a:xfrm>
            <a:off x="3287201" y="3718437"/>
            <a:ext cx="53975" cy="228600"/>
          </a:xfrm>
          <a:prstGeom prst="ellipse">
            <a:avLst/>
          </a:prstGeom>
          <a:solidFill>
            <a:srgbClr val="FF9933"/>
          </a:solidFill>
          <a:ln w="9525">
            <a:solidFill>
              <a:schemeClr val="tx1"/>
            </a:solidFill>
            <a:round/>
            <a:headEnd/>
            <a:tailEnd/>
          </a:ln>
        </p:spPr>
        <p:txBody>
          <a:bodyPr wrap="none" anchor="ctr">
            <a:prstTxWarp prst="textNoShape">
              <a:avLst/>
            </a:prstTxWarp>
          </a:bodyPr>
          <a:lstStyle/>
          <a:p>
            <a:endParaRPr lang="zh-CN" altLang="en-US"/>
          </a:p>
        </p:txBody>
      </p:sp>
      <p:sp>
        <p:nvSpPr>
          <p:cNvPr id="63" name="Oval 80"/>
          <p:cNvSpPr>
            <a:spLocks noChangeArrowheads="1"/>
          </p:cNvSpPr>
          <p:nvPr/>
        </p:nvSpPr>
        <p:spPr bwMode="auto">
          <a:xfrm>
            <a:off x="3287201" y="4324862"/>
            <a:ext cx="53975" cy="228600"/>
          </a:xfrm>
          <a:prstGeom prst="ellipse">
            <a:avLst/>
          </a:prstGeom>
          <a:solidFill>
            <a:srgbClr val="FFFF00"/>
          </a:solidFill>
          <a:ln w="9525">
            <a:solidFill>
              <a:schemeClr val="tx1"/>
            </a:solidFill>
            <a:round/>
            <a:headEnd/>
            <a:tailEnd/>
          </a:ln>
        </p:spPr>
        <p:txBody>
          <a:bodyPr wrap="none" anchor="ctr">
            <a:prstTxWarp prst="textNoShape">
              <a:avLst/>
            </a:prstTxWarp>
          </a:bodyPr>
          <a:lstStyle/>
          <a:p>
            <a:endParaRPr lang="zh-CN" altLang="en-US"/>
          </a:p>
        </p:txBody>
      </p:sp>
      <p:sp>
        <p:nvSpPr>
          <p:cNvPr id="64" name="Oval 62"/>
          <p:cNvSpPr>
            <a:spLocks noChangeArrowheads="1"/>
          </p:cNvSpPr>
          <p:nvPr/>
        </p:nvSpPr>
        <p:spPr bwMode="auto">
          <a:xfrm flipH="1">
            <a:off x="6228522" y="3342200"/>
            <a:ext cx="233685" cy="457200"/>
          </a:xfrm>
          <a:prstGeom prst="ellipse">
            <a:avLst/>
          </a:prstGeom>
          <a:solidFill>
            <a:srgbClr val="003399"/>
          </a:solidFill>
          <a:ln w="9525">
            <a:solidFill>
              <a:schemeClr val="tx1"/>
            </a:solidFill>
            <a:round/>
            <a:headEnd/>
            <a:tailEnd/>
          </a:ln>
        </p:spPr>
        <p:txBody>
          <a:bodyPr wrap="none" anchor="ctr">
            <a:prstTxWarp prst="textNoShape">
              <a:avLst/>
            </a:prstTxWarp>
          </a:bodyPr>
          <a:lstStyle/>
          <a:p>
            <a:endParaRPr lang="zh-CN" altLang="en-US"/>
          </a:p>
        </p:txBody>
      </p:sp>
      <p:sp>
        <p:nvSpPr>
          <p:cNvPr id="65" name="Text Box 63"/>
          <p:cNvSpPr txBox="1">
            <a:spLocks noChangeArrowheads="1"/>
          </p:cNvSpPr>
          <p:nvPr/>
        </p:nvSpPr>
        <p:spPr bwMode="auto">
          <a:xfrm>
            <a:off x="2057708" y="2172162"/>
            <a:ext cx="947632" cy="307777"/>
          </a:xfrm>
          <a:prstGeom prst="rect">
            <a:avLst/>
          </a:prstGeom>
          <a:noFill/>
          <a:ln w="9525">
            <a:noFill/>
            <a:miter lim="800000"/>
            <a:headEnd/>
            <a:tailEnd/>
          </a:ln>
        </p:spPr>
        <p:txBody>
          <a:bodyPr wrap="none">
            <a:prstTxWarp prst="textNoShape">
              <a:avLst/>
            </a:prstTxWarp>
            <a:spAutoFit/>
          </a:bodyPr>
          <a:lstStyle/>
          <a:p>
            <a:r>
              <a:rPr lang="en-US" altLang="zh-CN" sz="1400" b="1" dirty="0" smtClean="0">
                <a:solidFill>
                  <a:schemeClr val="accent2"/>
                </a:solidFill>
                <a:ea typeface="Arial" pitchFamily="-112" charset="0"/>
                <a:cs typeface="Arial" pitchFamily="-112" charset="0"/>
              </a:rPr>
              <a:t>HTTP 1.1</a:t>
            </a:r>
            <a:endParaRPr lang="zh-CN" altLang="en-US" sz="1400" b="1" dirty="0">
              <a:solidFill>
                <a:schemeClr val="accent2"/>
              </a:solidFill>
              <a:ea typeface="Arial" pitchFamily="-112" charset="0"/>
              <a:cs typeface="Arial" pitchFamily="-112" charset="0"/>
            </a:endParaRPr>
          </a:p>
        </p:txBody>
      </p:sp>
      <p:sp>
        <p:nvSpPr>
          <p:cNvPr id="73" name="矩形 41"/>
          <p:cNvSpPr/>
          <p:nvPr/>
        </p:nvSpPr>
        <p:spPr>
          <a:xfrm>
            <a:off x="700162" y="242359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74" name="矩形 41"/>
          <p:cNvSpPr/>
          <p:nvPr/>
        </p:nvSpPr>
        <p:spPr>
          <a:xfrm>
            <a:off x="695246" y="3028282"/>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75" name="矩形 41"/>
          <p:cNvSpPr/>
          <p:nvPr/>
        </p:nvSpPr>
        <p:spPr>
          <a:xfrm>
            <a:off x="695245" y="3667379"/>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76" name="矩形 41"/>
          <p:cNvSpPr/>
          <p:nvPr/>
        </p:nvSpPr>
        <p:spPr>
          <a:xfrm>
            <a:off x="695245" y="431630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77" name="Text Box 63"/>
          <p:cNvSpPr txBox="1">
            <a:spLocks noChangeArrowheads="1"/>
          </p:cNvSpPr>
          <p:nvPr/>
        </p:nvSpPr>
        <p:spPr bwMode="auto">
          <a:xfrm>
            <a:off x="2042960" y="2806343"/>
            <a:ext cx="947632" cy="307777"/>
          </a:xfrm>
          <a:prstGeom prst="rect">
            <a:avLst/>
          </a:prstGeom>
          <a:noFill/>
          <a:ln w="9525">
            <a:noFill/>
            <a:miter lim="800000"/>
            <a:headEnd/>
            <a:tailEnd/>
          </a:ln>
        </p:spPr>
        <p:txBody>
          <a:bodyPr wrap="none">
            <a:prstTxWarp prst="textNoShape">
              <a:avLst/>
            </a:prstTxWarp>
            <a:spAutoFit/>
          </a:bodyPr>
          <a:lstStyle/>
          <a:p>
            <a:r>
              <a:rPr lang="en-US" altLang="zh-CN" sz="1400" b="1" dirty="0" smtClean="0">
                <a:solidFill>
                  <a:schemeClr val="accent2"/>
                </a:solidFill>
                <a:ea typeface="Arial" pitchFamily="-112" charset="0"/>
                <a:cs typeface="Arial" pitchFamily="-112" charset="0"/>
              </a:rPr>
              <a:t>HTTP 1.1</a:t>
            </a:r>
            <a:endParaRPr lang="zh-CN" altLang="en-US" sz="1400" b="1" dirty="0">
              <a:solidFill>
                <a:schemeClr val="accent2"/>
              </a:solidFill>
              <a:ea typeface="Arial" pitchFamily="-112" charset="0"/>
              <a:cs typeface="Arial" pitchFamily="-112" charset="0"/>
            </a:endParaRPr>
          </a:p>
        </p:txBody>
      </p:sp>
      <p:sp>
        <p:nvSpPr>
          <p:cNvPr id="78" name="Text Box 63"/>
          <p:cNvSpPr txBox="1">
            <a:spLocks noChangeArrowheads="1"/>
          </p:cNvSpPr>
          <p:nvPr/>
        </p:nvSpPr>
        <p:spPr bwMode="auto">
          <a:xfrm>
            <a:off x="2033127" y="3415943"/>
            <a:ext cx="947632" cy="307777"/>
          </a:xfrm>
          <a:prstGeom prst="rect">
            <a:avLst/>
          </a:prstGeom>
          <a:noFill/>
          <a:ln w="9525">
            <a:noFill/>
            <a:miter lim="800000"/>
            <a:headEnd/>
            <a:tailEnd/>
          </a:ln>
        </p:spPr>
        <p:txBody>
          <a:bodyPr wrap="none">
            <a:prstTxWarp prst="textNoShape">
              <a:avLst/>
            </a:prstTxWarp>
            <a:spAutoFit/>
          </a:bodyPr>
          <a:lstStyle/>
          <a:p>
            <a:r>
              <a:rPr lang="en-US" altLang="zh-CN" sz="1400" b="1" dirty="0" smtClean="0">
                <a:solidFill>
                  <a:schemeClr val="accent2"/>
                </a:solidFill>
                <a:ea typeface="Arial" pitchFamily="-112" charset="0"/>
                <a:cs typeface="Arial" pitchFamily="-112" charset="0"/>
              </a:rPr>
              <a:t>HTTP 1.1</a:t>
            </a:r>
            <a:endParaRPr lang="zh-CN" altLang="en-US" sz="1400" b="1" dirty="0">
              <a:solidFill>
                <a:schemeClr val="accent2"/>
              </a:solidFill>
              <a:ea typeface="Arial" pitchFamily="-112" charset="0"/>
              <a:cs typeface="Arial" pitchFamily="-112" charset="0"/>
            </a:endParaRPr>
          </a:p>
        </p:txBody>
      </p:sp>
      <p:sp>
        <p:nvSpPr>
          <p:cNvPr id="79" name="Text Box 63"/>
          <p:cNvSpPr txBox="1">
            <a:spLocks noChangeArrowheads="1"/>
          </p:cNvSpPr>
          <p:nvPr/>
        </p:nvSpPr>
        <p:spPr bwMode="auto">
          <a:xfrm>
            <a:off x="2033127" y="4025543"/>
            <a:ext cx="947632" cy="307777"/>
          </a:xfrm>
          <a:prstGeom prst="rect">
            <a:avLst/>
          </a:prstGeom>
          <a:noFill/>
          <a:ln w="9525">
            <a:noFill/>
            <a:miter lim="800000"/>
            <a:headEnd/>
            <a:tailEnd/>
          </a:ln>
        </p:spPr>
        <p:txBody>
          <a:bodyPr wrap="none">
            <a:prstTxWarp prst="textNoShape">
              <a:avLst/>
            </a:prstTxWarp>
            <a:spAutoFit/>
          </a:bodyPr>
          <a:lstStyle/>
          <a:p>
            <a:r>
              <a:rPr lang="en-US" altLang="zh-CN" sz="1400" b="1" dirty="0" smtClean="0">
                <a:solidFill>
                  <a:schemeClr val="accent2"/>
                </a:solidFill>
                <a:ea typeface="Arial" pitchFamily="-112" charset="0"/>
                <a:cs typeface="Arial" pitchFamily="-112" charset="0"/>
              </a:rPr>
              <a:t>HTTP 1.1</a:t>
            </a:r>
            <a:endParaRPr lang="zh-CN" altLang="en-US" sz="1400" b="1" dirty="0">
              <a:solidFill>
                <a:schemeClr val="accent2"/>
              </a:solidFill>
              <a:ea typeface="Arial" pitchFamily="-112" charset="0"/>
              <a:cs typeface="Arial" pitchFamily="-112" charset="0"/>
            </a:endParaRPr>
          </a:p>
        </p:txBody>
      </p:sp>
      <p:sp>
        <p:nvSpPr>
          <p:cNvPr id="80" name="Text Box 63"/>
          <p:cNvSpPr txBox="1">
            <a:spLocks noChangeArrowheads="1"/>
          </p:cNvSpPr>
          <p:nvPr/>
        </p:nvSpPr>
        <p:spPr bwMode="auto">
          <a:xfrm>
            <a:off x="4894315" y="3071814"/>
            <a:ext cx="947632" cy="307777"/>
          </a:xfrm>
          <a:prstGeom prst="rect">
            <a:avLst/>
          </a:prstGeom>
          <a:noFill/>
          <a:ln w="9525">
            <a:noFill/>
            <a:miter lim="800000"/>
            <a:headEnd/>
            <a:tailEnd/>
          </a:ln>
        </p:spPr>
        <p:txBody>
          <a:bodyPr wrap="none">
            <a:prstTxWarp prst="textNoShape">
              <a:avLst/>
            </a:prstTxWarp>
            <a:spAutoFit/>
          </a:bodyPr>
          <a:lstStyle/>
          <a:p>
            <a:r>
              <a:rPr lang="en-US" altLang="zh-CN" sz="1400" b="1" dirty="0" smtClean="0">
                <a:solidFill>
                  <a:schemeClr val="accent2"/>
                </a:solidFill>
                <a:ea typeface="Arial" pitchFamily="-112" charset="0"/>
                <a:cs typeface="Arial" pitchFamily="-112" charset="0"/>
              </a:rPr>
              <a:t>HTTP 1.1</a:t>
            </a:r>
            <a:endParaRPr lang="zh-CN" altLang="en-US" sz="1400" b="1" dirty="0">
              <a:solidFill>
                <a:schemeClr val="accent2"/>
              </a:solidFill>
              <a:ea typeface="Arial" pitchFamily="-112" charset="0"/>
              <a:cs typeface="Arial" pitchFamily="-112" charset="0"/>
            </a:endParaRPr>
          </a:p>
        </p:txBody>
      </p:sp>
      <p:sp>
        <p:nvSpPr>
          <p:cNvPr id="81" name="矩形 41"/>
          <p:cNvSpPr/>
          <p:nvPr/>
        </p:nvSpPr>
        <p:spPr>
          <a:xfrm>
            <a:off x="7017387" y="3352745"/>
            <a:ext cx="1281039"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Application</a:t>
            </a:r>
          </a:p>
        </p:txBody>
      </p:sp>
      <p:pic>
        <p:nvPicPr>
          <p:cNvPr id="82" name="Picture 3"/>
          <p:cNvPicPr>
            <a:picLocks noChangeAspect="1" noChangeArrowheads="1"/>
          </p:cNvPicPr>
          <p:nvPr/>
        </p:nvPicPr>
        <p:blipFill>
          <a:blip r:embed="rId2" cstate="print"/>
          <a:srcRect/>
          <a:stretch>
            <a:fillRect/>
          </a:stretch>
        </p:blipFill>
        <p:spPr bwMode="auto">
          <a:xfrm>
            <a:off x="3189279" y="1760431"/>
            <a:ext cx="1471211" cy="288022"/>
          </a:xfrm>
          <a:prstGeom prst="rect">
            <a:avLst/>
          </a:prstGeom>
          <a:noFill/>
          <a:ln w="9525">
            <a:noFill/>
            <a:miter lim="800000"/>
            <a:headEnd/>
            <a:tailEnd/>
          </a:ln>
        </p:spPr>
      </p:pic>
      <p:sp>
        <p:nvSpPr>
          <p:cNvPr id="84" name="TextBox 83"/>
          <p:cNvSpPr txBox="1"/>
          <p:nvPr/>
        </p:nvSpPr>
        <p:spPr>
          <a:xfrm>
            <a:off x="7188530" y="3827182"/>
            <a:ext cx="864339" cy="369332"/>
          </a:xfrm>
          <a:prstGeom prst="rect">
            <a:avLst/>
          </a:prstGeom>
          <a:noFill/>
        </p:spPr>
        <p:txBody>
          <a:bodyPr wrap="none" rtlCol="0">
            <a:spAutoFit/>
          </a:bodyPr>
          <a:lstStyle/>
          <a:p>
            <a:pPr algn="ctr"/>
            <a:r>
              <a:rPr lang="en-US" dirty="0" smtClean="0"/>
              <a:t>Server</a:t>
            </a:r>
            <a:endParaRPr lang="en-US" dirty="0"/>
          </a:p>
        </p:txBody>
      </p:sp>
      <p:sp>
        <p:nvSpPr>
          <p:cNvPr id="85" name="TextBox 84"/>
          <p:cNvSpPr txBox="1"/>
          <p:nvPr/>
        </p:nvSpPr>
        <p:spPr>
          <a:xfrm>
            <a:off x="4685517" y="1749771"/>
            <a:ext cx="1381660" cy="369332"/>
          </a:xfrm>
          <a:prstGeom prst="rect">
            <a:avLst/>
          </a:prstGeom>
          <a:noFill/>
        </p:spPr>
        <p:txBody>
          <a:bodyPr wrap="none" rtlCol="0">
            <a:spAutoFit/>
          </a:bodyPr>
          <a:lstStyle/>
          <a:p>
            <a:r>
              <a:rPr lang="en-US" dirty="0" smtClean="0"/>
              <a:t>BIG-IP LTM</a:t>
            </a:r>
            <a:endParaRPr lang="en-US" dirty="0"/>
          </a:p>
        </p:txBody>
      </p:sp>
      <p:sp>
        <p:nvSpPr>
          <p:cNvPr id="86" name="矩形 85"/>
          <p:cNvSpPr/>
          <p:nvPr/>
        </p:nvSpPr>
        <p:spPr>
          <a:xfrm>
            <a:off x="427702" y="5136874"/>
            <a:ext cx="8087034" cy="1600438"/>
          </a:xfrm>
          <a:prstGeom prst="rect">
            <a:avLst/>
          </a:prstGeom>
        </p:spPr>
        <p:txBody>
          <a:bodyPr wrap="square">
            <a:spAutoFit/>
          </a:bodyPr>
          <a:lstStyle/>
          <a:p>
            <a:r>
              <a:rPr lang="en-US" sz="1400" dirty="0" smtClean="0"/>
              <a:t>F5 BIG-IP LTM </a:t>
            </a:r>
            <a:r>
              <a:rPr lang="zh-CN" altLang="en-US" sz="1400" dirty="0" smtClean="0"/>
              <a:t>强大的应用层交换引擎，可以对多个客户端的</a:t>
            </a:r>
            <a:r>
              <a:rPr lang="en-US" altLang="zh-CN" sz="1400" dirty="0" smtClean="0"/>
              <a:t>TCP</a:t>
            </a:r>
            <a:r>
              <a:rPr lang="zh-CN" altLang="en-US" sz="1400" dirty="0" smtClean="0"/>
              <a:t>连接进行合并，通过少量的长连接与后台应用通讯</a:t>
            </a:r>
            <a:endParaRPr lang="en-US" altLang="zh-CN" sz="1400" dirty="0" smtClean="0"/>
          </a:p>
          <a:p>
            <a:endParaRPr lang="en-US" altLang="zh-CN" sz="1400" dirty="0" smtClean="0"/>
          </a:p>
          <a:p>
            <a:r>
              <a:rPr lang="zh-CN" altLang="en-US" sz="1400" dirty="0" smtClean="0"/>
              <a:t>适合于大并发量的系统使用，尤其对于基于</a:t>
            </a:r>
            <a:r>
              <a:rPr lang="en-US" altLang="zh-CN" sz="1400" dirty="0" smtClean="0"/>
              <a:t>JVM</a:t>
            </a:r>
            <a:r>
              <a:rPr lang="zh-CN" altLang="en-US" sz="1400" dirty="0" smtClean="0"/>
              <a:t>的应用系统，可以有效的降低系统在频繁建立和关闭</a:t>
            </a:r>
            <a:r>
              <a:rPr lang="en-US" altLang="zh-CN" sz="1400" dirty="0" smtClean="0"/>
              <a:t>TCP</a:t>
            </a:r>
            <a:r>
              <a:rPr lang="zh-CN" altLang="en-US" sz="1400" dirty="0" smtClean="0"/>
              <a:t>连接时所带来的巨大开销</a:t>
            </a:r>
            <a:endParaRPr lang="en-US" altLang="zh-CN" sz="1400" dirty="0" smtClean="0"/>
          </a:p>
          <a:p>
            <a:endParaRPr lang="en-US" altLang="zh-CN" sz="1400" dirty="0" smtClean="0"/>
          </a:p>
          <a:p>
            <a:r>
              <a:rPr lang="zh-CN" altLang="en-US" sz="1400" dirty="0" smtClean="0"/>
              <a:t>完全兼容</a:t>
            </a:r>
            <a:r>
              <a:rPr lang="en-US" altLang="zh-CN" sz="1400" dirty="0" smtClean="0"/>
              <a:t>HTTP 1.1</a:t>
            </a:r>
            <a:r>
              <a:rPr lang="zh-CN" altLang="en-US" sz="1400" dirty="0" smtClean="0"/>
              <a:t>标准协议，对后台应用透明</a:t>
            </a:r>
            <a:endParaRPr lang="en-US" altLang="zh-CN"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6" presetClass="emph" presetSubtype="0" fill="hold" nodeType="afterEffect">
                                  <p:stCondLst>
                                    <p:cond delay="0"/>
                                  </p:stCondLst>
                                  <p:childTnLst>
                                    <p:animEffect transition="out" filter="fade">
                                      <p:cBhvr>
                                        <p:cTn id="14" dur="500" tmFilter="0, 0; .2, .5; .8, .5; 1, 0"/>
                                        <p:tgtEl>
                                          <p:spTgt spid="9"/>
                                        </p:tgtEl>
                                      </p:cBhvr>
                                    </p:animEffect>
                                    <p:animScale>
                                      <p:cBhvr>
                                        <p:cTn id="15" dur="250" autoRev="1" fill="hold"/>
                                        <p:tgtEl>
                                          <p:spTgt spid="9"/>
                                        </p:tgtEl>
                                      </p:cBhvr>
                                      <p:by x="105000" y="105000"/>
                                    </p:animScale>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2000"/>
                            </p:stCondLst>
                            <p:childTnLst>
                              <p:par>
                                <p:cTn id="24" presetID="26" presetClass="emph" presetSubtype="0" fill="hold" nodeType="afterEffect">
                                  <p:stCondLst>
                                    <p:cond delay="0"/>
                                  </p:stCondLst>
                                  <p:childTnLst>
                                    <p:animEffect transition="out" filter="fade">
                                      <p:cBhvr>
                                        <p:cTn id="25" dur="500" tmFilter="0, 0; .2, .5; .8, .5; 1, 0"/>
                                        <p:tgtEl>
                                          <p:spTgt spid="5"/>
                                        </p:tgtEl>
                                      </p:cBhvr>
                                    </p:animEffect>
                                    <p:animScale>
                                      <p:cBhvr>
                                        <p:cTn id="26" dur="250" autoRev="1" fill="hold"/>
                                        <p:tgtEl>
                                          <p:spTgt spid="5"/>
                                        </p:tgtEl>
                                      </p:cBhvr>
                                      <p:by x="105000" y="105000"/>
                                    </p:animScale>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60"/>
                                        </p:tgtEl>
                                        <p:attrNameLst>
                                          <p:attrName>style.visibility</p:attrName>
                                        </p:attrNameLst>
                                      </p:cBhvr>
                                      <p:to>
                                        <p:strVal val="visible"/>
                                      </p:to>
                                    </p:se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p:stCondLst>
                              <p:cond delay="3000"/>
                            </p:stCondLst>
                            <p:childTnLst>
                              <p:par>
                                <p:cTn id="35" presetID="26" presetClass="emph" presetSubtype="0" fill="hold" nodeType="afterEffect">
                                  <p:stCondLst>
                                    <p:cond delay="0"/>
                                  </p:stCondLst>
                                  <p:childTnLst>
                                    <p:animEffect transition="out" filter="fade">
                                      <p:cBhvr>
                                        <p:cTn id="36" dur="500" tmFilter="0, 0; .2, .5; .8, .5; 1, 0"/>
                                        <p:tgtEl>
                                          <p:spTgt spid="51"/>
                                        </p:tgtEl>
                                      </p:cBhvr>
                                    </p:animEffect>
                                    <p:animScale>
                                      <p:cBhvr>
                                        <p:cTn id="37" dur="250" autoRev="1" fill="hold"/>
                                        <p:tgtEl>
                                          <p:spTgt spid="51"/>
                                        </p:tgtEl>
                                      </p:cBhvr>
                                      <p:by x="105000" y="105000"/>
                                    </p:animScale>
                                  </p:childTnLst>
                                </p:cTn>
                              </p:par>
                            </p:childTnLst>
                          </p:cTn>
                        </p:par>
                        <p:par>
                          <p:cTn id="38" fill="hold">
                            <p:stCondLst>
                              <p:cond delay="3500"/>
                            </p:stCondLst>
                            <p:childTnLst>
                              <p:par>
                                <p:cTn id="39" presetID="1"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par>
                          <p:cTn id="41" fill="hold">
                            <p:stCondLst>
                              <p:cond delay="3500"/>
                            </p:stCondLst>
                            <p:childTnLst>
                              <p:par>
                                <p:cTn id="42" presetID="22" presetClass="entr" presetSubtype="1" fill="hold"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up)">
                                      <p:cBhvr>
                                        <p:cTn id="44" dur="500"/>
                                        <p:tgtEl>
                                          <p:spTgt spid="37"/>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37"/>
                                        </p:tgtEl>
                                      </p:cBhvr>
                                    </p:animEffect>
                                    <p:animScale>
                                      <p:cBhvr>
                                        <p:cTn id="48" dur="250" autoRev="1" fill="hold"/>
                                        <p:tgtEl>
                                          <p:spTgt spid="37"/>
                                        </p:tgtEl>
                                      </p:cBhvr>
                                      <p:by x="105000" y="105000"/>
                                    </p:animScale>
                                  </p:childTnLst>
                                </p:cTn>
                              </p:par>
                            </p:childTnLst>
                          </p:cTn>
                        </p:par>
                        <p:par>
                          <p:cTn id="49" fill="hold">
                            <p:stCondLst>
                              <p:cond delay="4500"/>
                            </p:stCondLst>
                            <p:childTnLst>
                              <p:par>
                                <p:cTn id="50" presetID="1" presetClass="entr" presetSubtype="0"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par>
                          <p:cTn id="52" fill="hold">
                            <p:stCondLst>
                              <p:cond delay="4500"/>
                            </p:stCondLst>
                            <p:childTnLst>
                              <p:par>
                                <p:cTn id="53" presetID="22" presetClass="entr" presetSubtype="8"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par>
                                <p:cTn id="56" presetID="22" presetClass="entr" presetSubtype="8"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par>
                                <p:cTn id="59" presetID="22" presetClass="entr" presetSubtype="8"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par>
                          <p:cTn id="62" fill="hold">
                            <p:stCondLst>
                              <p:cond delay="5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childTnLst>
                          </p:cTn>
                        </p:par>
                        <p:par>
                          <p:cTn id="69" fill="hold">
                            <p:stCondLst>
                              <p:cond delay="5000"/>
                            </p:stCondLst>
                            <p:childTnLst>
                              <p:par>
                                <p:cTn id="70" presetID="26" presetClass="emph" presetSubtype="0" fill="hold" nodeType="afterEffect">
                                  <p:stCondLst>
                                    <p:cond delay="0"/>
                                  </p:stCondLst>
                                  <p:childTnLst>
                                    <p:animEffect transition="out" filter="fade">
                                      <p:cBhvr>
                                        <p:cTn id="71" dur="500" tmFilter="0, 0; .2, .5; .8, .5; 1, 0"/>
                                        <p:tgtEl>
                                          <p:spTgt spid="10"/>
                                        </p:tgtEl>
                                      </p:cBhvr>
                                    </p:animEffect>
                                    <p:animScale>
                                      <p:cBhvr>
                                        <p:cTn id="72" dur="250" autoRev="1" fill="hold"/>
                                        <p:tgtEl>
                                          <p:spTgt spid="10"/>
                                        </p:tgtEl>
                                      </p:cBhvr>
                                      <p:by x="105000" y="105000"/>
                                    </p:animScale>
                                  </p:childTnLst>
                                </p:cTn>
                              </p:par>
                              <p:par>
                                <p:cTn id="73" presetID="26" presetClass="emph" presetSubtype="0" fill="hold" nodeType="withEffect">
                                  <p:stCondLst>
                                    <p:cond delay="0"/>
                                  </p:stCondLst>
                                  <p:childTnLst>
                                    <p:animEffect transition="out" filter="fade">
                                      <p:cBhvr>
                                        <p:cTn id="74" dur="500" tmFilter="0, 0; .2, .5; .8, .5; 1, 0"/>
                                        <p:tgtEl>
                                          <p:spTgt spid="14"/>
                                        </p:tgtEl>
                                      </p:cBhvr>
                                    </p:animEffect>
                                    <p:animScale>
                                      <p:cBhvr>
                                        <p:cTn id="75" dur="250" autoRev="1" fill="hold"/>
                                        <p:tgtEl>
                                          <p:spTgt spid="14"/>
                                        </p:tgtEl>
                                      </p:cBhvr>
                                      <p:by x="105000" y="105000"/>
                                    </p:animScale>
                                  </p:childTnLst>
                                </p:cTn>
                              </p:par>
                              <p:par>
                                <p:cTn id="76" presetID="26" presetClass="emph" presetSubtype="0" fill="hold" nodeType="withEffect">
                                  <p:stCondLst>
                                    <p:cond delay="0"/>
                                  </p:stCondLst>
                                  <p:childTnLst>
                                    <p:animEffect transition="out" filter="fade">
                                      <p:cBhvr>
                                        <p:cTn id="77" dur="500" tmFilter="0, 0; .2, .5; .8, .5; 1, 0"/>
                                        <p:tgtEl>
                                          <p:spTgt spid="18"/>
                                        </p:tgtEl>
                                      </p:cBhvr>
                                    </p:animEffect>
                                    <p:animScale>
                                      <p:cBhvr>
                                        <p:cTn id="78" dur="250" autoRev="1" fill="hold"/>
                                        <p:tgtEl>
                                          <p:spTgt spid="18"/>
                                        </p:tgtEl>
                                      </p:cBhvr>
                                      <p:by x="105000" y="105000"/>
                                    </p:animScale>
                                  </p:childTnLst>
                                </p:cTn>
                              </p:par>
                            </p:childTnLst>
                          </p:cTn>
                        </p:par>
                        <p:par>
                          <p:cTn id="79" fill="hold">
                            <p:stCondLst>
                              <p:cond delay="5500"/>
                            </p:stCondLst>
                            <p:childTnLst>
                              <p:par>
                                <p:cTn id="80" presetID="22" presetClass="entr" presetSubtype="8"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par>
                          <p:cTn id="83" fill="hold">
                            <p:stCondLst>
                              <p:cond delay="6000"/>
                            </p:stCondLst>
                            <p:childTnLst>
                              <p:par>
                                <p:cTn id="84" presetID="26" presetClass="emph" presetSubtype="0" fill="hold" nodeType="afterEffect">
                                  <p:stCondLst>
                                    <p:cond delay="0"/>
                                  </p:stCondLst>
                                  <p:childTnLst>
                                    <p:animEffect transition="out" filter="fade">
                                      <p:cBhvr>
                                        <p:cTn id="85" dur="500" tmFilter="0, 0; .2, .5; .8, .5; 1, 0"/>
                                        <p:tgtEl>
                                          <p:spTgt spid="27"/>
                                        </p:tgtEl>
                                      </p:cBhvr>
                                    </p:animEffect>
                                    <p:animScale>
                                      <p:cBhvr>
                                        <p:cTn id="86" dur="250" autoRev="1" fill="hold"/>
                                        <p:tgtEl>
                                          <p:spTgt spid="27"/>
                                        </p:tgtEl>
                                      </p:cBhvr>
                                      <p:by x="105000" y="105000"/>
                                    </p:animScale>
                                  </p:childTnLst>
                                </p:cTn>
                              </p:par>
                            </p:childTnLst>
                          </p:cTn>
                        </p:par>
                        <p:par>
                          <p:cTn id="87" fill="hold">
                            <p:stCondLst>
                              <p:cond delay="6500"/>
                            </p:stCondLst>
                            <p:childTnLst>
                              <p:par>
                                <p:cTn id="88" presetID="22" presetClass="entr" presetSubtype="8" fill="hold"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wipe(left)">
                                      <p:cBhvr>
                                        <p:cTn id="90" dur="500"/>
                                        <p:tgtEl>
                                          <p:spTgt spid="38"/>
                                        </p:tgtEl>
                                      </p:cBhvr>
                                    </p:animEffect>
                                  </p:childTnLst>
                                </p:cTn>
                              </p:par>
                            </p:childTnLst>
                          </p:cTn>
                        </p:par>
                        <p:par>
                          <p:cTn id="91" fill="hold">
                            <p:stCondLst>
                              <p:cond delay="7000"/>
                            </p:stCondLst>
                            <p:childTnLst>
                              <p:par>
                                <p:cTn id="92" presetID="26" presetClass="emph" presetSubtype="0" fill="hold" nodeType="afterEffect">
                                  <p:stCondLst>
                                    <p:cond delay="0"/>
                                  </p:stCondLst>
                                  <p:childTnLst>
                                    <p:animEffect transition="out" filter="fade">
                                      <p:cBhvr>
                                        <p:cTn id="93" dur="500" tmFilter="0, 0; .2, .5; .8, .5; 1, 0"/>
                                        <p:tgtEl>
                                          <p:spTgt spid="38"/>
                                        </p:tgtEl>
                                      </p:cBhvr>
                                    </p:animEffect>
                                    <p:animScale>
                                      <p:cBhvr>
                                        <p:cTn id="94" dur="250" autoRev="1" fill="hold"/>
                                        <p:tgtEl>
                                          <p:spTgt spid="3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0" grpId="0" animBg="1"/>
      <p:bldP spid="60" grpId="0" animBg="1"/>
      <p:bldP spid="61" grpId="0" animBg="1"/>
      <p:bldP spid="62" grpId="0" animBg="1"/>
      <p:bldP spid="63"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大型网游系统中的服务器</a:t>
            </a:r>
            <a:r>
              <a:rPr lang="en-US" altLang="zh-CN" dirty="0" smtClean="0"/>
              <a:t>SSL</a:t>
            </a:r>
            <a:r>
              <a:rPr lang="zh-CN" altLang="en-US" dirty="0" smtClean="0"/>
              <a:t>卸载</a:t>
            </a:r>
            <a:endParaRPr lang="en-US" dirty="0"/>
          </a:p>
        </p:txBody>
      </p:sp>
      <p:sp>
        <p:nvSpPr>
          <p:cNvPr id="4" name="Rectangle 40"/>
          <p:cNvSpPr/>
          <p:nvPr/>
        </p:nvSpPr>
        <p:spPr>
          <a:xfrm>
            <a:off x="199139" y="3347040"/>
            <a:ext cx="5574465" cy="3116406"/>
          </a:xfrm>
          <a:prstGeom prst="rect">
            <a:avLst/>
          </a:prstGeom>
          <a:solidFill>
            <a:srgbClr val="4F8D97">
              <a:alpha val="20000"/>
            </a:srgbClr>
          </a:solidFill>
          <a:ln w="9525">
            <a:noFill/>
            <a:round/>
            <a:headEnd/>
            <a:tailEnd/>
          </a:ln>
        </p:spPr>
        <p:txBody>
          <a:bodyPr wrap="none" anchor="ctr">
            <a:prstTxWarp prst="textNoShape">
              <a:avLst/>
            </a:prstTxWarp>
          </a:bodyPr>
          <a:lstStyle/>
          <a:p>
            <a:endParaRPr lang="en-US">
              <a:solidFill>
                <a:schemeClr val="tx1"/>
              </a:solidFill>
              <a:latin typeface="Arial" pitchFamily="-110" charset="0"/>
            </a:endParaRPr>
          </a:p>
        </p:txBody>
      </p:sp>
      <p:sp>
        <p:nvSpPr>
          <p:cNvPr id="5" name="Rectangle 4"/>
          <p:cNvSpPr/>
          <p:nvPr/>
        </p:nvSpPr>
        <p:spPr>
          <a:xfrm rot="5400000">
            <a:off x="2564968" y="903129"/>
            <a:ext cx="477789" cy="31814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rot="5400000">
            <a:off x="1382372" y="200723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5400000">
            <a:off x="1610210" y="200873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rot="5400000">
            <a:off x="1836524" y="20213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a:off x="2064362" y="20228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a:off x="2289152" y="20213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a:off x="2516990" y="20228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743304" y="203538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5400000">
            <a:off x="2971142" y="203688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a:off x="3207026" y="202131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3434864" y="202281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a:off x="3661178" y="203538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3889016" y="203688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351220" y="2324084"/>
            <a:ext cx="1031239" cy="369332"/>
          </a:xfrm>
          <a:prstGeom prst="rect">
            <a:avLst/>
          </a:prstGeom>
          <a:noFill/>
        </p:spPr>
        <p:txBody>
          <a:bodyPr wrap="none" rtlCol="0">
            <a:spAutoFit/>
          </a:bodyPr>
          <a:lstStyle/>
          <a:p>
            <a:r>
              <a:rPr lang="en-US" dirty="0" smtClean="0"/>
              <a:t>N</a:t>
            </a:r>
            <a:r>
              <a:rPr lang="en-US" altLang="zh-CN" dirty="0" smtClean="0"/>
              <a:t>etwork</a:t>
            </a:r>
            <a:endParaRPr lang="en-US" dirty="0"/>
          </a:p>
        </p:txBody>
      </p:sp>
      <p:sp>
        <p:nvSpPr>
          <p:cNvPr id="19" name="Rectangle 18"/>
          <p:cNvSpPr/>
          <p:nvPr/>
        </p:nvSpPr>
        <p:spPr>
          <a:xfrm>
            <a:off x="521556" y="5124253"/>
            <a:ext cx="2244470" cy="1011485"/>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846413" y="5345777"/>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sp>
        <p:nvSpPr>
          <p:cNvPr id="21" name="Rectangle 20"/>
          <p:cNvSpPr/>
          <p:nvPr/>
        </p:nvSpPr>
        <p:spPr>
          <a:xfrm>
            <a:off x="3228518" y="5114204"/>
            <a:ext cx="2244470" cy="100187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553375" y="5335727"/>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cxnSp>
        <p:nvCxnSpPr>
          <p:cNvPr id="23" name="Straight Arrow Connector 22"/>
          <p:cNvCxnSpPr>
            <a:endCxn id="31" idx="0"/>
          </p:cNvCxnSpPr>
          <p:nvPr/>
        </p:nvCxnSpPr>
        <p:spPr>
          <a:xfrm>
            <a:off x="1927123" y="2743610"/>
            <a:ext cx="1075919" cy="10722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8"/>
          <p:cNvCxnSpPr>
            <a:endCxn id="31" idx="0"/>
          </p:cNvCxnSpPr>
          <p:nvPr/>
        </p:nvCxnSpPr>
        <p:spPr>
          <a:xfrm rot="5400000">
            <a:off x="2882682" y="2854138"/>
            <a:ext cx="1082093" cy="841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32"/>
          <p:cNvCxnSpPr>
            <a:stCxn id="31" idx="2"/>
            <a:endCxn id="20" idx="0"/>
          </p:cNvCxnSpPr>
          <p:nvPr/>
        </p:nvCxnSpPr>
        <p:spPr>
          <a:xfrm rot="5400000">
            <a:off x="1704450" y="4047184"/>
            <a:ext cx="1201019" cy="13961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35"/>
          <p:cNvCxnSpPr>
            <a:stCxn id="31" idx="2"/>
            <a:endCxn id="22" idx="0"/>
          </p:cNvCxnSpPr>
          <p:nvPr/>
        </p:nvCxnSpPr>
        <p:spPr>
          <a:xfrm rot="16200000" flipH="1">
            <a:off x="3062955" y="4084844"/>
            <a:ext cx="1190969" cy="1310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51169" y="3844452"/>
            <a:ext cx="1381660" cy="369332"/>
          </a:xfrm>
          <a:prstGeom prst="rect">
            <a:avLst/>
          </a:prstGeom>
          <a:noFill/>
        </p:spPr>
        <p:txBody>
          <a:bodyPr wrap="none" rtlCol="0">
            <a:spAutoFit/>
          </a:bodyPr>
          <a:lstStyle/>
          <a:p>
            <a:r>
              <a:rPr lang="en-US" dirty="0" smtClean="0"/>
              <a:t>BIG-IP LTM</a:t>
            </a:r>
            <a:endParaRPr lang="en-US" dirty="0"/>
          </a:p>
        </p:txBody>
      </p:sp>
      <p:sp>
        <p:nvSpPr>
          <p:cNvPr id="28" name="Rectangle 41"/>
          <p:cNvSpPr/>
          <p:nvPr/>
        </p:nvSpPr>
        <p:spPr>
          <a:xfrm>
            <a:off x="199139" y="2904727"/>
            <a:ext cx="1068738" cy="427544"/>
          </a:xfrm>
          <a:prstGeom prst="rect">
            <a:avLst/>
          </a:prstGeom>
          <a:solidFill>
            <a:srgbClr val="4F8D97">
              <a:alpha val="20000"/>
            </a:srgbClr>
          </a:solidFill>
          <a:ln w="9525">
            <a:noFill/>
            <a:round/>
            <a:headEnd/>
            <a:tailEnd/>
          </a:ln>
        </p:spPr>
        <p:txBody>
          <a:bodyPr wrap="none" anchor="ctr">
            <a:prstTxWarp prst="textNoShape">
              <a:avLst/>
            </a:prstTxWarp>
          </a:bodyPr>
          <a:lstStyle/>
          <a:p>
            <a:r>
              <a:rPr lang="en-US" dirty="0" smtClean="0">
                <a:solidFill>
                  <a:schemeClr val="tx1"/>
                </a:solidFill>
                <a:latin typeface="Arial" pitchFamily="-110" charset="0"/>
              </a:rPr>
              <a:t>Domain</a:t>
            </a:r>
            <a:endParaRPr lang="en-US" dirty="0">
              <a:solidFill>
                <a:schemeClr val="tx1"/>
              </a:solidFill>
              <a:latin typeface="Arial" pitchFamily="-110" charset="0"/>
            </a:endParaRPr>
          </a:p>
        </p:txBody>
      </p:sp>
      <p:sp>
        <p:nvSpPr>
          <p:cNvPr id="29" name="TextBox 28"/>
          <p:cNvSpPr txBox="1"/>
          <p:nvPr/>
        </p:nvSpPr>
        <p:spPr>
          <a:xfrm>
            <a:off x="1084777" y="5736214"/>
            <a:ext cx="1057050" cy="369332"/>
          </a:xfrm>
          <a:prstGeom prst="rect">
            <a:avLst/>
          </a:prstGeom>
          <a:noFill/>
        </p:spPr>
        <p:txBody>
          <a:bodyPr wrap="none" rtlCol="0">
            <a:spAutoFit/>
          </a:bodyPr>
          <a:lstStyle/>
          <a:p>
            <a:r>
              <a:rPr lang="en-US" dirty="0" smtClean="0"/>
              <a:t>Server 1</a:t>
            </a:r>
            <a:endParaRPr lang="en-US" dirty="0"/>
          </a:p>
        </p:txBody>
      </p:sp>
      <p:sp>
        <p:nvSpPr>
          <p:cNvPr id="30" name="TextBox 29"/>
          <p:cNvSpPr txBox="1"/>
          <p:nvPr/>
        </p:nvSpPr>
        <p:spPr>
          <a:xfrm>
            <a:off x="3768983" y="5736214"/>
            <a:ext cx="1056700" cy="369332"/>
          </a:xfrm>
          <a:prstGeom prst="rect">
            <a:avLst/>
          </a:prstGeom>
          <a:noFill/>
        </p:spPr>
        <p:txBody>
          <a:bodyPr wrap="none" rtlCol="0">
            <a:spAutoFit/>
          </a:bodyPr>
          <a:lstStyle/>
          <a:p>
            <a:r>
              <a:rPr lang="en-US" dirty="0" smtClean="0"/>
              <a:t>Server 2</a:t>
            </a:r>
            <a:endParaRPr lang="en-US" dirty="0"/>
          </a:p>
        </p:txBody>
      </p:sp>
      <p:pic>
        <p:nvPicPr>
          <p:cNvPr id="31" name="Picture 3"/>
          <p:cNvPicPr>
            <a:picLocks noChangeAspect="1" noChangeArrowheads="1"/>
          </p:cNvPicPr>
          <p:nvPr/>
        </p:nvPicPr>
        <p:blipFill>
          <a:blip r:embed="rId2" cstate="print"/>
          <a:srcRect/>
          <a:stretch>
            <a:fillRect/>
          </a:stretch>
        </p:blipFill>
        <p:spPr bwMode="auto">
          <a:xfrm>
            <a:off x="2123768" y="3815870"/>
            <a:ext cx="1758548" cy="328888"/>
          </a:xfrm>
          <a:prstGeom prst="rect">
            <a:avLst/>
          </a:prstGeom>
          <a:noFill/>
          <a:ln w="9525">
            <a:noFill/>
            <a:miter lim="800000"/>
            <a:headEnd/>
            <a:tailEnd/>
          </a:ln>
        </p:spPr>
      </p:pic>
      <p:sp>
        <p:nvSpPr>
          <p:cNvPr id="32" name="Rectangle 24"/>
          <p:cNvSpPr/>
          <p:nvPr/>
        </p:nvSpPr>
        <p:spPr>
          <a:xfrm>
            <a:off x="4325207" y="3413520"/>
            <a:ext cx="1377502"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CRLDP </a:t>
            </a:r>
            <a:r>
              <a:rPr lang="en-US" altLang="zh-CN" dirty="0" smtClean="0"/>
              <a:t>Auth</a:t>
            </a:r>
            <a:endParaRPr lang="en-US" dirty="0"/>
          </a:p>
        </p:txBody>
      </p:sp>
      <p:sp>
        <p:nvSpPr>
          <p:cNvPr id="33" name="Rectangle 24"/>
          <p:cNvSpPr/>
          <p:nvPr/>
        </p:nvSpPr>
        <p:spPr>
          <a:xfrm>
            <a:off x="4330123" y="4175520"/>
            <a:ext cx="1377502"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OCSP</a:t>
            </a:r>
            <a:r>
              <a:rPr lang="en-US" dirty="0" smtClean="0"/>
              <a:t> </a:t>
            </a:r>
            <a:r>
              <a:rPr lang="en-US" altLang="zh-CN" dirty="0" smtClean="0"/>
              <a:t>Auth</a:t>
            </a:r>
            <a:endParaRPr lang="en-US" dirty="0"/>
          </a:p>
        </p:txBody>
      </p:sp>
      <p:cxnSp>
        <p:nvCxnSpPr>
          <p:cNvPr id="34" name="直接箭头连接符 42"/>
          <p:cNvCxnSpPr>
            <a:stCxn id="31" idx="3"/>
            <a:endCxn id="32" idx="1"/>
          </p:cNvCxnSpPr>
          <p:nvPr/>
        </p:nvCxnSpPr>
        <p:spPr>
          <a:xfrm flipV="1">
            <a:off x="3882316" y="3605507"/>
            <a:ext cx="442891" cy="37480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5" name="直接箭头连接符 44"/>
          <p:cNvCxnSpPr>
            <a:stCxn id="31" idx="3"/>
            <a:endCxn id="33" idx="1"/>
          </p:cNvCxnSpPr>
          <p:nvPr/>
        </p:nvCxnSpPr>
        <p:spPr>
          <a:xfrm>
            <a:off x="3882316" y="3980314"/>
            <a:ext cx="447807" cy="38719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936698" y="2697795"/>
            <a:ext cx="2843510" cy="2554545"/>
          </a:xfrm>
          <a:prstGeom prst="rect">
            <a:avLst/>
          </a:prstGeom>
          <a:noFill/>
        </p:spPr>
        <p:txBody>
          <a:bodyPr wrap="square" rtlCol="0">
            <a:spAutoFit/>
          </a:bodyPr>
          <a:lstStyle/>
          <a:p>
            <a:r>
              <a:rPr lang="en-US" sz="1600" dirty="0" smtClean="0"/>
              <a:t>SSL</a:t>
            </a:r>
            <a:r>
              <a:rPr lang="zh-CN" altLang="en-US" sz="1600" dirty="0" smtClean="0"/>
              <a:t>加密通道提供高级别安全加密</a:t>
            </a:r>
            <a:endParaRPr lang="en-US" altLang="zh-CN" sz="1600" dirty="0" smtClean="0"/>
          </a:p>
          <a:p>
            <a:endParaRPr lang="en-US" altLang="zh-CN" sz="1600" dirty="0" smtClean="0"/>
          </a:p>
          <a:p>
            <a:r>
              <a:rPr lang="zh-CN" altLang="en-US" sz="1600" dirty="0" smtClean="0"/>
              <a:t>支持百万级客户端同时接入</a:t>
            </a:r>
            <a:endParaRPr lang="en-US" altLang="zh-CN" sz="1600" dirty="0" smtClean="0"/>
          </a:p>
          <a:p>
            <a:endParaRPr lang="en-US" altLang="zh-CN" sz="1600" dirty="0" smtClean="0"/>
          </a:p>
          <a:p>
            <a:r>
              <a:rPr lang="zh-CN" altLang="en-US" sz="1600" dirty="0" smtClean="0"/>
              <a:t>完善的</a:t>
            </a:r>
            <a:r>
              <a:rPr lang="en-US" altLang="zh-CN" sz="1600" dirty="0" smtClean="0"/>
              <a:t>SSL </a:t>
            </a:r>
            <a:r>
              <a:rPr lang="zh-CN" altLang="en-US" sz="1600" dirty="0" smtClean="0"/>
              <a:t>证书验证体系支持</a:t>
            </a:r>
            <a:endParaRPr lang="en-US" altLang="zh-CN" sz="1600" dirty="0" smtClean="0"/>
          </a:p>
          <a:p>
            <a:endParaRPr lang="en-US" altLang="zh-CN" sz="1600" dirty="0" smtClean="0"/>
          </a:p>
          <a:p>
            <a:r>
              <a:rPr lang="zh-CN" altLang="en-US" sz="1600" dirty="0" smtClean="0"/>
              <a:t>卸载服务器</a:t>
            </a:r>
            <a:r>
              <a:rPr lang="en-US" altLang="zh-CN" sz="1600" dirty="0" smtClean="0"/>
              <a:t>SSL</a:t>
            </a:r>
            <a:r>
              <a:rPr lang="zh-CN" altLang="en-US" sz="1600" dirty="0" smtClean="0"/>
              <a:t>处理性能问题</a:t>
            </a:r>
            <a:endParaRPr lang="en-US" altLang="zh-CN" sz="1600" dirty="0" smtClean="0"/>
          </a:p>
          <a:p>
            <a:endParaRPr lang="en-US" altLang="zh-CN" sz="1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大型网站系统的应用安全设计</a:t>
            </a:r>
            <a:endParaRPr lang="en-US" dirty="0"/>
          </a:p>
        </p:txBody>
      </p:sp>
      <p:sp>
        <p:nvSpPr>
          <p:cNvPr id="4" name="矩形 4"/>
          <p:cNvSpPr/>
          <p:nvPr/>
        </p:nvSpPr>
        <p:spPr>
          <a:xfrm>
            <a:off x="2572450" y="4842387"/>
            <a:ext cx="2874552"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t>网络层安全</a:t>
            </a:r>
          </a:p>
          <a:p>
            <a:pPr algn="ctr"/>
            <a:r>
              <a:rPr lang="zh-CN" altLang="en-US" sz="1600" dirty="0" smtClean="0"/>
              <a:t>防范基本的网络层攻击</a:t>
            </a:r>
            <a:endParaRPr lang="en-US" altLang="zh-CN" sz="1600" dirty="0" smtClean="0"/>
          </a:p>
        </p:txBody>
      </p:sp>
      <p:sp>
        <p:nvSpPr>
          <p:cNvPr id="5" name="矩形 5"/>
          <p:cNvSpPr/>
          <p:nvPr/>
        </p:nvSpPr>
        <p:spPr>
          <a:xfrm>
            <a:off x="2571507" y="3962400"/>
            <a:ext cx="2874552"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t>协议层安全</a:t>
            </a:r>
            <a:endParaRPr lang="en-US" altLang="zh-CN" sz="1600" dirty="0" smtClean="0"/>
          </a:p>
          <a:p>
            <a:pPr algn="ctr"/>
            <a:r>
              <a:rPr lang="zh-CN" altLang="en-US" sz="1600" dirty="0" smtClean="0"/>
              <a:t>完整的协议符合性检查</a:t>
            </a:r>
            <a:endParaRPr lang="en-US" altLang="en-US" sz="1600" dirty="0"/>
          </a:p>
        </p:txBody>
      </p:sp>
      <p:sp>
        <p:nvSpPr>
          <p:cNvPr id="6" name="矩形 6"/>
          <p:cNvSpPr/>
          <p:nvPr/>
        </p:nvSpPr>
        <p:spPr>
          <a:xfrm>
            <a:off x="2572451" y="3082413"/>
            <a:ext cx="2874552"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t>被动安全模式</a:t>
            </a:r>
            <a:endParaRPr lang="en-US" altLang="zh-CN" sz="1600" dirty="0" smtClean="0"/>
          </a:p>
          <a:p>
            <a:pPr algn="ctr"/>
            <a:r>
              <a:rPr lang="zh-CN" altLang="en-US" sz="1600" dirty="0" smtClean="0"/>
              <a:t>通过可动态更新的特征判断</a:t>
            </a:r>
            <a:endParaRPr lang="en-US" altLang="en-US" sz="1600" dirty="0"/>
          </a:p>
        </p:txBody>
      </p:sp>
      <p:sp>
        <p:nvSpPr>
          <p:cNvPr id="7" name="矩形 7"/>
          <p:cNvSpPr/>
          <p:nvPr/>
        </p:nvSpPr>
        <p:spPr>
          <a:xfrm>
            <a:off x="2567535" y="2202426"/>
            <a:ext cx="2874552"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t>主动安全模式</a:t>
            </a:r>
            <a:endParaRPr lang="en-US" altLang="zh-CN" sz="1600" dirty="0" smtClean="0"/>
          </a:p>
          <a:p>
            <a:pPr algn="ctr"/>
            <a:r>
              <a:rPr lang="zh-CN" altLang="en-US" sz="1600" dirty="0" smtClean="0"/>
              <a:t>定义数据流程的允许访问策略</a:t>
            </a:r>
            <a:endParaRPr lang="en-US" sz="1600" dirty="0"/>
          </a:p>
        </p:txBody>
      </p:sp>
      <p:sp>
        <p:nvSpPr>
          <p:cNvPr id="8" name="TextBox 7"/>
          <p:cNvSpPr txBox="1"/>
          <p:nvPr/>
        </p:nvSpPr>
        <p:spPr>
          <a:xfrm>
            <a:off x="5665839" y="5068528"/>
            <a:ext cx="2821858" cy="461665"/>
          </a:xfrm>
          <a:prstGeom prst="rect">
            <a:avLst/>
          </a:prstGeom>
          <a:noFill/>
        </p:spPr>
        <p:txBody>
          <a:bodyPr wrap="square" rtlCol="0">
            <a:spAutoFit/>
          </a:bodyPr>
          <a:lstStyle/>
          <a:p>
            <a:r>
              <a:rPr lang="zh-CN" altLang="en-US" sz="1200" dirty="0" smtClean="0"/>
              <a:t>防止</a:t>
            </a:r>
            <a:r>
              <a:rPr lang="en-US" altLang="zh-CN" sz="1200" dirty="0" err="1" smtClean="0"/>
              <a:t>Syn</a:t>
            </a:r>
            <a:r>
              <a:rPr lang="zh-CN" altLang="zh-CN" sz="1200" dirty="0" smtClean="0"/>
              <a:t>、</a:t>
            </a:r>
            <a:r>
              <a:rPr lang="en-US" altLang="zh-CN" sz="1200" dirty="0" smtClean="0"/>
              <a:t>ACK</a:t>
            </a:r>
            <a:r>
              <a:rPr lang="zh-CN" altLang="en-US" sz="1200" dirty="0" smtClean="0"/>
              <a:t>、</a:t>
            </a:r>
            <a:r>
              <a:rPr lang="en-US" altLang="zh-CN" sz="1200" dirty="0" smtClean="0"/>
              <a:t>RST</a:t>
            </a:r>
            <a:r>
              <a:rPr lang="zh-CN" altLang="en-US" sz="1200" dirty="0" smtClean="0"/>
              <a:t>等网络层</a:t>
            </a:r>
            <a:r>
              <a:rPr lang="en-US" altLang="zh-CN" sz="1200" dirty="0" smtClean="0"/>
              <a:t>DDOS</a:t>
            </a:r>
            <a:r>
              <a:rPr lang="zh-CN" altLang="en-US" sz="1200" dirty="0" smtClean="0"/>
              <a:t>攻击模式</a:t>
            </a:r>
            <a:endParaRPr lang="en-US" sz="1200" dirty="0"/>
          </a:p>
        </p:txBody>
      </p:sp>
      <p:sp>
        <p:nvSpPr>
          <p:cNvPr id="9" name="TextBox 8"/>
          <p:cNvSpPr txBox="1"/>
          <p:nvPr/>
        </p:nvSpPr>
        <p:spPr>
          <a:xfrm>
            <a:off x="5719918" y="4090218"/>
            <a:ext cx="2821858" cy="830997"/>
          </a:xfrm>
          <a:prstGeom prst="rect">
            <a:avLst/>
          </a:prstGeom>
          <a:noFill/>
        </p:spPr>
        <p:txBody>
          <a:bodyPr wrap="square" rtlCol="0">
            <a:spAutoFit/>
          </a:bodyPr>
          <a:lstStyle/>
          <a:p>
            <a:r>
              <a:rPr lang="zh-CN" altLang="en-US" sz="1200" dirty="0" smtClean="0"/>
              <a:t>对</a:t>
            </a:r>
            <a:r>
              <a:rPr lang="en-US" altLang="zh-CN" sz="1200" dirty="0" smtClean="0"/>
              <a:t>HTTP</a:t>
            </a:r>
            <a:r>
              <a:rPr lang="zh-CN" altLang="en-US" sz="1200" dirty="0" smtClean="0"/>
              <a:t>、</a:t>
            </a:r>
            <a:r>
              <a:rPr lang="en-US" altLang="zh-CN" sz="1200" dirty="0" smtClean="0"/>
              <a:t>SMTP</a:t>
            </a:r>
            <a:r>
              <a:rPr lang="zh-CN" altLang="en-US" sz="1200" dirty="0" smtClean="0"/>
              <a:t>、</a:t>
            </a:r>
            <a:r>
              <a:rPr lang="en-US" altLang="zh-CN" sz="1200" dirty="0" smtClean="0"/>
              <a:t>FTP</a:t>
            </a:r>
            <a:r>
              <a:rPr lang="zh-CN" altLang="en-US" sz="1200" dirty="0" smtClean="0"/>
              <a:t>等协议在协议层面上进行严格检查，对于不符合协议规范的请求一律拒绝访问。通过速率限制防止应用层</a:t>
            </a:r>
            <a:r>
              <a:rPr lang="en-US" altLang="zh-CN" sz="1200" dirty="0" smtClean="0"/>
              <a:t>DDOS</a:t>
            </a:r>
            <a:r>
              <a:rPr lang="zh-CN" altLang="en-US" sz="1200" dirty="0" smtClean="0"/>
              <a:t>攻击</a:t>
            </a:r>
            <a:endParaRPr lang="en-US" sz="1200" dirty="0"/>
          </a:p>
        </p:txBody>
      </p:sp>
      <p:sp>
        <p:nvSpPr>
          <p:cNvPr id="10" name="TextBox 9"/>
          <p:cNvSpPr txBox="1"/>
          <p:nvPr/>
        </p:nvSpPr>
        <p:spPr>
          <a:xfrm>
            <a:off x="5709265" y="3243825"/>
            <a:ext cx="2821858" cy="461665"/>
          </a:xfrm>
          <a:prstGeom prst="rect">
            <a:avLst/>
          </a:prstGeom>
          <a:noFill/>
        </p:spPr>
        <p:txBody>
          <a:bodyPr wrap="square" rtlCol="0">
            <a:spAutoFit/>
          </a:bodyPr>
          <a:lstStyle/>
          <a:p>
            <a:r>
              <a:rPr lang="zh-CN" altLang="en-US" sz="1200" dirty="0" smtClean="0"/>
              <a:t>内置动态可更新的攻击特征代码，对请求内容进行分析，防止通用型攻击手段</a:t>
            </a:r>
            <a:endParaRPr lang="en-US" sz="1200" dirty="0"/>
          </a:p>
        </p:txBody>
      </p:sp>
      <p:sp>
        <p:nvSpPr>
          <p:cNvPr id="11" name="TextBox 10"/>
          <p:cNvSpPr txBox="1"/>
          <p:nvPr/>
        </p:nvSpPr>
        <p:spPr>
          <a:xfrm>
            <a:off x="5724833" y="2187678"/>
            <a:ext cx="2821858" cy="830997"/>
          </a:xfrm>
          <a:prstGeom prst="rect">
            <a:avLst/>
          </a:prstGeom>
          <a:noFill/>
        </p:spPr>
        <p:txBody>
          <a:bodyPr wrap="square" rtlCol="0">
            <a:spAutoFit/>
          </a:bodyPr>
          <a:lstStyle/>
          <a:p>
            <a:r>
              <a:rPr lang="zh-CN" altLang="en-US" sz="1200" dirty="0" smtClean="0"/>
              <a:t>通过应用访问流程制定、用户提交信息分析等策略，只放过在安全策略定义范围内的客户端请求，对不认识的请求一律拒绝</a:t>
            </a:r>
            <a:endParaRPr lang="en-US" sz="1200" dirty="0"/>
          </a:p>
        </p:txBody>
      </p:sp>
      <p:sp>
        <p:nvSpPr>
          <p:cNvPr id="12" name="等腰三角形 12"/>
          <p:cNvSpPr/>
          <p:nvPr/>
        </p:nvSpPr>
        <p:spPr>
          <a:xfrm rot="10800000">
            <a:off x="723972" y="2227006"/>
            <a:ext cx="1376516" cy="3510116"/>
          </a:xfrm>
          <a:prstGeom prst="triangle">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69028" y="5850592"/>
            <a:ext cx="1569660" cy="369332"/>
          </a:xfrm>
          <a:prstGeom prst="rect">
            <a:avLst/>
          </a:prstGeom>
          <a:noFill/>
        </p:spPr>
        <p:txBody>
          <a:bodyPr wrap="none" rtlCol="0">
            <a:spAutoFit/>
          </a:bodyPr>
          <a:lstStyle/>
          <a:p>
            <a:r>
              <a:rPr lang="zh-CN" altLang="en-US" dirty="0" smtClean="0"/>
              <a:t>攻击危险程度</a:t>
            </a:r>
            <a:endParaRPr lang="en-US" dirty="0"/>
          </a:p>
        </p:txBody>
      </p:sp>
      <p:sp>
        <p:nvSpPr>
          <p:cNvPr id="14" name="TextBox 13"/>
          <p:cNvSpPr txBox="1"/>
          <p:nvPr/>
        </p:nvSpPr>
        <p:spPr>
          <a:xfrm>
            <a:off x="3245946" y="5810866"/>
            <a:ext cx="1569660" cy="369332"/>
          </a:xfrm>
          <a:prstGeom prst="rect">
            <a:avLst/>
          </a:prstGeom>
          <a:noFill/>
        </p:spPr>
        <p:txBody>
          <a:bodyPr wrap="none" rtlCol="0">
            <a:spAutoFit/>
          </a:bodyPr>
          <a:lstStyle/>
          <a:p>
            <a:r>
              <a:rPr lang="zh-CN" altLang="en-US" dirty="0" smtClean="0"/>
              <a:t>安全防护级别</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矩形 41"/>
          <p:cNvSpPr/>
          <p:nvPr/>
        </p:nvSpPr>
        <p:spPr>
          <a:xfrm>
            <a:off x="2827061" y="1531319"/>
            <a:ext cx="3078196" cy="4890767"/>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p>
        </p:txBody>
      </p:sp>
      <p:sp>
        <p:nvSpPr>
          <p:cNvPr id="2" name="标题 1"/>
          <p:cNvSpPr>
            <a:spLocks noGrp="1"/>
          </p:cNvSpPr>
          <p:nvPr>
            <p:ph type="title"/>
          </p:nvPr>
        </p:nvSpPr>
        <p:spPr/>
        <p:txBody>
          <a:bodyPr/>
          <a:lstStyle/>
          <a:p>
            <a:r>
              <a:rPr lang="zh-CN" altLang="en-US" dirty="0" smtClean="0"/>
              <a:t>网络层安全</a:t>
            </a:r>
            <a:r>
              <a:rPr lang="en-US" altLang="zh-CN" dirty="0" smtClean="0"/>
              <a:t>-</a:t>
            </a:r>
            <a:r>
              <a:rPr lang="zh-CN" altLang="en-US" dirty="0" smtClean="0"/>
              <a:t>前端七层工作模式</a:t>
            </a:r>
            <a:endParaRPr lang="en-US" dirty="0"/>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fld id="{D0A837A3-AB63-6543-B331-A2675DD81497}" type="slidenum">
              <a:rPr lang="en-US" smtClean="0"/>
              <a:pPr/>
              <a:t>16</a:t>
            </a:fld>
            <a:endParaRPr lang="en-US"/>
          </a:p>
        </p:txBody>
      </p:sp>
      <p:sp>
        <p:nvSpPr>
          <p:cNvPr id="5" name="矩形 41"/>
          <p:cNvSpPr/>
          <p:nvPr/>
        </p:nvSpPr>
        <p:spPr>
          <a:xfrm>
            <a:off x="3228877" y="2383871"/>
            <a:ext cx="779302" cy="1727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Client</a:t>
            </a:r>
          </a:p>
          <a:p>
            <a:pPr algn="ctr"/>
            <a:r>
              <a:rPr lang="en-US" altLang="zh-CN" dirty="0" smtClean="0"/>
              <a:t>Side</a:t>
            </a:r>
          </a:p>
          <a:p>
            <a:pPr algn="ctr"/>
            <a:r>
              <a:rPr lang="en-US" altLang="zh-CN" dirty="0" smtClean="0"/>
              <a:t>TCP</a:t>
            </a:r>
          </a:p>
          <a:p>
            <a:pPr algn="ctr"/>
            <a:r>
              <a:rPr lang="en-US" altLang="zh-CN" dirty="0" smtClean="0"/>
              <a:t>Stack</a:t>
            </a:r>
          </a:p>
        </p:txBody>
      </p:sp>
      <p:sp>
        <p:nvSpPr>
          <p:cNvPr id="6" name="矩形 41"/>
          <p:cNvSpPr/>
          <p:nvPr/>
        </p:nvSpPr>
        <p:spPr>
          <a:xfrm>
            <a:off x="4738749" y="2369520"/>
            <a:ext cx="786217" cy="1727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Server</a:t>
            </a:r>
          </a:p>
          <a:p>
            <a:pPr algn="ctr"/>
            <a:r>
              <a:rPr lang="en-US" altLang="zh-CN" dirty="0" smtClean="0"/>
              <a:t>Side</a:t>
            </a:r>
          </a:p>
          <a:p>
            <a:pPr algn="ctr"/>
            <a:r>
              <a:rPr lang="en-US" altLang="zh-CN" dirty="0" smtClean="0"/>
              <a:t>TCP</a:t>
            </a:r>
          </a:p>
          <a:p>
            <a:pPr algn="ctr"/>
            <a:r>
              <a:rPr lang="en-US" altLang="zh-CN" dirty="0" smtClean="0"/>
              <a:t>Stack</a:t>
            </a:r>
          </a:p>
        </p:txBody>
      </p:sp>
      <p:sp>
        <p:nvSpPr>
          <p:cNvPr id="7" name="矩形 41"/>
          <p:cNvSpPr/>
          <p:nvPr/>
        </p:nvSpPr>
        <p:spPr>
          <a:xfrm>
            <a:off x="267542" y="220728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8" name="矩形 41"/>
          <p:cNvSpPr/>
          <p:nvPr/>
        </p:nvSpPr>
        <p:spPr>
          <a:xfrm>
            <a:off x="267542" y="281688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9" name="矩形 41"/>
          <p:cNvSpPr/>
          <p:nvPr/>
        </p:nvSpPr>
        <p:spPr>
          <a:xfrm>
            <a:off x="267542" y="342648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10" name="矩形 41"/>
          <p:cNvSpPr/>
          <p:nvPr/>
        </p:nvSpPr>
        <p:spPr>
          <a:xfrm>
            <a:off x="267542" y="403608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12" name="TextBox 11"/>
          <p:cNvSpPr txBox="1"/>
          <p:nvPr/>
        </p:nvSpPr>
        <p:spPr>
          <a:xfrm>
            <a:off x="3582111" y="4210639"/>
            <a:ext cx="1371577" cy="1508105"/>
          </a:xfrm>
          <a:prstGeom prst="rect">
            <a:avLst/>
          </a:prstGeom>
          <a:noFill/>
        </p:spPr>
        <p:txBody>
          <a:bodyPr wrap="none" rtlCol="0">
            <a:spAutoFit/>
          </a:bodyPr>
          <a:lstStyle/>
          <a:p>
            <a:pPr algn="ctr"/>
            <a:r>
              <a:rPr lang="en-US" sz="1400" dirty="0" smtClean="0"/>
              <a:t>Virtual Servers</a:t>
            </a:r>
          </a:p>
          <a:p>
            <a:pPr algn="ctr"/>
            <a:r>
              <a:rPr lang="en-US" sz="1400" dirty="0" smtClean="0"/>
              <a:t>Pools</a:t>
            </a:r>
          </a:p>
          <a:p>
            <a:pPr algn="ctr"/>
            <a:r>
              <a:rPr lang="en-US" sz="1400" dirty="0" smtClean="0"/>
              <a:t>Profiles</a:t>
            </a:r>
          </a:p>
          <a:p>
            <a:pPr algn="ctr"/>
            <a:r>
              <a:rPr lang="en-US" altLang="zh-CN" sz="1400" dirty="0" err="1" smtClean="0"/>
              <a:t>iRules</a:t>
            </a:r>
            <a:endParaRPr lang="en-US" altLang="zh-CN" sz="1400" dirty="0" smtClean="0"/>
          </a:p>
          <a:p>
            <a:pPr algn="ctr"/>
            <a:endParaRPr lang="en-US" dirty="0" smtClean="0"/>
          </a:p>
          <a:p>
            <a:pPr algn="ctr"/>
            <a:r>
              <a:rPr lang="en-US" dirty="0" smtClean="0"/>
              <a:t>TMOS</a:t>
            </a:r>
            <a:endParaRPr lang="en-US" dirty="0"/>
          </a:p>
        </p:txBody>
      </p:sp>
      <p:sp>
        <p:nvSpPr>
          <p:cNvPr id="13" name="矩形 41"/>
          <p:cNvSpPr/>
          <p:nvPr/>
        </p:nvSpPr>
        <p:spPr>
          <a:xfrm>
            <a:off x="7821163" y="2226953"/>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服务器</a:t>
            </a:r>
            <a:endParaRPr lang="en-US" altLang="zh-CN" dirty="0" smtClean="0"/>
          </a:p>
        </p:txBody>
      </p:sp>
      <p:sp>
        <p:nvSpPr>
          <p:cNvPr id="14" name="矩形 41"/>
          <p:cNvSpPr/>
          <p:nvPr/>
        </p:nvSpPr>
        <p:spPr>
          <a:xfrm>
            <a:off x="7821163" y="2836553"/>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服务器</a:t>
            </a:r>
            <a:endParaRPr lang="en-US" altLang="zh-CN" dirty="0" smtClean="0"/>
          </a:p>
        </p:txBody>
      </p:sp>
      <p:sp>
        <p:nvSpPr>
          <p:cNvPr id="15" name="矩形 41"/>
          <p:cNvSpPr/>
          <p:nvPr/>
        </p:nvSpPr>
        <p:spPr>
          <a:xfrm>
            <a:off x="7821163" y="3446153"/>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服务器</a:t>
            </a:r>
            <a:endParaRPr lang="en-US" altLang="zh-CN" dirty="0" smtClean="0"/>
          </a:p>
        </p:txBody>
      </p:sp>
      <p:sp>
        <p:nvSpPr>
          <p:cNvPr id="16" name="矩形 41"/>
          <p:cNvSpPr/>
          <p:nvPr/>
        </p:nvSpPr>
        <p:spPr>
          <a:xfrm>
            <a:off x="7821163" y="4055753"/>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服务器</a:t>
            </a:r>
            <a:endParaRPr lang="en-US" altLang="zh-CN" dirty="0" smtClean="0"/>
          </a:p>
        </p:txBody>
      </p:sp>
      <p:cxnSp>
        <p:nvCxnSpPr>
          <p:cNvPr id="17" name="Straight Arrow Connector 17"/>
          <p:cNvCxnSpPr>
            <a:stCxn id="7" idx="3"/>
          </p:cNvCxnSpPr>
          <p:nvPr/>
        </p:nvCxnSpPr>
        <p:spPr>
          <a:xfrm>
            <a:off x="1258142" y="2397788"/>
            <a:ext cx="1561744" cy="601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7"/>
          <p:cNvCxnSpPr>
            <a:endCxn id="13" idx="1"/>
          </p:cNvCxnSpPr>
          <p:nvPr/>
        </p:nvCxnSpPr>
        <p:spPr>
          <a:xfrm flipV="1">
            <a:off x="5905257" y="2417453"/>
            <a:ext cx="1915906" cy="787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5" name="Arc 31"/>
          <p:cNvSpPr/>
          <p:nvPr/>
        </p:nvSpPr>
        <p:spPr>
          <a:xfrm>
            <a:off x="3443350" y="2009145"/>
            <a:ext cx="1752600" cy="436575"/>
          </a:xfrm>
          <a:prstGeom prst="arc">
            <a:avLst>
              <a:gd name="adj1" fmla="val 10735989"/>
              <a:gd name="adj2" fmla="val 0"/>
            </a:avLst>
          </a:prstGeom>
          <a:ln>
            <a:headEnd type="stealth" w="lg" len="lg"/>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3824350" y="1607520"/>
            <a:ext cx="1107996" cy="369332"/>
          </a:xfrm>
          <a:prstGeom prst="rect">
            <a:avLst/>
          </a:prstGeom>
          <a:noFill/>
        </p:spPr>
        <p:txBody>
          <a:bodyPr wrap="none" rtlCol="0">
            <a:spAutoFit/>
          </a:bodyPr>
          <a:lstStyle/>
          <a:p>
            <a:r>
              <a:rPr lang="en-US" dirty="0" err="1" smtClean="0"/>
              <a:t>传输数据</a:t>
            </a:r>
            <a:endParaRPr lang="en-US" dirty="0"/>
          </a:p>
        </p:txBody>
      </p:sp>
      <p:cxnSp>
        <p:nvCxnSpPr>
          <p:cNvPr id="29" name="Straight Arrow Connector 17"/>
          <p:cNvCxnSpPr/>
          <p:nvPr/>
        </p:nvCxnSpPr>
        <p:spPr>
          <a:xfrm>
            <a:off x="1263058" y="3012305"/>
            <a:ext cx="1564003" cy="14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17"/>
          <p:cNvCxnSpPr/>
          <p:nvPr/>
        </p:nvCxnSpPr>
        <p:spPr>
          <a:xfrm>
            <a:off x="1253226" y="3621905"/>
            <a:ext cx="1573835" cy="173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17"/>
          <p:cNvCxnSpPr/>
          <p:nvPr/>
        </p:nvCxnSpPr>
        <p:spPr>
          <a:xfrm flipV="1">
            <a:off x="1263058" y="4240730"/>
            <a:ext cx="1549653" cy="60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638271" y="2108569"/>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33" name="TextBox 32"/>
          <p:cNvSpPr txBox="1"/>
          <p:nvPr/>
        </p:nvSpPr>
        <p:spPr>
          <a:xfrm>
            <a:off x="1623522" y="2762414"/>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34" name="TextBox 33"/>
          <p:cNvSpPr txBox="1"/>
          <p:nvPr/>
        </p:nvSpPr>
        <p:spPr>
          <a:xfrm>
            <a:off x="1594025" y="3381846"/>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35" name="TextBox 34"/>
          <p:cNvSpPr txBox="1"/>
          <p:nvPr/>
        </p:nvSpPr>
        <p:spPr>
          <a:xfrm>
            <a:off x="1613690" y="4001279"/>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cxnSp>
        <p:nvCxnSpPr>
          <p:cNvPr id="38" name="Straight Arrow Connector 27"/>
          <p:cNvCxnSpPr/>
          <p:nvPr/>
        </p:nvCxnSpPr>
        <p:spPr>
          <a:xfrm flipV="1">
            <a:off x="5912432" y="3061466"/>
            <a:ext cx="1923479" cy="965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27"/>
          <p:cNvCxnSpPr/>
          <p:nvPr/>
        </p:nvCxnSpPr>
        <p:spPr>
          <a:xfrm flipV="1">
            <a:off x="5926783" y="3680898"/>
            <a:ext cx="1889464" cy="14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27"/>
          <p:cNvCxnSpPr/>
          <p:nvPr/>
        </p:nvCxnSpPr>
        <p:spPr>
          <a:xfrm flipV="1">
            <a:off x="5905257" y="4280666"/>
            <a:ext cx="1910990" cy="1029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463380" y="2138462"/>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42" name="TextBox 41"/>
          <p:cNvSpPr txBox="1"/>
          <p:nvPr/>
        </p:nvSpPr>
        <p:spPr>
          <a:xfrm>
            <a:off x="6473211" y="2797223"/>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43" name="TextBox 42"/>
          <p:cNvSpPr txBox="1"/>
          <p:nvPr/>
        </p:nvSpPr>
        <p:spPr>
          <a:xfrm>
            <a:off x="6492877" y="3416655"/>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44" name="TextBox 43"/>
          <p:cNvSpPr txBox="1"/>
          <p:nvPr/>
        </p:nvSpPr>
        <p:spPr>
          <a:xfrm>
            <a:off x="6512541" y="3977095"/>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36" name="矩形 41"/>
          <p:cNvSpPr/>
          <p:nvPr/>
        </p:nvSpPr>
        <p:spPr>
          <a:xfrm>
            <a:off x="254909" y="5150007"/>
            <a:ext cx="990600" cy="381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黑客</a:t>
            </a:r>
            <a:endParaRPr lang="en-US" altLang="zh-CN" dirty="0" smtClean="0"/>
          </a:p>
        </p:txBody>
      </p:sp>
      <p:cxnSp>
        <p:nvCxnSpPr>
          <p:cNvPr id="46" name="Straight Arrow Connector 45"/>
          <p:cNvCxnSpPr/>
          <p:nvPr/>
        </p:nvCxnSpPr>
        <p:spPr>
          <a:xfrm>
            <a:off x="1370478" y="5073093"/>
            <a:ext cx="1435057"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379373" y="5419229"/>
            <a:ext cx="1435057"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379372" y="5792356"/>
            <a:ext cx="1435057"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711750" y="4793928"/>
            <a:ext cx="928785" cy="276999"/>
          </a:xfrm>
          <a:prstGeom prst="rect">
            <a:avLst/>
          </a:prstGeom>
          <a:noFill/>
        </p:spPr>
        <p:txBody>
          <a:bodyPr wrap="none" rtlCol="0">
            <a:spAutoFit/>
          </a:bodyPr>
          <a:lstStyle/>
          <a:p>
            <a:r>
              <a:rPr lang="en-US" sz="1200" dirty="0" smtClean="0"/>
              <a:t>SYN F</a:t>
            </a:r>
            <a:r>
              <a:rPr lang="en-US" altLang="zh-CN" sz="1200" dirty="0" smtClean="0"/>
              <a:t>lood</a:t>
            </a:r>
            <a:endParaRPr lang="en-US" sz="1200" dirty="0"/>
          </a:p>
        </p:txBody>
      </p:sp>
      <p:sp>
        <p:nvSpPr>
          <p:cNvPr id="50" name="TextBox 49"/>
          <p:cNvSpPr txBox="1"/>
          <p:nvPr/>
        </p:nvSpPr>
        <p:spPr>
          <a:xfrm>
            <a:off x="1670417" y="5161590"/>
            <a:ext cx="941609" cy="276999"/>
          </a:xfrm>
          <a:prstGeom prst="rect">
            <a:avLst/>
          </a:prstGeom>
          <a:noFill/>
        </p:spPr>
        <p:txBody>
          <a:bodyPr wrap="none" rtlCol="0">
            <a:spAutoFit/>
          </a:bodyPr>
          <a:lstStyle/>
          <a:p>
            <a:r>
              <a:rPr lang="en-US" sz="1200" dirty="0" smtClean="0"/>
              <a:t>ACK F</a:t>
            </a:r>
            <a:r>
              <a:rPr lang="en-US" altLang="zh-CN" sz="1200" dirty="0" smtClean="0"/>
              <a:t>lood</a:t>
            </a:r>
            <a:endParaRPr lang="en-US" sz="1200" dirty="0"/>
          </a:p>
        </p:txBody>
      </p:sp>
      <p:sp>
        <p:nvSpPr>
          <p:cNvPr id="51" name="TextBox 50"/>
          <p:cNvSpPr txBox="1"/>
          <p:nvPr/>
        </p:nvSpPr>
        <p:spPr>
          <a:xfrm>
            <a:off x="1686487" y="5507729"/>
            <a:ext cx="917363" cy="276999"/>
          </a:xfrm>
          <a:prstGeom prst="rect">
            <a:avLst/>
          </a:prstGeom>
          <a:noFill/>
        </p:spPr>
        <p:txBody>
          <a:bodyPr wrap="none" rtlCol="0">
            <a:spAutoFit/>
          </a:bodyPr>
          <a:lstStyle/>
          <a:p>
            <a:r>
              <a:rPr lang="en-US" sz="1200" dirty="0" smtClean="0"/>
              <a:t>RST Flood</a:t>
            </a:r>
            <a:endParaRPr lang="en-US" sz="1200" dirty="0"/>
          </a:p>
        </p:txBody>
      </p:sp>
      <p:pic>
        <p:nvPicPr>
          <p:cNvPr id="62" name="Picture 3"/>
          <p:cNvPicPr>
            <a:picLocks noChangeAspect="1" noChangeArrowheads="1"/>
          </p:cNvPicPr>
          <p:nvPr/>
        </p:nvPicPr>
        <p:blipFill>
          <a:blip r:embed="rId2" cstate="print"/>
          <a:srcRect/>
          <a:stretch>
            <a:fillRect/>
          </a:stretch>
        </p:blipFill>
        <p:spPr bwMode="auto">
          <a:xfrm>
            <a:off x="2835317" y="5860482"/>
            <a:ext cx="3079608" cy="575957"/>
          </a:xfrm>
          <a:prstGeom prst="rect">
            <a:avLst/>
          </a:prstGeom>
          <a:noFill/>
          <a:ln w="9525">
            <a:noFill/>
            <a:miter lim="800000"/>
            <a:headEnd/>
            <a:tailEnd/>
          </a:ln>
        </p:spPr>
      </p:pic>
      <p:sp>
        <p:nvSpPr>
          <p:cNvPr id="63" name="TextBox 62"/>
          <p:cNvSpPr txBox="1"/>
          <p:nvPr/>
        </p:nvSpPr>
        <p:spPr>
          <a:xfrm>
            <a:off x="6185092" y="4915229"/>
            <a:ext cx="2468297" cy="923330"/>
          </a:xfrm>
          <a:prstGeom prst="rect">
            <a:avLst/>
          </a:prstGeom>
          <a:noFill/>
        </p:spPr>
        <p:txBody>
          <a:bodyPr wrap="square" rtlCol="0">
            <a:spAutoFit/>
          </a:bodyPr>
          <a:lstStyle/>
          <a:p>
            <a:r>
              <a:rPr lang="en-US" dirty="0" smtClean="0"/>
              <a:t>F</a:t>
            </a:r>
            <a:r>
              <a:rPr lang="en-US" altLang="zh-CN" dirty="0" smtClean="0"/>
              <a:t>ull Proxy </a:t>
            </a:r>
            <a:r>
              <a:rPr lang="zh-CN" altLang="en-US" dirty="0" smtClean="0"/>
              <a:t>模式下，绝大部分的网络层攻击无法穿越</a:t>
            </a:r>
            <a:r>
              <a:rPr lang="en-US" altLang="zh-CN" dirty="0" smtClean="0"/>
              <a:t>BIG-IP LTM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协议层安全</a:t>
            </a:r>
            <a:r>
              <a:rPr lang="en-US" altLang="zh-CN" dirty="0" smtClean="0"/>
              <a:t>-</a:t>
            </a:r>
            <a:r>
              <a:rPr lang="zh-CN" altLang="en-US" dirty="0" smtClean="0"/>
              <a:t>强制协议规范符合</a:t>
            </a:r>
            <a:endParaRPr lang="en-US" dirty="0"/>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fld id="{D0A837A3-AB63-6543-B331-A2675DD81497}" type="slidenum">
              <a:rPr lang="en-US" smtClean="0"/>
              <a:pPr/>
              <a:t>17</a:t>
            </a:fld>
            <a:endParaRPr lang="en-US"/>
          </a:p>
        </p:txBody>
      </p:sp>
      <p:pic>
        <p:nvPicPr>
          <p:cNvPr id="5" name="Picture 4"/>
          <p:cNvPicPr>
            <a:picLocks noChangeAspect="1" noChangeArrowheads="1"/>
          </p:cNvPicPr>
          <p:nvPr/>
        </p:nvPicPr>
        <p:blipFill>
          <a:blip r:embed="rId2" cstate="print"/>
          <a:srcRect/>
          <a:stretch>
            <a:fillRect/>
          </a:stretch>
        </p:blipFill>
        <p:spPr bwMode="auto">
          <a:xfrm>
            <a:off x="326922" y="1406013"/>
            <a:ext cx="5410200" cy="4037013"/>
          </a:xfrm>
          <a:prstGeom prst="rect">
            <a:avLst/>
          </a:prstGeom>
          <a:noFill/>
          <a:ln w="9525">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2968979" y="3770919"/>
            <a:ext cx="4991100" cy="2484438"/>
          </a:xfrm>
          <a:prstGeom prst="rect">
            <a:avLst/>
          </a:prstGeom>
          <a:noFill/>
          <a:ln w="9525">
            <a:noFill/>
            <a:miter lim="800000"/>
            <a:headEnd/>
            <a:tailEnd/>
          </a:ln>
        </p:spPr>
      </p:pic>
      <p:pic>
        <p:nvPicPr>
          <p:cNvPr id="7" name="Picture 5"/>
          <p:cNvPicPr>
            <a:picLocks noChangeAspect="1" noChangeArrowheads="1"/>
          </p:cNvPicPr>
          <p:nvPr/>
        </p:nvPicPr>
        <p:blipFill>
          <a:blip r:embed="rId4" cstate="print"/>
          <a:srcRect/>
          <a:stretch>
            <a:fillRect/>
          </a:stretch>
        </p:blipFill>
        <p:spPr bwMode="auto">
          <a:xfrm>
            <a:off x="2932571" y="1183170"/>
            <a:ext cx="5286375"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被动安全模式</a:t>
            </a:r>
            <a:r>
              <a:rPr lang="en-US" altLang="zh-CN" dirty="0" smtClean="0"/>
              <a:t>-</a:t>
            </a:r>
            <a:r>
              <a:rPr lang="zh-CN" altLang="en-US" dirty="0" smtClean="0"/>
              <a:t>动态更新攻击代码特征库</a:t>
            </a:r>
            <a:endParaRPr lang="en-US" dirty="0"/>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fld id="{D0A837A3-AB63-6543-B331-A2675DD81497}" type="slidenum">
              <a:rPr lang="en-US" smtClean="0"/>
              <a:pPr/>
              <a:t>18</a:t>
            </a:fld>
            <a:endParaRPr lang="en-US"/>
          </a:p>
        </p:txBody>
      </p:sp>
      <p:pic>
        <p:nvPicPr>
          <p:cNvPr id="5" name="Picture 3"/>
          <p:cNvPicPr>
            <a:picLocks noChangeAspect="1" noChangeArrowheads="1"/>
          </p:cNvPicPr>
          <p:nvPr/>
        </p:nvPicPr>
        <p:blipFill>
          <a:blip r:embed="rId2" cstate="print"/>
          <a:srcRect/>
          <a:stretch>
            <a:fillRect/>
          </a:stretch>
        </p:blipFill>
        <p:spPr bwMode="auto">
          <a:xfrm>
            <a:off x="1834883" y="1601811"/>
            <a:ext cx="5715000" cy="1371600"/>
          </a:xfrm>
          <a:prstGeom prst="rect">
            <a:avLst/>
          </a:prstGeom>
          <a:noFill/>
          <a:ln w="9525">
            <a:noFill/>
            <a:round/>
            <a:headEnd/>
            <a:tailEnd/>
          </a:ln>
        </p:spPr>
      </p:pic>
      <p:pic>
        <p:nvPicPr>
          <p:cNvPr id="6" name="Picture 5"/>
          <p:cNvPicPr>
            <a:picLocks noChangeAspect="1" noChangeArrowheads="1"/>
          </p:cNvPicPr>
          <p:nvPr/>
        </p:nvPicPr>
        <p:blipFill>
          <a:blip r:embed="rId3" cstate="print"/>
          <a:srcRect/>
          <a:stretch>
            <a:fillRect/>
          </a:stretch>
        </p:blipFill>
        <p:spPr bwMode="auto">
          <a:xfrm>
            <a:off x="583083" y="3464319"/>
            <a:ext cx="7086600" cy="2590800"/>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主动安全模式</a:t>
            </a:r>
            <a:r>
              <a:rPr lang="en-US" altLang="zh-CN" dirty="0" smtClean="0"/>
              <a:t>-</a:t>
            </a:r>
            <a:r>
              <a:rPr lang="zh-CN" altLang="en-US" dirty="0" smtClean="0"/>
              <a:t>基于应用流程防护</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D0A837A3-AB63-6543-B331-A2675DD81497}" type="slidenum">
              <a:rPr lang="en-US" smtClean="0"/>
              <a:pPr/>
              <a:t>19</a:t>
            </a:fld>
            <a:endParaRPr lang="en-US"/>
          </a:p>
        </p:txBody>
      </p:sp>
      <p:cxnSp>
        <p:nvCxnSpPr>
          <p:cNvPr id="5" name="AutoShape 3"/>
          <p:cNvCxnSpPr>
            <a:cxnSpLocks noChangeShapeType="1"/>
            <a:stCxn id="6" idx="3"/>
            <a:endCxn id="8" idx="1"/>
          </p:cNvCxnSpPr>
          <p:nvPr/>
        </p:nvCxnSpPr>
        <p:spPr bwMode="auto">
          <a:xfrm>
            <a:off x="2057400" y="2620963"/>
            <a:ext cx="381000" cy="911225"/>
          </a:xfrm>
          <a:prstGeom prst="bentConnector3">
            <a:avLst>
              <a:gd name="adj1" fmla="val 50000"/>
            </a:avLst>
          </a:prstGeom>
          <a:noFill/>
          <a:ln w="28575">
            <a:solidFill>
              <a:srgbClr val="339933"/>
            </a:solidFill>
            <a:miter lim="800000"/>
            <a:headEnd/>
            <a:tailEnd/>
          </a:ln>
          <a:effectLst/>
        </p:spPr>
      </p:cxnSp>
      <p:sp>
        <p:nvSpPr>
          <p:cNvPr id="6" name="Rectangle 4"/>
          <p:cNvSpPr>
            <a:spLocks noChangeArrowheads="1"/>
          </p:cNvSpPr>
          <p:nvPr/>
        </p:nvSpPr>
        <p:spPr bwMode="auto">
          <a:xfrm>
            <a:off x="914400" y="2286000"/>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7" name="Rectangle 5"/>
          <p:cNvSpPr>
            <a:spLocks noChangeArrowheads="1"/>
          </p:cNvSpPr>
          <p:nvPr/>
        </p:nvSpPr>
        <p:spPr bwMode="auto">
          <a:xfrm>
            <a:off x="2438400" y="2286000"/>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8" name="Rectangle 6"/>
          <p:cNvSpPr>
            <a:spLocks noChangeArrowheads="1"/>
          </p:cNvSpPr>
          <p:nvPr/>
        </p:nvSpPr>
        <p:spPr bwMode="auto">
          <a:xfrm>
            <a:off x="2438400" y="3197225"/>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9" name="Rectangle 7"/>
          <p:cNvSpPr>
            <a:spLocks noChangeArrowheads="1"/>
          </p:cNvSpPr>
          <p:nvPr/>
        </p:nvSpPr>
        <p:spPr bwMode="auto">
          <a:xfrm>
            <a:off x="2438400" y="4108450"/>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10" name="Rectangle 8"/>
          <p:cNvSpPr>
            <a:spLocks noChangeArrowheads="1"/>
          </p:cNvSpPr>
          <p:nvPr/>
        </p:nvSpPr>
        <p:spPr bwMode="auto">
          <a:xfrm>
            <a:off x="4038600" y="3197225"/>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11" name="Rectangle 9"/>
          <p:cNvSpPr>
            <a:spLocks noChangeArrowheads="1"/>
          </p:cNvSpPr>
          <p:nvPr/>
        </p:nvSpPr>
        <p:spPr bwMode="auto">
          <a:xfrm>
            <a:off x="6934200" y="3197225"/>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12" name="Rectangle 10"/>
          <p:cNvSpPr>
            <a:spLocks noChangeArrowheads="1"/>
          </p:cNvSpPr>
          <p:nvPr/>
        </p:nvSpPr>
        <p:spPr bwMode="auto">
          <a:xfrm>
            <a:off x="5486400" y="3197225"/>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cxnSp>
        <p:nvCxnSpPr>
          <p:cNvPr id="13" name="AutoShape 11"/>
          <p:cNvCxnSpPr>
            <a:cxnSpLocks noChangeShapeType="1"/>
            <a:stCxn id="6" idx="3"/>
            <a:endCxn id="7" idx="1"/>
          </p:cNvCxnSpPr>
          <p:nvPr/>
        </p:nvCxnSpPr>
        <p:spPr bwMode="auto">
          <a:xfrm>
            <a:off x="2057400" y="2619375"/>
            <a:ext cx="381000" cy="0"/>
          </a:xfrm>
          <a:prstGeom prst="straightConnector1">
            <a:avLst/>
          </a:prstGeom>
          <a:noFill/>
          <a:ln w="28575">
            <a:solidFill>
              <a:srgbClr val="339933"/>
            </a:solidFill>
            <a:round/>
            <a:headEnd/>
            <a:tailEnd/>
          </a:ln>
          <a:effectLst/>
        </p:spPr>
      </p:cxnSp>
      <p:cxnSp>
        <p:nvCxnSpPr>
          <p:cNvPr id="14" name="AutoShape 12"/>
          <p:cNvCxnSpPr>
            <a:cxnSpLocks noChangeShapeType="1"/>
            <a:stCxn id="6" idx="3"/>
            <a:endCxn id="9" idx="1"/>
          </p:cNvCxnSpPr>
          <p:nvPr/>
        </p:nvCxnSpPr>
        <p:spPr bwMode="auto">
          <a:xfrm>
            <a:off x="2057400" y="2619375"/>
            <a:ext cx="381000" cy="1822450"/>
          </a:xfrm>
          <a:prstGeom prst="bentConnector3">
            <a:avLst>
              <a:gd name="adj1" fmla="val 50000"/>
            </a:avLst>
          </a:prstGeom>
          <a:noFill/>
          <a:ln w="28575">
            <a:solidFill>
              <a:srgbClr val="339933"/>
            </a:solidFill>
            <a:miter lim="800000"/>
            <a:headEnd/>
            <a:tailEnd/>
          </a:ln>
          <a:effectLst/>
        </p:spPr>
      </p:cxnSp>
      <p:cxnSp>
        <p:nvCxnSpPr>
          <p:cNvPr id="15" name="AutoShape 13"/>
          <p:cNvCxnSpPr>
            <a:cxnSpLocks noChangeShapeType="1"/>
            <a:stCxn id="8" idx="3"/>
            <a:endCxn id="10" idx="1"/>
          </p:cNvCxnSpPr>
          <p:nvPr/>
        </p:nvCxnSpPr>
        <p:spPr bwMode="auto">
          <a:xfrm>
            <a:off x="3581400" y="3530600"/>
            <a:ext cx="457200" cy="0"/>
          </a:xfrm>
          <a:prstGeom prst="straightConnector1">
            <a:avLst/>
          </a:prstGeom>
          <a:noFill/>
          <a:ln w="28575">
            <a:solidFill>
              <a:srgbClr val="339933"/>
            </a:solidFill>
            <a:round/>
            <a:headEnd/>
            <a:tailEnd/>
          </a:ln>
          <a:effectLst/>
        </p:spPr>
      </p:cxnSp>
      <p:cxnSp>
        <p:nvCxnSpPr>
          <p:cNvPr id="16" name="AutoShape 14"/>
          <p:cNvCxnSpPr>
            <a:cxnSpLocks noChangeShapeType="1"/>
            <a:stCxn id="11" idx="1"/>
            <a:endCxn id="12" idx="3"/>
          </p:cNvCxnSpPr>
          <p:nvPr/>
        </p:nvCxnSpPr>
        <p:spPr bwMode="auto">
          <a:xfrm rot="10800000">
            <a:off x="6629400" y="3530600"/>
            <a:ext cx="304800" cy="0"/>
          </a:xfrm>
          <a:prstGeom prst="straightConnector1">
            <a:avLst/>
          </a:prstGeom>
          <a:noFill/>
          <a:ln w="28575">
            <a:solidFill>
              <a:srgbClr val="339933"/>
            </a:solidFill>
            <a:round/>
            <a:headEnd/>
            <a:tailEnd/>
          </a:ln>
          <a:effectLst/>
        </p:spPr>
      </p:cxnSp>
      <p:cxnSp>
        <p:nvCxnSpPr>
          <p:cNvPr id="17" name="AutoShape 15"/>
          <p:cNvCxnSpPr>
            <a:cxnSpLocks noChangeShapeType="1"/>
            <a:stCxn id="10" idx="3"/>
            <a:endCxn id="12" idx="1"/>
          </p:cNvCxnSpPr>
          <p:nvPr/>
        </p:nvCxnSpPr>
        <p:spPr bwMode="auto">
          <a:xfrm>
            <a:off x="5181600" y="3530600"/>
            <a:ext cx="304800" cy="0"/>
          </a:xfrm>
          <a:prstGeom prst="straightConnector1">
            <a:avLst/>
          </a:prstGeom>
          <a:noFill/>
          <a:ln w="28575">
            <a:solidFill>
              <a:srgbClr val="339933"/>
            </a:solidFill>
            <a:round/>
            <a:headEnd/>
            <a:tailEnd/>
          </a:ln>
          <a:effectLst/>
        </p:spPr>
      </p:cxnSp>
      <p:sp>
        <p:nvSpPr>
          <p:cNvPr id="18" name="Rectangle 16"/>
          <p:cNvSpPr>
            <a:spLocks noChangeArrowheads="1"/>
          </p:cNvSpPr>
          <p:nvPr/>
        </p:nvSpPr>
        <p:spPr bwMode="auto">
          <a:xfrm>
            <a:off x="4038600" y="4957763"/>
            <a:ext cx="1143000" cy="668337"/>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19" name="Rectangle 17"/>
          <p:cNvSpPr>
            <a:spLocks noChangeArrowheads="1"/>
          </p:cNvSpPr>
          <p:nvPr/>
        </p:nvSpPr>
        <p:spPr bwMode="auto">
          <a:xfrm>
            <a:off x="4038600" y="4108450"/>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20" name="Rectangle 18"/>
          <p:cNvSpPr>
            <a:spLocks noChangeArrowheads="1"/>
          </p:cNvSpPr>
          <p:nvPr/>
        </p:nvSpPr>
        <p:spPr bwMode="auto">
          <a:xfrm>
            <a:off x="4038600" y="5808663"/>
            <a:ext cx="1143000" cy="668337"/>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cxnSp>
        <p:nvCxnSpPr>
          <p:cNvPr id="21" name="AutoShape 19"/>
          <p:cNvCxnSpPr>
            <a:cxnSpLocks noChangeShapeType="1"/>
            <a:stCxn id="9" idx="3"/>
            <a:endCxn id="19" idx="1"/>
          </p:cNvCxnSpPr>
          <p:nvPr/>
        </p:nvCxnSpPr>
        <p:spPr bwMode="auto">
          <a:xfrm>
            <a:off x="3581400" y="4441825"/>
            <a:ext cx="457200" cy="0"/>
          </a:xfrm>
          <a:prstGeom prst="straightConnector1">
            <a:avLst/>
          </a:prstGeom>
          <a:noFill/>
          <a:ln w="28575">
            <a:solidFill>
              <a:srgbClr val="339933"/>
            </a:solidFill>
            <a:round/>
            <a:headEnd/>
            <a:tailEnd/>
          </a:ln>
          <a:effectLst/>
        </p:spPr>
      </p:cxnSp>
      <p:cxnSp>
        <p:nvCxnSpPr>
          <p:cNvPr id="22" name="AutoShape 20"/>
          <p:cNvCxnSpPr>
            <a:cxnSpLocks noChangeShapeType="1"/>
            <a:stCxn id="9" idx="3"/>
            <a:endCxn id="18" idx="1"/>
          </p:cNvCxnSpPr>
          <p:nvPr/>
        </p:nvCxnSpPr>
        <p:spPr bwMode="auto">
          <a:xfrm>
            <a:off x="3581400" y="4441825"/>
            <a:ext cx="457200" cy="850900"/>
          </a:xfrm>
          <a:prstGeom prst="bentConnector3">
            <a:avLst>
              <a:gd name="adj1" fmla="val 50000"/>
            </a:avLst>
          </a:prstGeom>
          <a:noFill/>
          <a:ln w="28575">
            <a:solidFill>
              <a:srgbClr val="339933"/>
            </a:solidFill>
            <a:miter lim="800000"/>
            <a:headEnd/>
            <a:tailEnd/>
          </a:ln>
          <a:effectLst/>
        </p:spPr>
      </p:cxnSp>
      <p:cxnSp>
        <p:nvCxnSpPr>
          <p:cNvPr id="23" name="AutoShape 21"/>
          <p:cNvCxnSpPr>
            <a:cxnSpLocks noChangeShapeType="1"/>
            <a:stCxn id="9" idx="3"/>
            <a:endCxn id="20" idx="1"/>
          </p:cNvCxnSpPr>
          <p:nvPr/>
        </p:nvCxnSpPr>
        <p:spPr bwMode="auto">
          <a:xfrm>
            <a:off x="3581400" y="4441825"/>
            <a:ext cx="457200" cy="1701800"/>
          </a:xfrm>
          <a:prstGeom prst="bentConnector3">
            <a:avLst>
              <a:gd name="adj1" fmla="val 50000"/>
            </a:avLst>
          </a:prstGeom>
          <a:noFill/>
          <a:ln w="28575">
            <a:solidFill>
              <a:srgbClr val="339933"/>
            </a:solidFill>
            <a:miter lim="800000"/>
            <a:headEnd/>
            <a:tailEnd/>
          </a:ln>
          <a:effectLst/>
        </p:spPr>
      </p:cxnSp>
      <p:cxnSp>
        <p:nvCxnSpPr>
          <p:cNvPr id="24" name="AutoShape 22"/>
          <p:cNvCxnSpPr>
            <a:cxnSpLocks noChangeShapeType="1"/>
            <a:stCxn id="8" idx="3"/>
            <a:endCxn id="18" idx="1"/>
          </p:cNvCxnSpPr>
          <p:nvPr/>
        </p:nvCxnSpPr>
        <p:spPr bwMode="auto">
          <a:xfrm>
            <a:off x="3581400" y="3532188"/>
            <a:ext cx="457200" cy="1760537"/>
          </a:xfrm>
          <a:prstGeom prst="curvedConnector3">
            <a:avLst>
              <a:gd name="adj1" fmla="val 50000"/>
            </a:avLst>
          </a:prstGeom>
          <a:noFill/>
          <a:ln w="28575">
            <a:solidFill>
              <a:srgbClr val="9E0000"/>
            </a:solidFill>
            <a:prstDash val="dash"/>
            <a:round/>
            <a:headEnd/>
            <a:tailEnd type="triangle" w="med" len="med"/>
          </a:ln>
          <a:effectLst/>
        </p:spPr>
      </p:cxnSp>
      <p:cxnSp>
        <p:nvCxnSpPr>
          <p:cNvPr id="25" name="AutoShape 23"/>
          <p:cNvCxnSpPr>
            <a:cxnSpLocks noChangeShapeType="1"/>
          </p:cNvCxnSpPr>
          <p:nvPr/>
        </p:nvCxnSpPr>
        <p:spPr bwMode="auto">
          <a:xfrm flipV="1">
            <a:off x="5181600" y="3505200"/>
            <a:ext cx="304800" cy="1760538"/>
          </a:xfrm>
          <a:prstGeom prst="curvedConnector3">
            <a:avLst>
              <a:gd name="adj1" fmla="val 50000"/>
            </a:avLst>
          </a:prstGeom>
          <a:noFill/>
          <a:ln w="28575">
            <a:solidFill>
              <a:srgbClr val="9E0000"/>
            </a:solidFill>
            <a:prstDash val="dash"/>
            <a:round/>
            <a:headEnd/>
            <a:tailEnd type="triangle" w="med" len="med"/>
          </a:ln>
          <a:effectLst/>
        </p:spPr>
      </p:cxnSp>
      <p:cxnSp>
        <p:nvCxnSpPr>
          <p:cNvPr id="26" name="AutoShape 24"/>
          <p:cNvCxnSpPr>
            <a:cxnSpLocks noChangeShapeType="1"/>
          </p:cNvCxnSpPr>
          <p:nvPr/>
        </p:nvCxnSpPr>
        <p:spPr bwMode="auto">
          <a:xfrm rot="16200000" flipH="1">
            <a:off x="6019006" y="2439194"/>
            <a:ext cx="1588" cy="2895600"/>
          </a:xfrm>
          <a:prstGeom prst="curvedConnector3">
            <a:avLst>
              <a:gd name="adj1" fmla="val 14300000"/>
            </a:avLst>
          </a:prstGeom>
          <a:noFill/>
          <a:ln w="28575">
            <a:solidFill>
              <a:srgbClr val="9E0000"/>
            </a:solidFill>
            <a:prstDash val="dash"/>
            <a:round/>
            <a:headEnd/>
            <a:tailEnd type="triangle" w="med" len="med"/>
          </a:ln>
          <a:effectLst/>
        </p:spPr>
      </p:cxnSp>
      <p:grpSp>
        <p:nvGrpSpPr>
          <p:cNvPr id="3" name="Group 25"/>
          <p:cNvGrpSpPr>
            <a:grpSpLocks/>
          </p:cNvGrpSpPr>
          <p:nvPr/>
        </p:nvGrpSpPr>
        <p:grpSpPr bwMode="auto">
          <a:xfrm>
            <a:off x="5715000" y="3810000"/>
            <a:ext cx="914400" cy="701675"/>
            <a:chOff x="3648" y="2784"/>
            <a:chExt cx="576" cy="442"/>
          </a:xfrm>
        </p:grpSpPr>
        <p:sp>
          <p:nvSpPr>
            <p:cNvPr id="28" name="AutoShape 26"/>
            <p:cNvSpPr>
              <a:spLocks noChangeArrowheads="1"/>
            </p:cNvSpPr>
            <p:nvPr/>
          </p:nvSpPr>
          <p:spPr bwMode="auto">
            <a:xfrm>
              <a:off x="3744" y="2784"/>
              <a:ext cx="336" cy="288"/>
            </a:xfrm>
            <a:prstGeom prst="triangle">
              <a:avLst>
                <a:gd name="adj" fmla="val 50000"/>
              </a:avLst>
            </a:prstGeom>
            <a:solidFill>
              <a:srgbClr val="FFCC00"/>
            </a:solidFill>
            <a:ln w="28575">
              <a:noFill/>
              <a:prstDash val="dash"/>
              <a:miter lim="800000"/>
              <a:headEnd/>
              <a:tailEnd/>
            </a:ln>
            <a:effectLst/>
          </p:spPr>
          <p:txBody>
            <a:bodyPr wrap="none" anchor="ctr">
              <a:prstTxWarp prst="textNoShape">
                <a:avLst/>
              </a:prstTxWarp>
            </a:bodyPr>
            <a:lstStyle/>
            <a:p>
              <a:pPr algn="r"/>
              <a:r>
                <a:rPr lang="en-GB" sz="3200">
                  <a:latin typeface="Helvetica" pitchFamily="-110" charset="0"/>
                </a:rPr>
                <a:t>!</a:t>
              </a:r>
              <a:endParaRPr lang="en-US" altLang="zh-CN" sz="3200">
                <a:latin typeface="Helvetica" pitchFamily="-110" charset="0"/>
                <a:ea typeface="宋体" pitchFamily="-110" charset="-122"/>
                <a:cs typeface="宋体" pitchFamily="-110" charset="-122"/>
              </a:endParaRPr>
            </a:p>
          </p:txBody>
        </p:sp>
        <p:sp>
          <p:nvSpPr>
            <p:cNvPr id="29" name="Text Box 27"/>
            <p:cNvSpPr txBox="1">
              <a:spLocks noChangeArrowheads="1"/>
            </p:cNvSpPr>
            <p:nvPr/>
          </p:nvSpPr>
          <p:spPr bwMode="auto">
            <a:xfrm>
              <a:off x="3648" y="3072"/>
              <a:ext cx="576" cy="154"/>
            </a:xfrm>
            <a:prstGeom prst="rect">
              <a:avLst/>
            </a:prstGeom>
            <a:solidFill>
              <a:schemeClr val="bg1"/>
            </a:solidFill>
            <a:ln w="3175">
              <a:noFill/>
              <a:miter lim="800000"/>
              <a:headEnd/>
              <a:tailEnd/>
            </a:ln>
            <a:effectLst/>
          </p:spPr>
          <p:txBody>
            <a:bodyPr>
              <a:prstTxWarp prst="textNoShape">
                <a:avLst/>
              </a:prstTxWarp>
              <a:spAutoFit/>
            </a:bodyPr>
            <a:lstStyle/>
            <a:p>
              <a:r>
                <a:rPr lang="en-GB" sz="1000" b="0">
                  <a:latin typeface="Helvetica" pitchFamily="-110" charset="0"/>
                </a:rPr>
                <a:t>VIOLATION</a:t>
              </a:r>
              <a:endParaRPr lang="en-US" altLang="zh-CN" sz="1000" b="0">
                <a:latin typeface="Helvetica" pitchFamily="-110" charset="0"/>
                <a:ea typeface="宋体" pitchFamily="-110" charset="-122"/>
                <a:cs typeface="宋体" pitchFamily="-110" charset="-122"/>
              </a:endParaRPr>
            </a:p>
          </p:txBody>
        </p:sp>
      </p:grpSp>
      <p:grpSp>
        <p:nvGrpSpPr>
          <p:cNvPr id="27" name="Group 28"/>
          <p:cNvGrpSpPr>
            <a:grpSpLocks/>
          </p:cNvGrpSpPr>
          <p:nvPr/>
        </p:nvGrpSpPr>
        <p:grpSpPr bwMode="auto">
          <a:xfrm>
            <a:off x="4953000" y="4038600"/>
            <a:ext cx="914400" cy="701675"/>
            <a:chOff x="3648" y="2784"/>
            <a:chExt cx="576" cy="442"/>
          </a:xfrm>
        </p:grpSpPr>
        <p:sp>
          <p:nvSpPr>
            <p:cNvPr id="31" name="AutoShape 29"/>
            <p:cNvSpPr>
              <a:spLocks noChangeArrowheads="1"/>
            </p:cNvSpPr>
            <p:nvPr/>
          </p:nvSpPr>
          <p:spPr bwMode="auto">
            <a:xfrm>
              <a:off x="3744" y="2784"/>
              <a:ext cx="336" cy="288"/>
            </a:xfrm>
            <a:prstGeom prst="triangle">
              <a:avLst>
                <a:gd name="adj" fmla="val 50000"/>
              </a:avLst>
            </a:prstGeom>
            <a:solidFill>
              <a:srgbClr val="FFCC00"/>
            </a:solidFill>
            <a:ln w="28575">
              <a:noFill/>
              <a:prstDash val="dash"/>
              <a:miter lim="800000"/>
              <a:headEnd/>
              <a:tailEnd/>
            </a:ln>
            <a:effectLst/>
          </p:spPr>
          <p:txBody>
            <a:bodyPr wrap="none" anchor="ctr">
              <a:prstTxWarp prst="textNoShape">
                <a:avLst/>
              </a:prstTxWarp>
            </a:bodyPr>
            <a:lstStyle/>
            <a:p>
              <a:pPr algn="r"/>
              <a:r>
                <a:rPr lang="en-GB" sz="3200">
                  <a:latin typeface="Helvetica" pitchFamily="-110" charset="0"/>
                </a:rPr>
                <a:t>!</a:t>
              </a:r>
              <a:endParaRPr lang="en-US" altLang="zh-CN" sz="3200">
                <a:latin typeface="Helvetica" pitchFamily="-110" charset="0"/>
                <a:ea typeface="宋体" pitchFamily="-110" charset="-122"/>
                <a:cs typeface="宋体" pitchFamily="-110" charset="-122"/>
              </a:endParaRPr>
            </a:p>
          </p:txBody>
        </p:sp>
        <p:sp>
          <p:nvSpPr>
            <p:cNvPr id="32" name="Text Box 30"/>
            <p:cNvSpPr txBox="1">
              <a:spLocks noChangeArrowheads="1"/>
            </p:cNvSpPr>
            <p:nvPr/>
          </p:nvSpPr>
          <p:spPr bwMode="auto">
            <a:xfrm>
              <a:off x="3648" y="3072"/>
              <a:ext cx="576" cy="154"/>
            </a:xfrm>
            <a:prstGeom prst="rect">
              <a:avLst/>
            </a:prstGeom>
            <a:solidFill>
              <a:schemeClr val="bg1"/>
            </a:solidFill>
            <a:ln w="3175">
              <a:noFill/>
              <a:miter lim="800000"/>
              <a:headEnd/>
              <a:tailEnd/>
            </a:ln>
            <a:effectLst/>
          </p:spPr>
          <p:txBody>
            <a:bodyPr>
              <a:prstTxWarp prst="textNoShape">
                <a:avLst/>
              </a:prstTxWarp>
              <a:spAutoFit/>
            </a:bodyPr>
            <a:lstStyle/>
            <a:p>
              <a:r>
                <a:rPr lang="en-GB" sz="1000" b="0">
                  <a:latin typeface="Helvetica" pitchFamily="-110" charset="0"/>
                </a:rPr>
                <a:t>VIOLATION</a:t>
              </a:r>
              <a:endParaRPr lang="en-US" altLang="zh-CN" sz="1000" b="0">
                <a:latin typeface="Helvetica" pitchFamily="-110" charset="0"/>
                <a:ea typeface="宋体" pitchFamily="-110" charset="-122"/>
                <a:cs typeface="宋体" pitchFamily="-110" charset="-122"/>
              </a:endParaRPr>
            </a:p>
          </p:txBody>
        </p:sp>
      </p:grpSp>
      <p:sp>
        <p:nvSpPr>
          <p:cNvPr id="33" name="Oval 31"/>
          <p:cNvSpPr>
            <a:spLocks noChangeArrowheads="1"/>
          </p:cNvSpPr>
          <p:nvPr/>
        </p:nvSpPr>
        <p:spPr bwMode="auto">
          <a:xfrm>
            <a:off x="3505200" y="3886200"/>
            <a:ext cx="533400" cy="533400"/>
          </a:xfrm>
          <a:prstGeom prst="ellipse">
            <a:avLst/>
          </a:prstGeom>
          <a:solidFill>
            <a:srgbClr val="9E0000"/>
          </a:solidFill>
          <a:ln w="28575">
            <a:noFill/>
            <a:prstDash val="dash"/>
            <a:round/>
            <a:headEnd/>
            <a:tailEnd/>
          </a:ln>
          <a:effectLst/>
        </p:spPr>
        <p:txBody>
          <a:bodyPr wrap="none" anchor="ctr">
            <a:prstTxWarp prst="textNoShape">
              <a:avLst/>
            </a:prstTxWarp>
          </a:bodyPr>
          <a:lstStyle/>
          <a:p>
            <a:pPr algn="r"/>
            <a:r>
              <a:rPr lang="en-GB" sz="3200">
                <a:solidFill>
                  <a:schemeClr val="bg1"/>
                </a:solidFill>
                <a:latin typeface="Helvetica" pitchFamily="-110" charset="0"/>
              </a:rPr>
              <a:t>?</a:t>
            </a:r>
            <a:endParaRPr lang="en-US" altLang="zh-CN" sz="3200">
              <a:solidFill>
                <a:schemeClr val="bg1"/>
              </a:solidFill>
              <a:latin typeface="Helvetica" pitchFamily="-110" charset="0"/>
              <a:ea typeface="宋体" pitchFamily="-110" charset="-122"/>
              <a:cs typeface="宋体" pitchFamily="-110" charset="-122"/>
            </a:endParaRPr>
          </a:p>
        </p:txBody>
      </p:sp>
      <p:sp>
        <p:nvSpPr>
          <p:cNvPr id="34" name="Text Box 32"/>
          <p:cNvSpPr txBox="1">
            <a:spLocks noChangeArrowheads="1"/>
          </p:cNvSpPr>
          <p:nvPr/>
        </p:nvSpPr>
        <p:spPr bwMode="auto">
          <a:xfrm>
            <a:off x="457200" y="4953000"/>
            <a:ext cx="3048000" cy="1155700"/>
          </a:xfrm>
          <a:prstGeom prst="rect">
            <a:avLst/>
          </a:prstGeom>
          <a:noFill/>
          <a:ln w="28575">
            <a:noFill/>
            <a:prstDash val="dash"/>
            <a:miter lim="800000"/>
            <a:headEnd/>
            <a:tailEnd/>
          </a:ln>
          <a:effectLst/>
        </p:spPr>
        <p:txBody>
          <a:bodyPr>
            <a:prstTxWarp prst="textNoShape">
              <a:avLst/>
            </a:prstTxWarp>
            <a:spAutoFit/>
          </a:bodyPr>
          <a:lstStyle/>
          <a:p>
            <a:pPr marL="182563" indent="-182563">
              <a:buFontTx/>
              <a:buChar char="•"/>
            </a:pPr>
            <a:r>
              <a:rPr lang="en-GB" sz="1400"/>
              <a:t>Should this be a violation?</a:t>
            </a:r>
          </a:p>
          <a:p>
            <a:pPr marL="182563" indent="-182563">
              <a:buFontTx/>
              <a:buChar char="•"/>
            </a:pPr>
            <a:r>
              <a:rPr lang="en-GB" sz="1400"/>
              <a:t>The user may have bookmarked the page!</a:t>
            </a:r>
            <a:endParaRPr lang="en-US" altLang="zh-CN" sz="1400">
              <a:ea typeface="宋体" pitchFamily="-110" charset="-122"/>
              <a:cs typeface="宋体" pitchFamily="-110" charset="-122"/>
            </a:endParaRPr>
          </a:p>
          <a:p>
            <a:pPr marL="182563" indent="-182563">
              <a:buFontTx/>
              <a:buChar char="•"/>
            </a:pPr>
            <a:r>
              <a:rPr lang="en-GB" sz="1400"/>
              <a:t>Unnecessarily enforcing flow can lead to false positives.</a:t>
            </a:r>
            <a:endParaRPr lang="en-US" altLang="zh-CN" sz="1400">
              <a:ea typeface="宋体" pitchFamily="-110" charset="-122"/>
              <a:cs typeface="宋体" pitchFamily="-110" charset="-122"/>
            </a:endParaRPr>
          </a:p>
        </p:txBody>
      </p:sp>
      <p:sp>
        <p:nvSpPr>
          <p:cNvPr id="35" name="Text Box 33"/>
          <p:cNvSpPr txBox="1">
            <a:spLocks noChangeArrowheads="1"/>
          </p:cNvSpPr>
          <p:nvPr/>
        </p:nvSpPr>
        <p:spPr bwMode="auto">
          <a:xfrm>
            <a:off x="6248400" y="4648200"/>
            <a:ext cx="2667000" cy="1368425"/>
          </a:xfrm>
          <a:prstGeom prst="rect">
            <a:avLst/>
          </a:prstGeom>
          <a:noFill/>
          <a:ln w="28575">
            <a:noFill/>
            <a:prstDash val="dash"/>
            <a:miter lim="800000"/>
            <a:headEnd/>
            <a:tailEnd/>
          </a:ln>
          <a:effectLst/>
        </p:spPr>
        <p:txBody>
          <a:bodyPr>
            <a:prstTxWarp prst="textNoShape">
              <a:avLst/>
            </a:prstTxWarp>
            <a:spAutoFit/>
          </a:bodyPr>
          <a:lstStyle/>
          <a:p>
            <a:r>
              <a:rPr lang="en-GB" sz="1400"/>
              <a:t>This part of the site is a financial transaction that requires authentication; we should enforce strict flow and parameter validation</a:t>
            </a:r>
          </a:p>
          <a:p>
            <a:endParaRPr lang="zh-CN" altLang="en-US" sz="1400">
              <a:ea typeface="宋体" pitchFamily="-110" charset="-122"/>
              <a:cs typeface="宋体" pitchFamily="-110" charset="-122"/>
            </a:endParaRPr>
          </a:p>
        </p:txBody>
      </p:sp>
      <p:sp>
        <p:nvSpPr>
          <p:cNvPr id="36" name="Text Box 34"/>
          <p:cNvSpPr txBox="1">
            <a:spLocks noChangeArrowheads="1"/>
          </p:cNvSpPr>
          <p:nvPr/>
        </p:nvSpPr>
        <p:spPr bwMode="auto">
          <a:xfrm>
            <a:off x="5638800" y="3352800"/>
            <a:ext cx="838200" cy="177800"/>
          </a:xfrm>
          <a:prstGeom prst="rect">
            <a:avLst/>
          </a:prstGeom>
          <a:noFill/>
          <a:ln w="3175">
            <a:solidFill>
              <a:schemeClr val="tx1"/>
            </a:solidFill>
            <a:miter lim="800000"/>
            <a:headEnd/>
            <a:tailEnd/>
          </a:ln>
          <a:effectLst/>
        </p:spPr>
        <p:txBody>
          <a:bodyPr lIns="54000" tIns="10800" rIns="54000" bIns="10800">
            <a:prstTxWarp prst="textNoShape">
              <a:avLst/>
            </a:prstTxWarp>
            <a:spAutoFit/>
          </a:bodyPr>
          <a:lstStyle/>
          <a:p>
            <a:r>
              <a:rPr lang="en-GB" sz="1000" b="0">
                <a:latin typeface="Helvetica" pitchFamily="-110" charset="0"/>
              </a:rPr>
              <a:t>From Acc.</a:t>
            </a:r>
            <a:endParaRPr lang="en-US" altLang="zh-CN" sz="1000" b="0">
              <a:latin typeface="Helvetica" pitchFamily="-110" charset="0"/>
              <a:ea typeface="宋体" pitchFamily="-110" charset="-122"/>
              <a:cs typeface="宋体" pitchFamily="-110" charset="-122"/>
            </a:endParaRPr>
          </a:p>
        </p:txBody>
      </p:sp>
      <p:sp>
        <p:nvSpPr>
          <p:cNvPr id="37" name="Text Box 35"/>
          <p:cNvSpPr txBox="1">
            <a:spLocks noChangeArrowheads="1"/>
          </p:cNvSpPr>
          <p:nvPr/>
        </p:nvSpPr>
        <p:spPr bwMode="auto">
          <a:xfrm>
            <a:off x="7086600" y="3581400"/>
            <a:ext cx="838200" cy="177800"/>
          </a:xfrm>
          <a:prstGeom prst="rect">
            <a:avLst/>
          </a:prstGeom>
          <a:noFill/>
          <a:ln w="3175">
            <a:solidFill>
              <a:schemeClr val="tx1"/>
            </a:solidFill>
            <a:miter lim="800000"/>
            <a:headEnd/>
            <a:tailEnd/>
          </a:ln>
          <a:effectLst/>
        </p:spPr>
        <p:txBody>
          <a:bodyPr lIns="54000" tIns="10800" rIns="54000" bIns="10800">
            <a:prstTxWarp prst="textNoShape">
              <a:avLst/>
            </a:prstTxWarp>
            <a:spAutoFit/>
          </a:bodyPr>
          <a:lstStyle/>
          <a:p>
            <a:r>
              <a:rPr lang="en-GB" sz="1000" b="0">
                <a:latin typeface="Helvetica" pitchFamily="-110" charset="0"/>
              </a:rPr>
              <a:t>Transfer</a:t>
            </a:r>
            <a:endParaRPr lang="en-US" altLang="zh-CN" sz="1000" b="0">
              <a:latin typeface="Helvetica" pitchFamily="-110" charset="0"/>
              <a:ea typeface="宋体" pitchFamily="-110" charset="-122"/>
              <a:cs typeface="宋体" pitchFamily="-110" charset="-122"/>
            </a:endParaRPr>
          </a:p>
        </p:txBody>
      </p:sp>
      <p:sp>
        <p:nvSpPr>
          <p:cNvPr id="38" name="Text Box 36"/>
          <p:cNvSpPr txBox="1">
            <a:spLocks noChangeArrowheads="1"/>
          </p:cNvSpPr>
          <p:nvPr/>
        </p:nvSpPr>
        <p:spPr bwMode="auto">
          <a:xfrm>
            <a:off x="7086600" y="3352800"/>
            <a:ext cx="838200" cy="177800"/>
          </a:xfrm>
          <a:prstGeom prst="rect">
            <a:avLst/>
          </a:prstGeom>
          <a:noFill/>
          <a:ln w="3175">
            <a:solidFill>
              <a:schemeClr val="tx1"/>
            </a:solidFill>
            <a:miter lim="800000"/>
            <a:headEnd/>
            <a:tailEnd/>
          </a:ln>
          <a:effectLst/>
        </p:spPr>
        <p:txBody>
          <a:bodyPr lIns="54000" tIns="10800" rIns="54000" bIns="10800">
            <a:prstTxWarp prst="textNoShape">
              <a:avLst/>
            </a:prstTxWarp>
            <a:spAutoFit/>
          </a:bodyPr>
          <a:lstStyle/>
          <a:p>
            <a:r>
              <a:rPr lang="en-GB" sz="1000" b="0">
                <a:latin typeface="Helvetica" pitchFamily="-110" charset="0"/>
              </a:rPr>
              <a:t>$ Amount</a:t>
            </a:r>
            <a:endParaRPr lang="en-US" altLang="zh-CN" sz="1000" b="0">
              <a:latin typeface="Helvetica" pitchFamily="-110" charset="0"/>
              <a:ea typeface="宋体" pitchFamily="-110" charset="-122"/>
              <a:cs typeface="宋体" pitchFamily="-110" charset="-122"/>
            </a:endParaRPr>
          </a:p>
        </p:txBody>
      </p:sp>
      <p:sp>
        <p:nvSpPr>
          <p:cNvPr id="39" name="Text Box 37"/>
          <p:cNvSpPr txBox="1">
            <a:spLocks noChangeArrowheads="1"/>
          </p:cNvSpPr>
          <p:nvPr/>
        </p:nvSpPr>
        <p:spPr bwMode="auto">
          <a:xfrm>
            <a:off x="5638800" y="3581400"/>
            <a:ext cx="838200" cy="177800"/>
          </a:xfrm>
          <a:prstGeom prst="rect">
            <a:avLst/>
          </a:prstGeom>
          <a:noFill/>
          <a:ln w="3175">
            <a:solidFill>
              <a:schemeClr val="tx1"/>
            </a:solidFill>
            <a:miter lim="800000"/>
            <a:headEnd/>
            <a:tailEnd/>
          </a:ln>
          <a:effectLst/>
        </p:spPr>
        <p:txBody>
          <a:bodyPr lIns="54000" tIns="10800" rIns="54000" bIns="10800">
            <a:prstTxWarp prst="textNoShape">
              <a:avLst/>
            </a:prstTxWarp>
            <a:spAutoFit/>
          </a:bodyPr>
          <a:lstStyle/>
          <a:p>
            <a:r>
              <a:rPr lang="en-GB" sz="1000" b="0">
                <a:latin typeface="Helvetica" pitchFamily="-110" charset="0"/>
              </a:rPr>
              <a:t>To Acc.</a:t>
            </a:r>
            <a:endParaRPr lang="en-US" altLang="zh-CN" sz="1000" b="0">
              <a:latin typeface="Helvetica" pitchFamily="-110" charset="0"/>
              <a:ea typeface="宋体" pitchFamily="-110" charset="-122"/>
              <a:cs typeface="宋体" pitchFamily="-110" charset="-122"/>
            </a:endParaRPr>
          </a:p>
        </p:txBody>
      </p:sp>
      <p:sp>
        <p:nvSpPr>
          <p:cNvPr id="40" name="Text Box 38"/>
          <p:cNvSpPr txBox="1">
            <a:spLocks noChangeArrowheads="1"/>
          </p:cNvSpPr>
          <p:nvPr/>
        </p:nvSpPr>
        <p:spPr bwMode="auto">
          <a:xfrm>
            <a:off x="4191000" y="3581400"/>
            <a:ext cx="838200" cy="177800"/>
          </a:xfrm>
          <a:prstGeom prst="rect">
            <a:avLst/>
          </a:prstGeom>
          <a:noFill/>
          <a:ln w="3175">
            <a:solidFill>
              <a:schemeClr val="tx1"/>
            </a:solidFill>
            <a:miter lim="800000"/>
            <a:headEnd/>
            <a:tailEnd/>
          </a:ln>
          <a:effectLst/>
        </p:spPr>
        <p:txBody>
          <a:bodyPr lIns="54000" tIns="10800" rIns="54000" bIns="10800">
            <a:prstTxWarp prst="textNoShape">
              <a:avLst/>
            </a:prstTxWarp>
            <a:spAutoFit/>
          </a:bodyPr>
          <a:lstStyle/>
          <a:p>
            <a:r>
              <a:rPr lang="en-GB" sz="1000" b="0">
                <a:latin typeface="Helvetica" pitchFamily="-110" charset="0"/>
              </a:rPr>
              <a:t>Password</a:t>
            </a:r>
            <a:endParaRPr lang="en-US" altLang="zh-CN" sz="1000" b="0">
              <a:latin typeface="Helvetica" pitchFamily="-110" charset="0"/>
              <a:ea typeface="宋体" pitchFamily="-110" charset="-122"/>
              <a:cs typeface="宋体" pitchFamily="-110" charset="-122"/>
            </a:endParaRPr>
          </a:p>
        </p:txBody>
      </p:sp>
      <p:sp>
        <p:nvSpPr>
          <p:cNvPr id="41" name="Text Box 39"/>
          <p:cNvSpPr txBox="1">
            <a:spLocks noChangeArrowheads="1"/>
          </p:cNvSpPr>
          <p:nvPr/>
        </p:nvSpPr>
        <p:spPr bwMode="auto">
          <a:xfrm>
            <a:off x="4191000" y="3276600"/>
            <a:ext cx="838200" cy="177800"/>
          </a:xfrm>
          <a:prstGeom prst="rect">
            <a:avLst/>
          </a:prstGeom>
          <a:noFill/>
          <a:ln w="3175">
            <a:solidFill>
              <a:schemeClr val="tx1"/>
            </a:solidFill>
            <a:miter lim="800000"/>
            <a:headEnd/>
            <a:tailEnd/>
          </a:ln>
          <a:effectLst/>
        </p:spPr>
        <p:txBody>
          <a:bodyPr lIns="54000" tIns="10800" rIns="54000" bIns="10800">
            <a:prstTxWarp prst="textNoShape">
              <a:avLst/>
            </a:prstTxWarp>
            <a:spAutoFit/>
          </a:bodyPr>
          <a:lstStyle/>
          <a:p>
            <a:r>
              <a:rPr lang="en-GB" sz="1000" b="0">
                <a:latin typeface="Helvetica" pitchFamily="-110" charset="0"/>
              </a:rPr>
              <a:t>Username</a:t>
            </a:r>
            <a:endParaRPr lang="en-US" altLang="zh-CN" sz="1000" b="0">
              <a:latin typeface="Helvetica" pitchFamily="-110" charset="0"/>
              <a:ea typeface="宋体" pitchFamily="-110" charset="-122"/>
              <a:cs typeface="宋体" pitchFamily="-110" charset="-122"/>
            </a:endParaRPr>
          </a:p>
        </p:txBody>
      </p:sp>
      <p:cxnSp>
        <p:nvCxnSpPr>
          <p:cNvPr id="42" name="AutoShape 40"/>
          <p:cNvCxnSpPr>
            <a:cxnSpLocks noChangeShapeType="1"/>
          </p:cNvCxnSpPr>
          <p:nvPr/>
        </p:nvCxnSpPr>
        <p:spPr bwMode="auto">
          <a:xfrm rot="5400000" flipV="1">
            <a:off x="5295106" y="2477294"/>
            <a:ext cx="1588" cy="1447800"/>
          </a:xfrm>
          <a:prstGeom prst="curvedConnector3">
            <a:avLst>
              <a:gd name="adj1" fmla="val -14400000"/>
            </a:avLst>
          </a:prstGeom>
          <a:noFill/>
          <a:ln w="28575">
            <a:solidFill>
              <a:srgbClr val="9E0000"/>
            </a:solidFill>
            <a:prstDash val="dash"/>
            <a:round/>
            <a:headEnd/>
            <a:tailEnd type="triangle" w="med" len="med"/>
          </a:ln>
          <a:effectLst/>
        </p:spPr>
      </p:cxnSp>
      <p:grpSp>
        <p:nvGrpSpPr>
          <p:cNvPr id="30" name="Group 41"/>
          <p:cNvGrpSpPr>
            <a:grpSpLocks/>
          </p:cNvGrpSpPr>
          <p:nvPr/>
        </p:nvGrpSpPr>
        <p:grpSpPr bwMode="auto">
          <a:xfrm>
            <a:off x="4953000" y="2514600"/>
            <a:ext cx="914400" cy="701675"/>
            <a:chOff x="3648" y="2784"/>
            <a:chExt cx="576" cy="442"/>
          </a:xfrm>
        </p:grpSpPr>
        <p:sp>
          <p:nvSpPr>
            <p:cNvPr id="44" name="AutoShape 42"/>
            <p:cNvSpPr>
              <a:spLocks noChangeArrowheads="1"/>
            </p:cNvSpPr>
            <p:nvPr/>
          </p:nvSpPr>
          <p:spPr bwMode="auto">
            <a:xfrm>
              <a:off x="3744" y="2784"/>
              <a:ext cx="336" cy="288"/>
            </a:xfrm>
            <a:prstGeom prst="triangle">
              <a:avLst>
                <a:gd name="adj" fmla="val 50000"/>
              </a:avLst>
            </a:prstGeom>
            <a:solidFill>
              <a:srgbClr val="339933"/>
            </a:solidFill>
            <a:ln w="28575">
              <a:noFill/>
              <a:prstDash val="dash"/>
              <a:miter lim="800000"/>
              <a:headEnd/>
              <a:tailEnd/>
            </a:ln>
            <a:effectLst/>
          </p:spPr>
          <p:txBody>
            <a:bodyPr wrap="none" anchor="ctr">
              <a:prstTxWarp prst="textNoShape">
                <a:avLst/>
              </a:prstTxWarp>
            </a:bodyPr>
            <a:lstStyle/>
            <a:p>
              <a:pPr algn="r"/>
              <a:r>
                <a:rPr lang="en-GB" sz="3200">
                  <a:latin typeface="Helvetica" pitchFamily="-110" charset="0"/>
                </a:rPr>
                <a:t>!</a:t>
              </a:r>
              <a:endParaRPr lang="en-US" altLang="zh-CN" sz="3200">
                <a:latin typeface="Helvetica" pitchFamily="-110" charset="0"/>
                <a:ea typeface="宋体" pitchFamily="-110" charset="-122"/>
                <a:cs typeface="宋体" pitchFamily="-110" charset="-122"/>
              </a:endParaRPr>
            </a:p>
          </p:txBody>
        </p:sp>
        <p:sp>
          <p:nvSpPr>
            <p:cNvPr id="45" name="Text Box 43"/>
            <p:cNvSpPr txBox="1">
              <a:spLocks noChangeArrowheads="1"/>
            </p:cNvSpPr>
            <p:nvPr/>
          </p:nvSpPr>
          <p:spPr bwMode="auto">
            <a:xfrm>
              <a:off x="3648" y="3072"/>
              <a:ext cx="576" cy="154"/>
            </a:xfrm>
            <a:prstGeom prst="rect">
              <a:avLst/>
            </a:prstGeom>
            <a:solidFill>
              <a:schemeClr val="bg1"/>
            </a:solidFill>
            <a:ln w="3175">
              <a:noFill/>
              <a:miter lim="800000"/>
              <a:headEnd/>
              <a:tailEnd/>
            </a:ln>
            <a:effectLst/>
          </p:spPr>
          <p:txBody>
            <a:bodyPr>
              <a:prstTxWarp prst="textNoShape">
                <a:avLst/>
              </a:prstTxWarp>
              <a:spAutoFit/>
            </a:bodyPr>
            <a:lstStyle/>
            <a:p>
              <a:r>
                <a:rPr lang="en-GB" sz="1000" b="0">
                  <a:latin typeface="Helvetica" pitchFamily="-110" charset="0"/>
                </a:rPr>
                <a:t>ALLOWED</a:t>
              </a:r>
              <a:endParaRPr lang="en-US" altLang="zh-CN" sz="1000" b="0">
                <a:latin typeface="Helvetica" pitchFamily="-110" charset="0"/>
                <a:ea typeface="宋体" pitchFamily="-110" charset="-122"/>
                <a:cs typeface="宋体" pitchFamily="-110"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chemeClr val="tx1"/>
                </a:solidFill>
              </a:rPr>
              <a:t>Agenda</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zh-CN" altLang="en-US" sz="4000" dirty="0" smtClean="0">
                <a:solidFill>
                  <a:schemeClr val="tx1"/>
                </a:solidFill>
              </a:rPr>
              <a:t>应用交付网络架构设计</a:t>
            </a:r>
            <a:endParaRPr lang="en-US" altLang="zh-CN" sz="4000" dirty="0" smtClean="0">
              <a:solidFill>
                <a:schemeClr val="tx1"/>
              </a:solidFill>
            </a:endParaRPr>
          </a:p>
          <a:p>
            <a:r>
              <a:rPr lang="zh-CN" altLang="en-US" sz="4000" dirty="0" smtClean="0">
                <a:solidFill>
                  <a:schemeClr val="tx1"/>
                </a:solidFill>
              </a:rPr>
              <a:t>从应用交付到云计算</a:t>
            </a:r>
          </a:p>
          <a:p>
            <a:r>
              <a:rPr lang="zh-CN" altLang="en-US" sz="4000" dirty="0" smtClean="0">
                <a:solidFill>
                  <a:schemeClr val="tx1"/>
                </a:solidFill>
              </a:rPr>
              <a:t>案例分析</a:t>
            </a:r>
            <a:endParaRPr lang="en-US" altLang="zh-CN" sz="4000" dirty="0" smtClean="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zh-CN" altLang="en-US" dirty="0" smtClean="0"/>
              <a:t>系统运维管理</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F5</a:t>
            </a:r>
            <a:r>
              <a:rPr lang="zh-CN" altLang="en-US" dirty="0" smtClean="0"/>
              <a:t>的系统运维管理</a:t>
            </a:r>
            <a:endParaRPr lang="en-US" dirty="0"/>
          </a:p>
        </p:txBody>
      </p:sp>
      <p:sp>
        <p:nvSpPr>
          <p:cNvPr id="4" name="Rectangle 162"/>
          <p:cNvSpPr>
            <a:spLocks noChangeArrowheads="1"/>
          </p:cNvSpPr>
          <p:nvPr/>
        </p:nvSpPr>
        <p:spPr bwMode="auto">
          <a:xfrm>
            <a:off x="4515464" y="3733800"/>
            <a:ext cx="1981200" cy="236220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zh-CN">
              <a:solidFill>
                <a:schemeClr val="lt1"/>
              </a:solidFill>
              <a:latin typeface="+mn-lt"/>
            </a:endParaRPr>
          </a:p>
        </p:txBody>
      </p:sp>
      <p:sp>
        <p:nvSpPr>
          <p:cNvPr id="5" name="Rectangle 3"/>
          <p:cNvSpPr txBox="1">
            <a:spLocks noChangeArrowheads="1"/>
          </p:cNvSpPr>
          <p:nvPr/>
        </p:nvSpPr>
        <p:spPr bwMode="auto">
          <a:xfrm>
            <a:off x="194647" y="4921046"/>
            <a:ext cx="7533507" cy="1637071"/>
          </a:xfrm>
          <a:prstGeom prst="rect">
            <a:avLst/>
          </a:prstGeom>
          <a:noFill/>
          <a:ln w="9525">
            <a:noFill/>
            <a:miter lim="800000"/>
            <a:headEnd/>
            <a:tailEnd/>
          </a:ln>
        </p:spPr>
        <p:txBody>
          <a:bodyPr>
            <a:prstTxWarp prst="textNoShape">
              <a:avLst/>
            </a:prstTxWarp>
          </a:bodyPr>
          <a:lstStyle/>
          <a:p>
            <a:pPr marL="342900" indent="-342900" algn="l" eaLnBrk="1" hangingPunct="1">
              <a:spcBef>
                <a:spcPct val="20000"/>
              </a:spcBef>
              <a:buFont typeface="Arial" pitchFamily="-110" charset="0"/>
              <a:buChar char="•"/>
            </a:pPr>
            <a:r>
              <a:rPr lang="zh-CN" altLang="en-US" sz="1400" dirty="0" smtClean="0"/>
              <a:t>监控 </a:t>
            </a:r>
            <a:r>
              <a:rPr lang="en-US" altLang="zh-CN" sz="1400" dirty="0" smtClean="0"/>
              <a:t>F5 BIG-IP LTM</a:t>
            </a:r>
          </a:p>
          <a:p>
            <a:pPr marL="342900" indent="-342900" algn="l" eaLnBrk="1" hangingPunct="1">
              <a:spcBef>
                <a:spcPct val="20000"/>
              </a:spcBef>
              <a:buFont typeface="Arial" pitchFamily="-110" charset="0"/>
              <a:buChar char="•"/>
            </a:pPr>
            <a:r>
              <a:rPr lang="zh-CN" altLang="en-US" sz="1400" dirty="0" smtClean="0">
                <a:latin typeface="Arial" pitchFamily="-110" charset="0"/>
              </a:rPr>
              <a:t>收集</a:t>
            </a:r>
            <a:r>
              <a:rPr lang="en-US" altLang="zh-CN" sz="1400" dirty="0" smtClean="0">
                <a:latin typeface="Arial" pitchFamily="-110" charset="0"/>
              </a:rPr>
              <a:t>LTM</a:t>
            </a:r>
            <a:r>
              <a:rPr lang="zh-CN" altLang="en-US" sz="1400" dirty="0" smtClean="0">
                <a:latin typeface="Arial" pitchFamily="-110" charset="0"/>
              </a:rPr>
              <a:t>上的数据和配置变化</a:t>
            </a:r>
            <a:endParaRPr lang="en-US" altLang="zh-CN" sz="1400" dirty="0" smtClean="0">
              <a:latin typeface="Arial" pitchFamily="-110" charset="0"/>
            </a:endParaRPr>
          </a:p>
          <a:p>
            <a:pPr marL="342900" indent="-342900" algn="l" eaLnBrk="1" hangingPunct="1">
              <a:spcBef>
                <a:spcPct val="20000"/>
              </a:spcBef>
              <a:buFont typeface="Arial" pitchFamily="-110" charset="0"/>
              <a:buChar char="•"/>
            </a:pPr>
            <a:r>
              <a:rPr lang="zh-CN" altLang="en-US" sz="1400" dirty="0" smtClean="0"/>
              <a:t>在数据达到阀值或健康检查变化</a:t>
            </a:r>
            <a:endParaRPr lang="en-US" altLang="zh-CN" sz="1400" dirty="0" smtClean="0"/>
          </a:p>
          <a:p>
            <a:pPr marL="342900" indent="-342900" algn="l" eaLnBrk="1" hangingPunct="1">
              <a:spcBef>
                <a:spcPct val="20000"/>
              </a:spcBef>
              <a:buFont typeface="Arial" pitchFamily="-110" charset="0"/>
              <a:buChar char="•"/>
            </a:pPr>
            <a:r>
              <a:rPr lang="zh-CN" altLang="en-US" sz="1400" dirty="0" smtClean="0"/>
              <a:t>的时候提供警告</a:t>
            </a:r>
            <a:endParaRPr lang="en-US" altLang="zh-CN" sz="1400" dirty="0" smtClean="0"/>
          </a:p>
          <a:p>
            <a:pPr marL="342900" indent="-342900" algn="l" eaLnBrk="1" hangingPunct="1">
              <a:spcBef>
                <a:spcPct val="20000"/>
              </a:spcBef>
              <a:buFont typeface="Arial" pitchFamily="-110" charset="0"/>
              <a:buChar char="•"/>
            </a:pPr>
            <a:r>
              <a:rPr lang="zh-CN" altLang="en-US" sz="1400" dirty="0" smtClean="0">
                <a:latin typeface="Arial" pitchFamily="-110" charset="0"/>
              </a:rPr>
              <a:t>提供对数据的报表</a:t>
            </a:r>
            <a:endParaRPr lang="en-US" altLang="zh-CN" sz="1400" dirty="0" smtClean="0">
              <a:latin typeface="Arial" pitchFamily="-110" charset="0"/>
            </a:endParaRPr>
          </a:p>
          <a:p>
            <a:pPr marL="342900" indent="-342900" algn="l" eaLnBrk="1" hangingPunct="1">
              <a:spcBef>
                <a:spcPct val="20000"/>
              </a:spcBef>
              <a:buFont typeface="Arial" pitchFamily="-110" charset="0"/>
              <a:buChar char="•"/>
            </a:pPr>
            <a:r>
              <a:rPr lang="zh-CN" altLang="en-US" sz="1400" dirty="0" smtClean="0"/>
              <a:t>提供远程代理程序支持数据收集</a:t>
            </a:r>
            <a:endParaRPr lang="en-US" altLang="zh-CN" sz="1400" dirty="0" smtClean="0"/>
          </a:p>
          <a:p>
            <a:pPr marL="342900" indent="-342900" algn="l" eaLnBrk="1" hangingPunct="1">
              <a:spcBef>
                <a:spcPct val="20000"/>
              </a:spcBef>
              <a:buFont typeface="Arial" pitchFamily="-110" charset="0"/>
              <a:buChar char="•"/>
            </a:pPr>
            <a:endParaRPr lang="en-US" altLang="zh-CN" sz="1400" dirty="0">
              <a:latin typeface="Arial" pitchFamily="-110" charset="0"/>
            </a:endParaRPr>
          </a:p>
        </p:txBody>
      </p:sp>
      <p:grpSp>
        <p:nvGrpSpPr>
          <p:cNvPr id="6" name="Group 72"/>
          <p:cNvGrpSpPr>
            <a:grpSpLocks/>
          </p:cNvGrpSpPr>
          <p:nvPr/>
        </p:nvGrpSpPr>
        <p:grpSpPr bwMode="auto">
          <a:xfrm>
            <a:off x="194289" y="2286000"/>
            <a:ext cx="1654175" cy="1828800"/>
            <a:chOff x="744" y="2160"/>
            <a:chExt cx="1042" cy="1152"/>
          </a:xfrm>
        </p:grpSpPr>
        <p:pic>
          <p:nvPicPr>
            <p:cNvPr id="7" name="Picture 73"/>
            <p:cNvPicPr>
              <a:picLocks noChangeAspect="1" noChangeArrowheads="1"/>
            </p:cNvPicPr>
            <p:nvPr/>
          </p:nvPicPr>
          <p:blipFill>
            <a:blip r:embed="rId2" cstate="print"/>
            <a:srcRect/>
            <a:stretch>
              <a:fillRect/>
            </a:stretch>
          </p:blipFill>
          <p:spPr bwMode="auto">
            <a:xfrm>
              <a:off x="864" y="2352"/>
              <a:ext cx="922" cy="960"/>
            </a:xfrm>
            <a:prstGeom prst="rect">
              <a:avLst/>
            </a:prstGeom>
            <a:noFill/>
            <a:ln w="9525">
              <a:noFill/>
              <a:miter lim="800000"/>
              <a:headEnd/>
              <a:tailEnd/>
            </a:ln>
          </p:spPr>
        </p:pic>
        <p:pic>
          <p:nvPicPr>
            <p:cNvPr id="8" name="Picture 74" descr="browser">
              <a:hlinkClick r:id="rId3"/>
            </p:cNvPr>
            <p:cNvPicPr>
              <a:picLocks noChangeAspect="1" noChangeArrowheads="1"/>
            </p:cNvPicPr>
            <p:nvPr/>
          </p:nvPicPr>
          <p:blipFill>
            <a:blip r:embed="rId4" cstate="print"/>
            <a:srcRect/>
            <a:stretch>
              <a:fillRect/>
            </a:stretch>
          </p:blipFill>
          <p:spPr bwMode="auto">
            <a:xfrm>
              <a:off x="1344" y="2400"/>
              <a:ext cx="240" cy="203"/>
            </a:xfrm>
            <a:prstGeom prst="rect">
              <a:avLst/>
            </a:prstGeom>
            <a:noFill/>
            <a:ln w="9525">
              <a:noFill/>
              <a:miter lim="800000"/>
              <a:headEnd/>
              <a:tailEnd/>
            </a:ln>
          </p:spPr>
        </p:pic>
        <p:pic>
          <p:nvPicPr>
            <p:cNvPr id="9" name="Picture 75"/>
            <p:cNvPicPr>
              <a:picLocks noChangeAspect="1" noChangeArrowheads="1"/>
            </p:cNvPicPr>
            <p:nvPr/>
          </p:nvPicPr>
          <p:blipFill>
            <a:blip r:embed="rId5" cstate="print"/>
            <a:srcRect/>
            <a:stretch>
              <a:fillRect/>
            </a:stretch>
          </p:blipFill>
          <p:spPr bwMode="auto">
            <a:xfrm>
              <a:off x="744" y="2160"/>
              <a:ext cx="474" cy="461"/>
            </a:xfrm>
            <a:prstGeom prst="rect">
              <a:avLst/>
            </a:prstGeom>
            <a:noFill/>
            <a:ln w="9525">
              <a:noFill/>
              <a:miter lim="800000"/>
              <a:headEnd/>
              <a:tailEnd/>
            </a:ln>
          </p:spPr>
        </p:pic>
      </p:grpSp>
      <p:sp>
        <p:nvSpPr>
          <p:cNvPr id="10" name="Rectangle 95"/>
          <p:cNvSpPr>
            <a:spLocks noChangeArrowheads="1"/>
          </p:cNvSpPr>
          <p:nvPr/>
        </p:nvSpPr>
        <p:spPr bwMode="auto">
          <a:xfrm>
            <a:off x="6877664" y="1524000"/>
            <a:ext cx="914400" cy="213360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zh-CN">
              <a:solidFill>
                <a:schemeClr val="lt1"/>
              </a:solidFill>
              <a:latin typeface="+mn-lt"/>
            </a:endParaRPr>
          </a:p>
        </p:txBody>
      </p:sp>
      <p:sp>
        <p:nvSpPr>
          <p:cNvPr id="11" name="Text Box 43"/>
          <p:cNvSpPr txBox="1">
            <a:spLocks noChangeArrowheads="1"/>
          </p:cNvSpPr>
          <p:nvPr/>
        </p:nvSpPr>
        <p:spPr bwMode="auto">
          <a:xfrm>
            <a:off x="7106264" y="1524000"/>
            <a:ext cx="471488" cy="244475"/>
          </a:xfrm>
          <a:prstGeom prst="rect">
            <a:avLst/>
          </a:prstGeom>
          <a:noFill/>
          <a:ln w="9525">
            <a:noFill/>
            <a:miter lim="800000"/>
            <a:headEnd/>
            <a:tailEnd/>
          </a:ln>
        </p:spPr>
        <p:txBody>
          <a:bodyPr wrap="none">
            <a:prstTxWarp prst="textNoShape">
              <a:avLst/>
            </a:prstTxWarp>
            <a:spAutoFit/>
          </a:bodyPr>
          <a:lstStyle/>
          <a:p>
            <a:r>
              <a:rPr lang="en-US" altLang="zh-CN" sz="1000">
                <a:latin typeface="Helvetica" pitchFamily="-110" charset="0"/>
              </a:rPr>
              <a:t>Zone</a:t>
            </a:r>
          </a:p>
        </p:txBody>
      </p:sp>
      <p:pic>
        <p:nvPicPr>
          <p:cNvPr id="12" name="Picture 76"/>
          <p:cNvPicPr>
            <a:picLocks noChangeAspect="1" noChangeArrowheads="1"/>
          </p:cNvPicPr>
          <p:nvPr/>
        </p:nvPicPr>
        <p:blipFill>
          <a:blip r:embed="rId6" cstate="print"/>
          <a:srcRect/>
          <a:stretch>
            <a:fillRect/>
          </a:stretch>
        </p:blipFill>
        <p:spPr bwMode="auto">
          <a:xfrm>
            <a:off x="6953864" y="3333750"/>
            <a:ext cx="722313" cy="274638"/>
          </a:xfrm>
          <a:prstGeom prst="rect">
            <a:avLst/>
          </a:prstGeom>
          <a:noFill/>
          <a:ln w="9525">
            <a:noFill/>
            <a:miter lim="800000"/>
            <a:headEnd/>
            <a:tailEnd/>
          </a:ln>
        </p:spPr>
      </p:pic>
      <p:pic>
        <p:nvPicPr>
          <p:cNvPr id="13" name="Picture 77"/>
          <p:cNvPicPr>
            <a:picLocks noChangeAspect="1" noChangeArrowheads="1"/>
          </p:cNvPicPr>
          <p:nvPr/>
        </p:nvPicPr>
        <p:blipFill>
          <a:blip r:embed="rId6" cstate="print"/>
          <a:srcRect/>
          <a:stretch>
            <a:fillRect/>
          </a:stretch>
        </p:blipFill>
        <p:spPr bwMode="auto">
          <a:xfrm>
            <a:off x="6953864" y="3124200"/>
            <a:ext cx="722313" cy="274638"/>
          </a:xfrm>
          <a:prstGeom prst="rect">
            <a:avLst/>
          </a:prstGeom>
          <a:noFill/>
          <a:ln w="9525">
            <a:noFill/>
            <a:miter lim="800000"/>
            <a:headEnd/>
            <a:tailEnd/>
          </a:ln>
        </p:spPr>
      </p:pic>
      <p:pic>
        <p:nvPicPr>
          <p:cNvPr id="14" name="Picture 78"/>
          <p:cNvPicPr>
            <a:picLocks noChangeAspect="1" noChangeArrowheads="1"/>
          </p:cNvPicPr>
          <p:nvPr/>
        </p:nvPicPr>
        <p:blipFill>
          <a:blip r:embed="rId6" cstate="print"/>
          <a:srcRect/>
          <a:stretch>
            <a:fillRect/>
          </a:stretch>
        </p:blipFill>
        <p:spPr bwMode="auto">
          <a:xfrm>
            <a:off x="6953864" y="2895600"/>
            <a:ext cx="722313" cy="274638"/>
          </a:xfrm>
          <a:prstGeom prst="rect">
            <a:avLst/>
          </a:prstGeom>
          <a:noFill/>
          <a:ln w="9525">
            <a:noFill/>
            <a:miter lim="800000"/>
            <a:headEnd/>
            <a:tailEnd/>
          </a:ln>
        </p:spPr>
      </p:pic>
      <p:pic>
        <p:nvPicPr>
          <p:cNvPr id="15" name="Picture 79"/>
          <p:cNvPicPr>
            <a:picLocks noChangeAspect="1" noChangeArrowheads="1"/>
          </p:cNvPicPr>
          <p:nvPr/>
        </p:nvPicPr>
        <p:blipFill>
          <a:blip r:embed="rId6" cstate="print"/>
          <a:srcRect/>
          <a:stretch>
            <a:fillRect/>
          </a:stretch>
        </p:blipFill>
        <p:spPr bwMode="auto">
          <a:xfrm>
            <a:off x="6953864" y="2667000"/>
            <a:ext cx="722313" cy="274638"/>
          </a:xfrm>
          <a:prstGeom prst="rect">
            <a:avLst/>
          </a:prstGeom>
          <a:noFill/>
          <a:ln w="9525">
            <a:noFill/>
            <a:miter lim="800000"/>
            <a:headEnd/>
            <a:tailEnd/>
          </a:ln>
        </p:spPr>
      </p:pic>
      <p:pic>
        <p:nvPicPr>
          <p:cNvPr id="16" name="Picture 80"/>
          <p:cNvPicPr>
            <a:picLocks noChangeAspect="1" noChangeArrowheads="1"/>
          </p:cNvPicPr>
          <p:nvPr/>
        </p:nvPicPr>
        <p:blipFill>
          <a:blip r:embed="rId6" cstate="print"/>
          <a:srcRect/>
          <a:stretch>
            <a:fillRect/>
          </a:stretch>
        </p:blipFill>
        <p:spPr bwMode="auto">
          <a:xfrm>
            <a:off x="6953864" y="2438400"/>
            <a:ext cx="722313" cy="274638"/>
          </a:xfrm>
          <a:prstGeom prst="rect">
            <a:avLst/>
          </a:prstGeom>
          <a:noFill/>
          <a:ln w="9525">
            <a:noFill/>
            <a:miter lim="800000"/>
            <a:headEnd/>
            <a:tailEnd/>
          </a:ln>
        </p:spPr>
      </p:pic>
      <p:pic>
        <p:nvPicPr>
          <p:cNvPr id="17" name="Picture 81"/>
          <p:cNvPicPr>
            <a:picLocks noChangeAspect="1" noChangeArrowheads="1"/>
          </p:cNvPicPr>
          <p:nvPr/>
        </p:nvPicPr>
        <p:blipFill>
          <a:blip r:embed="rId6" cstate="print"/>
          <a:srcRect/>
          <a:stretch>
            <a:fillRect/>
          </a:stretch>
        </p:blipFill>
        <p:spPr bwMode="auto">
          <a:xfrm>
            <a:off x="6953864" y="2209800"/>
            <a:ext cx="722313" cy="274638"/>
          </a:xfrm>
          <a:prstGeom prst="rect">
            <a:avLst/>
          </a:prstGeom>
          <a:noFill/>
          <a:ln w="9525">
            <a:noFill/>
            <a:miter lim="800000"/>
            <a:headEnd/>
            <a:tailEnd/>
          </a:ln>
        </p:spPr>
      </p:pic>
      <p:pic>
        <p:nvPicPr>
          <p:cNvPr id="18" name="Picture 82"/>
          <p:cNvPicPr>
            <a:picLocks noChangeAspect="1" noChangeArrowheads="1"/>
          </p:cNvPicPr>
          <p:nvPr/>
        </p:nvPicPr>
        <p:blipFill>
          <a:blip r:embed="rId6" cstate="print"/>
          <a:srcRect/>
          <a:stretch>
            <a:fillRect/>
          </a:stretch>
        </p:blipFill>
        <p:spPr bwMode="auto">
          <a:xfrm>
            <a:off x="6953864" y="1981200"/>
            <a:ext cx="722313" cy="274638"/>
          </a:xfrm>
          <a:prstGeom prst="rect">
            <a:avLst/>
          </a:prstGeom>
          <a:noFill/>
          <a:ln w="9525">
            <a:noFill/>
            <a:miter lim="800000"/>
            <a:headEnd/>
            <a:tailEnd/>
          </a:ln>
        </p:spPr>
      </p:pic>
      <p:pic>
        <p:nvPicPr>
          <p:cNvPr id="19" name="Picture 83"/>
          <p:cNvPicPr>
            <a:picLocks noChangeAspect="1" noChangeArrowheads="1"/>
          </p:cNvPicPr>
          <p:nvPr/>
        </p:nvPicPr>
        <p:blipFill>
          <a:blip r:embed="rId6" cstate="print"/>
          <a:srcRect/>
          <a:stretch>
            <a:fillRect/>
          </a:stretch>
        </p:blipFill>
        <p:spPr bwMode="auto">
          <a:xfrm>
            <a:off x="6953864" y="1752600"/>
            <a:ext cx="722313" cy="274638"/>
          </a:xfrm>
          <a:prstGeom prst="rect">
            <a:avLst/>
          </a:prstGeom>
          <a:noFill/>
          <a:ln w="9525">
            <a:noFill/>
            <a:miter lim="800000"/>
            <a:headEnd/>
            <a:tailEnd/>
          </a:ln>
        </p:spPr>
      </p:pic>
      <p:sp>
        <p:nvSpPr>
          <p:cNvPr id="20" name="Rectangle 98"/>
          <p:cNvSpPr>
            <a:spLocks noChangeArrowheads="1"/>
          </p:cNvSpPr>
          <p:nvPr/>
        </p:nvSpPr>
        <p:spPr bwMode="auto">
          <a:xfrm>
            <a:off x="8020664" y="1828800"/>
            <a:ext cx="914400" cy="213360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zh-CN">
              <a:solidFill>
                <a:schemeClr val="lt1"/>
              </a:solidFill>
              <a:latin typeface="+mn-lt"/>
            </a:endParaRPr>
          </a:p>
        </p:txBody>
      </p:sp>
      <p:sp>
        <p:nvSpPr>
          <p:cNvPr id="21" name="Text Box 99"/>
          <p:cNvSpPr txBox="1">
            <a:spLocks noChangeArrowheads="1"/>
          </p:cNvSpPr>
          <p:nvPr/>
        </p:nvSpPr>
        <p:spPr bwMode="auto">
          <a:xfrm>
            <a:off x="8249264" y="1828800"/>
            <a:ext cx="471488" cy="244475"/>
          </a:xfrm>
          <a:prstGeom prst="rect">
            <a:avLst/>
          </a:prstGeom>
          <a:noFill/>
          <a:ln w="9525">
            <a:noFill/>
            <a:miter lim="800000"/>
            <a:headEnd/>
            <a:tailEnd/>
          </a:ln>
        </p:spPr>
        <p:txBody>
          <a:bodyPr wrap="none">
            <a:prstTxWarp prst="textNoShape">
              <a:avLst/>
            </a:prstTxWarp>
            <a:spAutoFit/>
          </a:bodyPr>
          <a:lstStyle/>
          <a:p>
            <a:r>
              <a:rPr lang="en-US" altLang="zh-CN" sz="1000">
                <a:latin typeface="Helvetica" pitchFamily="-110" charset="0"/>
              </a:rPr>
              <a:t>Zone</a:t>
            </a:r>
          </a:p>
        </p:txBody>
      </p:sp>
      <p:pic>
        <p:nvPicPr>
          <p:cNvPr id="22" name="Picture 100"/>
          <p:cNvPicPr>
            <a:picLocks noChangeAspect="1" noChangeArrowheads="1"/>
          </p:cNvPicPr>
          <p:nvPr/>
        </p:nvPicPr>
        <p:blipFill>
          <a:blip r:embed="rId6" cstate="print"/>
          <a:srcRect/>
          <a:stretch>
            <a:fillRect/>
          </a:stretch>
        </p:blipFill>
        <p:spPr bwMode="auto">
          <a:xfrm>
            <a:off x="8096864" y="3638550"/>
            <a:ext cx="722313" cy="274638"/>
          </a:xfrm>
          <a:prstGeom prst="rect">
            <a:avLst/>
          </a:prstGeom>
          <a:noFill/>
          <a:ln w="9525">
            <a:noFill/>
            <a:miter lim="800000"/>
            <a:headEnd/>
            <a:tailEnd/>
          </a:ln>
        </p:spPr>
      </p:pic>
      <p:pic>
        <p:nvPicPr>
          <p:cNvPr id="23" name="Picture 101"/>
          <p:cNvPicPr>
            <a:picLocks noChangeAspect="1" noChangeArrowheads="1"/>
          </p:cNvPicPr>
          <p:nvPr/>
        </p:nvPicPr>
        <p:blipFill>
          <a:blip r:embed="rId6" cstate="print"/>
          <a:srcRect/>
          <a:stretch>
            <a:fillRect/>
          </a:stretch>
        </p:blipFill>
        <p:spPr bwMode="auto">
          <a:xfrm>
            <a:off x="8096864" y="3429000"/>
            <a:ext cx="722313" cy="274638"/>
          </a:xfrm>
          <a:prstGeom prst="rect">
            <a:avLst/>
          </a:prstGeom>
          <a:noFill/>
          <a:ln w="9525">
            <a:noFill/>
            <a:miter lim="800000"/>
            <a:headEnd/>
            <a:tailEnd/>
          </a:ln>
        </p:spPr>
      </p:pic>
      <p:pic>
        <p:nvPicPr>
          <p:cNvPr id="24" name="Picture 102"/>
          <p:cNvPicPr>
            <a:picLocks noChangeAspect="1" noChangeArrowheads="1"/>
          </p:cNvPicPr>
          <p:nvPr/>
        </p:nvPicPr>
        <p:blipFill>
          <a:blip r:embed="rId6" cstate="print"/>
          <a:srcRect/>
          <a:stretch>
            <a:fillRect/>
          </a:stretch>
        </p:blipFill>
        <p:spPr bwMode="auto">
          <a:xfrm>
            <a:off x="8096864" y="3200400"/>
            <a:ext cx="722313" cy="274638"/>
          </a:xfrm>
          <a:prstGeom prst="rect">
            <a:avLst/>
          </a:prstGeom>
          <a:noFill/>
          <a:ln w="9525">
            <a:noFill/>
            <a:miter lim="800000"/>
            <a:headEnd/>
            <a:tailEnd/>
          </a:ln>
        </p:spPr>
      </p:pic>
      <p:pic>
        <p:nvPicPr>
          <p:cNvPr id="25" name="Picture 103"/>
          <p:cNvPicPr>
            <a:picLocks noChangeAspect="1" noChangeArrowheads="1"/>
          </p:cNvPicPr>
          <p:nvPr/>
        </p:nvPicPr>
        <p:blipFill>
          <a:blip r:embed="rId6" cstate="print"/>
          <a:srcRect/>
          <a:stretch>
            <a:fillRect/>
          </a:stretch>
        </p:blipFill>
        <p:spPr bwMode="auto">
          <a:xfrm>
            <a:off x="8096864" y="2971800"/>
            <a:ext cx="722313" cy="274638"/>
          </a:xfrm>
          <a:prstGeom prst="rect">
            <a:avLst/>
          </a:prstGeom>
          <a:noFill/>
          <a:ln w="9525">
            <a:noFill/>
            <a:miter lim="800000"/>
            <a:headEnd/>
            <a:tailEnd/>
          </a:ln>
        </p:spPr>
      </p:pic>
      <p:pic>
        <p:nvPicPr>
          <p:cNvPr id="26" name="Picture 104"/>
          <p:cNvPicPr>
            <a:picLocks noChangeAspect="1" noChangeArrowheads="1"/>
          </p:cNvPicPr>
          <p:nvPr/>
        </p:nvPicPr>
        <p:blipFill>
          <a:blip r:embed="rId6" cstate="print"/>
          <a:srcRect/>
          <a:stretch>
            <a:fillRect/>
          </a:stretch>
        </p:blipFill>
        <p:spPr bwMode="auto">
          <a:xfrm>
            <a:off x="8096864" y="2743200"/>
            <a:ext cx="722313" cy="274638"/>
          </a:xfrm>
          <a:prstGeom prst="rect">
            <a:avLst/>
          </a:prstGeom>
          <a:noFill/>
          <a:ln w="9525">
            <a:noFill/>
            <a:miter lim="800000"/>
            <a:headEnd/>
            <a:tailEnd/>
          </a:ln>
        </p:spPr>
      </p:pic>
      <p:pic>
        <p:nvPicPr>
          <p:cNvPr id="27" name="Picture 105"/>
          <p:cNvPicPr>
            <a:picLocks noChangeAspect="1" noChangeArrowheads="1"/>
          </p:cNvPicPr>
          <p:nvPr/>
        </p:nvPicPr>
        <p:blipFill>
          <a:blip r:embed="rId6" cstate="print"/>
          <a:srcRect/>
          <a:stretch>
            <a:fillRect/>
          </a:stretch>
        </p:blipFill>
        <p:spPr bwMode="auto">
          <a:xfrm>
            <a:off x="8096864" y="2514600"/>
            <a:ext cx="722313" cy="274638"/>
          </a:xfrm>
          <a:prstGeom prst="rect">
            <a:avLst/>
          </a:prstGeom>
          <a:noFill/>
          <a:ln w="9525">
            <a:noFill/>
            <a:miter lim="800000"/>
            <a:headEnd/>
            <a:tailEnd/>
          </a:ln>
        </p:spPr>
      </p:pic>
      <p:pic>
        <p:nvPicPr>
          <p:cNvPr id="28" name="Picture 106"/>
          <p:cNvPicPr>
            <a:picLocks noChangeAspect="1" noChangeArrowheads="1"/>
          </p:cNvPicPr>
          <p:nvPr/>
        </p:nvPicPr>
        <p:blipFill>
          <a:blip r:embed="rId6" cstate="print"/>
          <a:srcRect/>
          <a:stretch>
            <a:fillRect/>
          </a:stretch>
        </p:blipFill>
        <p:spPr bwMode="auto">
          <a:xfrm>
            <a:off x="8096864" y="2286000"/>
            <a:ext cx="722313" cy="274638"/>
          </a:xfrm>
          <a:prstGeom prst="rect">
            <a:avLst/>
          </a:prstGeom>
          <a:noFill/>
          <a:ln w="9525">
            <a:noFill/>
            <a:miter lim="800000"/>
            <a:headEnd/>
            <a:tailEnd/>
          </a:ln>
        </p:spPr>
      </p:pic>
      <p:pic>
        <p:nvPicPr>
          <p:cNvPr id="29" name="Picture 107"/>
          <p:cNvPicPr>
            <a:picLocks noChangeAspect="1" noChangeArrowheads="1"/>
          </p:cNvPicPr>
          <p:nvPr/>
        </p:nvPicPr>
        <p:blipFill>
          <a:blip r:embed="rId6" cstate="print"/>
          <a:srcRect/>
          <a:stretch>
            <a:fillRect/>
          </a:stretch>
        </p:blipFill>
        <p:spPr bwMode="auto">
          <a:xfrm>
            <a:off x="8096864" y="2057400"/>
            <a:ext cx="722313" cy="274638"/>
          </a:xfrm>
          <a:prstGeom prst="rect">
            <a:avLst/>
          </a:prstGeom>
          <a:noFill/>
          <a:ln w="9525">
            <a:noFill/>
            <a:miter lim="800000"/>
            <a:headEnd/>
            <a:tailEnd/>
          </a:ln>
        </p:spPr>
      </p:pic>
      <p:sp>
        <p:nvSpPr>
          <p:cNvPr id="30" name="Rectangle 109"/>
          <p:cNvSpPr>
            <a:spLocks noChangeArrowheads="1"/>
          </p:cNvSpPr>
          <p:nvPr/>
        </p:nvSpPr>
        <p:spPr bwMode="auto">
          <a:xfrm>
            <a:off x="6801464" y="3886200"/>
            <a:ext cx="914400" cy="213360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zh-CN">
              <a:solidFill>
                <a:schemeClr val="lt1"/>
              </a:solidFill>
              <a:latin typeface="+mn-lt"/>
            </a:endParaRPr>
          </a:p>
        </p:txBody>
      </p:sp>
      <p:sp>
        <p:nvSpPr>
          <p:cNvPr id="31" name="Text Box 110"/>
          <p:cNvSpPr txBox="1">
            <a:spLocks noChangeArrowheads="1"/>
          </p:cNvSpPr>
          <p:nvPr/>
        </p:nvSpPr>
        <p:spPr bwMode="auto">
          <a:xfrm>
            <a:off x="7030064" y="3886200"/>
            <a:ext cx="471488" cy="244475"/>
          </a:xfrm>
          <a:prstGeom prst="rect">
            <a:avLst/>
          </a:prstGeom>
          <a:noFill/>
          <a:ln w="9525">
            <a:noFill/>
            <a:miter lim="800000"/>
            <a:headEnd/>
            <a:tailEnd/>
          </a:ln>
        </p:spPr>
        <p:txBody>
          <a:bodyPr wrap="none">
            <a:prstTxWarp prst="textNoShape">
              <a:avLst/>
            </a:prstTxWarp>
            <a:spAutoFit/>
          </a:bodyPr>
          <a:lstStyle/>
          <a:p>
            <a:r>
              <a:rPr lang="en-US" altLang="zh-CN" sz="1000" dirty="0">
                <a:latin typeface="Helvetica" pitchFamily="-110" charset="0"/>
              </a:rPr>
              <a:t>Zone</a:t>
            </a:r>
          </a:p>
        </p:txBody>
      </p:sp>
      <p:pic>
        <p:nvPicPr>
          <p:cNvPr id="32" name="Picture 111"/>
          <p:cNvPicPr>
            <a:picLocks noChangeAspect="1" noChangeArrowheads="1"/>
          </p:cNvPicPr>
          <p:nvPr/>
        </p:nvPicPr>
        <p:blipFill>
          <a:blip r:embed="rId6" cstate="print"/>
          <a:srcRect/>
          <a:stretch>
            <a:fillRect/>
          </a:stretch>
        </p:blipFill>
        <p:spPr bwMode="auto">
          <a:xfrm>
            <a:off x="6877664" y="5695950"/>
            <a:ext cx="722313" cy="274638"/>
          </a:xfrm>
          <a:prstGeom prst="rect">
            <a:avLst/>
          </a:prstGeom>
          <a:noFill/>
          <a:ln w="9525">
            <a:noFill/>
            <a:miter lim="800000"/>
            <a:headEnd/>
            <a:tailEnd/>
          </a:ln>
        </p:spPr>
      </p:pic>
      <p:pic>
        <p:nvPicPr>
          <p:cNvPr id="33" name="Picture 112"/>
          <p:cNvPicPr>
            <a:picLocks noChangeAspect="1" noChangeArrowheads="1"/>
          </p:cNvPicPr>
          <p:nvPr/>
        </p:nvPicPr>
        <p:blipFill>
          <a:blip r:embed="rId6" cstate="print"/>
          <a:srcRect/>
          <a:stretch>
            <a:fillRect/>
          </a:stretch>
        </p:blipFill>
        <p:spPr bwMode="auto">
          <a:xfrm>
            <a:off x="6877664" y="5486400"/>
            <a:ext cx="722313" cy="274638"/>
          </a:xfrm>
          <a:prstGeom prst="rect">
            <a:avLst/>
          </a:prstGeom>
          <a:noFill/>
          <a:ln w="9525">
            <a:noFill/>
            <a:miter lim="800000"/>
            <a:headEnd/>
            <a:tailEnd/>
          </a:ln>
        </p:spPr>
      </p:pic>
      <p:pic>
        <p:nvPicPr>
          <p:cNvPr id="34" name="Picture 113"/>
          <p:cNvPicPr>
            <a:picLocks noChangeAspect="1" noChangeArrowheads="1"/>
          </p:cNvPicPr>
          <p:nvPr/>
        </p:nvPicPr>
        <p:blipFill>
          <a:blip r:embed="rId6" cstate="print"/>
          <a:srcRect/>
          <a:stretch>
            <a:fillRect/>
          </a:stretch>
        </p:blipFill>
        <p:spPr bwMode="auto">
          <a:xfrm>
            <a:off x="6877664" y="5257800"/>
            <a:ext cx="722313" cy="274638"/>
          </a:xfrm>
          <a:prstGeom prst="rect">
            <a:avLst/>
          </a:prstGeom>
          <a:noFill/>
          <a:ln w="9525">
            <a:noFill/>
            <a:miter lim="800000"/>
            <a:headEnd/>
            <a:tailEnd/>
          </a:ln>
        </p:spPr>
      </p:pic>
      <p:pic>
        <p:nvPicPr>
          <p:cNvPr id="35" name="Picture 114"/>
          <p:cNvPicPr>
            <a:picLocks noChangeAspect="1" noChangeArrowheads="1"/>
          </p:cNvPicPr>
          <p:nvPr/>
        </p:nvPicPr>
        <p:blipFill>
          <a:blip r:embed="rId6" cstate="print"/>
          <a:srcRect/>
          <a:stretch>
            <a:fillRect/>
          </a:stretch>
        </p:blipFill>
        <p:spPr bwMode="auto">
          <a:xfrm>
            <a:off x="6877664" y="5029200"/>
            <a:ext cx="722313" cy="274638"/>
          </a:xfrm>
          <a:prstGeom prst="rect">
            <a:avLst/>
          </a:prstGeom>
          <a:noFill/>
          <a:ln w="9525">
            <a:noFill/>
            <a:miter lim="800000"/>
            <a:headEnd/>
            <a:tailEnd/>
          </a:ln>
        </p:spPr>
      </p:pic>
      <p:pic>
        <p:nvPicPr>
          <p:cNvPr id="36" name="Picture 115"/>
          <p:cNvPicPr>
            <a:picLocks noChangeAspect="1" noChangeArrowheads="1"/>
          </p:cNvPicPr>
          <p:nvPr/>
        </p:nvPicPr>
        <p:blipFill>
          <a:blip r:embed="rId6" cstate="print"/>
          <a:srcRect/>
          <a:stretch>
            <a:fillRect/>
          </a:stretch>
        </p:blipFill>
        <p:spPr bwMode="auto">
          <a:xfrm>
            <a:off x="6877664" y="4800600"/>
            <a:ext cx="722313" cy="274638"/>
          </a:xfrm>
          <a:prstGeom prst="rect">
            <a:avLst/>
          </a:prstGeom>
          <a:noFill/>
          <a:ln w="9525">
            <a:noFill/>
            <a:miter lim="800000"/>
            <a:headEnd/>
            <a:tailEnd/>
          </a:ln>
        </p:spPr>
      </p:pic>
      <p:pic>
        <p:nvPicPr>
          <p:cNvPr id="37" name="Picture 116"/>
          <p:cNvPicPr>
            <a:picLocks noChangeAspect="1" noChangeArrowheads="1"/>
          </p:cNvPicPr>
          <p:nvPr/>
        </p:nvPicPr>
        <p:blipFill>
          <a:blip r:embed="rId6" cstate="print"/>
          <a:srcRect/>
          <a:stretch>
            <a:fillRect/>
          </a:stretch>
        </p:blipFill>
        <p:spPr bwMode="auto">
          <a:xfrm>
            <a:off x="6877664" y="4572000"/>
            <a:ext cx="722313" cy="274638"/>
          </a:xfrm>
          <a:prstGeom prst="rect">
            <a:avLst/>
          </a:prstGeom>
          <a:noFill/>
          <a:ln w="9525">
            <a:noFill/>
            <a:miter lim="800000"/>
            <a:headEnd/>
            <a:tailEnd/>
          </a:ln>
        </p:spPr>
      </p:pic>
      <p:pic>
        <p:nvPicPr>
          <p:cNvPr id="38" name="Picture 117"/>
          <p:cNvPicPr>
            <a:picLocks noChangeAspect="1" noChangeArrowheads="1"/>
          </p:cNvPicPr>
          <p:nvPr/>
        </p:nvPicPr>
        <p:blipFill>
          <a:blip r:embed="rId6" cstate="print"/>
          <a:srcRect/>
          <a:stretch>
            <a:fillRect/>
          </a:stretch>
        </p:blipFill>
        <p:spPr bwMode="auto">
          <a:xfrm>
            <a:off x="6877664" y="4343400"/>
            <a:ext cx="722313" cy="274638"/>
          </a:xfrm>
          <a:prstGeom prst="rect">
            <a:avLst/>
          </a:prstGeom>
          <a:noFill/>
          <a:ln w="9525">
            <a:noFill/>
            <a:miter lim="800000"/>
            <a:headEnd/>
            <a:tailEnd/>
          </a:ln>
        </p:spPr>
      </p:pic>
      <p:pic>
        <p:nvPicPr>
          <p:cNvPr id="39" name="Picture 118"/>
          <p:cNvPicPr>
            <a:picLocks noChangeAspect="1" noChangeArrowheads="1"/>
          </p:cNvPicPr>
          <p:nvPr/>
        </p:nvPicPr>
        <p:blipFill>
          <a:blip r:embed="rId6" cstate="print"/>
          <a:srcRect/>
          <a:stretch>
            <a:fillRect/>
          </a:stretch>
        </p:blipFill>
        <p:spPr bwMode="auto">
          <a:xfrm>
            <a:off x="6877664" y="4114800"/>
            <a:ext cx="722313" cy="274638"/>
          </a:xfrm>
          <a:prstGeom prst="rect">
            <a:avLst/>
          </a:prstGeom>
          <a:noFill/>
          <a:ln w="9525">
            <a:noFill/>
            <a:miter lim="800000"/>
            <a:headEnd/>
            <a:tailEnd/>
          </a:ln>
        </p:spPr>
      </p:pic>
      <p:sp>
        <p:nvSpPr>
          <p:cNvPr id="40" name="Rectangle 120"/>
          <p:cNvSpPr>
            <a:spLocks noChangeArrowheads="1"/>
          </p:cNvSpPr>
          <p:nvPr/>
        </p:nvSpPr>
        <p:spPr bwMode="auto">
          <a:xfrm>
            <a:off x="7944464" y="4267200"/>
            <a:ext cx="914400" cy="213360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zh-CN">
              <a:solidFill>
                <a:schemeClr val="lt1"/>
              </a:solidFill>
              <a:latin typeface="+mn-lt"/>
            </a:endParaRPr>
          </a:p>
        </p:txBody>
      </p:sp>
      <p:sp>
        <p:nvSpPr>
          <p:cNvPr id="41" name="Text Box 121"/>
          <p:cNvSpPr txBox="1">
            <a:spLocks noChangeArrowheads="1"/>
          </p:cNvSpPr>
          <p:nvPr/>
        </p:nvSpPr>
        <p:spPr bwMode="auto">
          <a:xfrm>
            <a:off x="8173064" y="4267200"/>
            <a:ext cx="471488" cy="244475"/>
          </a:xfrm>
          <a:prstGeom prst="rect">
            <a:avLst/>
          </a:prstGeom>
          <a:noFill/>
          <a:ln w="9525">
            <a:noFill/>
            <a:miter lim="800000"/>
            <a:headEnd/>
            <a:tailEnd/>
          </a:ln>
        </p:spPr>
        <p:txBody>
          <a:bodyPr wrap="none">
            <a:prstTxWarp prst="textNoShape">
              <a:avLst/>
            </a:prstTxWarp>
            <a:spAutoFit/>
          </a:bodyPr>
          <a:lstStyle/>
          <a:p>
            <a:r>
              <a:rPr lang="en-US" altLang="zh-CN" sz="1000">
                <a:latin typeface="Helvetica" pitchFamily="-110" charset="0"/>
              </a:rPr>
              <a:t>Zone</a:t>
            </a:r>
          </a:p>
        </p:txBody>
      </p:sp>
      <p:pic>
        <p:nvPicPr>
          <p:cNvPr id="42" name="Picture 122"/>
          <p:cNvPicPr>
            <a:picLocks noChangeAspect="1" noChangeArrowheads="1"/>
          </p:cNvPicPr>
          <p:nvPr/>
        </p:nvPicPr>
        <p:blipFill>
          <a:blip r:embed="rId6" cstate="print"/>
          <a:srcRect/>
          <a:stretch>
            <a:fillRect/>
          </a:stretch>
        </p:blipFill>
        <p:spPr bwMode="auto">
          <a:xfrm>
            <a:off x="8020664" y="6076950"/>
            <a:ext cx="722313" cy="274638"/>
          </a:xfrm>
          <a:prstGeom prst="rect">
            <a:avLst/>
          </a:prstGeom>
          <a:noFill/>
          <a:ln w="9525">
            <a:noFill/>
            <a:miter lim="800000"/>
            <a:headEnd/>
            <a:tailEnd/>
          </a:ln>
        </p:spPr>
      </p:pic>
      <p:pic>
        <p:nvPicPr>
          <p:cNvPr id="43" name="Picture 123"/>
          <p:cNvPicPr>
            <a:picLocks noChangeAspect="1" noChangeArrowheads="1"/>
          </p:cNvPicPr>
          <p:nvPr/>
        </p:nvPicPr>
        <p:blipFill>
          <a:blip r:embed="rId6" cstate="print"/>
          <a:srcRect/>
          <a:stretch>
            <a:fillRect/>
          </a:stretch>
        </p:blipFill>
        <p:spPr bwMode="auto">
          <a:xfrm>
            <a:off x="8020664" y="5867400"/>
            <a:ext cx="722313" cy="274638"/>
          </a:xfrm>
          <a:prstGeom prst="rect">
            <a:avLst/>
          </a:prstGeom>
          <a:noFill/>
          <a:ln w="9525">
            <a:noFill/>
            <a:miter lim="800000"/>
            <a:headEnd/>
            <a:tailEnd/>
          </a:ln>
        </p:spPr>
      </p:pic>
      <p:pic>
        <p:nvPicPr>
          <p:cNvPr id="44" name="Picture 124"/>
          <p:cNvPicPr>
            <a:picLocks noChangeAspect="1" noChangeArrowheads="1"/>
          </p:cNvPicPr>
          <p:nvPr/>
        </p:nvPicPr>
        <p:blipFill>
          <a:blip r:embed="rId6" cstate="print"/>
          <a:srcRect/>
          <a:stretch>
            <a:fillRect/>
          </a:stretch>
        </p:blipFill>
        <p:spPr bwMode="auto">
          <a:xfrm>
            <a:off x="8020664" y="5638800"/>
            <a:ext cx="722313" cy="274638"/>
          </a:xfrm>
          <a:prstGeom prst="rect">
            <a:avLst/>
          </a:prstGeom>
          <a:noFill/>
          <a:ln w="9525">
            <a:noFill/>
            <a:miter lim="800000"/>
            <a:headEnd/>
            <a:tailEnd/>
          </a:ln>
        </p:spPr>
      </p:pic>
      <p:pic>
        <p:nvPicPr>
          <p:cNvPr id="45" name="Picture 125"/>
          <p:cNvPicPr>
            <a:picLocks noChangeAspect="1" noChangeArrowheads="1"/>
          </p:cNvPicPr>
          <p:nvPr/>
        </p:nvPicPr>
        <p:blipFill>
          <a:blip r:embed="rId6" cstate="print"/>
          <a:srcRect/>
          <a:stretch>
            <a:fillRect/>
          </a:stretch>
        </p:blipFill>
        <p:spPr bwMode="auto">
          <a:xfrm>
            <a:off x="8020664" y="5410200"/>
            <a:ext cx="722313" cy="274638"/>
          </a:xfrm>
          <a:prstGeom prst="rect">
            <a:avLst/>
          </a:prstGeom>
          <a:noFill/>
          <a:ln w="9525">
            <a:noFill/>
            <a:miter lim="800000"/>
            <a:headEnd/>
            <a:tailEnd/>
          </a:ln>
        </p:spPr>
      </p:pic>
      <p:pic>
        <p:nvPicPr>
          <p:cNvPr id="46" name="Picture 126"/>
          <p:cNvPicPr>
            <a:picLocks noChangeAspect="1" noChangeArrowheads="1"/>
          </p:cNvPicPr>
          <p:nvPr/>
        </p:nvPicPr>
        <p:blipFill>
          <a:blip r:embed="rId6" cstate="print"/>
          <a:srcRect/>
          <a:stretch>
            <a:fillRect/>
          </a:stretch>
        </p:blipFill>
        <p:spPr bwMode="auto">
          <a:xfrm>
            <a:off x="8020664" y="5181600"/>
            <a:ext cx="722313" cy="274638"/>
          </a:xfrm>
          <a:prstGeom prst="rect">
            <a:avLst/>
          </a:prstGeom>
          <a:noFill/>
          <a:ln w="9525">
            <a:noFill/>
            <a:miter lim="800000"/>
            <a:headEnd/>
            <a:tailEnd/>
          </a:ln>
        </p:spPr>
      </p:pic>
      <p:pic>
        <p:nvPicPr>
          <p:cNvPr id="47" name="Picture 127"/>
          <p:cNvPicPr>
            <a:picLocks noChangeAspect="1" noChangeArrowheads="1"/>
          </p:cNvPicPr>
          <p:nvPr/>
        </p:nvPicPr>
        <p:blipFill>
          <a:blip r:embed="rId6" cstate="print"/>
          <a:srcRect/>
          <a:stretch>
            <a:fillRect/>
          </a:stretch>
        </p:blipFill>
        <p:spPr bwMode="auto">
          <a:xfrm>
            <a:off x="8020664" y="4953000"/>
            <a:ext cx="722313" cy="274638"/>
          </a:xfrm>
          <a:prstGeom prst="rect">
            <a:avLst/>
          </a:prstGeom>
          <a:noFill/>
          <a:ln w="9525">
            <a:noFill/>
            <a:miter lim="800000"/>
            <a:headEnd/>
            <a:tailEnd/>
          </a:ln>
        </p:spPr>
      </p:pic>
      <p:pic>
        <p:nvPicPr>
          <p:cNvPr id="48" name="Picture 128"/>
          <p:cNvPicPr>
            <a:picLocks noChangeAspect="1" noChangeArrowheads="1"/>
          </p:cNvPicPr>
          <p:nvPr/>
        </p:nvPicPr>
        <p:blipFill>
          <a:blip r:embed="rId6" cstate="print"/>
          <a:srcRect/>
          <a:stretch>
            <a:fillRect/>
          </a:stretch>
        </p:blipFill>
        <p:spPr bwMode="auto">
          <a:xfrm>
            <a:off x="8020664" y="4724400"/>
            <a:ext cx="722313" cy="274638"/>
          </a:xfrm>
          <a:prstGeom prst="rect">
            <a:avLst/>
          </a:prstGeom>
          <a:noFill/>
          <a:ln w="9525">
            <a:noFill/>
            <a:miter lim="800000"/>
            <a:headEnd/>
            <a:tailEnd/>
          </a:ln>
        </p:spPr>
      </p:pic>
      <p:pic>
        <p:nvPicPr>
          <p:cNvPr id="49" name="Picture 129"/>
          <p:cNvPicPr>
            <a:picLocks noChangeAspect="1" noChangeArrowheads="1"/>
          </p:cNvPicPr>
          <p:nvPr/>
        </p:nvPicPr>
        <p:blipFill>
          <a:blip r:embed="rId6" cstate="print"/>
          <a:srcRect/>
          <a:stretch>
            <a:fillRect/>
          </a:stretch>
        </p:blipFill>
        <p:spPr bwMode="auto">
          <a:xfrm>
            <a:off x="8020664" y="4495800"/>
            <a:ext cx="722313" cy="274638"/>
          </a:xfrm>
          <a:prstGeom prst="rect">
            <a:avLst/>
          </a:prstGeom>
          <a:noFill/>
          <a:ln w="9525">
            <a:noFill/>
            <a:miter lim="800000"/>
            <a:headEnd/>
            <a:tailEnd/>
          </a:ln>
        </p:spPr>
      </p:pic>
      <p:sp>
        <p:nvSpPr>
          <p:cNvPr id="50" name="Line 131"/>
          <p:cNvSpPr>
            <a:spLocks noChangeShapeType="1"/>
          </p:cNvSpPr>
          <p:nvPr/>
        </p:nvSpPr>
        <p:spPr bwMode="auto">
          <a:xfrm>
            <a:off x="1619864" y="3124200"/>
            <a:ext cx="304800" cy="0"/>
          </a:xfrm>
          <a:prstGeom prst="line">
            <a:avLst/>
          </a:prstGeom>
          <a:noFill/>
          <a:ln w="38100">
            <a:solidFill>
              <a:schemeClr val="tx1"/>
            </a:solidFill>
            <a:round/>
            <a:headEnd type="triangle" w="med" len="med"/>
            <a:tailEnd type="triangle" w="med" len="med"/>
          </a:ln>
        </p:spPr>
        <p:txBody>
          <a:bodyPr>
            <a:prstTxWarp prst="textNoShape">
              <a:avLst/>
            </a:prstTxWarp>
          </a:bodyPr>
          <a:lstStyle/>
          <a:p>
            <a:endParaRPr lang="en-US"/>
          </a:p>
        </p:txBody>
      </p:sp>
      <p:sp>
        <p:nvSpPr>
          <p:cNvPr id="51" name="Line 132"/>
          <p:cNvSpPr>
            <a:spLocks noChangeShapeType="1"/>
          </p:cNvSpPr>
          <p:nvPr/>
        </p:nvSpPr>
        <p:spPr bwMode="auto">
          <a:xfrm>
            <a:off x="6572864" y="2590800"/>
            <a:ext cx="0" cy="3581400"/>
          </a:xfrm>
          <a:prstGeom prst="line">
            <a:avLst/>
          </a:prstGeom>
          <a:noFill/>
          <a:ln w="9525">
            <a:solidFill>
              <a:schemeClr val="tx1"/>
            </a:solidFill>
            <a:round/>
            <a:headEnd/>
            <a:tailEnd/>
          </a:ln>
        </p:spPr>
        <p:txBody>
          <a:bodyPr>
            <a:prstTxWarp prst="textNoShape">
              <a:avLst/>
            </a:prstTxWarp>
          </a:bodyPr>
          <a:lstStyle/>
          <a:p>
            <a:endParaRPr lang="en-US"/>
          </a:p>
        </p:txBody>
      </p:sp>
      <p:sp>
        <p:nvSpPr>
          <p:cNvPr id="52" name="Line 133"/>
          <p:cNvSpPr>
            <a:spLocks noChangeShapeType="1"/>
          </p:cNvSpPr>
          <p:nvPr/>
        </p:nvSpPr>
        <p:spPr bwMode="auto">
          <a:xfrm>
            <a:off x="6572864" y="6172200"/>
            <a:ext cx="13716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3" name="Line 134"/>
          <p:cNvSpPr>
            <a:spLocks noChangeShapeType="1"/>
          </p:cNvSpPr>
          <p:nvPr/>
        </p:nvSpPr>
        <p:spPr bwMode="auto">
          <a:xfrm>
            <a:off x="6572864" y="4876800"/>
            <a:ext cx="2286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4" name="Line 135"/>
          <p:cNvSpPr>
            <a:spLocks noChangeShapeType="1"/>
          </p:cNvSpPr>
          <p:nvPr/>
        </p:nvSpPr>
        <p:spPr bwMode="auto">
          <a:xfrm>
            <a:off x="6572864" y="3733800"/>
            <a:ext cx="14478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5" name="Line 136"/>
          <p:cNvSpPr>
            <a:spLocks noChangeShapeType="1"/>
          </p:cNvSpPr>
          <p:nvPr/>
        </p:nvSpPr>
        <p:spPr bwMode="auto">
          <a:xfrm>
            <a:off x="6572864" y="2590800"/>
            <a:ext cx="3048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pic>
        <p:nvPicPr>
          <p:cNvPr id="56" name="Picture 137"/>
          <p:cNvPicPr>
            <a:picLocks noChangeAspect="1" noChangeArrowheads="1"/>
          </p:cNvPicPr>
          <p:nvPr/>
        </p:nvPicPr>
        <p:blipFill>
          <a:blip r:embed="rId7" cstate="print"/>
          <a:srcRect/>
          <a:stretch>
            <a:fillRect/>
          </a:stretch>
        </p:blipFill>
        <p:spPr bwMode="auto">
          <a:xfrm>
            <a:off x="3753464" y="1676400"/>
            <a:ext cx="412750" cy="914400"/>
          </a:xfrm>
          <a:prstGeom prst="rect">
            <a:avLst/>
          </a:prstGeom>
          <a:noFill/>
          <a:ln w="9525">
            <a:noFill/>
            <a:miter lim="800000"/>
            <a:headEnd/>
            <a:tailEnd/>
          </a:ln>
        </p:spPr>
      </p:pic>
      <p:pic>
        <p:nvPicPr>
          <p:cNvPr id="57" name="Picture 138"/>
          <p:cNvPicPr>
            <a:picLocks noChangeAspect="1" noChangeArrowheads="1"/>
          </p:cNvPicPr>
          <p:nvPr/>
        </p:nvPicPr>
        <p:blipFill>
          <a:blip r:embed="rId7" cstate="print"/>
          <a:srcRect/>
          <a:stretch>
            <a:fillRect/>
          </a:stretch>
        </p:blipFill>
        <p:spPr bwMode="auto">
          <a:xfrm>
            <a:off x="3753464" y="2590800"/>
            <a:ext cx="412750" cy="914400"/>
          </a:xfrm>
          <a:prstGeom prst="rect">
            <a:avLst/>
          </a:prstGeom>
          <a:noFill/>
          <a:ln w="9525">
            <a:noFill/>
            <a:miter lim="800000"/>
            <a:headEnd/>
            <a:tailEnd/>
          </a:ln>
        </p:spPr>
      </p:pic>
      <p:pic>
        <p:nvPicPr>
          <p:cNvPr id="58" name="Picture 139"/>
          <p:cNvPicPr>
            <a:picLocks noChangeAspect="1" noChangeArrowheads="1"/>
          </p:cNvPicPr>
          <p:nvPr/>
        </p:nvPicPr>
        <p:blipFill>
          <a:blip r:embed="rId7" cstate="print"/>
          <a:srcRect/>
          <a:stretch>
            <a:fillRect/>
          </a:stretch>
        </p:blipFill>
        <p:spPr bwMode="auto">
          <a:xfrm>
            <a:off x="3753464" y="3505200"/>
            <a:ext cx="412750" cy="914400"/>
          </a:xfrm>
          <a:prstGeom prst="rect">
            <a:avLst/>
          </a:prstGeom>
          <a:noFill/>
          <a:ln w="9525">
            <a:noFill/>
            <a:miter lim="800000"/>
            <a:headEnd/>
            <a:tailEnd/>
          </a:ln>
        </p:spPr>
      </p:pic>
      <p:sp>
        <p:nvSpPr>
          <p:cNvPr id="59" name="Line 140"/>
          <p:cNvSpPr>
            <a:spLocks noChangeShapeType="1"/>
          </p:cNvSpPr>
          <p:nvPr/>
        </p:nvSpPr>
        <p:spPr bwMode="auto">
          <a:xfrm>
            <a:off x="4439264" y="2133600"/>
            <a:ext cx="0" cy="17526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0" name="Line 141"/>
          <p:cNvSpPr>
            <a:spLocks noChangeShapeType="1"/>
          </p:cNvSpPr>
          <p:nvPr/>
        </p:nvSpPr>
        <p:spPr bwMode="auto">
          <a:xfrm>
            <a:off x="5963264" y="3048000"/>
            <a:ext cx="6096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1" name="Line 142"/>
          <p:cNvSpPr>
            <a:spLocks noChangeShapeType="1"/>
          </p:cNvSpPr>
          <p:nvPr/>
        </p:nvSpPr>
        <p:spPr bwMode="auto">
          <a:xfrm>
            <a:off x="4134464" y="2133600"/>
            <a:ext cx="304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62" name="Line 143"/>
          <p:cNvSpPr>
            <a:spLocks noChangeShapeType="1"/>
          </p:cNvSpPr>
          <p:nvPr/>
        </p:nvSpPr>
        <p:spPr bwMode="auto">
          <a:xfrm>
            <a:off x="4134464" y="3048000"/>
            <a:ext cx="304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 name="Line 144"/>
          <p:cNvSpPr>
            <a:spLocks noChangeShapeType="1"/>
          </p:cNvSpPr>
          <p:nvPr/>
        </p:nvSpPr>
        <p:spPr bwMode="auto">
          <a:xfrm>
            <a:off x="4134464" y="3886200"/>
            <a:ext cx="304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 name="Line 145"/>
          <p:cNvSpPr>
            <a:spLocks noChangeShapeType="1"/>
          </p:cNvSpPr>
          <p:nvPr/>
        </p:nvSpPr>
        <p:spPr bwMode="auto">
          <a:xfrm flipH="1">
            <a:off x="3296264" y="2133600"/>
            <a:ext cx="0" cy="17526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 name="Line 146"/>
          <p:cNvSpPr>
            <a:spLocks noChangeShapeType="1"/>
          </p:cNvSpPr>
          <p:nvPr/>
        </p:nvSpPr>
        <p:spPr bwMode="auto">
          <a:xfrm>
            <a:off x="3296264" y="2133600"/>
            <a:ext cx="4572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6" name="Line 147"/>
          <p:cNvSpPr>
            <a:spLocks noChangeShapeType="1"/>
          </p:cNvSpPr>
          <p:nvPr/>
        </p:nvSpPr>
        <p:spPr bwMode="auto">
          <a:xfrm>
            <a:off x="3296264" y="3048000"/>
            <a:ext cx="4572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7" name="Line 148"/>
          <p:cNvSpPr>
            <a:spLocks noChangeShapeType="1"/>
          </p:cNvSpPr>
          <p:nvPr/>
        </p:nvSpPr>
        <p:spPr bwMode="auto">
          <a:xfrm>
            <a:off x="3296264" y="3886200"/>
            <a:ext cx="4572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8" name="Line 149"/>
          <p:cNvSpPr>
            <a:spLocks noChangeShapeType="1"/>
          </p:cNvSpPr>
          <p:nvPr/>
        </p:nvSpPr>
        <p:spPr bwMode="auto">
          <a:xfrm>
            <a:off x="3067664" y="3124200"/>
            <a:ext cx="2286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9" name="Line 154"/>
          <p:cNvSpPr>
            <a:spLocks noChangeShapeType="1"/>
          </p:cNvSpPr>
          <p:nvPr/>
        </p:nvSpPr>
        <p:spPr bwMode="auto">
          <a:xfrm>
            <a:off x="4439264" y="3048000"/>
            <a:ext cx="4572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0" name="Text Box 155"/>
          <p:cNvSpPr txBox="1">
            <a:spLocks noChangeArrowheads="1"/>
          </p:cNvSpPr>
          <p:nvPr/>
        </p:nvSpPr>
        <p:spPr bwMode="auto">
          <a:xfrm>
            <a:off x="4830096" y="2189675"/>
            <a:ext cx="1600200" cy="784830"/>
          </a:xfrm>
          <a:prstGeom prst="rect">
            <a:avLst/>
          </a:prstGeom>
          <a:noFill/>
          <a:ln w="9525">
            <a:noFill/>
            <a:miter lim="800000"/>
            <a:headEnd/>
            <a:tailEnd/>
          </a:ln>
        </p:spPr>
        <p:txBody>
          <a:bodyPr>
            <a:prstTxWarp prst="textNoShape">
              <a:avLst/>
            </a:prstTxWarp>
            <a:spAutoFit/>
          </a:bodyPr>
          <a:lstStyle/>
          <a:p>
            <a:pPr>
              <a:spcBef>
                <a:spcPct val="50000"/>
              </a:spcBef>
            </a:pPr>
            <a:r>
              <a:rPr lang="en-US" altLang="zh-CN" sz="1800" dirty="0" smtClean="0"/>
              <a:t>F5 </a:t>
            </a:r>
            <a:r>
              <a:rPr lang="en-US" altLang="zh-CN" sz="1800" dirty="0" err="1" smtClean="0"/>
              <a:t>iControl</a:t>
            </a:r>
            <a:endParaRPr lang="en-US" altLang="zh-CN" sz="1800" dirty="0" smtClean="0"/>
          </a:p>
          <a:p>
            <a:pPr>
              <a:spcBef>
                <a:spcPct val="50000"/>
              </a:spcBef>
            </a:pPr>
            <a:r>
              <a:rPr lang="en-US" altLang="zh-CN" sz="1800" dirty="0" smtClean="0"/>
              <a:t>Web </a:t>
            </a:r>
            <a:r>
              <a:rPr lang="en-US" altLang="zh-CN" sz="1800" dirty="0"/>
              <a:t>Services</a:t>
            </a:r>
          </a:p>
        </p:txBody>
      </p:sp>
      <p:pic>
        <p:nvPicPr>
          <p:cNvPr id="71" name="Picture 157"/>
          <p:cNvPicPr>
            <a:picLocks noChangeAspect="1" noChangeArrowheads="1"/>
          </p:cNvPicPr>
          <p:nvPr/>
        </p:nvPicPr>
        <p:blipFill>
          <a:blip r:embed="rId8" cstate="print"/>
          <a:srcRect/>
          <a:stretch>
            <a:fillRect/>
          </a:stretch>
        </p:blipFill>
        <p:spPr bwMode="auto">
          <a:xfrm>
            <a:off x="4972664" y="3886200"/>
            <a:ext cx="1219200" cy="460375"/>
          </a:xfrm>
          <a:prstGeom prst="rect">
            <a:avLst/>
          </a:prstGeom>
          <a:noFill/>
          <a:ln w="9525">
            <a:noFill/>
            <a:miter lim="800000"/>
            <a:headEnd/>
            <a:tailEnd/>
          </a:ln>
        </p:spPr>
      </p:pic>
      <p:sp>
        <p:nvSpPr>
          <p:cNvPr id="72" name="Text Box 158"/>
          <p:cNvSpPr txBox="1">
            <a:spLocks noChangeArrowheads="1"/>
          </p:cNvSpPr>
          <p:nvPr/>
        </p:nvSpPr>
        <p:spPr bwMode="auto">
          <a:xfrm>
            <a:off x="4515464" y="4267200"/>
            <a:ext cx="1905000" cy="1892826"/>
          </a:xfrm>
          <a:prstGeom prst="rect">
            <a:avLst/>
          </a:prstGeom>
          <a:noFill/>
          <a:ln w="9525">
            <a:noFill/>
            <a:miter lim="800000"/>
            <a:headEnd/>
            <a:tailEnd/>
          </a:ln>
        </p:spPr>
        <p:txBody>
          <a:bodyPr>
            <a:prstTxWarp prst="textNoShape">
              <a:avLst/>
            </a:prstTxWarp>
            <a:spAutoFit/>
          </a:bodyPr>
          <a:lstStyle/>
          <a:p>
            <a:pPr>
              <a:spcBef>
                <a:spcPct val="50000"/>
              </a:spcBef>
              <a:buFontTx/>
              <a:buChar char="•"/>
            </a:pPr>
            <a:r>
              <a:rPr lang="zh-CN" altLang="en-US" sz="1800" dirty="0" smtClean="0"/>
              <a:t>系统监控</a:t>
            </a:r>
            <a:endParaRPr lang="en-US" altLang="zh-CN" sz="1800" dirty="0" smtClean="0"/>
          </a:p>
          <a:p>
            <a:pPr>
              <a:spcBef>
                <a:spcPct val="50000"/>
              </a:spcBef>
              <a:buFontTx/>
              <a:buChar char="•"/>
            </a:pPr>
            <a:r>
              <a:rPr lang="zh-CN" altLang="en-US" dirty="0" smtClean="0"/>
              <a:t>节点</a:t>
            </a:r>
            <a:r>
              <a:rPr lang="en-US" altLang="zh-CN" dirty="0" smtClean="0"/>
              <a:t>Up/Down </a:t>
            </a:r>
            <a:r>
              <a:rPr lang="zh-CN" altLang="en-US" dirty="0" smtClean="0"/>
              <a:t>监控</a:t>
            </a:r>
            <a:endParaRPr lang="en-US" altLang="zh-CN" sz="1800" dirty="0"/>
          </a:p>
          <a:p>
            <a:pPr>
              <a:spcBef>
                <a:spcPct val="50000"/>
              </a:spcBef>
              <a:buFontTx/>
              <a:buChar char="•"/>
            </a:pPr>
            <a:r>
              <a:rPr lang="zh-CN" altLang="en-US" sz="1800" dirty="0" smtClean="0"/>
              <a:t>自动资源规划</a:t>
            </a:r>
            <a:endParaRPr lang="en-US" altLang="zh-CN" sz="1800" dirty="0" smtClean="0"/>
          </a:p>
          <a:p>
            <a:pPr>
              <a:spcBef>
                <a:spcPct val="50000"/>
              </a:spcBef>
              <a:buFontTx/>
              <a:buChar char="•"/>
            </a:pPr>
            <a:r>
              <a:rPr lang="zh-CN" altLang="en-US" sz="1800" dirty="0" smtClean="0"/>
              <a:t>动态调配资源</a:t>
            </a:r>
            <a:endParaRPr lang="en-US" altLang="zh-CN" sz="1800" dirty="0"/>
          </a:p>
        </p:txBody>
      </p:sp>
      <p:sp>
        <p:nvSpPr>
          <p:cNvPr id="73" name="Text Box 159"/>
          <p:cNvSpPr txBox="1">
            <a:spLocks noChangeArrowheads="1"/>
          </p:cNvSpPr>
          <p:nvPr/>
        </p:nvSpPr>
        <p:spPr bwMode="auto">
          <a:xfrm>
            <a:off x="4399935" y="1676400"/>
            <a:ext cx="2362200" cy="366713"/>
          </a:xfrm>
          <a:prstGeom prst="rect">
            <a:avLst/>
          </a:prstGeom>
          <a:noFill/>
          <a:ln w="9525">
            <a:noFill/>
            <a:miter lim="800000"/>
            <a:headEnd/>
            <a:tailEnd/>
          </a:ln>
        </p:spPr>
        <p:txBody>
          <a:bodyPr>
            <a:prstTxWarp prst="textNoShape">
              <a:avLst/>
            </a:prstTxWarp>
            <a:spAutoFit/>
          </a:bodyPr>
          <a:lstStyle/>
          <a:p>
            <a:pPr>
              <a:spcBef>
                <a:spcPct val="50000"/>
              </a:spcBef>
            </a:pPr>
            <a:r>
              <a:rPr lang="zh-CN" altLang="en-US" sz="1800" dirty="0" smtClean="0"/>
              <a:t>门户</a:t>
            </a:r>
            <a:endParaRPr lang="en-US" altLang="zh-CN" sz="1800" dirty="0"/>
          </a:p>
        </p:txBody>
      </p:sp>
      <p:sp>
        <p:nvSpPr>
          <p:cNvPr id="74" name="Line 160"/>
          <p:cNvSpPr>
            <a:spLocks noChangeShapeType="1"/>
          </p:cNvSpPr>
          <p:nvPr/>
        </p:nvSpPr>
        <p:spPr bwMode="auto">
          <a:xfrm flipV="1">
            <a:off x="5582264" y="3200400"/>
            <a:ext cx="0" cy="685800"/>
          </a:xfrm>
          <a:prstGeom prst="line">
            <a:avLst/>
          </a:prstGeom>
          <a:noFill/>
          <a:ln w="9525">
            <a:solidFill>
              <a:srgbClr val="FF0000"/>
            </a:solidFill>
            <a:round/>
            <a:headEnd/>
            <a:tailEnd type="triangle" w="med" len="med"/>
          </a:ln>
        </p:spPr>
        <p:txBody>
          <a:bodyPr>
            <a:prstTxWarp prst="textNoShape">
              <a:avLst/>
            </a:prstTxWarp>
          </a:bodyPr>
          <a:lstStyle/>
          <a:p>
            <a:endParaRPr lang="en-US"/>
          </a:p>
        </p:txBody>
      </p:sp>
      <p:sp>
        <p:nvSpPr>
          <p:cNvPr id="75" name="Line 161"/>
          <p:cNvSpPr>
            <a:spLocks noChangeShapeType="1"/>
          </p:cNvSpPr>
          <p:nvPr/>
        </p:nvSpPr>
        <p:spPr bwMode="auto">
          <a:xfrm flipV="1">
            <a:off x="6191864" y="4191000"/>
            <a:ext cx="609600" cy="0"/>
          </a:xfrm>
          <a:prstGeom prst="line">
            <a:avLst/>
          </a:prstGeom>
          <a:noFill/>
          <a:ln w="9525">
            <a:solidFill>
              <a:srgbClr val="FF0000"/>
            </a:solidFill>
            <a:round/>
            <a:headEnd/>
            <a:tailEnd type="triangle" w="med" len="med"/>
          </a:ln>
        </p:spPr>
        <p:txBody>
          <a:bodyPr>
            <a:prstTxWarp prst="textNoShape">
              <a:avLst/>
            </a:prstTxWarp>
          </a:bodyPr>
          <a:lstStyle/>
          <a:p>
            <a:endParaRPr lang="en-US"/>
          </a:p>
        </p:txBody>
      </p:sp>
      <p:pic>
        <p:nvPicPr>
          <p:cNvPr id="76" name="Picture 3"/>
          <p:cNvPicPr>
            <a:picLocks noChangeAspect="1" noChangeArrowheads="1"/>
          </p:cNvPicPr>
          <p:nvPr/>
        </p:nvPicPr>
        <p:blipFill>
          <a:blip r:embed="rId9" cstate="print"/>
          <a:srcRect/>
          <a:stretch>
            <a:fillRect/>
          </a:stretch>
        </p:blipFill>
        <p:spPr bwMode="auto">
          <a:xfrm>
            <a:off x="1979911" y="3009129"/>
            <a:ext cx="1077921" cy="201596"/>
          </a:xfrm>
          <a:prstGeom prst="rect">
            <a:avLst/>
          </a:prstGeom>
          <a:noFill/>
          <a:ln w="9525">
            <a:noFill/>
            <a:miter lim="800000"/>
            <a:headEnd/>
            <a:tailEnd/>
          </a:ln>
        </p:spPr>
      </p:pic>
      <p:pic>
        <p:nvPicPr>
          <p:cNvPr id="77" name="Picture 3"/>
          <p:cNvPicPr>
            <a:picLocks noChangeAspect="1" noChangeArrowheads="1"/>
          </p:cNvPicPr>
          <p:nvPr/>
        </p:nvPicPr>
        <p:blipFill>
          <a:blip r:embed="rId9" cstate="print"/>
          <a:srcRect/>
          <a:stretch>
            <a:fillRect/>
          </a:stretch>
        </p:blipFill>
        <p:spPr bwMode="auto">
          <a:xfrm>
            <a:off x="4895176" y="2984548"/>
            <a:ext cx="1077921" cy="2015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linds(horizontal)">
                                      <p:cBhvr>
                                        <p:cTn id="12" dur="500"/>
                                        <p:tgtEl>
                                          <p:spTgt spid="56"/>
                                        </p:tgtEl>
                                      </p:cBhvr>
                                    </p:animEffect>
                                  </p:childTnLst>
                                </p:cTn>
                              </p:par>
                              <p:par>
                                <p:cTn id="13" presetID="3" presetClass="entr" presetSubtype="1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blinds(horizontal)">
                                      <p:cBhvr>
                                        <p:cTn id="15" dur="500"/>
                                        <p:tgtEl>
                                          <p:spTgt spid="5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blinds(horizontal)">
                                      <p:cBhvr>
                                        <p:cTn id="18" dur="500"/>
                                        <p:tgtEl>
                                          <p:spTgt spid="5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blinds(horizontal)">
                                      <p:cBhvr>
                                        <p:cTn id="21" dur="500"/>
                                        <p:tgtEl>
                                          <p:spTgt spid="6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blinds(horizontal)">
                                      <p:cBhvr>
                                        <p:cTn id="24" dur="500"/>
                                        <p:tgtEl>
                                          <p:spTgt spid="6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blinds(horizontal)">
                                      <p:cBhvr>
                                        <p:cTn id="27" dur="500"/>
                                        <p:tgtEl>
                                          <p:spTgt spid="6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blinds(horizontal)">
                                      <p:cBhvr>
                                        <p:cTn id="30" dur="500"/>
                                        <p:tgtEl>
                                          <p:spTgt spid="6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linds(horizontal)">
                                      <p:cBhvr>
                                        <p:cTn id="33" dur="500"/>
                                        <p:tgtEl>
                                          <p:spTgt spid="6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blinds(horizontal)">
                                      <p:cBhvr>
                                        <p:cTn id="36" dur="500"/>
                                        <p:tgtEl>
                                          <p:spTgt spid="6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blinds(horizontal)">
                                      <p:cBhvr>
                                        <p:cTn id="39" dur="500"/>
                                        <p:tgtEl>
                                          <p:spTgt spid="6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blinds(horizontal)">
                                      <p:cBhvr>
                                        <p:cTn id="42" dur="500"/>
                                        <p:tgtEl>
                                          <p:spTgt spid="6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blinds(horizontal)">
                                      <p:cBhvr>
                                        <p:cTn id="45" dur="500"/>
                                        <p:tgtEl>
                                          <p:spTgt spid="73"/>
                                        </p:tgtEl>
                                      </p:cBhvr>
                                    </p:animEffect>
                                  </p:childTnLst>
                                </p:cTn>
                              </p:par>
                              <p:par>
                                <p:cTn id="46" presetID="3" presetClass="entr" presetSubtype="10" fill="hold"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blinds(horizontal)">
                                      <p:cBhvr>
                                        <p:cTn id="48" dur="500"/>
                                        <p:tgtEl>
                                          <p:spTgt spid="5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blinds(horizontal)">
                                      <p:cBhvr>
                                        <p:cTn id="51" dur="500"/>
                                        <p:tgtEl>
                                          <p:spTgt spid="5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blinds(horizontal)">
                                      <p:cBhvr>
                                        <p:cTn id="54" dur="500"/>
                                        <p:tgtEl>
                                          <p:spTgt spid="5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blinds(horizontal)">
                                      <p:cBhvr>
                                        <p:cTn id="57" dur="500"/>
                                        <p:tgtEl>
                                          <p:spTgt spid="53"/>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blinds(horizontal)">
                                      <p:cBhvr>
                                        <p:cTn id="60" dur="500"/>
                                        <p:tgtEl>
                                          <p:spTgt spid="5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blinds(horizontal)">
                                      <p:cBhvr>
                                        <p:cTn id="63" dur="500"/>
                                        <p:tgtEl>
                                          <p:spTgt spid="5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blinds(horizontal)">
                                      <p:cBhvr>
                                        <p:cTn id="66" dur="500"/>
                                        <p:tgtEl>
                                          <p:spTgt spid="6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blinds(horizontal)">
                                      <p:cBhvr>
                                        <p:cTn id="69" dur="500"/>
                                        <p:tgtEl>
                                          <p:spTgt spid="6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Effect transition="in" filter="blinds(horizontal)">
                                      <p:cBhvr>
                                        <p:cTn id="72" dur="500"/>
                                        <p:tgtEl>
                                          <p:spTgt spid="7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blinds(horizontal)">
                                      <p:cBhvr>
                                        <p:cTn id="77" dur="500"/>
                                        <p:tgtEl>
                                          <p:spTgt spid="4"/>
                                        </p:tgtEl>
                                      </p:cBhvr>
                                    </p:animEffect>
                                  </p:childTnLst>
                                </p:cTn>
                              </p:par>
                              <p:par>
                                <p:cTn id="78" presetID="3" presetClass="entr" presetSubtype="10" fill="hold"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blinds(horizontal)">
                                      <p:cBhvr>
                                        <p:cTn id="80" dur="500"/>
                                        <p:tgtEl>
                                          <p:spTgt spid="7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blinds(horizontal)">
                                      <p:cBhvr>
                                        <p:cTn id="83" dur="500"/>
                                        <p:tgtEl>
                                          <p:spTgt spid="7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74"/>
                                        </p:tgtEl>
                                        <p:attrNameLst>
                                          <p:attrName>style.visibility</p:attrName>
                                        </p:attrNameLst>
                                      </p:cBhvr>
                                      <p:to>
                                        <p:strVal val="visible"/>
                                      </p:to>
                                    </p:set>
                                    <p:animEffect transition="in" filter="blinds(horizontal)">
                                      <p:cBhvr>
                                        <p:cTn id="86" dur="500"/>
                                        <p:tgtEl>
                                          <p:spTgt spid="74"/>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blinds(horizontal)">
                                      <p:cBhvr>
                                        <p:cTn id="89" dur="500"/>
                                        <p:tgtEl>
                                          <p:spTgt spid="75"/>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5">
                                            <p:txEl>
                                              <p:pRg st="0" end="0"/>
                                            </p:txEl>
                                          </p:spTgt>
                                        </p:tgtEl>
                                        <p:attrNameLst>
                                          <p:attrName>style.visibility</p:attrName>
                                        </p:attrNameLst>
                                      </p:cBhvr>
                                      <p:to>
                                        <p:strVal val="visible"/>
                                      </p:to>
                                    </p:set>
                                    <p:animEffect transition="in" filter="blinds(horizontal)">
                                      <p:cBhvr>
                                        <p:cTn id="94" dur="500"/>
                                        <p:tgtEl>
                                          <p:spTgt spid="5">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5">
                                            <p:txEl>
                                              <p:pRg st="1" end="1"/>
                                            </p:txEl>
                                          </p:spTgt>
                                        </p:tgtEl>
                                        <p:attrNameLst>
                                          <p:attrName>style.visibility</p:attrName>
                                        </p:attrNameLst>
                                      </p:cBhvr>
                                      <p:to>
                                        <p:strVal val="visible"/>
                                      </p:to>
                                    </p:set>
                                    <p:animEffect transition="in" filter="blinds(horizontal)">
                                      <p:cBhvr>
                                        <p:cTn id="99" dur="500"/>
                                        <p:tgtEl>
                                          <p:spTgt spid="5">
                                            <p:txEl>
                                              <p:pRg st="1" end="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5">
                                            <p:txEl>
                                              <p:pRg st="2" end="2"/>
                                            </p:txEl>
                                          </p:spTgt>
                                        </p:tgtEl>
                                        <p:attrNameLst>
                                          <p:attrName>style.visibility</p:attrName>
                                        </p:attrNameLst>
                                      </p:cBhvr>
                                      <p:to>
                                        <p:strVal val="visible"/>
                                      </p:to>
                                    </p:set>
                                    <p:animEffect transition="in" filter="blinds(horizontal)">
                                      <p:cBhvr>
                                        <p:cTn id="104" dur="500"/>
                                        <p:tgtEl>
                                          <p:spTgt spid="5">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5">
                                            <p:txEl>
                                              <p:pRg st="3" end="3"/>
                                            </p:txEl>
                                          </p:spTgt>
                                        </p:tgtEl>
                                        <p:attrNameLst>
                                          <p:attrName>style.visibility</p:attrName>
                                        </p:attrNameLst>
                                      </p:cBhvr>
                                      <p:to>
                                        <p:strVal val="visible"/>
                                      </p:to>
                                    </p:set>
                                    <p:animEffect transition="in" filter="blinds(horizontal)">
                                      <p:cBhvr>
                                        <p:cTn id="109" dur="500"/>
                                        <p:tgtEl>
                                          <p:spTgt spid="5">
                                            <p:txEl>
                                              <p:pRg st="3" end="3"/>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5">
                                            <p:txEl>
                                              <p:pRg st="4" end="4"/>
                                            </p:txEl>
                                          </p:spTgt>
                                        </p:tgtEl>
                                        <p:attrNameLst>
                                          <p:attrName>style.visibility</p:attrName>
                                        </p:attrNameLst>
                                      </p:cBhvr>
                                      <p:to>
                                        <p:strVal val="visible"/>
                                      </p:to>
                                    </p:set>
                                    <p:animEffect transition="in" filter="blinds(horizontal)">
                                      <p:cBhvr>
                                        <p:cTn id="114" dur="500"/>
                                        <p:tgtEl>
                                          <p:spTgt spid="5">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5">
                                            <p:txEl>
                                              <p:pRg st="5" end="5"/>
                                            </p:txEl>
                                          </p:spTgt>
                                        </p:tgtEl>
                                        <p:attrNameLst>
                                          <p:attrName>style.visibility</p:attrName>
                                        </p:attrNameLst>
                                      </p:cBhvr>
                                      <p:to>
                                        <p:strVal val="visible"/>
                                      </p:to>
                                    </p:set>
                                    <p:animEffect transition="in" filter="blinds(horizontal)">
                                      <p:cBhvr>
                                        <p:cTn id="11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0" grpId="0" animBg="1"/>
      <p:bldP spid="51" grpId="0" animBg="1"/>
      <p:bldP spid="52" grpId="0" animBg="1"/>
      <p:bldP spid="53" grpId="0" animBg="1"/>
      <p:bldP spid="54" grpId="0" animBg="1"/>
      <p:bldP spid="55"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p:bldP spid="72" grpId="0"/>
      <p:bldP spid="73" grpId="0"/>
      <p:bldP spid="74" grpId="0" animBg="1"/>
      <p:bldP spid="75" grpId="0" animBg="1"/>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zh-CN" altLang="en-US" dirty="0" smtClean="0"/>
              <a:t>从应用交付网络架构到云计算</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194" name="Picture 5" descr="CloudCLEAN.gif"/>
          <p:cNvPicPr>
            <a:picLocks noChangeAspect="1"/>
          </p:cNvPicPr>
          <p:nvPr/>
        </p:nvPicPr>
        <p:blipFill>
          <a:blip r:embed="rId3" cstate="print"/>
          <a:srcRect/>
          <a:stretch>
            <a:fillRect/>
          </a:stretch>
        </p:blipFill>
        <p:spPr bwMode="auto">
          <a:xfrm>
            <a:off x="777074" y="1371600"/>
            <a:ext cx="6096000" cy="4697413"/>
          </a:xfrm>
          <a:prstGeom prst="rect">
            <a:avLst/>
          </a:prstGeom>
          <a:noFill/>
          <a:ln w="9525">
            <a:noFill/>
            <a:miter lim="800000"/>
            <a:headEnd/>
            <a:tailEnd/>
          </a:ln>
        </p:spPr>
      </p:pic>
      <p:grpSp>
        <p:nvGrpSpPr>
          <p:cNvPr id="2" name="Group 6"/>
          <p:cNvGrpSpPr>
            <a:grpSpLocks/>
          </p:cNvGrpSpPr>
          <p:nvPr/>
        </p:nvGrpSpPr>
        <p:grpSpPr bwMode="auto">
          <a:xfrm>
            <a:off x="3266274" y="1676400"/>
            <a:ext cx="3606800" cy="2714625"/>
            <a:chOff x="2870543" y="1676400"/>
            <a:chExt cx="3606457" cy="2714008"/>
          </a:xfrm>
        </p:grpSpPr>
        <p:pic>
          <p:nvPicPr>
            <p:cNvPr id="8198" name="Picture 5"/>
            <p:cNvPicPr>
              <a:picLocks noChangeAspect="1" noChangeArrowheads="1"/>
            </p:cNvPicPr>
            <p:nvPr/>
          </p:nvPicPr>
          <p:blipFill>
            <a:blip r:embed="rId4" cstate="print"/>
            <a:srcRect/>
            <a:stretch>
              <a:fillRect/>
            </a:stretch>
          </p:blipFill>
          <p:spPr bwMode="auto">
            <a:xfrm>
              <a:off x="2870543" y="1676400"/>
              <a:ext cx="3606457" cy="2714008"/>
            </a:xfrm>
            <a:prstGeom prst="rect">
              <a:avLst/>
            </a:prstGeom>
            <a:noFill/>
            <a:ln w="9525">
              <a:noFill/>
              <a:miter lim="800000"/>
              <a:headEnd/>
              <a:tailEnd/>
            </a:ln>
          </p:spPr>
        </p:pic>
        <p:sp>
          <p:nvSpPr>
            <p:cNvPr id="8199" name="TextBox 4"/>
            <p:cNvSpPr txBox="1">
              <a:spLocks noChangeArrowheads="1"/>
            </p:cNvSpPr>
            <p:nvPr/>
          </p:nvSpPr>
          <p:spPr bwMode="auto">
            <a:xfrm>
              <a:off x="3581675" y="2514409"/>
              <a:ext cx="2361975" cy="953871"/>
            </a:xfrm>
            <a:prstGeom prst="rect">
              <a:avLst/>
            </a:prstGeom>
            <a:noFill/>
            <a:ln w="9525">
              <a:noFill/>
              <a:miter lim="800000"/>
              <a:headEnd/>
              <a:tailEnd/>
            </a:ln>
          </p:spPr>
          <p:txBody>
            <a:bodyPr>
              <a:spAutoFit/>
            </a:bodyPr>
            <a:lstStyle/>
            <a:p>
              <a:pPr algn="ctr"/>
              <a:r>
                <a:rPr lang="nb-NO" sz="2800">
                  <a:solidFill>
                    <a:schemeClr val="bg1"/>
                  </a:solidFill>
                </a:rPr>
                <a:t>Virtualized</a:t>
              </a:r>
              <a:r>
                <a:rPr lang="nb-NO" sz="2000">
                  <a:solidFill>
                    <a:schemeClr val="bg1"/>
                  </a:solidFill>
                </a:rPr>
                <a:t> </a:t>
              </a:r>
              <a:r>
                <a:rPr lang="nb-NO" sz="2800">
                  <a:solidFill>
                    <a:schemeClr val="bg1"/>
                  </a:solidFill>
                </a:rPr>
                <a:t>Services</a:t>
              </a:r>
            </a:p>
          </p:txBody>
        </p:sp>
      </p:grpSp>
      <p:sp>
        <p:nvSpPr>
          <p:cNvPr id="8196" name="Title 2"/>
          <p:cNvSpPr>
            <a:spLocks noGrp="1"/>
          </p:cNvSpPr>
          <p:nvPr>
            <p:ph type="title"/>
          </p:nvPr>
        </p:nvSpPr>
        <p:spPr>
          <a:xfrm>
            <a:off x="457200" y="463830"/>
            <a:ext cx="8229600" cy="1022350"/>
          </a:xfrm>
        </p:spPr>
        <p:txBody>
          <a:bodyPr/>
          <a:lstStyle/>
          <a:p>
            <a:r>
              <a:rPr lang="zh-CN" altLang="en-US" dirty="0" smtClean="0"/>
              <a:t>什么是云计算</a:t>
            </a:r>
            <a:r>
              <a:rPr lang="en-US" dirty="0" smtClean="0"/>
              <a:t>?</a:t>
            </a:r>
          </a:p>
        </p:txBody>
      </p:sp>
      <p:sp>
        <p:nvSpPr>
          <p:cNvPr id="8197" name="Rectangle 6"/>
          <p:cNvSpPr>
            <a:spLocks noChangeArrowheads="1"/>
          </p:cNvSpPr>
          <p:nvPr/>
        </p:nvSpPr>
        <p:spPr bwMode="auto">
          <a:xfrm>
            <a:off x="761999" y="6096000"/>
            <a:ext cx="8098221" cy="400110"/>
          </a:xfrm>
          <a:prstGeom prst="rect">
            <a:avLst/>
          </a:prstGeom>
          <a:noFill/>
          <a:ln w="9525">
            <a:noFill/>
            <a:miter lim="800000"/>
            <a:headEnd/>
            <a:tailEnd/>
          </a:ln>
        </p:spPr>
        <p:txBody>
          <a:bodyPr wrap="square">
            <a:spAutoFit/>
          </a:bodyPr>
          <a:lstStyle/>
          <a:p>
            <a:r>
              <a:rPr lang="zh-CN" altLang="en-US" sz="2000" dirty="0" smtClean="0"/>
              <a:t>云计算不是革命，而是进化。。。（</a:t>
            </a:r>
            <a:r>
              <a:rPr lang="en-US" altLang="zh-CN" sz="2000" dirty="0" smtClean="0"/>
              <a:t>F5</a:t>
            </a:r>
            <a:r>
              <a:rPr lang="zh-CN" altLang="en-US" sz="2000" dirty="0" smtClean="0"/>
              <a:t>某牛人）</a:t>
            </a:r>
            <a:endParaRPr lang="en-US" sz="1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zh-CN" altLang="en-US" dirty="0" smtClean="0"/>
              <a:t>云计算提供了那些虚拟化服务</a:t>
            </a:r>
            <a:r>
              <a:rPr lang="en-US" dirty="0" smtClean="0"/>
              <a:t>?</a:t>
            </a:r>
          </a:p>
        </p:txBody>
      </p:sp>
      <p:sp>
        <p:nvSpPr>
          <p:cNvPr id="14339" name="Content Placeholder 2"/>
          <p:cNvSpPr>
            <a:spLocks noGrp="1"/>
          </p:cNvSpPr>
          <p:nvPr>
            <p:ph idx="1"/>
          </p:nvPr>
        </p:nvSpPr>
        <p:spPr/>
        <p:txBody>
          <a:bodyPr>
            <a:normAutofit/>
          </a:bodyPr>
          <a:lstStyle/>
          <a:p>
            <a:r>
              <a:rPr lang="en-US" dirty="0" err="1" smtClean="0"/>
              <a:t>IaaS</a:t>
            </a:r>
            <a:r>
              <a:rPr lang="en-US" dirty="0" smtClean="0"/>
              <a:t> - Infrastructure as a Service (Virtualization)</a:t>
            </a:r>
          </a:p>
          <a:p>
            <a:r>
              <a:rPr lang="en-US" dirty="0" err="1" smtClean="0"/>
              <a:t>SaaS</a:t>
            </a:r>
            <a:r>
              <a:rPr lang="en-US" dirty="0" smtClean="0"/>
              <a:t> - Software as a Service (App Hosting)</a:t>
            </a:r>
          </a:p>
          <a:p>
            <a:r>
              <a:rPr lang="en-US" dirty="0" err="1" smtClean="0"/>
              <a:t>PaaS</a:t>
            </a:r>
            <a:r>
              <a:rPr lang="en-US" dirty="0" smtClean="0"/>
              <a:t> - Platform as a Service (Lifecycle)</a:t>
            </a:r>
          </a:p>
          <a:p>
            <a:r>
              <a:rPr lang="en-US" dirty="0" err="1" smtClean="0"/>
              <a:t>SaaS</a:t>
            </a:r>
            <a:r>
              <a:rPr lang="en-US" dirty="0" smtClean="0"/>
              <a:t> – </a:t>
            </a:r>
            <a:r>
              <a:rPr lang="en-US" altLang="zh-CN" dirty="0" smtClean="0"/>
              <a:t>Storage as a Service</a:t>
            </a:r>
          </a:p>
          <a:p>
            <a:r>
              <a:rPr lang="en-US" dirty="0" err="1" smtClean="0"/>
              <a:t>SaaS</a:t>
            </a:r>
            <a:r>
              <a:rPr lang="en-US" dirty="0" smtClean="0"/>
              <a:t> – </a:t>
            </a:r>
            <a:r>
              <a:rPr lang="en-US" altLang="zh-CN" dirty="0" smtClean="0"/>
              <a:t>Security as a Service</a:t>
            </a:r>
          </a:p>
          <a:p>
            <a:r>
              <a:rPr lang="en-US" dirty="0" err="1" smtClean="0"/>
              <a:t>AaaS</a:t>
            </a:r>
            <a:r>
              <a:rPr lang="en-US" dirty="0" smtClean="0"/>
              <a:t> – Acceleration as a Service</a:t>
            </a:r>
          </a:p>
          <a:p>
            <a:endParaRPr lang="en-US" dirty="0" smtClean="0"/>
          </a:p>
          <a:p>
            <a:pPr>
              <a:buFontTx/>
              <a:buNone/>
            </a:pPr>
            <a:r>
              <a:rPr lang="en-US" sz="2000" dirty="0" smtClean="0"/>
              <a:t>From Wikipedia - </a:t>
            </a:r>
            <a:r>
              <a:rPr lang="en-US" sz="2000" dirty="0" smtClean="0">
                <a:hlinkClick r:id="rId2"/>
              </a:rPr>
              <a:t>http://en.wikipedia.org/wiki/Everything_as_a_service</a:t>
            </a:r>
            <a:endParaRPr lang="en-US" sz="2000" dirty="0" smtClean="0"/>
          </a:p>
          <a:p>
            <a:pPr>
              <a:buFontTx/>
              <a:buNone/>
            </a:pPr>
            <a:endParaRPr 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真实的云计算平台</a:t>
            </a:r>
            <a:endParaRPr lang="en-US" dirty="0"/>
          </a:p>
        </p:txBody>
      </p:sp>
      <p:pic>
        <p:nvPicPr>
          <p:cNvPr id="4" name="Picture 3"/>
          <p:cNvPicPr>
            <a:picLocks noChangeAspect="1"/>
          </p:cNvPicPr>
          <p:nvPr/>
        </p:nvPicPr>
        <p:blipFill>
          <a:blip r:embed="rId2"/>
          <a:stretch>
            <a:fillRect/>
          </a:stretch>
        </p:blipFill>
        <p:spPr>
          <a:xfrm>
            <a:off x="1441450" y="1219201"/>
            <a:ext cx="5861050" cy="529328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云计算的核心是什么？</a:t>
            </a:r>
            <a:endParaRPr lang="en-US" dirty="0"/>
          </a:p>
        </p:txBody>
      </p:sp>
      <p:pic>
        <p:nvPicPr>
          <p:cNvPr id="4" name="Picture 3"/>
          <p:cNvPicPr>
            <a:picLocks noChangeAspect="1"/>
          </p:cNvPicPr>
          <p:nvPr/>
        </p:nvPicPr>
        <p:blipFill>
          <a:blip r:embed="rId2"/>
          <a:stretch>
            <a:fillRect/>
          </a:stretch>
        </p:blipFill>
        <p:spPr>
          <a:xfrm>
            <a:off x="355600" y="1320800"/>
            <a:ext cx="8148686" cy="52578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 name="Rounded Rectangle 214"/>
          <p:cNvSpPr/>
          <p:nvPr/>
        </p:nvSpPr>
        <p:spPr bwMode="auto">
          <a:xfrm>
            <a:off x="1245476" y="1384061"/>
            <a:ext cx="7848896" cy="5085901"/>
          </a:xfrm>
          <a:prstGeom prst="roundRect">
            <a:avLst>
              <a:gd name="adj" fmla="val 6911"/>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rtl="0" eaLnBrk="0" fontAlgn="base" hangingPunct="0">
              <a:spcBef>
                <a:spcPct val="0"/>
              </a:spcBef>
              <a:spcAft>
                <a:spcPct val="0"/>
              </a:spcAft>
            </a:pPr>
            <a:endParaRPr lang="en-US" sz="2400" kern="1200">
              <a:solidFill>
                <a:schemeClr val="tx1">
                  <a:lumMod val="50000"/>
                  <a:lumOff val="50000"/>
                </a:schemeClr>
              </a:solidFill>
              <a:latin typeface="Arial" charset="0"/>
              <a:ea typeface="MS PGothic" pitchFamily="34" charset="-128"/>
              <a:cs typeface="+mn-cs"/>
            </a:endParaRPr>
          </a:p>
        </p:txBody>
      </p:sp>
      <p:sp>
        <p:nvSpPr>
          <p:cNvPr id="214" name="Rounded Rectangle 213"/>
          <p:cNvSpPr/>
          <p:nvPr/>
        </p:nvSpPr>
        <p:spPr bwMode="auto">
          <a:xfrm>
            <a:off x="1043087" y="1754372"/>
            <a:ext cx="7963783" cy="4859079"/>
          </a:xfrm>
          <a:prstGeom prst="roundRect">
            <a:avLst>
              <a:gd name="adj" fmla="val 6911"/>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rtl="0" eaLnBrk="0" fontAlgn="base" hangingPunct="0">
              <a:spcBef>
                <a:spcPct val="0"/>
              </a:spcBef>
              <a:spcAft>
                <a:spcPct val="0"/>
              </a:spcAft>
            </a:pPr>
            <a:endParaRPr lang="en-US" sz="2400" kern="1200">
              <a:solidFill>
                <a:schemeClr val="tx1">
                  <a:lumMod val="50000"/>
                  <a:lumOff val="50000"/>
                </a:schemeClr>
              </a:solidFill>
              <a:latin typeface="Arial" charset="0"/>
              <a:ea typeface="MS PGothic" pitchFamily="34" charset="-128"/>
              <a:cs typeface="+mn-cs"/>
            </a:endParaRPr>
          </a:p>
        </p:txBody>
      </p:sp>
      <p:cxnSp>
        <p:nvCxnSpPr>
          <p:cNvPr id="31748" name="AutoShape 87"/>
          <p:cNvCxnSpPr>
            <a:cxnSpLocks noChangeShapeType="1"/>
          </p:cNvCxnSpPr>
          <p:nvPr/>
        </p:nvCxnSpPr>
        <p:spPr bwMode="auto">
          <a:xfrm>
            <a:off x="1295400" y="3808413"/>
            <a:ext cx="1524000" cy="1587"/>
          </a:xfrm>
          <a:prstGeom prst="straightConnector1">
            <a:avLst/>
          </a:prstGeom>
          <a:noFill/>
          <a:ln w="38100">
            <a:solidFill>
              <a:srgbClr val="FFCC99"/>
            </a:solidFill>
            <a:round/>
            <a:headEnd/>
            <a:tailEnd/>
          </a:ln>
        </p:spPr>
      </p:cxnSp>
      <p:sp>
        <p:nvSpPr>
          <p:cNvPr id="31749" name="Rectangle 216"/>
          <p:cNvSpPr>
            <a:spLocks noChangeArrowheads="1"/>
          </p:cNvSpPr>
          <p:nvPr/>
        </p:nvSpPr>
        <p:spPr bwMode="auto">
          <a:xfrm>
            <a:off x="7772400" y="1981200"/>
            <a:ext cx="1112838" cy="3810000"/>
          </a:xfrm>
          <a:prstGeom prst="rect">
            <a:avLst/>
          </a:prstGeom>
          <a:solidFill>
            <a:srgbClr val="FFCC99"/>
          </a:solidFill>
          <a:ln w="12700" algn="ctr">
            <a:noFill/>
            <a:miter lim="800000"/>
            <a:headEnd/>
            <a:tailEnd/>
          </a:ln>
        </p:spPr>
        <p:txBody>
          <a:bodyPr wrap="none" anchorCtr="1"/>
          <a:lstStyle/>
          <a:p>
            <a:pPr algn="ctr"/>
            <a:r>
              <a:rPr lang="en-US" sz="1400">
                <a:ea typeface="Arial Unicode MS" pitchFamily="34" charset="-128"/>
                <a:cs typeface="Arial Unicode MS" pitchFamily="34" charset="-128"/>
              </a:rPr>
              <a:t>NAS </a:t>
            </a:r>
          </a:p>
          <a:p>
            <a:pPr algn="ctr"/>
            <a:r>
              <a:rPr lang="en-US" sz="1400">
                <a:ea typeface="Arial Unicode MS" pitchFamily="34" charset="-128"/>
                <a:cs typeface="Arial Unicode MS" pitchFamily="34" charset="-128"/>
              </a:rPr>
              <a:t>STORAGE</a:t>
            </a:r>
          </a:p>
        </p:txBody>
      </p:sp>
      <p:sp>
        <p:nvSpPr>
          <p:cNvPr id="31750" name="AutoShape 96"/>
          <p:cNvSpPr>
            <a:spLocks noChangeArrowheads="1"/>
          </p:cNvSpPr>
          <p:nvPr/>
        </p:nvSpPr>
        <p:spPr bwMode="auto">
          <a:xfrm rot="-5400000">
            <a:off x="3494882" y="3879056"/>
            <a:ext cx="1892300" cy="2078037"/>
          </a:xfrm>
          <a:prstGeom prst="rect">
            <a:avLst/>
          </a:prstGeom>
          <a:solidFill>
            <a:srgbClr val="FFCC99"/>
          </a:solidFill>
          <a:ln w="12700">
            <a:noFill/>
            <a:miter lim="800000"/>
            <a:headEnd/>
            <a:tailEnd/>
          </a:ln>
        </p:spPr>
        <p:txBody>
          <a:bodyPr rot="10800000" anchor="ctr"/>
          <a:lstStyle/>
          <a:p>
            <a:pPr algn="ctr"/>
            <a:endParaRPr lang="en-US">
              <a:ea typeface="Arial Unicode MS" pitchFamily="34" charset="-128"/>
              <a:cs typeface="Arial Unicode MS" pitchFamily="34" charset="-128"/>
            </a:endParaRPr>
          </a:p>
        </p:txBody>
      </p:sp>
      <p:sp>
        <p:nvSpPr>
          <p:cNvPr id="31751" name="AutoShape 96"/>
          <p:cNvSpPr>
            <a:spLocks noChangeArrowheads="1"/>
          </p:cNvSpPr>
          <p:nvPr/>
        </p:nvSpPr>
        <p:spPr bwMode="auto">
          <a:xfrm rot="-5400000">
            <a:off x="3494882" y="1753394"/>
            <a:ext cx="1892300" cy="2078037"/>
          </a:xfrm>
          <a:prstGeom prst="rect">
            <a:avLst/>
          </a:prstGeom>
          <a:solidFill>
            <a:srgbClr val="FFCC99"/>
          </a:solidFill>
          <a:ln w="12700">
            <a:noFill/>
            <a:miter lim="800000"/>
            <a:headEnd/>
            <a:tailEnd/>
          </a:ln>
        </p:spPr>
        <p:txBody>
          <a:bodyPr rot="10800000" anchor="ctr"/>
          <a:lstStyle/>
          <a:p>
            <a:pPr algn="ctr"/>
            <a:endParaRPr lang="en-US">
              <a:ea typeface="Arial Unicode MS" pitchFamily="34" charset="-128"/>
              <a:cs typeface="Arial Unicode MS" pitchFamily="34" charset="-128"/>
            </a:endParaRPr>
          </a:p>
        </p:txBody>
      </p:sp>
      <p:sp>
        <p:nvSpPr>
          <p:cNvPr id="31752" name="Rectangle 2"/>
          <p:cNvSpPr>
            <a:spLocks noGrp="1" noChangeArrowheads="1"/>
          </p:cNvSpPr>
          <p:nvPr>
            <p:ph type="title" idx="4294967295"/>
          </p:nvPr>
        </p:nvSpPr>
        <p:spPr>
          <a:xfrm>
            <a:off x="304800" y="408296"/>
            <a:ext cx="8686800" cy="990600"/>
          </a:xfrm>
        </p:spPr>
        <p:txBody>
          <a:bodyPr>
            <a:normAutofit/>
          </a:bodyPr>
          <a:lstStyle/>
          <a:p>
            <a:pPr marL="233363"/>
            <a:r>
              <a:rPr lang="zh-CN" altLang="en-US" dirty="0" smtClean="0"/>
              <a:t>从应用交付网络架构平台到云计算</a:t>
            </a:r>
            <a:endParaRPr lang="en-US" dirty="0" smtClean="0">
              <a:solidFill>
                <a:srgbClr val="FF0000"/>
              </a:solidFill>
            </a:endParaRPr>
          </a:p>
        </p:txBody>
      </p:sp>
      <p:grpSp>
        <p:nvGrpSpPr>
          <p:cNvPr id="2" name="Group 122"/>
          <p:cNvGrpSpPr>
            <a:grpSpLocks/>
          </p:cNvGrpSpPr>
          <p:nvPr/>
        </p:nvGrpSpPr>
        <p:grpSpPr bwMode="auto">
          <a:xfrm>
            <a:off x="7715250" y="4586288"/>
            <a:ext cx="1371600" cy="1027112"/>
            <a:chOff x="7543800" y="5181600"/>
            <a:chExt cx="1371600" cy="1026816"/>
          </a:xfrm>
        </p:grpSpPr>
        <p:sp>
          <p:nvSpPr>
            <p:cNvPr id="31854" name="Text Box 115"/>
            <p:cNvSpPr txBox="1">
              <a:spLocks noChangeArrowheads="1"/>
            </p:cNvSpPr>
            <p:nvPr/>
          </p:nvSpPr>
          <p:spPr bwMode="auto">
            <a:xfrm>
              <a:off x="7543800" y="5751348"/>
              <a:ext cx="1371600" cy="457068"/>
            </a:xfrm>
            <a:prstGeom prst="rect">
              <a:avLst/>
            </a:prstGeom>
            <a:noFill/>
            <a:ln w="9525">
              <a:noFill/>
              <a:miter lim="800000"/>
              <a:headEnd/>
              <a:tailEnd/>
            </a:ln>
          </p:spPr>
          <p:txBody>
            <a:bodyPr>
              <a:spAutoFit/>
            </a:bodyPr>
            <a:lstStyle/>
            <a:p>
              <a:pPr algn="ctr">
                <a:spcBef>
                  <a:spcPct val="50000"/>
                </a:spcBef>
              </a:pPr>
              <a:r>
                <a:rPr lang="en-US" sz="1200">
                  <a:ea typeface="Arial Unicode MS" pitchFamily="34" charset="-128"/>
                  <a:cs typeface="Arial Unicode MS" pitchFamily="34" charset="-128"/>
                </a:rPr>
                <a:t>Windows file storage</a:t>
              </a:r>
            </a:p>
          </p:txBody>
        </p:sp>
        <p:pic>
          <p:nvPicPr>
            <p:cNvPr id="31855" name="Picture 104" descr="general-server2"/>
            <p:cNvPicPr>
              <a:picLocks noChangeAspect="1" noChangeArrowheads="1"/>
            </p:cNvPicPr>
            <p:nvPr/>
          </p:nvPicPr>
          <p:blipFill>
            <a:blip r:embed="rId3" cstate="print"/>
            <a:srcRect l="27635" t="7086" r="29761" b="8504"/>
            <a:stretch>
              <a:fillRect/>
            </a:stretch>
          </p:blipFill>
          <p:spPr bwMode="auto">
            <a:xfrm>
              <a:off x="8077200" y="5181600"/>
              <a:ext cx="260350" cy="508000"/>
            </a:xfrm>
            <a:prstGeom prst="rect">
              <a:avLst/>
            </a:prstGeom>
            <a:noFill/>
            <a:ln w="9525">
              <a:noFill/>
              <a:miter lim="800000"/>
              <a:headEnd/>
              <a:tailEnd/>
            </a:ln>
          </p:spPr>
        </p:pic>
      </p:grpSp>
      <p:grpSp>
        <p:nvGrpSpPr>
          <p:cNvPr id="3" name="Group 122"/>
          <p:cNvGrpSpPr>
            <a:grpSpLocks/>
          </p:cNvGrpSpPr>
          <p:nvPr/>
        </p:nvGrpSpPr>
        <p:grpSpPr bwMode="auto">
          <a:xfrm>
            <a:off x="7848600" y="4664075"/>
            <a:ext cx="1371600" cy="844550"/>
            <a:chOff x="7543800" y="5181600"/>
            <a:chExt cx="1371600" cy="844306"/>
          </a:xfrm>
        </p:grpSpPr>
        <p:sp>
          <p:nvSpPr>
            <p:cNvPr id="31852" name="Text Box 115"/>
            <p:cNvSpPr txBox="1">
              <a:spLocks noChangeArrowheads="1"/>
            </p:cNvSpPr>
            <p:nvPr/>
          </p:nvSpPr>
          <p:spPr bwMode="auto">
            <a:xfrm>
              <a:off x="7543800" y="5751348"/>
              <a:ext cx="1371600" cy="274558"/>
            </a:xfrm>
            <a:prstGeom prst="rect">
              <a:avLst/>
            </a:prstGeom>
            <a:noFill/>
            <a:ln w="9525">
              <a:noFill/>
              <a:miter lim="800000"/>
              <a:headEnd/>
              <a:tailEnd/>
            </a:ln>
          </p:spPr>
          <p:txBody>
            <a:bodyPr>
              <a:spAutoFit/>
            </a:bodyPr>
            <a:lstStyle/>
            <a:p>
              <a:pPr algn="ctr">
                <a:spcBef>
                  <a:spcPct val="50000"/>
                </a:spcBef>
              </a:pPr>
              <a:endParaRPr lang="en-US" sz="1200">
                <a:ea typeface="Arial Unicode MS" pitchFamily="34" charset="-128"/>
                <a:cs typeface="Arial Unicode MS" pitchFamily="34" charset="-128"/>
              </a:endParaRPr>
            </a:p>
          </p:txBody>
        </p:sp>
        <p:pic>
          <p:nvPicPr>
            <p:cNvPr id="31853" name="Picture 104" descr="general-server2"/>
            <p:cNvPicPr>
              <a:picLocks noChangeAspect="1" noChangeArrowheads="1"/>
            </p:cNvPicPr>
            <p:nvPr/>
          </p:nvPicPr>
          <p:blipFill>
            <a:blip r:embed="rId3" cstate="print"/>
            <a:srcRect l="27635" t="7086" r="29761" b="8504"/>
            <a:stretch>
              <a:fillRect/>
            </a:stretch>
          </p:blipFill>
          <p:spPr bwMode="auto">
            <a:xfrm>
              <a:off x="8077200" y="5181600"/>
              <a:ext cx="260350" cy="508000"/>
            </a:xfrm>
            <a:prstGeom prst="rect">
              <a:avLst/>
            </a:prstGeom>
            <a:noFill/>
            <a:ln w="9525">
              <a:noFill/>
              <a:miter lim="800000"/>
              <a:headEnd/>
              <a:tailEnd/>
            </a:ln>
          </p:spPr>
        </p:pic>
      </p:grpSp>
      <p:grpSp>
        <p:nvGrpSpPr>
          <p:cNvPr id="4" name="Group 196"/>
          <p:cNvGrpSpPr>
            <a:grpSpLocks/>
          </p:cNvGrpSpPr>
          <p:nvPr/>
        </p:nvGrpSpPr>
        <p:grpSpPr bwMode="auto">
          <a:xfrm>
            <a:off x="3448050" y="2141538"/>
            <a:ext cx="1936750" cy="1317625"/>
            <a:chOff x="3224" y="1740"/>
            <a:chExt cx="1220" cy="830"/>
          </a:xfrm>
        </p:grpSpPr>
        <p:sp>
          <p:nvSpPr>
            <p:cNvPr id="31826" name="Text Box 50"/>
            <p:cNvSpPr txBox="1">
              <a:spLocks noChangeArrowheads="1"/>
            </p:cNvSpPr>
            <p:nvPr/>
          </p:nvSpPr>
          <p:spPr bwMode="auto">
            <a:xfrm>
              <a:off x="3402" y="1740"/>
              <a:ext cx="864" cy="173"/>
            </a:xfrm>
            <a:prstGeom prst="rect">
              <a:avLst/>
            </a:prstGeom>
            <a:noFill/>
            <a:ln w="9525">
              <a:noFill/>
              <a:miter lim="800000"/>
              <a:headEnd/>
              <a:tailEnd/>
            </a:ln>
          </p:spPr>
          <p:txBody>
            <a:bodyPr>
              <a:spAutoFit/>
            </a:bodyPr>
            <a:lstStyle/>
            <a:p>
              <a:pPr algn="ctr">
                <a:spcBef>
                  <a:spcPct val="50000"/>
                </a:spcBef>
              </a:pPr>
              <a:r>
                <a:rPr lang="en-US" sz="1200">
                  <a:ea typeface="Arial Unicode MS" pitchFamily="34" charset="-128"/>
                  <a:cs typeface="Arial Unicode MS" pitchFamily="34" charset="-128"/>
                </a:rPr>
                <a:t>WEB SERVERS</a:t>
              </a:r>
            </a:p>
          </p:txBody>
        </p:sp>
        <p:grpSp>
          <p:nvGrpSpPr>
            <p:cNvPr id="5" name="Group 191"/>
            <p:cNvGrpSpPr>
              <a:grpSpLocks/>
            </p:cNvGrpSpPr>
            <p:nvPr/>
          </p:nvGrpSpPr>
          <p:grpSpPr bwMode="auto">
            <a:xfrm>
              <a:off x="3224" y="1962"/>
              <a:ext cx="1220" cy="608"/>
              <a:chOff x="2384" y="1930"/>
              <a:chExt cx="1220" cy="608"/>
            </a:xfrm>
          </p:grpSpPr>
          <p:grpSp>
            <p:nvGrpSpPr>
              <p:cNvPr id="6" name="Group 122"/>
              <p:cNvGrpSpPr>
                <a:grpSpLocks/>
              </p:cNvGrpSpPr>
              <p:nvPr/>
            </p:nvGrpSpPr>
            <p:grpSpPr bwMode="auto">
              <a:xfrm>
                <a:off x="2384" y="1930"/>
                <a:ext cx="932" cy="320"/>
                <a:chOff x="2120" y="2290"/>
                <a:chExt cx="932" cy="320"/>
              </a:xfrm>
            </p:grpSpPr>
            <p:pic>
              <p:nvPicPr>
                <p:cNvPr id="31847" name="Picture 104" descr="general-server2"/>
                <p:cNvPicPr>
                  <a:picLocks noChangeAspect="1" noChangeArrowheads="1"/>
                </p:cNvPicPr>
                <p:nvPr/>
              </p:nvPicPr>
              <p:blipFill>
                <a:blip r:embed="rId3" cstate="print"/>
                <a:srcRect l="27635" t="7086" r="29761" b="8504"/>
                <a:stretch>
                  <a:fillRect/>
                </a:stretch>
              </p:blipFill>
              <p:spPr bwMode="auto">
                <a:xfrm>
                  <a:off x="2504" y="2290"/>
                  <a:ext cx="164" cy="320"/>
                </a:xfrm>
                <a:prstGeom prst="rect">
                  <a:avLst/>
                </a:prstGeom>
                <a:noFill/>
                <a:ln w="9525">
                  <a:noFill/>
                  <a:miter lim="800000"/>
                  <a:headEnd/>
                  <a:tailEnd/>
                </a:ln>
              </p:spPr>
            </p:pic>
            <p:pic>
              <p:nvPicPr>
                <p:cNvPr id="31848" name="Picture 104" descr="general-server2"/>
                <p:cNvPicPr>
                  <a:picLocks noChangeAspect="1" noChangeArrowheads="1"/>
                </p:cNvPicPr>
                <p:nvPr/>
              </p:nvPicPr>
              <p:blipFill>
                <a:blip r:embed="rId3" cstate="print"/>
                <a:srcRect l="27635" t="7086" r="29761" b="8504"/>
                <a:stretch>
                  <a:fillRect/>
                </a:stretch>
              </p:blipFill>
              <p:spPr bwMode="auto">
                <a:xfrm>
                  <a:off x="2120" y="2290"/>
                  <a:ext cx="164" cy="320"/>
                </a:xfrm>
                <a:prstGeom prst="rect">
                  <a:avLst/>
                </a:prstGeom>
                <a:noFill/>
                <a:ln w="9525">
                  <a:noFill/>
                  <a:miter lim="800000"/>
                  <a:headEnd/>
                  <a:tailEnd/>
                </a:ln>
              </p:spPr>
            </p:pic>
            <p:pic>
              <p:nvPicPr>
                <p:cNvPr id="31849" name="Picture 104" descr="general-server2"/>
                <p:cNvPicPr>
                  <a:picLocks noChangeAspect="1" noChangeArrowheads="1"/>
                </p:cNvPicPr>
                <p:nvPr/>
              </p:nvPicPr>
              <p:blipFill>
                <a:blip r:embed="rId3" cstate="print"/>
                <a:srcRect l="27635" t="7086" r="29761" b="8504"/>
                <a:stretch>
                  <a:fillRect/>
                </a:stretch>
              </p:blipFill>
              <p:spPr bwMode="auto">
                <a:xfrm>
                  <a:off x="2888" y="2290"/>
                  <a:ext cx="164" cy="320"/>
                </a:xfrm>
                <a:prstGeom prst="rect">
                  <a:avLst/>
                </a:prstGeom>
                <a:noFill/>
                <a:ln w="9525">
                  <a:noFill/>
                  <a:miter lim="800000"/>
                  <a:headEnd/>
                  <a:tailEnd/>
                </a:ln>
              </p:spPr>
            </p:pic>
            <p:pic>
              <p:nvPicPr>
                <p:cNvPr id="31850" name="Picture 104" descr="general-server2"/>
                <p:cNvPicPr>
                  <a:picLocks noChangeAspect="1" noChangeArrowheads="1"/>
                </p:cNvPicPr>
                <p:nvPr/>
              </p:nvPicPr>
              <p:blipFill>
                <a:blip r:embed="rId3" cstate="print"/>
                <a:srcRect l="27635" t="7086" r="29761" b="8504"/>
                <a:stretch>
                  <a:fillRect/>
                </a:stretch>
              </p:blipFill>
              <p:spPr bwMode="auto">
                <a:xfrm>
                  <a:off x="2312" y="2290"/>
                  <a:ext cx="164" cy="320"/>
                </a:xfrm>
                <a:prstGeom prst="rect">
                  <a:avLst/>
                </a:prstGeom>
                <a:noFill/>
                <a:ln w="9525">
                  <a:noFill/>
                  <a:miter lim="800000"/>
                  <a:headEnd/>
                  <a:tailEnd/>
                </a:ln>
              </p:spPr>
            </p:pic>
            <p:pic>
              <p:nvPicPr>
                <p:cNvPr id="31851" name="Picture 104" descr="general-server2"/>
                <p:cNvPicPr>
                  <a:picLocks noChangeAspect="1" noChangeArrowheads="1"/>
                </p:cNvPicPr>
                <p:nvPr/>
              </p:nvPicPr>
              <p:blipFill>
                <a:blip r:embed="rId3" cstate="print"/>
                <a:srcRect l="27635" t="7086" r="29761" b="8504"/>
                <a:stretch>
                  <a:fillRect/>
                </a:stretch>
              </p:blipFill>
              <p:spPr bwMode="auto">
                <a:xfrm>
                  <a:off x="2696" y="2290"/>
                  <a:ext cx="164" cy="320"/>
                </a:xfrm>
                <a:prstGeom prst="rect">
                  <a:avLst/>
                </a:prstGeom>
                <a:noFill/>
                <a:ln w="9525">
                  <a:noFill/>
                  <a:miter lim="800000"/>
                  <a:headEnd/>
                  <a:tailEnd/>
                </a:ln>
              </p:spPr>
            </p:pic>
          </p:grpSp>
          <p:grpSp>
            <p:nvGrpSpPr>
              <p:cNvPr id="7" name="Group 123"/>
              <p:cNvGrpSpPr>
                <a:grpSpLocks/>
              </p:cNvGrpSpPr>
              <p:nvPr/>
            </p:nvGrpSpPr>
            <p:grpSpPr bwMode="auto">
              <a:xfrm>
                <a:off x="2480" y="2026"/>
                <a:ext cx="932" cy="320"/>
                <a:chOff x="2120" y="2290"/>
                <a:chExt cx="932" cy="320"/>
              </a:xfrm>
            </p:grpSpPr>
            <p:pic>
              <p:nvPicPr>
                <p:cNvPr id="31842" name="Picture 104" descr="general-server2"/>
                <p:cNvPicPr>
                  <a:picLocks noChangeAspect="1" noChangeArrowheads="1"/>
                </p:cNvPicPr>
                <p:nvPr/>
              </p:nvPicPr>
              <p:blipFill>
                <a:blip r:embed="rId3" cstate="print"/>
                <a:srcRect l="27635" t="7086" r="29761" b="8504"/>
                <a:stretch>
                  <a:fillRect/>
                </a:stretch>
              </p:blipFill>
              <p:spPr bwMode="auto">
                <a:xfrm>
                  <a:off x="2504" y="2290"/>
                  <a:ext cx="164" cy="320"/>
                </a:xfrm>
                <a:prstGeom prst="rect">
                  <a:avLst/>
                </a:prstGeom>
                <a:noFill/>
                <a:ln w="9525">
                  <a:noFill/>
                  <a:miter lim="800000"/>
                  <a:headEnd/>
                  <a:tailEnd/>
                </a:ln>
              </p:spPr>
            </p:pic>
            <p:pic>
              <p:nvPicPr>
                <p:cNvPr id="31843" name="Picture 104" descr="general-server2"/>
                <p:cNvPicPr>
                  <a:picLocks noChangeAspect="1" noChangeArrowheads="1"/>
                </p:cNvPicPr>
                <p:nvPr/>
              </p:nvPicPr>
              <p:blipFill>
                <a:blip r:embed="rId3" cstate="print"/>
                <a:srcRect l="27635" t="7086" r="29761" b="8504"/>
                <a:stretch>
                  <a:fillRect/>
                </a:stretch>
              </p:blipFill>
              <p:spPr bwMode="auto">
                <a:xfrm>
                  <a:off x="2120" y="2290"/>
                  <a:ext cx="164" cy="320"/>
                </a:xfrm>
                <a:prstGeom prst="rect">
                  <a:avLst/>
                </a:prstGeom>
                <a:noFill/>
                <a:ln w="9525">
                  <a:noFill/>
                  <a:miter lim="800000"/>
                  <a:headEnd/>
                  <a:tailEnd/>
                </a:ln>
              </p:spPr>
            </p:pic>
            <p:pic>
              <p:nvPicPr>
                <p:cNvPr id="31844" name="Picture 104" descr="general-server2"/>
                <p:cNvPicPr>
                  <a:picLocks noChangeAspect="1" noChangeArrowheads="1"/>
                </p:cNvPicPr>
                <p:nvPr/>
              </p:nvPicPr>
              <p:blipFill>
                <a:blip r:embed="rId3" cstate="print"/>
                <a:srcRect l="27635" t="7086" r="29761" b="8504"/>
                <a:stretch>
                  <a:fillRect/>
                </a:stretch>
              </p:blipFill>
              <p:spPr bwMode="auto">
                <a:xfrm>
                  <a:off x="2888" y="2290"/>
                  <a:ext cx="164" cy="320"/>
                </a:xfrm>
                <a:prstGeom prst="rect">
                  <a:avLst/>
                </a:prstGeom>
                <a:noFill/>
                <a:ln w="9525">
                  <a:noFill/>
                  <a:miter lim="800000"/>
                  <a:headEnd/>
                  <a:tailEnd/>
                </a:ln>
              </p:spPr>
            </p:pic>
            <p:pic>
              <p:nvPicPr>
                <p:cNvPr id="31845" name="Picture 104" descr="general-server2"/>
                <p:cNvPicPr>
                  <a:picLocks noChangeAspect="1" noChangeArrowheads="1"/>
                </p:cNvPicPr>
                <p:nvPr/>
              </p:nvPicPr>
              <p:blipFill>
                <a:blip r:embed="rId3" cstate="print"/>
                <a:srcRect l="27635" t="7086" r="29761" b="8504"/>
                <a:stretch>
                  <a:fillRect/>
                </a:stretch>
              </p:blipFill>
              <p:spPr bwMode="auto">
                <a:xfrm>
                  <a:off x="2312" y="2290"/>
                  <a:ext cx="164" cy="320"/>
                </a:xfrm>
                <a:prstGeom prst="rect">
                  <a:avLst/>
                </a:prstGeom>
                <a:noFill/>
                <a:ln w="9525">
                  <a:noFill/>
                  <a:miter lim="800000"/>
                  <a:headEnd/>
                  <a:tailEnd/>
                </a:ln>
              </p:spPr>
            </p:pic>
            <p:pic>
              <p:nvPicPr>
                <p:cNvPr id="31846" name="Picture 104" descr="general-server2"/>
                <p:cNvPicPr>
                  <a:picLocks noChangeAspect="1" noChangeArrowheads="1"/>
                </p:cNvPicPr>
                <p:nvPr/>
              </p:nvPicPr>
              <p:blipFill>
                <a:blip r:embed="rId3" cstate="print"/>
                <a:srcRect l="27635" t="7086" r="29761" b="8504"/>
                <a:stretch>
                  <a:fillRect/>
                </a:stretch>
              </p:blipFill>
              <p:spPr bwMode="auto">
                <a:xfrm>
                  <a:off x="2696" y="2290"/>
                  <a:ext cx="164" cy="320"/>
                </a:xfrm>
                <a:prstGeom prst="rect">
                  <a:avLst/>
                </a:prstGeom>
                <a:noFill/>
                <a:ln w="9525">
                  <a:noFill/>
                  <a:miter lim="800000"/>
                  <a:headEnd/>
                  <a:tailEnd/>
                </a:ln>
              </p:spPr>
            </p:pic>
          </p:grpSp>
          <p:grpSp>
            <p:nvGrpSpPr>
              <p:cNvPr id="8" name="Group 129"/>
              <p:cNvGrpSpPr>
                <a:grpSpLocks/>
              </p:cNvGrpSpPr>
              <p:nvPr/>
            </p:nvGrpSpPr>
            <p:grpSpPr bwMode="auto">
              <a:xfrm>
                <a:off x="2576" y="2122"/>
                <a:ext cx="932" cy="320"/>
                <a:chOff x="2120" y="2290"/>
                <a:chExt cx="932" cy="320"/>
              </a:xfrm>
            </p:grpSpPr>
            <p:pic>
              <p:nvPicPr>
                <p:cNvPr id="31837" name="Picture 104" descr="general-server2"/>
                <p:cNvPicPr>
                  <a:picLocks noChangeAspect="1" noChangeArrowheads="1"/>
                </p:cNvPicPr>
                <p:nvPr/>
              </p:nvPicPr>
              <p:blipFill>
                <a:blip r:embed="rId3" cstate="print"/>
                <a:srcRect l="27635" t="7086" r="29761" b="8504"/>
                <a:stretch>
                  <a:fillRect/>
                </a:stretch>
              </p:blipFill>
              <p:spPr bwMode="auto">
                <a:xfrm>
                  <a:off x="2504" y="2290"/>
                  <a:ext cx="164" cy="320"/>
                </a:xfrm>
                <a:prstGeom prst="rect">
                  <a:avLst/>
                </a:prstGeom>
                <a:noFill/>
                <a:ln w="9525">
                  <a:noFill/>
                  <a:miter lim="800000"/>
                  <a:headEnd/>
                  <a:tailEnd/>
                </a:ln>
              </p:spPr>
            </p:pic>
            <p:pic>
              <p:nvPicPr>
                <p:cNvPr id="31838" name="Picture 104" descr="general-server2"/>
                <p:cNvPicPr>
                  <a:picLocks noChangeAspect="1" noChangeArrowheads="1"/>
                </p:cNvPicPr>
                <p:nvPr/>
              </p:nvPicPr>
              <p:blipFill>
                <a:blip r:embed="rId3" cstate="print"/>
                <a:srcRect l="27635" t="7086" r="29761" b="8504"/>
                <a:stretch>
                  <a:fillRect/>
                </a:stretch>
              </p:blipFill>
              <p:spPr bwMode="auto">
                <a:xfrm>
                  <a:off x="2120" y="2290"/>
                  <a:ext cx="164" cy="320"/>
                </a:xfrm>
                <a:prstGeom prst="rect">
                  <a:avLst/>
                </a:prstGeom>
                <a:noFill/>
                <a:ln w="9525">
                  <a:noFill/>
                  <a:miter lim="800000"/>
                  <a:headEnd/>
                  <a:tailEnd/>
                </a:ln>
              </p:spPr>
            </p:pic>
            <p:pic>
              <p:nvPicPr>
                <p:cNvPr id="31839" name="Picture 104" descr="general-server2"/>
                <p:cNvPicPr>
                  <a:picLocks noChangeAspect="1" noChangeArrowheads="1"/>
                </p:cNvPicPr>
                <p:nvPr/>
              </p:nvPicPr>
              <p:blipFill>
                <a:blip r:embed="rId3" cstate="print"/>
                <a:srcRect l="27635" t="7086" r="29761" b="8504"/>
                <a:stretch>
                  <a:fillRect/>
                </a:stretch>
              </p:blipFill>
              <p:spPr bwMode="auto">
                <a:xfrm>
                  <a:off x="2888" y="2290"/>
                  <a:ext cx="164" cy="320"/>
                </a:xfrm>
                <a:prstGeom prst="rect">
                  <a:avLst/>
                </a:prstGeom>
                <a:noFill/>
                <a:ln w="9525">
                  <a:noFill/>
                  <a:miter lim="800000"/>
                  <a:headEnd/>
                  <a:tailEnd/>
                </a:ln>
              </p:spPr>
            </p:pic>
            <p:pic>
              <p:nvPicPr>
                <p:cNvPr id="31840" name="Picture 104" descr="general-server2"/>
                <p:cNvPicPr>
                  <a:picLocks noChangeAspect="1" noChangeArrowheads="1"/>
                </p:cNvPicPr>
                <p:nvPr/>
              </p:nvPicPr>
              <p:blipFill>
                <a:blip r:embed="rId3" cstate="print"/>
                <a:srcRect l="27635" t="7086" r="29761" b="8504"/>
                <a:stretch>
                  <a:fillRect/>
                </a:stretch>
              </p:blipFill>
              <p:spPr bwMode="auto">
                <a:xfrm>
                  <a:off x="2312" y="2290"/>
                  <a:ext cx="164" cy="320"/>
                </a:xfrm>
                <a:prstGeom prst="rect">
                  <a:avLst/>
                </a:prstGeom>
                <a:noFill/>
                <a:ln w="9525">
                  <a:noFill/>
                  <a:miter lim="800000"/>
                  <a:headEnd/>
                  <a:tailEnd/>
                </a:ln>
              </p:spPr>
            </p:pic>
            <p:pic>
              <p:nvPicPr>
                <p:cNvPr id="31841" name="Picture 104" descr="general-server2"/>
                <p:cNvPicPr>
                  <a:picLocks noChangeAspect="1" noChangeArrowheads="1"/>
                </p:cNvPicPr>
                <p:nvPr/>
              </p:nvPicPr>
              <p:blipFill>
                <a:blip r:embed="rId3" cstate="print"/>
                <a:srcRect l="27635" t="7086" r="29761" b="8504"/>
                <a:stretch>
                  <a:fillRect/>
                </a:stretch>
              </p:blipFill>
              <p:spPr bwMode="auto">
                <a:xfrm>
                  <a:off x="2696" y="2290"/>
                  <a:ext cx="164" cy="320"/>
                </a:xfrm>
                <a:prstGeom prst="rect">
                  <a:avLst/>
                </a:prstGeom>
                <a:noFill/>
                <a:ln w="9525">
                  <a:noFill/>
                  <a:miter lim="800000"/>
                  <a:headEnd/>
                  <a:tailEnd/>
                </a:ln>
              </p:spPr>
            </p:pic>
          </p:grpSp>
          <p:grpSp>
            <p:nvGrpSpPr>
              <p:cNvPr id="9" name="Group 135"/>
              <p:cNvGrpSpPr>
                <a:grpSpLocks/>
              </p:cNvGrpSpPr>
              <p:nvPr/>
            </p:nvGrpSpPr>
            <p:grpSpPr bwMode="auto">
              <a:xfrm>
                <a:off x="2672" y="2218"/>
                <a:ext cx="932" cy="320"/>
                <a:chOff x="2120" y="2290"/>
                <a:chExt cx="932" cy="320"/>
              </a:xfrm>
            </p:grpSpPr>
            <p:pic>
              <p:nvPicPr>
                <p:cNvPr id="31832" name="Picture 104" descr="general-server2"/>
                <p:cNvPicPr>
                  <a:picLocks noChangeAspect="1" noChangeArrowheads="1"/>
                </p:cNvPicPr>
                <p:nvPr/>
              </p:nvPicPr>
              <p:blipFill>
                <a:blip r:embed="rId3" cstate="print"/>
                <a:srcRect l="27635" t="7086" r="29761" b="8504"/>
                <a:stretch>
                  <a:fillRect/>
                </a:stretch>
              </p:blipFill>
              <p:spPr bwMode="auto">
                <a:xfrm>
                  <a:off x="2504" y="2290"/>
                  <a:ext cx="164" cy="320"/>
                </a:xfrm>
                <a:prstGeom prst="rect">
                  <a:avLst/>
                </a:prstGeom>
                <a:noFill/>
                <a:ln w="9525">
                  <a:noFill/>
                  <a:miter lim="800000"/>
                  <a:headEnd/>
                  <a:tailEnd/>
                </a:ln>
              </p:spPr>
            </p:pic>
            <p:pic>
              <p:nvPicPr>
                <p:cNvPr id="31833" name="Picture 104" descr="general-server2"/>
                <p:cNvPicPr>
                  <a:picLocks noChangeAspect="1" noChangeArrowheads="1"/>
                </p:cNvPicPr>
                <p:nvPr/>
              </p:nvPicPr>
              <p:blipFill>
                <a:blip r:embed="rId3" cstate="print"/>
                <a:srcRect l="27635" t="7086" r="29761" b="8504"/>
                <a:stretch>
                  <a:fillRect/>
                </a:stretch>
              </p:blipFill>
              <p:spPr bwMode="auto">
                <a:xfrm>
                  <a:off x="2120" y="2290"/>
                  <a:ext cx="164" cy="320"/>
                </a:xfrm>
                <a:prstGeom prst="rect">
                  <a:avLst/>
                </a:prstGeom>
                <a:noFill/>
                <a:ln w="9525">
                  <a:noFill/>
                  <a:miter lim="800000"/>
                  <a:headEnd/>
                  <a:tailEnd/>
                </a:ln>
              </p:spPr>
            </p:pic>
            <p:pic>
              <p:nvPicPr>
                <p:cNvPr id="31834" name="Picture 104" descr="general-server2"/>
                <p:cNvPicPr>
                  <a:picLocks noChangeAspect="1" noChangeArrowheads="1"/>
                </p:cNvPicPr>
                <p:nvPr/>
              </p:nvPicPr>
              <p:blipFill>
                <a:blip r:embed="rId3" cstate="print"/>
                <a:srcRect l="27635" t="7086" r="29761" b="8504"/>
                <a:stretch>
                  <a:fillRect/>
                </a:stretch>
              </p:blipFill>
              <p:spPr bwMode="auto">
                <a:xfrm>
                  <a:off x="2888" y="2290"/>
                  <a:ext cx="164" cy="320"/>
                </a:xfrm>
                <a:prstGeom prst="rect">
                  <a:avLst/>
                </a:prstGeom>
                <a:noFill/>
                <a:ln w="9525">
                  <a:noFill/>
                  <a:miter lim="800000"/>
                  <a:headEnd/>
                  <a:tailEnd/>
                </a:ln>
              </p:spPr>
            </p:pic>
            <p:pic>
              <p:nvPicPr>
                <p:cNvPr id="31835" name="Picture 104" descr="general-server2"/>
                <p:cNvPicPr>
                  <a:picLocks noChangeAspect="1" noChangeArrowheads="1"/>
                </p:cNvPicPr>
                <p:nvPr/>
              </p:nvPicPr>
              <p:blipFill>
                <a:blip r:embed="rId3" cstate="print"/>
                <a:srcRect l="27635" t="7086" r="29761" b="8504"/>
                <a:stretch>
                  <a:fillRect/>
                </a:stretch>
              </p:blipFill>
              <p:spPr bwMode="auto">
                <a:xfrm>
                  <a:off x="2312" y="2290"/>
                  <a:ext cx="164" cy="320"/>
                </a:xfrm>
                <a:prstGeom prst="rect">
                  <a:avLst/>
                </a:prstGeom>
                <a:noFill/>
                <a:ln w="9525">
                  <a:noFill/>
                  <a:miter lim="800000"/>
                  <a:headEnd/>
                  <a:tailEnd/>
                </a:ln>
              </p:spPr>
            </p:pic>
            <p:pic>
              <p:nvPicPr>
                <p:cNvPr id="31836" name="Picture 104" descr="general-server2"/>
                <p:cNvPicPr>
                  <a:picLocks noChangeAspect="1" noChangeArrowheads="1"/>
                </p:cNvPicPr>
                <p:nvPr/>
              </p:nvPicPr>
              <p:blipFill>
                <a:blip r:embed="rId3" cstate="print"/>
                <a:srcRect l="27635" t="7086" r="29761" b="8504"/>
                <a:stretch>
                  <a:fillRect/>
                </a:stretch>
              </p:blipFill>
              <p:spPr bwMode="auto">
                <a:xfrm>
                  <a:off x="2696" y="2290"/>
                  <a:ext cx="164" cy="320"/>
                </a:xfrm>
                <a:prstGeom prst="rect">
                  <a:avLst/>
                </a:prstGeom>
                <a:noFill/>
                <a:ln w="9525">
                  <a:noFill/>
                  <a:miter lim="800000"/>
                  <a:headEnd/>
                  <a:tailEnd/>
                </a:ln>
              </p:spPr>
            </p:pic>
          </p:grpSp>
        </p:grpSp>
      </p:grpSp>
      <p:grpSp>
        <p:nvGrpSpPr>
          <p:cNvPr id="10" name="Group 195"/>
          <p:cNvGrpSpPr>
            <a:grpSpLocks/>
          </p:cNvGrpSpPr>
          <p:nvPr/>
        </p:nvGrpSpPr>
        <p:grpSpPr bwMode="auto">
          <a:xfrm>
            <a:off x="3448050" y="4071938"/>
            <a:ext cx="1936750" cy="1470025"/>
            <a:chOff x="3224" y="2676"/>
            <a:chExt cx="1220" cy="926"/>
          </a:xfrm>
        </p:grpSpPr>
        <p:grpSp>
          <p:nvGrpSpPr>
            <p:cNvPr id="11" name="Group 189"/>
            <p:cNvGrpSpPr>
              <a:grpSpLocks/>
            </p:cNvGrpSpPr>
            <p:nvPr/>
          </p:nvGrpSpPr>
          <p:grpSpPr bwMode="auto">
            <a:xfrm>
              <a:off x="3224" y="2994"/>
              <a:ext cx="1220" cy="608"/>
              <a:chOff x="2480" y="2026"/>
              <a:chExt cx="1220" cy="608"/>
            </a:xfrm>
          </p:grpSpPr>
          <p:grpSp>
            <p:nvGrpSpPr>
              <p:cNvPr id="12" name="Group 165"/>
              <p:cNvGrpSpPr>
                <a:grpSpLocks/>
              </p:cNvGrpSpPr>
              <p:nvPr/>
            </p:nvGrpSpPr>
            <p:grpSpPr bwMode="auto">
              <a:xfrm>
                <a:off x="2480" y="2026"/>
                <a:ext cx="932" cy="320"/>
                <a:chOff x="2120" y="2290"/>
                <a:chExt cx="932" cy="320"/>
              </a:xfrm>
            </p:grpSpPr>
            <p:pic>
              <p:nvPicPr>
                <p:cNvPr id="31821" name="Picture 104" descr="general-server2"/>
                <p:cNvPicPr>
                  <a:picLocks noChangeAspect="1" noChangeArrowheads="1"/>
                </p:cNvPicPr>
                <p:nvPr/>
              </p:nvPicPr>
              <p:blipFill>
                <a:blip r:embed="rId3" cstate="print"/>
                <a:srcRect l="27635" t="7086" r="29761" b="8504"/>
                <a:stretch>
                  <a:fillRect/>
                </a:stretch>
              </p:blipFill>
              <p:spPr bwMode="auto">
                <a:xfrm>
                  <a:off x="2504" y="2290"/>
                  <a:ext cx="164" cy="320"/>
                </a:xfrm>
                <a:prstGeom prst="rect">
                  <a:avLst/>
                </a:prstGeom>
                <a:noFill/>
                <a:ln w="9525">
                  <a:noFill/>
                  <a:miter lim="800000"/>
                  <a:headEnd/>
                  <a:tailEnd/>
                </a:ln>
              </p:spPr>
            </p:pic>
            <p:pic>
              <p:nvPicPr>
                <p:cNvPr id="31822" name="Picture 104" descr="general-server2"/>
                <p:cNvPicPr>
                  <a:picLocks noChangeAspect="1" noChangeArrowheads="1"/>
                </p:cNvPicPr>
                <p:nvPr/>
              </p:nvPicPr>
              <p:blipFill>
                <a:blip r:embed="rId3" cstate="print"/>
                <a:srcRect l="27635" t="7086" r="29761" b="8504"/>
                <a:stretch>
                  <a:fillRect/>
                </a:stretch>
              </p:blipFill>
              <p:spPr bwMode="auto">
                <a:xfrm>
                  <a:off x="2120" y="2290"/>
                  <a:ext cx="164" cy="320"/>
                </a:xfrm>
                <a:prstGeom prst="rect">
                  <a:avLst/>
                </a:prstGeom>
                <a:noFill/>
                <a:ln w="9525">
                  <a:noFill/>
                  <a:miter lim="800000"/>
                  <a:headEnd/>
                  <a:tailEnd/>
                </a:ln>
              </p:spPr>
            </p:pic>
            <p:pic>
              <p:nvPicPr>
                <p:cNvPr id="31823" name="Picture 104" descr="general-server2"/>
                <p:cNvPicPr>
                  <a:picLocks noChangeAspect="1" noChangeArrowheads="1"/>
                </p:cNvPicPr>
                <p:nvPr/>
              </p:nvPicPr>
              <p:blipFill>
                <a:blip r:embed="rId3" cstate="print"/>
                <a:srcRect l="27635" t="7086" r="29761" b="8504"/>
                <a:stretch>
                  <a:fillRect/>
                </a:stretch>
              </p:blipFill>
              <p:spPr bwMode="auto">
                <a:xfrm>
                  <a:off x="2888" y="2290"/>
                  <a:ext cx="164" cy="320"/>
                </a:xfrm>
                <a:prstGeom prst="rect">
                  <a:avLst/>
                </a:prstGeom>
                <a:noFill/>
                <a:ln w="9525">
                  <a:noFill/>
                  <a:miter lim="800000"/>
                  <a:headEnd/>
                  <a:tailEnd/>
                </a:ln>
              </p:spPr>
            </p:pic>
            <p:pic>
              <p:nvPicPr>
                <p:cNvPr id="31824" name="Picture 104" descr="general-server2"/>
                <p:cNvPicPr>
                  <a:picLocks noChangeAspect="1" noChangeArrowheads="1"/>
                </p:cNvPicPr>
                <p:nvPr/>
              </p:nvPicPr>
              <p:blipFill>
                <a:blip r:embed="rId3" cstate="print"/>
                <a:srcRect l="27635" t="7086" r="29761" b="8504"/>
                <a:stretch>
                  <a:fillRect/>
                </a:stretch>
              </p:blipFill>
              <p:spPr bwMode="auto">
                <a:xfrm>
                  <a:off x="2312" y="2290"/>
                  <a:ext cx="164" cy="320"/>
                </a:xfrm>
                <a:prstGeom prst="rect">
                  <a:avLst/>
                </a:prstGeom>
                <a:noFill/>
                <a:ln w="9525">
                  <a:noFill/>
                  <a:miter lim="800000"/>
                  <a:headEnd/>
                  <a:tailEnd/>
                </a:ln>
              </p:spPr>
            </p:pic>
            <p:pic>
              <p:nvPicPr>
                <p:cNvPr id="31825" name="Picture 104" descr="general-server2"/>
                <p:cNvPicPr>
                  <a:picLocks noChangeAspect="1" noChangeArrowheads="1"/>
                </p:cNvPicPr>
                <p:nvPr/>
              </p:nvPicPr>
              <p:blipFill>
                <a:blip r:embed="rId3" cstate="print"/>
                <a:srcRect l="27635" t="7086" r="29761" b="8504"/>
                <a:stretch>
                  <a:fillRect/>
                </a:stretch>
              </p:blipFill>
              <p:spPr bwMode="auto">
                <a:xfrm>
                  <a:off x="2696" y="2290"/>
                  <a:ext cx="164" cy="320"/>
                </a:xfrm>
                <a:prstGeom prst="rect">
                  <a:avLst/>
                </a:prstGeom>
                <a:noFill/>
                <a:ln w="9525">
                  <a:noFill/>
                  <a:miter lim="800000"/>
                  <a:headEnd/>
                  <a:tailEnd/>
                </a:ln>
              </p:spPr>
            </p:pic>
          </p:grpSp>
          <p:grpSp>
            <p:nvGrpSpPr>
              <p:cNvPr id="13" name="Group 171"/>
              <p:cNvGrpSpPr>
                <a:grpSpLocks/>
              </p:cNvGrpSpPr>
              <p:nvPr/>
            </p:nvGrpSpPr>
            <p:grpSpPr bwMode="auto">
              <a:xfrm>
                <a:off x="2576" y="2122"/>
                <a:ext cx="932" cy="320"/>
                <a:chOff x="2120" y="2290"/>
                <a:chExt cx="932" cy="320"/>
              </a:xfrm>
            </p:grpSpPr>
            <p:pic>
              <p:nvPicPr>
                <p:cNvPr id="31816" name="Picture 104" descr="general-server2"/>
                <p:cNvPicPr>
                  <a:picLocks noChangeAspect="1" noChangeArrowheads="1"/>
                </p:cNvPicPr>
                <p:nvPr/>
              </p:nvPicPr>
              <p:blipFill>
                <a:blip r:embed="rId3" cstate="print"/>
                <a:srcRect l="27635" t="7086" r="29761" b="8504"/>
                <a:stretch>
                  <a:fillRect/>
                </a:stretch>
              </p:blipFill>
              <p:spPr bwMode="auto">
                <a:xfrm>
                  <a:off x="2504" y="2290"/>
                  <a:ext cx="164" cy="320"/>
                </a:xfrm>
                <a:prstGeom prst="rect">
                  <a:avLst/>
                </a:prstGeom>
                <a:noFill/>
                <a:ln w="9525">
                  <a:noFill/>
                  <a:miter lim="800000"/>
                  <a:headEnd/>
                  <a:tailEnd/>
                </a:ln>
              </p:spPr>
            </p:pic>
            <p:pic>
              <p:nvPicPr>
                <p:cNvPr id="31817" name="Picture 104" descr="general-server2"/>
                <p:cNvPicPr>
                  <a:picLocks noChangeAspect="1" noChangeArrowheads="1"/>
                </p:cNvPicPr>
                <p:nvPr/>
              </p:nvPicPr>
              <p:blipFill>
                <a:blip r:embed="rId3" cstate="print"/>
                <a:srcRect l="27635" t="7086" r="29761" b="8504"/>
                <a:stretch>
                  <a:fillRect/>
                </a:stretch>
              </p:blipFill>
              <p:spPr bwMode="auto">
                <a:xfrm>
                  <a:off x="2120" y="2290"/>
                  <a:ext cx="164" cy="320"/>
                </a:xfrm>
                <a:prstGeom prst="rect">
                  <a:avLst/>
                </a:prstGeom>
                <a:noFill/>
                <a:ln w="9525">
                  <a:noFill/>
                  <a:miter lim="800000"/>
                  <a:headEnd/>
                  <a:tailEnd/>
                </a:ln>
              </p:spPr>
            </p:pic>
            <p:pic>
              <p:nvPicPr>
                <p:cNvPr id="31818" name="Picture 104" descr="general-server2"/>
                <p:cNvPicPr>
                  <a:picLocks noChangeAspect="1" noChangeArrowheads="1"/>
                </p:cNvPicPr>
                <p:nvPr/>
              </p:nvPicPr>
              <p:blipFill>
                <a:blip r:embed="rId3" cstate="print"/>
                <a:srcRect l="27635" t="7086" r="29761" b="8504"/>
                <a:stretch>
                  <a:fillRect/>
                </a:stretch>
              </p:blipFill>
              <p:spPr bwMode="auto">
                <a:xfrm>
                  <a:off x="2888" y="2290"/>
                  <a:ext cx="164" cy="320"/>
                </a:xfrm>
                <a:prstGeom prst="rect">
                  <a:avLst/>
                </a:prstGeom>
                <a:noFill/>
                <a:ln w="9525">
                  <a:noFill/>
                  <a:miter lim="800000"/>
                  <a:headEnd/>
                  <a:tailEnd/>
                </a:ln>
              </p:spPr>
            </p:pic>
            <p:pic>
              <p:nvPicPr>
                <p:cNvPr id="31819" name="Picture 104" descr="general-server2"/>
                <p:cNvPicPr>
                  <a:picLocks noChangeAspect="1" noChangeArrowheads="1"/>
                </p:cNvPicPr>
                <p:nvPr/>
              </p:nvPicPr>
              <p:blipFill>
                <a:blip r:embed="rId3" cstate="print"/>
                <a:srcRect l="27635" t="7086" r="29761" b="8504"/>
                <a:stretch>
                  <a:fillRect/>
                </a:stretch>
              </p:blipFill>
              <p:spPr bwMode="auto">
                <a:xfrm>
                  <a:off x="2312" y="2290"/>
                  <a:ext cx="164" cy="320"/>
                </a:xfrm>
                <a:prstGeom prst="rect">
                  <a:avLst/>
                </a:prstGeom>
                <a:noFill/>
                <a:ln w="9525">
                  <a:noFill/>
                  <a:miter lim="800000"/>
                  <a:headEnd/>
                  <a:tailEnd/>
                </a:ln>
              </p:spPr>
            </p:pic>
            <p:pic>
              <p:nvPicPr>
                <p:cNvPr id="31820" name="Picture 104" descr="general-server2"/>
                <p:cNvPicPr>
                  <a:picLocks noChangeAspect="1" noChangeArrowheads="1"/>
                </p:cNvPicPr>
                <p:nvPr/>
              </p:nvPicPr>
              <p:blipFill>
                <a:blip r:embed="rId3" cstate="print"/>
                <a:srcRect l="27635" t="7086" r="29761" b="8504"/>
                <a:stretch>
                  <a:fillRect/>
                </a:stretch>
              </p:blipFill>
              <p:spPr bwMode="auto">
                <a:xfrm>
                  <a:off x="2696" y="2290"/>
                  <a:ext cx="164" cy="320"/>
                </a:xfrm>
                <a:prstGeom prst="rect">
                  <a:avLst/>
                </a:prstGeom>
                <a:noFill/>
                <a:ln w="9525">
                  <a:noFill/>
                  <a:miter lim="800000"/>
                  <a:headEnd/>
                  <a:tailEnd/>
                </a:ln>
              </p:spPr>
            </p:pic>
          </p:grpSp>
          <p:grpSp>
            <p:nvGrpSpPr>
              <p:cNvPr id="14" name="Group 177"/>
              <p:cNvGrpSpPr>
                <a:grpSpLocks/>
              </p:cNvGrpSpPr>
              <p:nvPr/>
            </p:nvGrpSpPr>
            <p:grpSpPr bwMode="auto">
              <a:xfrm>
                <a:off x="2672" y="2218"/>
                <a:ext cx="932" cy="320"/>
                <a:chOff x="2120" y="2290"/>
                <a:chExt cx="932" cy="320"/>
              </a:xfrm>
            </p:grpSpPr>
            <p:pic>
              <p:nvPicPr>
                <p:cNvPr id="31811" name="Picture 104" descr="general-server2"/>
                <p:cNvPicPr>
                  <a:picLocks noChangeAspect="1" noChangeArrowheads="1"/>
                </p:cNvPicPr>
                <p:nvPr/>
              </p:nvPicPr>
              <p:blipFill>
                <a:blip r:embed="rId3" cstate="print"/>
                <a:srcRect l="27635" t="7086" r="29761" b="8504"/>
                <a:stretch>
                  <a:fillRect/>
                </a:stretch>
              </p:blipFill>
              <p:spPr bwMode="auto">
                <a:xfrm>
                  <a:off x="2504" y="2290"/>
                  <a:ext cx="164" cy="320"/>
                </a:xfrm>
                <a:prstGeom prst="rect">
                  <a:avLst/>
                </a:prstGeom>
                <a:noFill/>
                <a:ln w="9525">
                  <a:noFill/>
                  <a:miter lim="800000"/>
                  <a:headEnd/>
                  <a:tailEnd/>
                </a:ln>
              </p:spPr>
            </p:pic>
            <p:pic>
              <p:nvPicPr>
                <p:cNvPr id="31812" name="Picture 104" descr="general-server2"/>
                <p:cNvPicPr>
                  <a:picLocks noChangeAspect="1" noChangeArrowheads="1"/>
                </p:cNvPicPr>
                <p:nvPr/>
              </p:nvPicPr>
              <p:blipFill>
                <a:blip r:embed="rId3" cstate="print"/>
                <a:srcRect l="27635" t="7086" r="29761" b="8504"/>
                <a:stretch>
                  <a:fillRect/>
                </a:stretch>
              </p:blipFill>
              <p:spPr bwMode="auto">
                <a:xfrm>
                  <a:off x="2120" y="2290"/>
                  <a:ext cx="164" cy="320"/>
                </a:xfrm>
                <a:prstGeom prst="rect">
                  <a:avLst/>
                </a:prstGeom>
                <a:noFill/>
                <a:ln w="9525">
                  <a:noFill/>
                  <a:miter lim="800000"/>
                  <a:headEnd/>
                  <a:tailEnd/>
                </a:ln>
              </p:spPr>
            </p:pic>
            <p:pic>
              <p:nvPicPr>
                <p:cNvPr id="31813" name="Picture 104" descr="general-server2"/>
                <p:cNvPicPr>
                  <a:picLocks noChangeAspect="1" noChangeArrowheads="1"/>
                </p:cNvPicPr>
                <p:nvPr/>
              </p:nvPicPr>
              <p:blipFill>
                <a:blip r:embed="rId3" cstate="print"/>
                <a:srcRect l="27635" t="7086" r="29761" b="8504"/>
                <a:stretch>
                  <a:fillRect/>
                </a:stretch>
              </p:blipFill>
              <p:spPr bwMode="auto">
                <a:xfrm>
                  <a:off x="2888" y="2290"/>
                  <a:ext cx="164" cy="320"/>
                </a:xfrm>
                <a:prstGeom prst="rect">
                  <a:avLst/>
                </a:prstGeom>
                <a:noFill/>
                <a:ln w="9525">
                  <a:noFill/>
                  <a:miter lim="800000"/>
                  <a:headEnd/>
                  <a:tailEnd/>
                </a:ln>
              </p:spPr>
            </p:pic>
            <p:pic>
              <p:nvPicPr>
                <p:cNvPr id="31814" name="Picture 104" descr="general-server2"/>
                <p:cNvPicPr>
                  <a:picLocks noChangeAspect="1" noChangeArrowheads="1"/>
                </p:cNvPicPr>
                <p:nvPr/>
              </p:nvPicPr>
              <p:blipFill>
                <a:blip r:embed="rId3" cstate="print"/>
                <a:srcRect l="27635" t="7086" r="29761" b="8504"/>
                <a:stretch>
                  <a:fillRect/>
                </a:stretch>
              </p:blipFill>
              <p:spPr bwMode="auto">
                <a:xfrm>
                  <a:off x="2312" y="2290"/>
                  <a:ext cx="164" cy="320"/>
                </a:xfrm>
                <a:prstGeom prst="rect">
                  <a:avLst/>
                </a:prstGeom>
                <a:noFill/>
                <a:ln w="9525">
                  <a:noFill/>
                  <a:miter lim="800000"/>
                  <a:headEnd/>
                  <a:tailEnd/>
                </a:ln>
              </p:spPr>
            </p:pic>
            <p:pic>
              <p:nvPicPr>
                <p:cNvPr id="31815" name="Picture 104" descr="general-server2"/>
                <p:cNvPicPr>
                  <a:picLocks noChangeAspect="1" noChangeArrowheads="1"/>
                </p:cNvPicPr>
                <p:nvPr/>
              </p:nvPicPr>
              <p:blipFill>
                <a:blip r:embed="rId3" cstate="print"/>
                <a:srcRect l="27635" t="7086" r="29761" b="8504"/>
                <a:stretch>
                  <a:fillRect/>
                </a:stretch>
              </p:blipFill>
              <p:spPr bwMode="auto">
                <a:xfrm>
                  <a:off x="2696" y="2290"/>
                  <a:ext cx="164" cy="320"/>
                </a:xfrm>
                <a:prstGeom prst="rect">
                  <a:avLst/>
                </a:prstGeom>
                <a:noFill/>
                <a:ln w="9525">
                  <a:noFill/>
                  <a:miter lim="800000"/>
                  <a:headEnd/>
                  <a:tailEnd/>
                </a:ln>
              </p:spPr>
            </p:pic>
          </p:grpSp>
          <p:grpSp>
            <p:nvGrpSpPr>
              <p:cNvPr id="15" name="Group 183"/>
              <p:cNvGrpSpPr>
                <a:grpSpLocks/>
              </p:cNvGrpSpPr>
              <p:nvPr/>
            </p:nvGrpSpPr>
            <p:grpSpPr bwMode="auto">
              <a:xfrm>
                <a:off x="2768" y="2314"/>
                <a:ext cx="932" cy="320"/>
                <a:chOff x="2120" y="2290"/>
                <a:chExt cx="932" cy="320"/>
              </a:xfrm>
            </p:grpSpPr>
            <p:pic>
              <p:nvPicPr>
                <p:cNvPr id="31806" name="Picture 104" descr="general-server2"/>
                <p:cNvPicPr>
                  <a:picLocks noChangeAspect="1" noChangeArrowheads="1"/>
                </p:cNvPicPr>
                <p:nvPr/>
              </p:nvPicPr>
              <p:blipFill>
                <a:blip r:embed="rId3" cstate="print"/>
                <a:srcRect l="27635" t="7086" r="29761" b="8504"/>
                <a:stretch>
                  <a:fillRect/>
                </a:stretch>
              </p:blipFill>
              <p:spPr bwMode="auto">
                <a:xfrm>
                  <a:off x="2504" y="2290"/>
                  <a:ext cx="164" cy="320"/>
                </a:xfrm>
                <a:prstGeom prst="rect">
                  <a:avLst/>
                </a:prstGeom>
                <a:noFill/>
                <a:ln w="9525">
                  <a:noFill/>
                  <a:miter lim="800000"/>
                  <a:headEnd/>
                  <a:tailEnd/>
                </a:ln>
              </p:spPr>
            </p:pic>
            <p:pic>
              <p:nvPicPr>
                <p:cNvPr id="31807" name="Picture 104" descr="general-server2"/>
                <p:cNvPicPr>
                  <a:picLocks noChangeAspect="1" noChangeArrowheads="1"/>
                </p:cNvPicPr>
                <p:nvPr/>
              </p:nvPicPr>
              <p:blipFill>
                <a:blip r:embed="rId3" cstate="print"/>
                <a:srcRect l="27635" t="7086" r="29761" b="8504"/>
                <a:stretch>
                  <a:fillRect/>
                </a:stretch>
              </p:blipFill>
              <p:spPr bwMode="auto">
                <a:xfrm>
                  <a:off x="2120" y="2290"/>
                  <a:ext cx="164" cy="320"/>
                </a:xfrm>
                <a:prstGeom prst="rect">
                  <a:avLst/>
                </a:prstGeom>
                <a:noFill/>
                <a:ln w="9525">
                  <a:noFill/>
                  <a:miter lim="800000"/>
                  <a:headEnd/>
                  <a:tailEnd/>
                </a:ln>
              </p:spPr>
            </p:pic>
            <p:pic>
              <p:nvPicPr>
                <p:cNvPr id="31808" name="Picture 104" descr="general-server2"/>
                <p:cNvPicPr>
                  <a:picLocks noChangeAspect="1" noChangeArrowheads="1"/>
                </p:cNvPicPr>
                <p:nvPr/>
              </p:nvPicPr>
              <p:blipFill>
                <a:blip r:embed="rId3" cstate="print"/>
                <a:srcRect l="27635" t="7086" r="29761" b="8504"/>
                <a:stretch>
                  <a:fillRect/>
                </a:stretch>
              </p:blipFill>
              <p:spPr bwMode="auto">
                <a:xfrm>
                  <a:off x="2888" y="2290"/>
                  <a:ext cx="164" cy="320"/>
                </a:xfrm>
                <a:prstGeom prst="rect">
                  <a:avLst/>
                </a:prstGeom>
                <a:noFill/>
                <a:ln w="9525">
                  <a:noFill/>
                  <a:miter lim="800000"/>
                  <a:headEnd/>
                  <a:tailEnd/>
                </a:ln>
              </p:spPr>
            </p:pic>
            <p:pic>
              <p:nvPicPr>
                <p:cNvPr id="31809" name="Picture 104" descr="general-server2"/>
                <p:cNvPicPr>
                  <a:picLocks noChangeAspect="1" noChangeArrowheads="1"/>
                </p:cNvPicPr>
                <p:nvPr/>
              </p:nvPicPr>
              <p:blipFill>
                <a:blip r:embed="rId3" cstate="print"/>
                <a:srcRect l="27635" t="7086" r="29761" b="8504"/>
                <a:stretch>
                  <a:fillRect/>
                </a:stretch>
              </p:blipFill>
              <p:spPr bwMode="auto">
                <a:xfrm>
                  <a:off x="2312" y="2290"/>
                  <a:ext cx="164" cy="320"/>
                </a:xfrm>
                <a:prstGeom prst="rect">
                  <a:avLst/>
                </a:prstGeom>
                <a:noFill/>
                <a:ln w="9525">
                  <a:noFill/>
                  <a:miter lim="800000"/>
                  <a:headEnd/>
                  <a:tailEnd/>
                </a:ln>
              </p:spPr>
            </p:pic>
            <p:pic>
              <p:nvPicPr>
                <p:cNvPr id="31810" name="Picture 104" descr="general-server2"/>
                <p:cNvPicPr>
                  <a:picLocks noChangeAspect="1" noChangeArrowheads="1"/>
                </p:cNvPicPr>
                <p:nvPr/>
              </p:nvPicPr>
              <p:blipFill>
                <a:blip r:embed="rId3" cstate="print"/>
                <a:srcRect l="27635" t="7086" r="29761" b="8504"/>
                <a:stretch>
                  <a:fillRect/>
                </a:stretch>
              </p:blipFill>
              <p:spPr bwMode="auto">
                <a:xfrm>
                  <a:off x="2696" y="2290"/>
                  <a:ext cx="164" cy="320"/>
                </a:xfrm>
                <a:prstGeom prst="rect">
                  <a:avLst/>
                </a:prstGeom>
                <a:noFill/>
                <a:ln w="9525">
                  <a:noFill/>
                  <a:miter lim="800000"/>
                  <a:headEnd/>
                  <a:tailEnd/>
                </a:ln>
              </p:spPr>
            </p:pic>
          </p:grpSp>
        </p:grpSp>
        <p:sp>
          <p:nvSpPr>
            <p:cNvPr id="31801" name="Text Box 50"/>
            <p:cNvSpPr txBox="1">
              <a:spLocks noChangeArrowheads="1"/>
            </p:cNvSpPr>
            <p:nvPr/>
          </p:nvSpPr>
          <p:spPr bwMode="auto">
            <a:xfrm>
              <a:off x="3402" y="2676"/>
              <a:ext cx="864" cy="288"/>
            </a:xfrm>
            <a:prstGeom prst="rect">
              <a:avLst/>
            </a:prstGeom>
            <a:noFill/>
            <a:ln w="9525">
              <a:noFill/>
              <a:miter lim="800000"/>
              <a:headEnd/>
              <a:tailEnd/>
            </a:ln>
          </p:spPr>
          <p:txBody>
            <a:bodyPr>
              <a:spAutoFit/>
            </a:bodyPr>
            <a:lstStyle/>
            <a:p>
              <a:pPr algn="ctr">
                <a:spcBef>
                  <a:spcPct val="50000"/>
                </a:spcBef>
              </a:pPr>
              <a:r>
                <a:rPr lang="en-US" sz="1200">
                  <a:ea typeface="Arial Unicode MS" pitchFamily="34" charset="-128"/>
                  <a:cs typeface="Arial Unicode MS" pitchFamily="34" charset="-128"/>
                </a:rPr>
                <a:t>APPLICATION SERVERS</a:t>
              </a:r>
            </a:p>
          </p:txBody>
        </p:sp>
      </p:grpSp>
      <p:sp>
        <p:nvSpPr>
          <p:cNvPr id="31757" name="Oval 207"/>
          <p:cNvSpPr>
            <a:spLocks noChangeArrowheads="1"/>
          </p:cNvSpPr>
          <p:nvPr/>
        </p:nvSpPr>
        <p:spPr bwMode="auto">
          <a:xfrm>
            <a:off x="6915150" y="1200150"/>
            <a:ext cx="254000" cy="254000"/>
          </a:xfrm>
          <a:prstGeom prst="ellipse">
            <a:avLst/>
          </a:prstGeom>
          <a:noFill/>
          <a:ln w="12700" algn="ctr">
            <a:noFill/>
            <a:round/>
            <a:headEnd/>
            <a:tailEnd/>
          </a:ln>
        </p:spPr>
        <p:txBody>
          <a:bodyPr wrap="none" anchor="ctr"/>
          <a:lstStyle/>
          <a:p>
            <a:pPr algn="ctr"/>
            <a:endParaRPr lang="en-US" sz="1600">
              <a:ea typeface="Arial Unicode MS" pitchFamily="34" charset="-128"/>
              <a:cs typeface="Arial Unicode MS" pitchFamily="34" charset="-128"/>
            </a:endParaRPr>
          </a:p>
        </p:txBody>
      </p:sp>
      <p:grpSp>
        <p:nvGrpSpPr>
          <p:cNvPr id="16" name="Group 223"/>
          <p:cNvGrpSpPr>
            <a:grpSpLocks/>
          </p:cNvGrpSpPr>
          <p:nvPr/>
        </p:nvGrpSpPr>
        <p:grpSpPr bwMode="auto">
          <a:xfrm>
            <a:off x="7904163" y="2514600"/>
            <a:ext cx="874712" cy="866775"/>
            <a:chOff x="5024" y="1202"/>
            <a:chExt cx="551" cy="546"/>
          </a:xfrm>
        </p:grpSpPr>
        <p:sp>
          <p:nvSpPr>
            <p:cNvPr id="1263686" name="AutoShape 117"/>
            <p:cNvSpPr>
              <a:spLocks noChangeArrowheads="1"/>
            </p:cNvSpPr>
            <p:nvPr/>
          </p:nvSpPr>
          <p:spPr bwMode="auto">
            <a:xfrm>
              <a:off x="5176" y="1330"/>
              <a:ext cx="399" cy="209"/>
            </a:xfrm>
            <a:prstGeom prst="can">
              <a:avLst>
                <a:gd name="adj" fmla="val 25000"/>
              </a:avLst>
            </a:prstGeom>
            <a:gradFill rotWithShape="0">
              <a:gsLst>
                <a:gs pos="0">
                  <a:schemeClr val="bg2"/>
                </a:gs>
                <a:gs pos="50000">
                  <a:schemeClr val="bg2">
                    <a:gamma/>
                    <a:tint val="25490"/>
                    <a:invGamma/>
                  </a:schemeClr>
                </a:gs>
                <a:gs pos="100000">
                  <a:schemeClr val="bg2"/>
                </a:gs>
              </a:gsLst>
              <a:lin ang="0" scaled="1"/>
            </a:gradFill>
            <a:ln w="9525">
              <a:solidFill>
                <a:schemeClr val="tx1"/>
              </a:solidFill>
              <a:round/>
              <a:headEnd/>
              <a:tailEnd/>
            </a:ln>
          </p:spPr>
          <p:txBody>
            <a:bodyPr wrap="none" anchor="ctr"/>
            <a:lstStyle/>
            <a:p>
              <a:pPr>
                <a:defRPr/>
              </a:pPr>
              <a:endParaRPr lang="en-US">
                <a:ea typeface="Arial Unicode MS" pitchFamily="34" charset="-128"/>
                <a:cs typeface="Arial Unicode MS" pitchFamily="34" charset="-128"/>
              </a:endParaRPr>
            </a:p>
          </p:txBody>
        </p:sp>
        <p:sp>
          <p:nvSpPr>
            <p:cNvPr id="1263837" name="AutoShape 117"/>
            <p:cNvSpPr>
              <a:spLocks noChangeArrowheads="1"/>
            </p:cNvSpPr>
            <p:nvPr/>
          </p:nvSpPr>
          <p:spPr bwMode="auto">
            <a:xfrm>
              <a:off x="5024" y="1202"/>
              <a:ext cx="399" cy="209"/>
            </a:xfrm>
            <a:prstGeom prst="can">
              <a:avLst>
                <a:gd name="adj" fmla="val 25000"/>
              </a:avLst>
            </a:prstGeom>
            <a:gradFill rotWithShape="0">
              <a:gsLst>
                <a:gs pos="0">
                  <a:schemeClr val="bg2"/>
                </a:gs>
                <a:gs pos="50000">
                  <a:schemeClr val="bg2">
                    <a:gamma/>
                    <a:tint val="25490"/>
                    <a:invGamma/>
                  </a:schemeClr>
                </a:gs>
                <a:gs pos="100000">
                  <a:schemeClr val="bg2"/>
                </a:gs>
              </a:gsLst>
              <a:lin ang="0" scaled="1"/>
            </a:gradFill>
            <a:ln w="9525">
              <a:solidFill>
                <a:schemeClr val="tx1"/>
              </a:solidFill>
              <a:round/>
              <a:headEnd/>
              <a:tailEnd/>
            </a:ln>
          </p:spPr>
          <p:txBody>
            <a:bodyPr wrap="none" anchor="ctr"/>
            <a:lstStyle/>
            <a:p>
              <a:pPr>
                <a:defRPr/>
              </a:pPr>
              <a:endParaRPr lang="en-US">
                <a:ea typeface="Arial Unicode MS" pitchFamily="34" charset="-128"/>
                <a:cs typeface="Arial Unicode MS" pitchFamily="34" charset="-128"/>
              </a:endParaRPr>
            </a:p>
          </p:txBody>
        </p:sp>
        <p:sp>
          <p:nvSpPr>
            <p:cNvPr id="31799" name="Text Box 222"/>
            <p:cNvSpPr txBox="1">
              <a:spLocks noChangeArrowheads="1"/>
            </p:cNvSpPr>
            <p:nvPr/>
          </p:nvSpPr>
          <p:spPr bwMode="auto">
            <a:xfrm>
              <a:off x="5093" y="1575"/>
              <a:ext cx="457" cy="173"/>
            </a:xfrm>
            <a:prstGeom prst="rect">
              <a:avLst/>
            </a:prstGeom>
            <a:noFill/>
            <a:ln w="12700" algn="ctr">
              <a:noFill/>
              <a:miter lim="800000"/>
              <a:headEnd/>
              <a:tailEnd/>
            </a:ln>
          </p:spPr>
          <p:txBody>
            <a:bodyPr wrap="none">
              <a:spAutoFit/>
            </a:bodyPr>
            <a:lstStyle/>
            <a:p>
              <a:pPr algn="ctr"/>
              <a:r>
                <a:rPr lang="en-US" sz="1200" dirty="0" err="1">
                  <a:ea typeface="Arial Unicode MS" pitchFamily="34" charset="-128"/>
                  <a:cs typeface="Arial Unicode MS" pitchFamily="34" charset="-128"/>
                </a:rPr>
                <a:t>NetApp</a:t>
              </a:r>
              <a:endParaRPr lang="en-US" sz="1200" dirty="0">
                <a:ea typeface="Arial Unicode MS" pitchFamily="34" charset="-128"/>
                <a:cs typeface="Arial Unicode MS" pitchFamily="34" charset="-128"/>
              </a:endParaRPr>
            </a:p>
          </p:txBody>
        </p:sp>
      </p:grpSp>
      <p:grpSp>
        <p:nvGrpSpPr>
          <p:cNvPr id="17" name="Group 224"/>
          <p:cNvGrpSpPr>
            <a:grpSpLocks/>
          </p:cNvGrpSpPr>
          <p:nvPr/>
        </p:nvGrpSpPr>
        <p:grpSpPr bwMode="auto">
          <a:xfrm>
            <a:off x="7967663" y="3517900"/>
            <a:ext cx="874712" cy="866775"/>
            <a:chOff x="5024" y="1202"/>
            <a:chExt cx="551" cy="546"/>
          </a:xfrm>
        </p:grpSpPr>
        <p:sp>
          <p:nvSpPr>
            <p:cNvPr id="1263841" name="AutoShape 117"/>
            <p:cNvSpPr>
              <a:spLocks noChangeArrowheads="1"/>
            </p:cNvSpPr>
            <p:nvPr/>
          </p:nvSpPr>
          <p:spPr bwMode="auto">
            <a:xfrm>
              <a:off x="5176" y="1330"/>
              <a:ext cx="399" cy="209"/>
            </a:xfrm>
            <a:prstGeom prst="can">
              <a:avLst>
                <a:gd name="adj" fmla="val 25000"/>
              </a:avLst>
            </a:prstGeom>
            <a:gradFill rotWithShape="0">
              <a:gsLst>
                <a:gs pos="0">
                  <a:schemeClr val="bg2"/>
                </a:gs>
                <a:gs pos="50000">
                  <a:schemeClr val="bg2">
                    <a:gamma/>
                    <a:tint val="25490"/>
                    <a:invGamma/>
                  </a:schemeClr>
                </a:gs>
                <a:gs pos="100000">
                  <a:schemeClr val="bg2"/>
                </a:gs>
              </a:gsLst>
              <a:lin ang="0" scaled="1"/>
            </a:gradFill>
            <a:ln w="9525">
              <a:solidFill>
                <a:schemeClr val="tx1"/>
              </a:solidFill>
              <a:round/>
              <a:headEnd/>
              <a:tailEnd/>
            </a:ln>
          </p:spPr>
          <p:txBody>
            <a:bodyPr wrap="none" anchor="ctr"/>
            <a:lstStyle/>
            <a:p>
              <a:pPr>
                <a:defRPr/>
              </a:pPr>
              <a:endParaRPr lang="en-US">
                <a:ea typeface="Arial Unicode MS" pitchFamily="34" charset="-128"/>
                <a:cs typeface="Arial Unicode MS" pitchFamily="34" charset="-128"/>
              </a:endParaRPr>
            </a:p>
          </p:txBody>
        </p:sp>
        <p:sp>
          <p:nvSpPr>
            <p:cNvPr id="1263842" name="AutoShape 117"/>
            <p:cNvSpPr>
              <a:spLocks noChangeArrowheads="1"/>
            </p:cNvSpPr>
            <p:nvPr/>
          </p:nvSpPr>
          <p:spPr bwMode="auto">
            <a:xfrm>
              <a:off x="5024" y="1202"/>
              <a:ext cx="399" cy="209"/>
            </a:xfrm>
            <a:prstGeom prst="can">
              <a:avLst>
                <a:gd name="adj" fmla="val 25000"/>
              </a:avLst>
            </a:prstGeom>
            <a:gradFill rotWithShape="0">
              <a:gsLst>
                <a:gs pos="0">
                  <a:schemeClr val="bg2"/>
                </a:gs>
                <a:gs pos="50000">
                  <a:schemeClr val="bg2">
                    <a:gamma/>
                    <a:tint val="25490"/>
                    <a:invGamma/>
                  </a:schemeClr>
                </a:gs>
                <a:gs pos="100000">
                  <a:schemeClr val="bg2"/>
                </a:gs>
              </a:gsLst>
              <a:lin ang="0" scaled="1"/>
            </a:gradFill>
            <a:ln w="9525">
              <a:solidFill>
                <a:schemeClr val="tx1"/>
              </a:solidFill>
              <a:round/>
              <a:headEnd/>
              <a:tailEnd/>
            </a:ln>
          </p:spPr>
          <p:txBody>
            <a:bodyPr wrap="none" anchor="ctr"/>
            <a:lstStyle/>
            <a:p>
              <a:pPr>
                <a:defRPr/>
              </a:pPr>
              <a:endParaRPr lang="en-US">
                <a:ea typeface="Arial Unicode MS" pitchFamily="34" charset="-128"/>
                <a:cs typeface="Arial Unicode MS" pitchFamily="34" charset="-128"/>
              </a:endParaRPr>
            </a:p>
          </p:txBody>
        </p:sp>
        <p:sp>
          <p:nvSpPr>
            <p:cNvPr id="31796" name="Text Box 227"/>
            <p:cNvSpPr txBox="1">
              <a:spLocks noChangeArrowheads="1"/>
            </p:cNvSpPr>
            <p:nvPr/>
          </p:nvSpPr>
          <p:spPr bwMode="auto">
            <a:xfrm>
              <a:off x="5157" y="1575"/>
              <a:ext cx="329" cy="173"/>
            </a:xfrm>
            <a:prstGeom prst="rect">
              <a:avLst/>
            </a:prstGeom>
            <a:noFill/>
            <a:ln w="12700" algn="ctr">
              <a:noFill/>
              <a:miter lim="800000"/>
              <a:headEnd/>
              <a:tailEnd/>
            </a:ln>
          </p:spPr>
          <p:txBody>
            <a:bodyPr wrap="none">
              <a:spAutoFit/>
            </a:bodyPr>
            <a:lstStyle/>
            <a:p>
              <a:pPr algn="ctr"/>
              <a:r>
                <a:rPr lang="en-US" sz="1200" dirty="0">
                  <a:ea typeface="Arial Unicode MS" pitchFamily="34" charset="-128"/>
                  <a:cs typeface="Arial Unicode MS" pitchFamily="34" charset="-128"/>
                </a:rPr>
                <a:t>EMC</a:t>
              </a:r>
            </a:p>
          </p:txBody>
        </p:sp>
      </p:grpSp>
      <p:cxnSp>
        <p:nvCxnSpPr>
          <p:cNvPr id="31760" name="AutoShape 83"/>
          <p:cNvCxnSpPr>
            <a:cxnSpLocks noChangeShapeType="1"/>
          </p:cNvCxnSpPr>
          <p:nvPr/>
        </p:nvCxnSpPr>
        <p:spPr bwMode="auto">
          <a:xfrm flipV="1">
            <a:off x="2660650" y="2747963"/>
            <a:ext cx="787400" cy="1047750"/>
          </a:xfrm>
          <a:prstGeom prst="bentConnector3">
            <a:avLst>
              <a:gd name="adj1" fmla="val 49796"/>
            </a:avLst>
          </a:prstGeom>
          <a:noFill/>
          <a:ln w="38100">
            <a:solidFill>
              <a:srgbClr val="FFCC99"/>
            </a:solidFill>
            <a:miter lim="800000"/>
            <a:headEnd/>
            <a:tailEnd/>
          </a:ln>
        </p:spPr>
      </p:cxnSp>
      <p:cxnSp>
        <p:nvCxnSpPr>
          <p:cNvPr id="31761" name="AutoShape 84"/>
          <p:cNvCxnSpPr>
            <a:cxnSpLocks noChangeShapeType="1"/>
          </p:cNvCxnSpPr>
          <p:nvPr/>
        </p:nvCxnSpPr>
        <p:spPr bwMode="auto">
          <a:xfrm>
            <a:off x="2660650" y="3795713"/>
            <a:ext cx="787400" cy="1035050"/>
          </a:xfrm>
          <a:prstGeom prst="bentConnector3">
            <a:avLst>
              <a:gd name="adj1" fmla="val 49796"/>
            </a:avLst>
          </a:prstGeom>
          <a:noFill/>
          <a:ln w="38100">
            <a:solidFill>
              <a:srgbClr val="FFCC99"/>
            </a:solidFill>
            <a:miter lim="800000"/>
            <a:headEnd/>
            <a:tailEnd/>
          </a:ln>
        </p:spPr>
      </p:cxnSp>
      <p:cxnSp>
        <p:nvCxnSpPr>
          <p:cNvPr id="31762" name="AutoShape 85"/>
          <p:cNvCxnSpPr>
            <a:cxnSpLocks noChangeShapeType="1"/>
            <a:endCxn id="31751" idx="2"/>
          </p:cNvCxnSpPr>
          <p:nvPr/>
        </p:nvCxnSpPr>
        <p:spPr bwMode="auto">
          <a:xfrm rot="10800000">
            <a:off x="5480050" y="2794000"/>
            <a:ext cx="611188" cy="1003300"/>
          </a:xfrm>
          <a:prstGeom prst="bentConnector3">
            <a:avLst>
              <a:gd name="adj1" fmla="val 50130"/>
            </a:avLst>
          </a:prstGeom>
          <a:noFill/>
          <a:ln w="38100">
            <a:solidFill>
              <a:srgbClr val="FFCC99"/>
            </a:solidFill>
            <a:miter lim="800000"/>
            <a:headEnd/>
            <a:tailEnd/>
          </a:ln>
        </p:spPr>
      </p:cxnSp>
      <p:cxnSp>
        <p:nvCxnSpPr>
          <p:cNvPr id="31763" name="AutoShape 86"/>
          <p:cNvCxnSpPr>
            <a:cxnSpLocks noChangeShapeType="1"/>
            <a:endCxn id="31750" idx="2"/>
          </p:cNvCxnSpPr>
          <p:nvPr/>
        </p:nvCxnSpPr>
        <p:spPr bwMode="auto">
          <a:xfrm rot="10800000" flipV="1">
            <a:off x="5480050" y="3797300"/>
            <a:ext cx="611188" cy="1122363"/>
          </a:xfrm>
          <a:prstGeom prst="bentConnector3">
            <a:avLst>
              <a:gd name="adj1" fmla="val 50130"/>
            </a:avLst>
          </a:prstGeom>
          <a:noFill/>
          <a:ln w="38100">
            <a:solidFill>
              <a:srgbClr val="FFCC99"/>
            </a:solidFill>
            <a:miter lim="800000"/>
            <a:headEnd/>
            <a:tailEnd/>
          </a:ln>
        </p:spPr>
      </p:cxnSp>
      <p:cxnSp>
        <p:nvCxnSpPr>
          <p:cNvPr id="31764" name="AutoShape 87"/>
          <p:cNvCxnSpPr>
            <a:cxnSpLocks noChangeShapeType="1"/>
          </p:cNvCxnSpPr>
          <p:nvPr/>
        </p:nvCxnSpPr>
        <p:spPr bwMode="auto">
          <a:xfrm>
            <a:off x="6248400" y="3810000"/>
            <a:ext cx="1524000" cy="1588"/>
          </a:xfrm>
          <a:prstGeom prst="straightConnector1">
            <a:avLst/>
          </a:prstGeom>
          <a:noFill/>
          <a:ln w="38100">
            <a:solidFill>
              <a:srgbClr val="FFCC99"/>
            </a:solidFill>
            <a:round/>
            <a:headEnd/>
            <a:tailEnd/>
          </a:ln>
        </p:spPr>
      </p:cxnSp>
      <p:grpSp>
        <p:nvGrpSpPr>
          <p:cNvPr id="18" name="Group 129"/>
          <p:cNvGrpSpPr>
            <a:grpSpLocks/>
          </p:cNvGrpSpPr>
          <p:nvPr/>
        </p:nvGrpSpPr>
        <p:grpSpPr bwMode="auto">
          <a:xfrm>
            <a:off x="914400" y="2286000"/>
            <a:ext cx="2289175" cy="2215991"/>
            <a:chOff x="609600" y="2057419"/>
            <a:chExt cx="2289175" cy="2215053"/>
          </a:xfrm>
        </p:grpSpPr>
        <p:grpSp>
          <p:nvGrpSpPr>
            <p:cNvPr id="19" name="Group 127"/>
            <p:cNvGrpSpPr>
              <a:grpSpLocks/>
            </p:cNvGrpSpPr>
            <p:nvPr/>
          </p:nvGrpSpPr>
          <p:grpSpPr bwMode="auto">
            <a:xfrm>
              <a:off x="609600" y="2057419"/>
              <a:ext cx="2289175" cy="2215053"/>
              <a:chOff x="609600" y="2057419"/>
              <a:chExt cx="2289175" cy="2215053"/>
            </a:xfrm>
          </p:grpSpPr>
          <p:pic>
            <p:nvPicPr>
              <p:cNvPr id="31792" name="Picture 246" descr="viprion_flat_photo"/>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95754" y="3087389"/>
                <a:ext cx="1442646" cy="1146475"/>
              </a:xfrm>
              <a:prstGeom prst="rect">
                <a:avLst/>
              </a:prstGeom>
              <a:noFill/>
              <a:ln w="9525">
                <a:noFill/>
                <a:miter lim="800000"/>
                <a:headEnd/>
                <a:tailEnd/>
              </a:ln>
            </p:spPr>
          </p:pic>
          <p:sp>
            <p:nvSpPr>
              <p:cNvPr id="31793" name="Text Box 89"/>
              <p:cNvSpPr txBox="1">
                <a:spLocks noChangeArrowheads="1"/>
              </p:cNvSpPr>
              <p:nvPr/>
            </p:nvSpPr>
            <p:spPr bwMode="auto">
              <a:xfrm>
                <a:off x="609600" y="2057419"/>
                <a:ext cx="2289175" cy="2215053"/>
              </a:xfrm>
              <a:prstGeom prst="rect">
                <a:avLst/>
              </a:prstGeom>
              <a:noFill/>
              <a:ln w="9525">
                <a:noFill/>
                <a:miter lim="800000"/>
                <a:headEnd/>
                <a:tailEnd/>
              </a:ln>
            </p:spPr>
            <p:txBody>
              <a:bodyPr>
                <a:spAutoFit/>
              </a:bodyPr>
              <a:lstStyle/>
              <a:p>
                <a:pPr algn="ctr"/>
                <a:endParaRPr lang="en-US" sz="1600" dirty="0">
                  <a:latin typeface="Arial Black" pitchFamily="34" charset="0"/>
                  <a:ea typeface="Arial Unicode MS" pitchFamily="34" charset="-128"/>
                  <a:cs typeface="Arial Unicode MS" pitchFamily="34" charset="-128"/>
                </a:endParaRPr>
              </a:p>
              <a:p>
                <a:pPr algn="ctr"/>
                <a:r>
                  <a:rPr lang="en-US" sz="1600" dirty="0" smtClean="0">
                    <a:latin typeface="Arial Black" pitchFamily="34" charset="0"/>
                    <a:ea typeface="Arial Unicode MS" pitchFamily="34" charset="-128"/>
                    <a:cs typeface="Arial Unicode MS" pitchFamily="34" charset="-128"/>
                  </a:rPr>
                  <a:t>App Delivery Controller (ADC)</a:t>
                </a:r>
                <a:endParaRPr lang="en-US" sz="1600" dirty="0">
                  <a:latin typeface="Arial Black" pitchFamily="34" charset="0"/>
                  <a:ea typeface="Arial Unicode MS" pitchFamily="34" charset="-128"/>
                  <a:cs typeface="Arial Unicode MS" pitchFamily="34" charset="-128"/>
                </a:endParaRPr>
              </a:p>
              <a:p>
                <a:pPr algn="ctr"/>
                <a:endParaRPr lang="en-US" dirty="0">
                  <a:ea typeface="Arial Unicode MS" pitchFamily="34" charset="-128"/>
                  <a:cs typeface="Arial Unicode MS" pitchFamily="34" charset="-128"/>
                </a:endParaRPr>
              </a:p>
              <a:p>
                <a:pPr algn="ctr"/>
                <a:endParaRPr lang="en-US" dirty="0">
                  <a:ea typeface="Arial Unicode MS" pitchFamily="34" charset="-128"/>
                  <a:cs typeface="Arial Unicode MS" pitchFamily="34" charset="-128"/>
                </a:endParaRPr>
              </a:p>
              <a:p>
                <a:pPr algn="ctr"/>
                <a:endParaRPr lang="en-US" dirty="0">
                  <a:ea typeface="Arial Unicode MS" pitchFamily="34" charset="-128"/>
                  <a:cs typeface="Arial Unicode MS" pitchFamily="34" charset="-128"/>
                </a:endParaRPr>
              </a:p>
              <a:p>
                <a:pPr algn="ctr"/>
                <a:endParaRPr lang="en-US" dirty="0">
                  <a:ea typeface="Arial Unicode MS" pitchFamily="34" charset="-128"/>
                  <a:cs typeface="Arial Unicode MS" pitchFamily="34" charset="-128"/>
                </a:endParaRPr>
              </a:p>
              <a:p>
                <a:pPr algn="ctr"/>
                <a:endParaRPr lang="en-US" dirty="0">
                  <a:ea typeface="Arial Unicode MS" pitchFamily="34" charset="-128"/>
                  <a:cs typeface="Arial Unicode MS" pitchFamily="34" charset="-128"/>
                </a:endParaRPr>
              </a:p>
            </p:txBody>
          </p:sp>
        </p:grpSp>
        <p:pic>
          <p:nvPicPr>
            <p:cNvPr id="31791" name="Picture 4" descr="f5_logo"/>
            <p:cNvPicPr>
              <a:picLocks noChangeAspect="1" noChangeArrowheads="1"/>
            </p:cNvPicPr>
            <p:nvPr/>
          </p:nvPicPr>
          <p:blipFill>
            <a:blip r:embed="rId5" cstate="print"/>
            <a:srcRect/>
            <a:stretch>
              <a:fillRect/>
            </a:stretch>
          </p:blipFill>
          <p:spPr bwMode="auto">
            <a:xfrm>
              <a:off x="1981200" y="3260622"/>
              <a:ext cx="228600" cy="227013"/>
            </a:xfrm>
            <a:prstGeom prst="rect">
              <a:avLst/>
            </a:prstGeom>
            <a:noFill/>
            <a:ln w="9525">
              <a:noFill/>
              <a:miter lim="800000"/>
              <a:headEnd/>
              <a:tailEnd/>
            </a:ln>
          </p:spPr>
        </p:pic>
      </p:grpSp>
      <p:grpSp>
        <p:nvGrpSpPr>
          <p:cNvPr id="20" name="Group 128"/>
          <p:cNvGrpSpPr>
            <a:grpSpLocks/>
          </p:cNvGrpSpPr>
          <p:nvPr/>
        </p:nvGrpSpPr>
        <p:grpSpPr bwMode="auto">
          <a:xfrm>
            <a:off x="5651500" y="2347319"/>
            <a:ext cx="2289175" cy="2391140"/>
            <a:chOff x="5346700" y="2118701"/>
            <a:chExt cx="2289175" cy="2391377"/>
          </a:xfrm>
        </p:grpSpPr>
        <p:grpSp>
          <p:nvGrpSpPr>
            <p:cNvPr id="21" name="Group 126"/>
            <p:cNvGrpSpPr>
              <a:grpSpLocks/>
            </p:cNvGrpSpPr>
            <p:nvPr/>
          </p:nvGrpSpPr>
          <p:grpSpPr bwMode="auto">
            <a:xfrm>
              <a:off x="5346700" y="2118701"/>
              <a:ext cx="2289175" cy="2391377"/>
              <a:chOff x="5346700" y="2118701"/>
              <a:chExt cx="2289175" cy="2391377"/>
            </a:xfrm>
          </p:grpSpPr>
          <p:pic>
            <p:nvPicPr>
              <p:cNvPr id="31788" name="Picture 4" descr="ARX6000"/>
              <p:cNvPicPr>
                <a:picLocks noChangeAspect="1" noChangeArrowheads="1"/>
              </p:cNvPicPr>
              <p:nvPr/>
            </p:nvPicPr>
            <p:blipFill>
              <a:blip r:embed="rId6" cstate="print"/>
              <a:srcRect/>
              <a:stretch>
                <a:fillRect/>
              </a:stretch>
            </p:blipFill>
            <p:spPr bwMode="auto">
              <a:xfrm>
                <a:off x="6085725" y="2910445"/>
                <a:ext cx="1110446" cy="1599633"/>
              </a:xfrm>
              <a:prstGeom prst="rect">
                <a:avLst/>
              </a:prstGeom>
              <a:noFill/>
              <a:ln w="9525">
                <a:noFill/>
                <a:miter lim="800000"/>
                <a:headEnd/>
                <a:tailEnd/>
              </a:ln>
            </p:spPr>
          </p:pic>
          <p:sp>
            <p:nvSpPr>
              <p:cNvPr id="31789" name="Text Box 88"/>
              <p:cNvSpPr txBox="1">
                <a:spLocks noChangeArrowheads="1"/>
              </p:cNvSpPr>
              <p:nvPr/>
            </p:nvSpPr>
            <p:spPr bwMode="auto">
              <a:xfrm>
                <a:off x="5346700" y="2118701"/>
                <a:ext cx="2289175" cy="2246992"/>
              </a:xfrm>
              <a:prstGeom prst="rect">
                <a:avLst/>
              </a:prstGeom>
              <a:noFill/>
              <a:ln w="9525">
                <a:noFill/>
                <a:miter lim="800000"/>
                <a:headEnd/>
                <a:tailEnd/>
              </a:ln>
            </p:spPr>
            <p:txBody>
              <a:bodyPr>
                <a:spAutoFit/>
              </a:bodyPr>
              <a:lstStyle/>
              <a:p>
                <a:pPr algn="ctr"/>
                <a:r>
                  <a:rPr lang="en-US" sz="1600" dirty="0" smtClean="0">
                    <a:latin typeface="Arial Black" pitchFamily="34" charset="0"/>
                    <a:ea typeface="Arial Unicode MS" pitchFamily="34" charset="-128"/>
                    <a:cs typeface="Arial Unicode MS" pitchFamily="34" charset="-128"/>
                  </a:rPr>
                  <a:t>Data Delivery Controller (DDC)</a:t>
                </a:r>
                <a:endParaRPr lang="en-US" sz="1600" dirty="0">
                  <a:latin typeface="Arial Black" pitchFamily="34" charset="0"/>
                  <a:ea typeface="Arial Unicode MS" pitchFamily="34" charset="-128"/>
                  <a:cs typeface="Arial Unicode MS" pitchFamily="34" charset="-128"/>
                </a:endParaRPr>
              </a:p>
              <a:p>
                <a:pPr algn="ctr"/>
                <a:endParaRPr lang="en-US" dirty="0">
                  <a:solidFill>
                    <a:srgbClr val="A50021"/>
                  </a:solidFill>
                  <a:ea typeface="Arial Unicode MS" pitchFamily="34" charset="-128"/>
                  <a:cs typeface="Arial Unicode MS" pitchFamily="34" charset="-128"/>
                </a:endParaRPr>
              </a:p>
              <a:p>
                <a:pPr algn="ctr"/>
                <a:endParaRPr lang="en-US" dirty="0">
                  <a:ea typeface="Arial Unicode MS" pitchFamily="34" charset="-128"/>
                  <a:cs typeface="Arial Unicode MS" pitchFamily="34" charset="-128"/>
                </a:endParaRPr>
              </a:p>
              <a:p>
                <a:pPr algn="ctr"/>
                <a:endParaRPr lang="en-US" dirty="0">
                  <a:ea typeface="Arial Unicode MS" pitchFamily="34" charset="-128"/>
                  <a:cs typeface="Arial Unicode MS" pitchFamily="34" charset="-128"/>
                </a:endParaRPr>
              </a:p>
              <a:p>
                <a:pPr algn="ctr"/>
                <a:endParaRPr lang="en-US" dirty="0">
                  <a:ea typeface="Arial Unicode MS" pitchFamily="34" charset="-128"/>
                  <a:cs typeface="Arial Unicode MS" pitchFamily="34" charset="-128"/>
                </a:endParaRPr>
              </a:p>
              <a:p>
                <a:pPr algn="ctr"/>
                <a:endParaRPr lang="en-US" dirty="0">
                  <a:ea typeface="Arial Unicode MS" pitchFamily="34" charset="-128"/>
                  <a:cs typeface="Arial Unicode MS" pitchFamily="34" charset="-128"/>
                </a:endParaRPr>
              </a:p>
              <a:p>
                <a:pPr algn="ctr"/>
                <a:endParaRPr lang="en-US" dirty="0">
                  <a:ea typeface="Arial Unicode MS" pitchFamily="34" charset="-128"/>
                  <a:cs typeface="Arial Unicode MS" pitchFamily="34" charset="-128"/>
                </a:endParaRPr>
              </a:p>
            </p:txBody>
          </p:sp>
        </p:grpSp>
        <p:pic>
          <p:nvPicPr>
            <p:cNvPr id="31787" name="Picture 4" descr="f5_logo"/>
            <p:cNvPicPr>
              <a:picLocks noChangeAspect="1" noChangeArrowheads="1"/>
            </p:cNvPicPr>
            <p:nvPr/>
          </p:nvPicPr>
          <p:blipFill>
            <a:blip r:embed="rId5" cstate="print"/>
            <a:srcRect/>
            <a:stretch>
              <a:fillRect/>
            </a:stretch>
          </p:blipFill>
          <p:spPr bwMode="auto">
            <a:xfrm>
              <a:off x="6275696" y="3051439"/>
              <a:ext cx="228600" cy="227013"/>
            </a:xfrm>
            <a:prstGeom prst="rect">
              <a:avLst/>
            </a:prstGeom>
            <a:noFill/>
            <a:ln w="9525">
              <a:noFill/>
              <a:miter lim="800000"/>
              <a:headEnd/>
              <a:tailEnd/>
            </a:ln>
          </p:spPr>
        </p:pic>
      </p:grpSp>
      <p:sp>
        <p:nvSpPr>
          <p:cNvPr id="95" name="Rectangle 94"/>
          <p:cNvSpPr>
            <a:spLocks noChangeArrowheads="1"/>
          </p:cNvSpPr>
          <p:nvPr/>
        </p:nvSpPr>
        <p:spPr bwMode="auto">
          <a:xfrm>
            <a:off x="5791200" y="4714875"/>
            <a:ext cx="2209800" cy="923925"/>
          </a:xfrm>
          <a:prstGeom prst="rect">
            <a:avLst/>
          </a:prstGeom>
          <a:noFill/>
          <a:ln w="9525">
            <a:noFill/>
            <a:miter lim="800000"/>
            <a:headEnd/>
            <a:tailEnd/>
          </a:ln>
        </p:spPr>
        <p:txBody>
          <a:bodyPr>
            <a:spAutoFit/>
          </a:bodyPr>
          <a:lstStyle/>
          <a:p>
            <a:pPr algn="ctr"/>
            <a:r>
              <a:rPr lang="en-US" sz="1800">
                <a:ea typeface="Arial Unicode MS" pitchFamily="34" charset="-128"/>
                <a:cs typeface="Arial Unicode MS" pitchFamily="34" charset="-128"/>
              </a:rPr>
              <a:t>File Storage</a:t>
            </a:r>
          </a:p>
          <a:p>
            <a:pPr algn="ctr"/>
            <a:r>
              <a:rPr lang="en-US" sz="1800">
                <a:ea typeface="Arial Unicode MS" pitchFamily="34" charset="-128"/>
                <a:cs typeface="Arial Unicode MS" pitchFamily="34" charset="-128"/>
              </a:rPr>
              <a:t>Pool </a:t>
            </a:r>
          </a:p>
          <a:p>
            <a:pPr algn="ctr"/>
            <a:r>
              <a:rPr lang="en-US" sz="1800">
                <a:ea typeface="Arial Unicode MS" pitchFamily="34" charset="-128"/>
                <a:cs typeface="Arial Unicode MS" pitchFamily="34" charset="-128"/>
              </a:rPr>
              <a:t>Virtualization</a:t>
            </a:r>
          </a:p>
        </p:txBody>
      </p:sp>
      <p:grpSp>
        <p:nvGrpSpPr>
          <p:cNvPr id="22" name="Group 101"/>
          <p:cNvGrpSpPr>
            <a:grpSpLocks/>
          </p:cNvGrpSpPr>
          <p:nvPr/>
        </p:nvGrpSpPr>
        <p:grpSpPr bwMode="auto">
          <a:xfrm>
            <a:off x="1981200" y="3657600"/>
            <a:ext cx="2209800" cy="641350"/>
            <a:chOff x="533400" y="5867400"/>
            <a:chExt cx="2209800" cy="641866"/>
          </a:xfrm>
        </p:grpSpPr>
        <p:pic>
          <p:nvPicPr>
            <p:cNvPr id="31784" name="Picture 29"/>
            <p:cNvPicPr>
              <a:picLocks noChangeAspect="1" noChangeArrowheads="1"/>
            </p:cNvPicPr>
            <p:nvPr/>
          </p:nvPicPr>
          <p:blipFill>
            <a:blip r:embed="rId7" cstate="print"/>
            <a:srcRect/>
            <a:stretch>
              <a:fillRect/>
            </a:stretch>
          </p:blipFill>
          <p:spPr bwMode="auto">
            <a:xfrm>
              <a:off x="1295400" y="5867400"/>
              <a:ext cx="644587" cy="242888"/>
            </a:xfrm>
            <a:prstGeom prst="rect">
              <a:avLst/>
            </a:prstGeom>
            <a:noFill/>
            <a:ln w="9525">
              <a:noFill/>
              <a:miter lim="800000"/>
              <a:headEnd/>
              <a:tailEnd/>
            </a:ln>
          </p:spPr>
        </p:pic>
        <p:sp>
          <p:nvSpPr>
            <p:cNvPr id="31785" name="Rectangle 100"/>
            <p:cNvSpPr>
              <a:spLocks noChangeArrowheads="1"/>
            </p:cNvSpPr>
            <p:nvPr/>
          </p:nvSpPr>
          <p:spPr bwMode="auto">
            <a:xfrm>
              <a:off x="533400" y="6047601"/>
              <a:ext cx="2209800" cy="461665"/>
            </a:xfrm>
            <a:prstGeom prst="rect">
              <a:avLst/>
            </a:prstGeom>
            <a:noFill/>
            <a:ln w="9525">
              <a:noFill/>
              <a:miter lim="800000"/>
              <a:headEnd/>
              <a:tailEnd/>
            </a:ln>
          </p:spPr>
          <p:txBody>
            <a:bodyPr>
              <a:spAutoFit/>
            </a:bodyPr>
            <a:lstStyle/>
            <a:p>
              <a:pPr algn="ctr"/>
              <a:r>
                <a:rPr lang="en-US" sz="1200">
                  <a:ea typeface="Arial Unicode MS" pitchFamily="34" charset="-128"/>
                  <a:cs typeface="Arial Unicode MS" pitchFamily="34" charset="-128"/>
                </a:rPr>
                <a:t>Router/</a:t>
              </a:r>
            </a:p>
            <a:p>
              <a:pPr algn="ctr"/>
              <a:r>
                <a:rPr lang="en-US" sz="1200">
                  <a:ea typeface="Arial Unicode MS" pitchFamily="34" charset="-128"/>
                  <a:cs typeface="Arial Unicode MS" pitchFamily="34" charset="-128"/>
                </a:rPr>
                <a:t>Switch</a:t>
              </a:r>
            </a:p>
          </p:txBody>
        </p:sp>
      </p:grpSp>
      <p:grpSp>
        <p:nvGrpSpPr>
          <p:cNvPr id="23" name="Group 105"/>
          <p:cNvGrpSpPr>
            <a:grpSpLocks/>
          </p:cNvGrpSpPr>
          <p:nvPr/>
        </p:nvGrpSpPr>
        <p:grpSpPr bwMode="auto">
          <a:xfrm>
            <a:off x="4800600" y="3611563"/>
            <a:ext cx="2209800" cy="655637"/>
            <a:chOff x="533400" y="5853112"/>
            <a:chExt cx="2209800" cy="656154"/>
          </a:xfrm>
        </p:grpSpPr>
        <p:pic>
          <p:nvPicPr>
            <p:cNvPr id="31782" name="Picture 29"/>
            <p:cNvPicPr>
              <a:picLocks noChangeAspect="1" noChangeArrowheads="1"/>
            </p:cNvPicPr>
            <p:nvPr/>
          </p:nvPicPr>
          <p:blipFill>
            <a:blip r:embed="rId7" cstate="print"/>
            <a:srcRect/>
            <a:stretch>
              <a:fillRect/>
            </a:stretch>
          </p:blipFill>
          <p:spPr bwMode="auto">
            <a:xfrm>
              <a:off x="1295400" y="5853112"/>
              <a:ext cx="644587" cy="242888"/>
            </a:xfrm>
            <a:prstGeom prst="rect">
              <a:avLst/>
            </a:prstGeom>
            <a:noFill/>
            <a:ln w="9525">
              <a:noFill/>
              <a:miter lim="800000"/>
              <a:headEnd/>
              <a:tailEnd/>
            </a:ln>
          </p:spPr>
        </p:pic>
        <p:sp>
          <p:nvSpPr>
            <p:cNvPr id="31783" name="Rectangle 107"/>
            <p:cNvSpPr>
              <a:spLocks noChangeArrowheads="1"/>
            </p:cNvSpPr>
            <p:nvPr/>
          </p:nvSpPr>
          <p:spPr bwMode="auto">
            <a:xfrm>
              <a:off x="533400" y="6047601"/>
              <a:ext cx="2209800" cy="461665"/>
            </a:xfrm>
            <a:prstGeom prst="rect">
              <a:avLst/>
            </a:prstGeom>
            <a:noFill/>
            <a:ln w="9525">
              <a:noFill/>
              <a:miter lim="800000"/>
              <a:headEnd/>
              <a:tailEnd/>
            </a:ln>
          </p:spPr>
          <p:txBody>
            <a:bodyPr>
              <a:spAutoFit/>
            </a:bodyPr>
            <a:lstStyle/>
            <a:p>
              <a:pPr algn="ctr"/>
              <a:r>
                <a:rPr lang="en-US" sz="1200">
                  <a:ea typeface="Arial Unicode MS" pitchFamily="34" charset="-128"/>
                  <a:cs typeface="Arial Unicode MS" pitchFamily="34" charset="-128"/>
                </a:rPr>
                <a:t>Router/</a:t>
              </a:r>
            </a:p>
            <a:p>
              <a:pPr algn="ctr"/>
              <a:r>
                <a:rPr lang="en-US" sz="1200">
                  <a:ea typeface="Arial Unicode MS" pitchFamily="34" charset="-128"/>
                  <a:cs typeface="Arial Unicode MS" pitchFamily="34" charset="-128"/>
                </a:rPr>
                <a:t>Switch</a:t>
              </a:r>
            </a:p>
          </p:txBody>
        </p:sp>
      </p:grpSp>
      <p:sp>
        <p:nvSpPr>
          <p:cNvPr id="94" name="Rectangle 93"/>
          <p:cNvSpPr>
            <a:spLocks noChangeArrowheads="1"/>
          </p:cNvSpPr>
          <p:nvPr/>
        </p:nvSpPr>
        <p:spPr bwMode="auto">
          <a:xfrm>
            <a:off x="1066800" y="4714875"/>
            <a:ext cx="2209800" cy="923925"/>
          </a:xfrm>
          <a:prstGeom prst="rect">
            <a:avLst/>
          </a:prstGeom>
          <a:noFill/>
          <a:ln w="9525">
            <a:noFill/>
            <a:miter lim="800000"/>
            <a:headEnd/>
            <a:tailEnd/>
          </a:ln>
        </p:spPr>
        <p:txBody>
          <a:bodyPr>
            <a:spAutoFit/>
          </a:bodyPr>
          <a:lstStyle/>
          <a:p>
            <a:pPr algn="ctr"/>
            <a:r>
              <a:rPr lang="en-US" sz="1800">
                <a:ea typeface="Arial Unicode MS" pitchFamily="34" charset="-128"/>
                <a:cs typeface="Arial Unicode MS" pitchFamily="34" charset="-128"/>
              </a:rPr>
              <a:t>Web/Application Server Pool Virtualization</a:t>
            </a:r>
          </a:p>
        </p:txBody>
      </p:sp>
      <p:sp>
        <p:nvSpPr>
          <p:cNvPr id="114" name="Rectangle 113"/>
          <p:cNvSpPr>
            <a:spLocks noChangeArrowheads="1"/>
          </p:cNvSpPr>
          <p:nvPr/>
        </p:nvSpPr>
        <p:spPr bwMode="auto">
          <a:xfrm>
            <a:off x="1066800" y="5629275"/>
            <a:ext cx="2209800" cy="923925"/>
          </a:xfrm>
          <a:prstGeom prst="rect">
            <a:avLst/>
          </a:prstGeom>
          <a:noFill/>
          <a:ln w="9525">
            <a:noFill/>
            <a:miter lim="800000"/>
            <a:headEnd/>
            <a:tailEnd/>
          </a:ln>
        </p:spPr>
        <p:txBody>
          <a:bodyPr>
            <a:spAutoFit/>
          </a:bodyPr>
          <a:lstStyle/>
          <a:p>
            <a:pPr algn="ctr"/>
            <a:r>
              <a:rPr lang="en-US" sz="1800" dirty="0" smtClean="0">
                <a:ea typeface="Arial Unicode MS" pitchFamily="34" charset="-128"/>
                <a:cs typeface="Arial Unicode MS" pitchFamily="34" charset="-128"/>
              </a:rPr>
              <a:t>DC/Link </a:t>
            </a:r>
            <a:r>
              <a:rPr lang="en-US" sz="1800" dirty="0">
                <a:ea typeface="Arial Unicode MS" pitchFamily="34" charset="-128"/>
                <a:cs typeface="Arial Unicode MS" pitchFamily="34" charset="-128"/>
              </a:rPr>
              <a:t>Pool Virtualization +</a:t>
            </a:r>
          </a:p>
          <a:p>
            <a:pPr algn="ctr"/>
            <a:r>
              <a:rPr lang="en-US" sz="1800" dirty="0">
                <a:ea typeface="Arial Unicode MS" pitchFamily="34" charset="-128"/>
                <a:cs typeface="Arial Unicode MS" pitchFamily="34" charset="-128"/>
              </a:rPr>
              <a:t>Secure Access</a:t>
            </a:r>
          </a:p>
        </p:txBody>
      </p:sp>
      <p:pic>
        <p:nvPicPr>
          <p:cNvPr id="116" name="Picture 115" descr="joyent-web.png"/>
          <p:cNvPicPr>
            <a:picLocks noChangeAspect="1"/>
          </p:cNvPicPr>
          <p:nvPr/>
        </p:nvPicPr>
        <p:blipFill>
          <a:blip r:embed="rId8" cstate="print"/>
          <a:stretch>
            <a:fillRect/>
          </a:stretch>
        </p:blipFill>
        <p:spPr>
          <a:xfrm>
            <a:off x="7905259" y="5977719"/>
            <a:ext cx="1170501" cy="412016"/>
          </a:xfrm>
          <a:prstGeom prst="rect">
            <a:avLst/>
          </a:prstGeom>
        </p:spPr>
      </p:pic>
      <p:sp>
        <p:nvSpPr>
          <p:cNvPr id="118" name="Rectangle 43"/>
          <p:cNvSpPr>
            <a:spLocks noChangeArrowheads="1"/>
          </p:cNvSpPr>
          <p:nvPr/>
        </p:nvSpPr>
        <p:spPr bwMode="gray">
          <a:xfrm>
            <a:off x="1896141" y="1336466"/>
            <a:ext cx="1974112" cy="311581"/>
          </a:xfrm>
          <a:prstGeom prst="rect">
            <a:avLst/>
          </a:prstGeom>
          <a:gradFill rotWithShape="1">
            <a:gsLst>
              <a:gs pos="0">
                <a:srgbClr val="2A79D0">
                  <a:gamma/>
                  <a:tint val="52157"/>
                  <a:invGamma/>
                </a:srgbClr>
              </a:gs>
              <a:gs pos="100000">
                <a:srgbClr val="2A79D0"/>
              </a:gs>
            </a:gsLst>
            <a:lin ang="5400000" scaled="1"/>
          </a:gradFill>
          <a:ln w="12700">
            <a:solidFill>
              <a:srgbClr val="F8F8F8"/>
            </a:solidFill>
            <a:miter lim="800000"/>
            <a:headEnd/>
            <a:tailEnd/>
          </a:ln>
          <a:effectLst>
            <a:outerShdw blurRad="50800" dist="38100" dir="2700000" algn="tl" rotWithShape="0">
              <a:prstClr val="black">
                <a:alpha val="40000"/>
              </a:prstClr>
            </a:outerShdw>
          </a:effectLst>
        </p:spPr>
        <p:txBody>
          <a:bodyPr wrap="none" anchor="ctr">
            <a:prstTxWarp prst="textNoShape">
              <a:avLst/>
            </a:prstTxWarp>
          </a:bodyPr>
          <a:lstStyle/>
          <a:p>
            <a:r>
              <a:rPr lang="en-US" dirty="0" smtClean="0"/>
              <a:t>DC #2 in Building B</a:t>
            </a:r>
            <a:endParaRPr lang="en-US" dirty="0"/>
          </a:p>
        </p:txBody>
      </p:sp>
      <p:sp>
        <p:nvSpPr>
          <p:cNvPr id="122" name="Rectangle 43"/>
          <p:cNvSpPr>
            <a:spLocks noChangeArrowheads="1"/>
          </p:cNvSpPr>
          <p:nvPr/>
        </p:nvSpPr>
        <p:spPr bwMode="gray">
          <a:xfrm>
            <a:off x="1633869" y="1797210"/>
            <a:ext cx="1974112" cy="311581"/>
          </a:xfrm>
          <a:prstGeom prst="rect">
            <a:avLst/>
          </a:prstGeom>
          <a:gradFill rotWithShape="1">
            <a:gsLst>
              <a:gs pos="0">
                <a:srgbClr val="2A79D0">
                  <a:gamma/>
                  <a:tint val="52157"/>
                  <a:invGamma/>
                </a:srgbClr>
              </a:gs>
              <a:gs pos="100000">
                <a:srgbClr val="2A79D0"/>
              </a:gs>
            </a:gsLst>
            <a:lin ang="5400000" scaled="1"/>
          </a:gradFill>
          <a:ln w="12700">
            <a:solidFill>
              <a:srgbClr val="F8F8F8"/>
            </a:solidFill>
            <a:miter lim="800000"/>
            <a:headEnd/>
            <a:tailEnd/>
          </a:ln>
          <a:effectLst>
            <a:outerShdw blurRad="50800" dist="38100" dir="2700000" algn="tl" rotWithShape="0">
              <a:prstClr val="black">
                <a:alpha val="40000"/>
              </a:prstClr>
            </a:outerShdw>
          </a:effectLst>
        </p:spPr>
        <p:txBody>
          <a:bodyPr wrap="none" anchor="ctr">
            <a:prstTxWarp prst="textNoShape">
              <a:avLst/>
            </a:prstTxWarp>
          </a:bodyPr>
          <a:lstStyle/>
          <a:p>
            <a:r>
              <a:rPr lang="en-US" dirty="0" smtClean="0"/>
              <a:t>DC #1 in Building A</a:t>
            </a:r>
            <a:endParaRPr lang="en-US" dirty="0"/>
          </a:p>
        </p:txBody>
      </p:sp>
      <p:grpSp>
        <p:nvGrpSpPr>
          <p:cNvPr id="197" name="Group 196"/>
          <p:cNvGrpSpPr/>
          <p:nvPr/>
        </p:nvGrpSpPr>
        <p:grpSpPr>
          <a:xfrm>
            <a:off x="647700" y="5067301"/>
            <a:ext cx="7162799" cy="1396998"/>
            <a:chOff x="647700" y="5067301"/>
            <a:chExt cx="7162799" cy="1396998"/>
          </a:xfrm>
        </p:grpSpPr>
        <p:sp>
          <p:nvSpPr>
            <p:cNvPr id="125" name="Rectangle 2"/>
            <p:cNvSpPr>
              <a:spLocks noChangeArrowheads="1"/>
            </p:cNvSpPr>
            <p:nvPr/>
          </p:nvSpPr>
          <p:spPr bwMode="auto">
            <a:xfrm>
              <a:off x="647700" y="5762551"/>
              <a:ext cx="7162799" cy="701748"/>
            </a:xfrm>
            <a:prstGeom prst="rect">
              <a:avLst/>
            </a:prstGeom>
            <a:solidFill>
              <a:schemeClr val="accent1">
                <a:lumMod val="40000"/>
                <a:lumOff val="60000"/>
              </a:schemeClr>
            </a:solidFill>
            <a:ln w="9525" algn="ctr">
              <a:noFill/>
              <a:miter lim="800000"/>
              <a:headEnd/>
              <a:tailEnd/>
            </a:ln>
          </p:spPr>
          <p:txBody>
            <a:bodyPr wrap="none" anchor="ctr"/>
            <a:lstStyle/>
            <a:p>
              <a:pPr eaLnBrk="0" hangingPunct="0"/>
              <a:r>
                <a:rPr lang="en-US" sz="1100" dirty="0" smtClean="0"/>
                <a:t>F5 BIG-IP装置的强力效能搭配云端运算的弹性功能，已有效协助Joyent自今年8月以来的年度营收大幅成长达35%。</a:t>
              </a:r>
            </a:p>
            <a:p>
              <a:pPr eaLnBrk="0" hangingPunct="0"/>
              <a:r>
                <a:rPr lang="en-US" sz="1100" dirty="0" err="1" smtClean="0"/>
                <a:t>Joyent的共同创办人兼执行官David</a:t>
              </a:r>
              <a:r>
                <a:rPr lang="en-US" sz="1100" dirty="0" smtClean="0"/>
                <a:t> Young</a:t>
              </a:r>
              <a:endParaRPr lang="en-US" sz="1100" dirty="0"/>
            </a:p>
          </p:txBody>
        </p:sp>
        <p:sp>
          <p:nvSpPr>
            <p:cNvPr id="126" name="Rectangle 125"/>
            <p:cNvSpPr/>
            <p:nvPr/>
          </p:nvSpPr>
          <p:spPr>
            <a:xfrm>
              <a:off x="1569483" y="5067301"/>
              <a:ext cx="6230680" cy="646331"/>
            </a:xfrm>
            <a:prstGeom prst="rect">
              <a:avLst/>
            </a:prstGeom>
            <a:solidFill>
              <a:schemeClr val="accent1">
                <a:lumMod val="40000"/>
                <a:lumOff val="60000"/>
              </a:schemeClr>
            </a:solidFill>
          </p:spPr>
          <p:txBody>
            <a:bodyPr wrap="square">
              <a:spAutoFit/>
            </a:bodyPr>
            <a:lstStyle/>
            <a:p>
              <a:pPr algn="ctr"/>
              <a:r>
                <a:rPr lang="en-US" sz="1200" dirty="0" smtClean="0"/>
                <a:t>我在寻找与试用市面上所有虚拟化产品时发现，F5 </a:t>
              </a:r>
              <a:r>
                <a:rPr lang="en-US" sz="1200" dirty="0" err="1" smtClean="0"/>
                <a:t>BIG-IP系统是无与伦比的最佳选择。BIG-IP区域流量控制器是唯一能够扩展处理数以千计后端系统并协助Joyent获得成功的应用交换产品，若没有它，我们将会无法持续营运</a:t>
              </a:r>
              <a:r>
                <a:rPr lang="en-US" sz="1200" dirty="0" smtClean="0"/>
                <a:t>。- Jason Hoffman, co-founder and CTO of </a:t>
              </a:r>
              <a:r>
                <a:rPr lang="en-US" sz="1200" dirty="0" err="1" smtClean="0"/>
                <a:t>Joyent</a:t>
              </a:r>
              <a:r>
                <a:rPr lang="en-US" sz="1200" dirty="0" smtClean="0"/>
                <a:t>.</a:t>
              </a:r>
              <a:endParaRPr lang="en-US" sz="1200" dirty="0"/>
            </a:p>
          </p:txBody>
        </p:sp>
      </p:grpSp>
      <p:grpSp>
        <p:nvGrpSpPr>
          <p:cNvPr id="25" name="Group 211"/>
          <p:cNvGrpSpPr/>
          <p:nvPr/>
        </p:nvGrpSpPr>
        <p:grpSpPr>
          <a:xfrm>
            <a:off x="-203080" y="1373003"/>
            <a:ext cx="1502405" cy="3654249"/>
            <a:chOff x="-203080" y="1373003"/>
            <a:chExt cx="1502405" cy="3654249"/>
          </a:xfrm>
        </p:grpSpPr>
        <p:sp>
          <p:nvSpPr>
            <p:cNvPr id="112" name="Up Arrow 111"/>
            <p:cNvSpPr>
              <a:spLocks noChangeArrowheads="1"/>
            </p:cNvSpPr>
            <p:nvPr/>
          </p:nvSpPr>
          <p:spPr bwMode="auto">
            <a:xfrm>
              <a:off x="381000" y="2514600"/>
              <a:ext cx="304800" cy="533400"/>
            </a:xfrm>
            <a:prstGeom prst="upArrow">
              <a:avLst>
                <a:gd name="adj1" fmla="val 50000"/>
                <a:gd name="adj2" fmla="val 49997"/>
              </a:avLst>
            </a:prstGeom>
            <a:solidFill>
              <a:schemeClr val="accent1"/>
            </a:solidFill>
            <a:ln w="9525" algn="ctr">
              <a:solidFill>
                <a:schemeClr val="tx1"/>
              </a:solidFill>
              <a:round/>
              <a:headEnd/>
              <a:tailEnd/>
            </a:ln>
          </p:spPr>
          <p:txBody>
            <a:bodyPr/>
            <a:lstStyle/>
            <a:p>
              <a:endParaRPr lang="en-US"/>
            </a:p>
          </p:txBody>
        </p:sp>
        <p:grpSp>
          <p:nvGrpSpPr>
            <p:cNvPr id="26" name="Group 120"/>
            <p:cNvGrpSpPr>
              <a:grpSpLocks/>
            </p:cNvGrpSpPr>
            <p:nvPr/>
          </p:nvGrpSpPr>
          <p:grpSpPr bwMode="auto">
            <a:xfrm>
              <a:off x="-203080" y="1373003"/>
              <a:ext cx="1502405" cy="938317"/>
              <a:chOff x="4180" y="2712"/>
              <a:chExt cx="1270" cy="811"/>
            </a:xfrm>
          </p:grpSpPr>
          <p:pic>
            <p:nvPicPr>
              <p:cNvPr id="132" name="Picture 121"/>
              <p:cNvPicPr>
                <a:picLocks noChangeAspect="1" noChangeArrowheads="1"/>
              </p:cNvPicPr>
              <p:nvPr/>
            </p:nvPicPr>
            <p:blipFill>
              <a:blip r:embed="rId9" cstate="screen">
                <a:lum bright="18000"/>
              </a:blip>
              <a:srcRect/>
              <a:stretch>
                <a:fillRect/>
              </a:stretch>
            </p:blipFill>
            <p:spPr bwMode="gray">
              <a:xfrm>
                <a:off x="4180" y="3353"/>
                <a:ext cx="1222" cy="170"/>
              </a:xfrm>
              <a:prstGeom prst="rect">
                <a:avLst/>
              </a:prstGeom>
              <a:noFill/>
              <a:ln w="9525">
                <a:noFill/>
                <a:miter lim="800000"/>
                <a:headEnd/>
                <a:tailEnd/>
              </a:ln>
            </p:spPr>
          </p:pic>
          <p:grpSp>
            <p:nvGrpSpPr>
              <p:cNvPr id="27" name="Group 122"/>
              <p:cNvGrpSpPr>
                <a:grpSpLocks/>
              </p:cNvGrpSpPr>
              <p:nvPr/>
            </p:nvGrpSpPr>
            <p:grpSpPr bwMode="auto">
              <a:xfrm>
                <a:off x="4321" y="2712"/>
                <a:ext cx="1129" cy="680"/>
                <a:chOff x="4321" y="2712"/>
                <a:chExt cx="1129" cy="680"/>
              </a:xfrm>
            </p:grpSpPr>
            <p:grpSp>
              <p:nvGrpSpPr>
                <p:cNvPr id="28" name="Group 123"/>
                <p:cNvGrpSpPr>
                  <a:grpSpLocks/>
                </p:cNvGrpSpPr>
                <p:nvPr/>
              </p:nvGrpSpPr>
              <p:grpSpPr bwMode="auto">
                <a:xfrm>
                  <a:off x="4321" y="2712"/>
                  <a:ext cx="998" cy="680"/>
                  <a:chOff x="1654" y="2712"/>
                  <a:chExt cx="998" cy="680"/>
                </a:xfrm>
              </p:grpSpPr>
              <p:sp>
                <p:nvSpPr>
                  <p:cNvPr id="138" name="Freeform 124"/>
                  <p:cNvSpPr>
                    <a:spLocks/>
                  </p:cNvSpPr>
                  <p:nvPr/>
                </p:nvSpPr>
                <p:spPr bwMode="gray">
                  <a:xfrm>
                    <a:off x="1654" y="2712"/>
                    <a:ext cx="998" cy="680"/>
                  </a:xfrm>
                  <a:custGeom>
                    <a:avLst/>
                    <a:gdLst>
                      <a:gd name="T0" fmla="*/ 998 w 378"/>
                      <a:gd name="T1" fmla="*/ 388 h 324"/>
                      <a:gd name="T2" fmla="*/ 953 w 378"/>
                      <a:gd name="T3" fmla="*/ 302 h 324"/>
                      <a:gd name="T4" fmla="*/ 977 w 378"/>
                      <a:gd name="T5" fmla="*/ 250 h 324"/>
                      <a:gd name="T6" fmla="*/ 892 w 378"/>
                      <a:gd name="T7" fmla="*/ 174 h 324"/>
                      <a:gd name="T8" fmla="*/ 774 w 378"/>
                      <a:gd name="T9" fmla="*/ 88 h 324"/>
                      <a:gd name="T10" fmla="*/ 715 w 378"/>
                      <a:gd name="T11" fmla="*/ 101 h 324"/>
                      <a:gd name="T12" fmla="*/ 586 w 378"/>
                      <a:gd name="T13" fmla="*/ 13 h 324"/>
                      <a:gd name="T14" fmla="*/ 531 w 378"/>
                      <a:gd name="T15" fmla="*/ 23 h 324"/>
                      <a:gd name="T16" fmla="*/ 404 w 378"/>
                      <a:gd name="T17" fmla="*/ 0 h 324"/>
                      <a:gd name="T18" fmla="*/ 132 w 378"/>
                      <a:gd name="T19" fmla="*/ 199 h 324"/>
                      <a:gd name="T20" fmla="*/ 74 w 378"/>
                      <a:gd name="T21" fmla="*/ 258 h 324"/>
                      <a:gd name="T22" fmla="*/ 84 w 378"/>
                      <a:gd name="T23" fmla="*/ 290 h 324"/>
                      <a:gd name="T24" fmla="*/ 0 w 378"/>
                      <a:gd name="T25" fmla="*/ 403 h 324"/>
                      <a:gd name="T26" fmla="*/ 58 w 378"/>
                      <a:gd name="T27" fmla="*/ 504 h 324"/>
                      <a:gd name="T28" fmla="*/ 32 w 378"/>
                      <a:gd name="T29" fmla="*/ 548 h 324"/>
                      <a:gd name="T30" fmla="*/ 106 w 378"/>
                      <a:gd name="T31" fmla="*/ 607 h 324"/>
                      <a:gd name="T32" fmla="*/ 166 w 378"/>
                      <a:gd name="T33" fmla="*/ 586 h 324"/>
                      <a:gd name="T34" fmla="*/ 346 w 378"/>
                      <a:gd name="T35" fmla="*/ 665 h 324"/>
                      <a:gd name="T36" fmla="*/ 473 w 378"/>
                      <a:gd name="T37" fmla="*/ 634 h 324"/>
                      <a:gd name="T38" fmla="*/ 634 w 378"/>
                      <a:gd name="T39" fmla="*/ 680 h 324"/>
                      <a:gd name="T40" fmla="*/ 845 w 378"/>
                      <a:gd name="T41" fmla="*/ 586 h 324"/>
                      <a:gd name="T42" fmla="*/ 911 w 378"/>
                      <a:gd name="T43" fmla="*/ 527 h 324"/>
                      <a:gd name="T44" fmla="*/ 906 w 378"/>
                      <a:gd name="T45" fmla="*/ 504 h 324"/>
                      <a:gd name="T46" fmla="*/ 998 w 378"/>
                      <a:gd name="T47" fmla="*/ 388 h 3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8"/>
                      <a:gd name="T73" fmla="*/ 0 h 324"/>
                      <a:gd name="T74" fmla="*/ 378 w 378"/>
                      <a:gd name="T75" fmla="*/ 324 h 3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295594"/>
                      </a:gs>
                      <a:gs pos="100000">
                        <a:srgbClr val="DDDDDD"/>
                      </a:gs>
                    </a:gsLst>
                    <a:lin ang="2700000" scaled="1"/>
                  </a:gradFill>
                  <a:ln w="3175">
                    <a:solidFill>
                      <a:srgbClr val="F8F8F8"/>
                    </a:solidFill>
                    <a:miter lim="800000"/>
                    <a:headEnd/>
                    <a:tailEnd/>
                  </a:ln>
                </p:spPr>
                <p:txBody>
                  <a:bodyPr/>
                  <a:lstStyle/>
                  <a:p>
                    <a:endParaRPr lang="en-US" sz="1600"/>
                  </a:p>
                </p:txBody>
              </p:sp>
              <p:sp>
                <p:nvSpPr>
                  <p:cNvPr id="139" name="Freeform 125"/>
                  <p:cNvSpPr>
                    <a:spLocks/>
                  </p:cNvSpPr>
                  <p:nvPr/>
                </p:nvSpPr>
                <p:spPr bwMode="gray">
                  <a:xfrm>
                    <a:off x="1657" y="2712"/>
                    <a:ext cx="691" cy="600"/>
                  </a:xfrm>
                  <a:custGeom>
                    <a:avLst/>
                    <a:gdLst>
                      <a:gd name="T0" fmla="*/ 87 w 262"/>
                      <a:gd name="T1" fmla="*/ 527 h 286"/>
                      <a:gd name="T2" fmla="*/ 29 w 262"/>
                      <a:gd name="T3" fmla="*/ 426 h 286"/>
                      <a:gd name="T4" fmla="*/ 113 w 262"/>
                      <a:gd name="T5" fmla="*/ 313 h 286"/>
                      <a:gd name="T6" fmla="*/ 103 w 262"/>
                      <a:gd name="T7" fmla="*/ 281 h 286"/>
                      <a:gd name="T8" fmla="*/ 161 w 262"/>
                      <a:gd name="T9" fmla="*/ 222 h 286"/>
                      <a:gd name="T10" fmla="*/ 433 w 262"/>
                      <a:gd name="T11" fmla="*/ 23 h 286"/>
                      <a:gd name="T12" fmla="*/ 559 w 262"/>
                      <a:gd name="T13" fmla="*/ 46 h 286"/>
                      <a:gd name="T14" fmla="*/ 615 w 262"/>
                      <a:gd name="T15" fmla="*/ 36 h 286"/>
                      <a:gd name="T16" fmla="*/ 691 w 262"/>
                      <a:gd name="T17" fmla="*/ 57 h 286"/>
                      <a:gd name="T18" fmla="*/ 586 w 262"/>
                      <a:gd name="T19" fmla="*/ 13 h 286"/>
                      <a:gd name="T20" fmla="*/ 530 w 262"/>
                      <a:gd name="T21" fmla="*/ 23 h 286"/>
                      <a:gd name="T22" fmla="*/ 404 w 262"/>
                      <a:gd name="T23" fmla="*/ 0 h 286"/>
                      <a:gd name="T24" fmla="*/ 132 w 262"/>
                      <a:gd name="T25" fmla="*/ 199 h 286"/>
                      <a:gd name="T26" fmla="*/ 74 w 262"/>
                      <a:gd name="T27" fmla="*/ 258 h 286"/>
                      <a:gd name="T28" fmla="*/ 84 w 262"/>
                      <a:gd name="T29" fmla="*/ 290 h 286"/>
                      <a:gd name="T30" fmla="*/ 0 w 262"/>
                      <a:gd name="T31" fmla="*/ 403 h 286"/>
                      <a:gd name="T32" fmla="*/ 58 w 262"/>
                      <a:gd name="T33" fmla="*/ 503 h 286"/>
                      <a:gd name="T34" fmla="*/ 32 w 262"/>
                      <a:gd name="T35" fmla="*/ 548 h 286"/>
                      <a:gd name="T36" fmla="*/ 71 w 262"/>
                      <a:gd name="T37" fmla="*/ 600 h 286"/>
                      <a:gd name="T38" fmla="*/ 61 w 262"/>
                      <a:gd name="T39" fmla="*/ 571 h 286"/>
                      <a:gd name="T40" fmla="*/ 87 w 262"/>
                      <a:gd name="T41" fmla="*/ 527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2"/>
                      <a:gd name="T64" fmla="*/ 0 h 286"/>
                      <a:gd name="T65" fmla="*/ 262 w 262"/>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sz="1600"/>
                  </a:p>
                </p:txBody>
              </p:sp>
            </p:grpSp>
            <p:grpSp>
              <p:nvGrpSpPr>
                <p:cNvPr id="29" name="Group 126"/>
                <p:cNvGrpSpPr>
                  <a:grpSpLocks/>
                </p:cNvGrpSpPr>
                <p:nvPr/>
              </p:nvGrpSpPr>
              <p:grpSpPr bwMode="auto">
                <a:xfrm>
                  <a:off x="4907" y="2827"/>
                  <a:ext cx="543" cy="370"/>
                  <a:chOff x="1654" y="2712"/>
                  <a:chExt cx="998" cy="680"/>
                </a:xfrm>
              </p:grpSpPr>
              <p:sp>
                <p:nvSpPr>
                  <p:cNvPr id="136" name="Freeform 127"/>
                  <p:cNvSpPr>
                    <a:spLocks/>
                  </p:cNvSpPr>
                  <p:nvPr/>
                </p:nvSpPr>
                <p:spPr bwMode="gray">
                  <a:xfrm>
                    <a:off x="1654" y="2712"/>
                    <a:ext cx="998" cy="680"/>
                  </a:xfrm>
                  <a:custGeom>
                    <a:avLst/>
                    <a:gdLst>
                      <a:gd name="T0" fmla="*/ 998 w 378"/>
                      <a:gd name="T1" fmla="*/ 388 h 324"/>
                      <a:gd name="T2" fmla="*/ 953 w 378"/>
                      <a:gd name="T3" fmla="*/ 302 h 324"/>
                      <a:gd name="T4" fmla="*/ 977 w 378"/>
                      <a:gd name="T5" fmla="*/ 250 h 324"/>
                      <a:gd name="T6" fmla="*/ 892 w 378"/>
                      <a:gd name="T7" fmla="*/ 174 h 324"/>
                      <a:gd name="T8" fmla="*/ 774 w 378"/>
                      <a:gd name="T9" fmla="*/ 88 h 324"/>
                      <a:gd name="T10" fmla="*/ 715 w 378"/>
                      <a:gd name="T11" fmla="*/ 101 h 324"/>
                      <a:gd name="T12" fmla="*/ 586 w 378"/>
                      <a:gd name="T13" fmla="*/ 13 h 324"/>
                      <a:gd name="T14" fmla="*/ 531 w 378"/>
                      <a:gd name="T15" fmla="*/ 23 h 324"/>
                      <a:gd name="T16" fmla="*/ 404 w 378"/>
                      <a:gd name="T17" fmla="*/ 0 h 324"/>
                      <a:gd name="T18" fmla="*/ 132 w 378"/>
                      <a:gd name="T19" fmla="*/ 199 h 324"/>
                      <a:gd name="T20" fmla="*/ 74 w 378"/>
                      <a:gd name="T21" fmla="*/ 258 h 324"/>
                      <a:gd name="T22" fmla="*/ 84 w 378"/>
                      <a:gd name="T23" fmla="*/ 290 h 324"/>
                      <a:gd name="T24" fmla="*/ 0 w 378"/>
                      <a:gd name="T25" fmla="*/ 403 h 324"/>
                      <a:gd name="T26" fmla="*/ 58 w 378"/>
                      <a:gd name="T27" fmla="*/ 504 h 324"/>
                      <a:gd name="T28" fmla="*/ 32 w 378"/>
                      <a:gd name="T29" fmla="*/ 548 h 324"/>
                      <a:gd name="T30" fmla="*/ 106 w 378"/>
                      <a:gd name="T31" fmla="*/ 607 h 324"/>
                      <a:gd name="T32" fmla="*/ 166 w 378"/>
                      <a:gd name="T33" fmla="*/ 586 h 324"/>
                      <a:gd name="T34" fmla="*/ 346 w 378"/>
                      <a:gd name="T35" fmla="*/ 665 h 324"/>
                      <a:gd name="T36" fmla="*/ 473 w 378"/>
                      <a:gd name="T37" fmla="*/ 634 h 324"/>
                      <a:gd name="T38" fmla="*/ 634 w 378"/>
                      <a:gd name="T39" fmla="*/ 680 h 324"/>
                      <a:gd name="T40" fmla="*/ 845 w 378"/>
                      <a:gd name="T41" fmla="*/ 586 h 324"/>
                      <a:gd name="T42" fmla="*/ 911 w 378"/>
                      <a:gd name="T43" fmla="*/ 527 h 324"/>
                      <a:gd name="T44" fmla="*/ 906 w 378"/>
                      <a:gd name="T45" fmla="*/ 504 h 324"/>
                      <a:gd name="T46" fmla="*/ 998 w 378"/>
                      <a:gd name="T47" fmla="*/ 388 h 3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8"/>
                      <a:gd name="T73" fmla="*/ 0 h 324"/>
                      <a:gd name="T74" fmla="*/ 378 w 378"/>
                      <a:gd name="T75" fmla="*/ 324 h 3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295594"/>
                      </a:gs>
                      <a:gs pos="100000">
                        <a:srgbClr val="DDDDDD"/>
                      </a:gs>
                    </a:gsLst>
                    <a:lin ang="2700000" scaled="1"/>
                  </a:gradFill>
                  <a:ln w="3175">
                    <a:solidFill>
                      <a:srgbClr val="F8F8F8"/>
                    </a:solidFill>
                    <a:miter lim="800000"/>
                    <a:headEnd/>
                    <a:tailEnd/>
                  </a:ln>
                </p:spPr>
                <p:txBody>
                  <a:bodyPr/>
                  <a:lstStyle/>
                  <a:p>
                    <a:endParaRPr lang="en-US" sz="1600"/>
                  </a:p>
                </p:txBody>
              </p:sp>
              <p:sp>
                <p:nvSpPr>
                  <p:cNvPr id="137" name="Freeform 128"/>
                  <p:cNvSpPr>
                    <a:spLocks/>
                  </p:cNvSpPr>
                  <p:nvPr/>
                </p:nvSpPr>
                <p:spPr bwMode="gray">
                  <a:xfrm>
                    <a:off x="1657" y="2712"/>
                    <a:ext cx="691" cy="600"/>
                  </a:xfrm>
                  <a:custGeom>
                    <a:avLst/>
                    <a:gdLst>
                      <a:gd name="T0" fmla="*/ 87 w 262"/>
                      <a:gd name="T1" fmla="*/ 527 h 286"/>
                      <a:gd name="T2" fmla="*/ 29 w 262"/>
                      <a:gd name="T3" fmla="*/ 426 h 286"/>
                      <a:gd name="T4" fmla="*/ 113 w 262"/>
                      <a:gd name="T5" fmla="*/ 313 h 286"/>
                      <a:gd name="T6" fmla="*/ 103 w 262"/>
                      <a:gd name="T7" fmla="*/ 281 h 286"/>
                      <a:gd name="T8" fmla="*/ 161 w 262"/>
                      <a:gd name="T9" fmla="*/ 222 h 286"/>
                      <a:gd name="T10" fmla="*/ 433 w 262"/>
                      <a:gd name="T11" fmla="*/ 23 h 286"/>
                      <a:gd name="T12" fmla="*/ 559 w 262"/>
                      <a:gd name="T13" fmla="*/ 46 h 286"/>
                      <a:gd name="T14" fmla="*/ 615 w 262"/>
                      <a:gd name="T15" fmla="*/ 36 h 286"/>
                      <a:gd name="T16" fmla="*/ 691 w 262"/>
                      <a:gd name="T17" fmla="*/ 57 h 286"/>
                      <a:gd name="T18" fmla="*/ 586 w 262"/>
                      <a:gd name="T19" fmla="*/ 13 h 286"/>
                      <a:gd name="T20" fmla="*/ 530 w 262"/>
                      <a:gd name="T21" fmla="*/ 23 h 286"/>
                      <a:gd name="T22" fmla="*/ 404 w 262"/>
                      <a:gd name="T23" fmla="*/ 0 h 286"/>
                      <a:gd name="T24" fmla="*/ 132 w 262"/>
                      <a:gd name="T25" fmla="*/ 199 h 286"/>
                      <a:gd name="T26" fmla="*/ 74 w 262"/>
                      <a:gd name="T27" fmla="*/ 258 h 286"/>
                      <a:gd name="T28" fmla="*/ 84 w 262"/>
                      <a:gd name="T29" fmla="*/ 290 h 286"/>
                      <a:gd name="T30" fmla="*/ 0 w 262"/>
                      <a:gd name="T31" fmla="*/ 403 h 286"/>
                      <a:gd name="T32" fmla="*/ 58 w 262"/>
                      <a:gd name="T33" fmla="*/ 503 h 286"/>
                      <a:gd name="T34" fmla="*/ 32 w 262"/>
                      <a:gd name="T35" fmla="*/ 548 h 286"/>
                      <a:gd name="T36" fmla="*/ 71 w 262"/>
                      <a:gd name="T37" fmla="*/ 600 h 286"/>
                      <a:gd name="T38" fmla="*/ 61 w 262"/>
                      <a:gd name="T39" fmla="*/ 571 h 286"/>
                      <a:gd name="T40" fmla="*/ 87 w 262"/>
                      <a:gd name="T41" fmla="*/ 527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2"/>
                      <a:gd name="T64" fmla="*/ 0 h 286"/>
                      <a:gd name="T65" fmla="*/ 262 w 262"/>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sz="1600"/>
                  </a:p>
                </p:txBody>
              </p:sp>
            </p:grpSp>
          </p:grpSp>
        </p:grpSp>
        <p:sp>
          <p:nvSpPr>
            <p:cNvPr id="131" name="TextBox 664"/>
            <p:cNvSpPr txBox="1">
              <a:spLocks noChangeArrowheads="1"/>
            </p:cNvSpPr>
            <p:nvPr/>
          </p:nvSpPr>
          <p:spPr bwMode="auto">
            <a:xfrm>
              <a:off x="99488" y="2361520"/>
              <a:ext cx="1093569" cy="253916"/>
            </a:xfrm>
            <a:prstGeom prst="rect">
              <a:avLst/>
            </a:prstGeom>
            <a:noFill/>
            <a:ln w="9525">
              <a:noFill/>
              <a:miter lim="800000"/>
              <a:headEnd/>
              <a:tailEnd/>
            </a:ln>
          </p:spPr>
          <p:txBody>
            <a:bodyPr wrap="none">
              <a:spAutoFit/>
            </a:bodyPr>
            <a:lstStyle/>
            <a:p>
              <a:r>
                <a:rPr lang="en-US" sz="1050" dirty="0">
                  <a:cs typeface="Arial" charset="0"/>
                </a:rPr>
                <a:t>Cloud Services</a:t>
              </a:r>
            </a:p>
          </p:txBody>
        </p:sp>
        <p:grpSp>
          <p:nvGrpSpPr>
            <p:cNvPr id="30" name="Group 481"/>
            <p:cNvGrpSpPr>
              <a:grpSpLocks/>
            </p:cNvGrpSpPr>
            <p:nvPr/>
          </p:nvGrpSpPr>
          <p:grpSpPr bwMode="auto">
            <a:xfrm>
              <a:off x="349605" y="3864977"/>
              <a:ext cx="278223" cy="461700"/>
              <a:chOff x="4506" y="755"/>
              <a:chExt cx="758" cy="1286"/>
            </a:xfrm>
          </p:grpSpPr>
          <p:pic>
            <p:nvPicPr>
              <p:cNvPr id="142" name="Picture 482"/>
              <p:cNvPicPr>
                <a:picLocks noChangeAspect="1" noChangeArrowheads="1"/>
              </p:cNvPicPr>
              <p:nvPr/>
            </p:nvPicPr>
            <p:blipFill>
              <a:blip r:embed="rId10" cstate="screen">
                <a:lum bright="18000"/>
              </a:blip>
              <a:srcRect/>
              <a:stretch>
                <a:fillRect/>
              </a:stretch>
            </p:blipFill>
            <p:spPr bwMode="gray">
              <a:xfrm>
                <a:off x="4506" y="1871"/>
                <a:ext cx="758" cy="170"/>
              </a:xfrm>
              <a:prstGeom prst="rect">
                <a:avLst/>
              </a:prstGeom>
              <a:noFill/>
              <a:ln w="9525">
                <a:noFill/>
                <a:miter lim="800000"/>
                <a:headEnd/>
                <a:tailEnd/>
              </a:ln>
            </p:spPr>
          </p:pic>
          <p:grpSp>
            <p:nvGrpSpPr>
              <p:cNvPr id="31" name="Group 483"/>
              <p:cNvGrpSpPr>
                <a:grpSpLocks/>
              </p:cNvGrpSpPr>
              <p:nvPr/>
            </p:nvGrpSpPr>
            <p:grpSpPr bwMode="auto">
              <a:xfrm>
                <a:off x="4656" y="755"/>
                <a:ext cx="477" cy="1200"/>
                <a:chOff x="4694" y="755"/>
                <a:chExt cx="477" cy="1200"/>
              </a:xfrm>
            </p:grpSpPr>
            <p:grpSp>
              <p:nvGrpSpPr>
                <p:cNvPr id="64" name="Group 484"/>
                <p:cNvGrpSpPr>
                  <a:grpSpLocks/>
                </p:cNvGrpSpPr>
                <p:nvPr/>
              </p:nvGrpSpPr>
              <p:grpSpPr bwMode="auto">
                <a:xfrm>
                  <a:off x="4694" y="755"/>
                  <a:ext cx="477" cy="1200"/>
                  <a:chOff x="4694" y="755"/>
                  <a:chExt cx="477" cy="1200"/>
                </a:xfrm>
              </p:grpSpPr>
              <p:sp>
                <p:nvSpPr>
                  <p:cNvPr id="164"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sz="1600"/>
                  </a:p>
                </p:txBody>
              </p:sp>
              <p:sp>
                <p:nvSpPr>
                  <p:cNvPr id="165"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sz="1600"/>
                  </a:p>
                </p:txBody>
              </p:sp>
            </p:grpSp>
            <p:sp>
              <p:nvSpPr>
                <p:cNvPr id="145"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sz="1600"/>
                </a:p>
              </p:txBody>
            </p:sp>
            <p:sp>
              <p:nvSpPr>
                <p:cNvPr id="146"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sz="1600"/>
                </a:p>
              </p:txBody>
            </p:sp>
            <p:sp>
              <p:nvSpPr>
                <p:cNvPr id="147"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sz="1600"/>
                </a:p>
              </p:txBody>
            </p:sp>
            <p:sp>
              <p:nvSpPr>
                <p:cNvPr id="148"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sz="1600"/>
                </a:p>
              </p:txBody>
            </p:sp>
            <p:sp>
              <p:nvSpPr>
                <p:cNvPr id="149"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sz="1600"/>
                </a:p>
              </p:txBody>
            </p:sp>
            <p:sp>
              <p:nvSpPr>
                <p:cNvPr id="150"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sz="1600"/>
                </a:p>
              </p:txBody>
            </p:sp>
            <p:sp>
              <p:nvSpPr>
                <p:cNvPr id="151"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sz="1600"/>
                </a:p>
              </p:txBody>
            </p:sp>
            <p:sp>
              <p:nvSpPr>
                <p:cNvPr id="152"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sz="1600"/>
                </a:p>
              </p:txBody>
            </p:sp>
            <p:sp>
              <p:nvSpPr>
                <p:cNvPr id="153"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sz="1600"/>
                </a:p>
              </p:txBody>
            </p:sp>
            <p:sp>
              <p:nvSpPr>
                <p:cNvPr id="154"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sz="1600"/>
                </a:p>
              </p:txBody>
            </p:sp>
            <p:sp>
              <p:nvSpPr>
                <p:cNvPr id="155"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sz="1600"/>
                </a:p>
              </p:txBody>
            </p:sp>
            <p:sp>
              <p:nvSpPr>
                <p:cNvPr id="156"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sz="1600"/>
                </a:p>
              </p:txBody>
            </p:sp>
            <p:sp>
              <p:nvSpPr>
                <p:cNvPr id="157"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sz="1600"/>
                </a:p>
              </p:txBody>
            </p:sp>
            <p:sp>
              <p:nvSpPr>
                <p:cNvPr id="158"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sz="1600"/>
                </a:p>
              </p:txBody>
            </p:sp>
            <p:sp>
              <p:nvSpPr>
                <p:cNvPr id="159"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sz="1600"/>
                </a:p>
              </p:txBody>
            </p:sp>
            <p:sp>
              <p:nvSpPr>
                <p:cNvPr id="160"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sz="1600"/>
                </a:p>
              </p:txBody>
            </p:sp>
            <p:sp>
              <p:nvSpPr>
                <p:cNvPr id="161"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sz="1600"/>
                </a:p>
              </p:txBody>
            </p:sp>
            <p:sp>
              <p:nvSpPr>
                <p:cNvPr id="162"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sz="1600"/>
                </a:p>
              </p:txBody>
            </p:sp>
            <p:sp>
              <p:nvSpPr>
                <p:cNvPr id="163"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sz="1600"/>
                </a:p>
              </p:txBody>
            </p:sp>
          </p:grpSp>
        </p:grpSp>
        <p:grpSp>
          <p:nvGrpSpPr>
            <p:cNvPr id="65" name="Group 1600"/>
            <p:cNvGrpSpPr>
              <a:grpSpLocks/>
            </p:cNvGrpSpPr>
            <p:nvPr/>
          </p:nvGrpSpPr>
          <p:grpSpPr bwMode="auto">
            <a:xfrm>
              <a:off x="270898" y="4595716"/>
              <a:ext cx="545864" cy="431536"/>
              <a:chOff x="58" y="2408"/>
              <a:chExt cx="1455" cy="1176"/>
            </a:xfrm>
          </p:grpSpPr>
          <p:pic>
            <p:nvPicPr>
              <p:cNvPr id="167" name="Picture 1601"/>
              <p:cNvPicPr>
                <a:picLocks noChangeAspect="1" noChangeArrowheads="1"/>
              </p:cNvPicPr>
              <p:nvPr/>
            </p:nvPicPr>
            <p:blipFill>
              <a:blip r:embed="rId11" cstate="screen">
                <a:lum bright="18000"/>
              </a:blip>
              <a:srcRect/>
              <a:stretch>
                <a:fillRect/>
              </a:stretch>
            </p:blipFill>
            <p:spPr bwMode="gray">
              <a:xfrm>
                <a:off x="58" y="3329"/>
                <a:ext cx="1230" cy="170"/>
              </a:xfrm>
              <a:prstGeom prst="rect">
                <a:avLst/>
              </a:prstGeom>
              <a:noFill/>
              <a:ln w="9525">
                <a:noFill/>
                <a:miter lim="800000"/>
                <a:headEnd/>
                <a:tailEnd/>
              </a:ln>
            </p:spPr>
          </p:pic>
          <p:sp>
            <p:nvSpPr>
              <p:cNvPr id="168" name="Freeform 1602"/>
              <p:cNvSpPr>
                <a:spLocks/>
              </p:cNvSpPr>
              <p:nvPr/>
            </p:nvSpPr>
            <p:spPr bwMode="gray">
              <a:xfrm>
                <a:off x="155" y="2446"/>
                <a:ext cx="1032" cy="782"/>
              </a:xfrm>
              <a:custGeom>
                <a:avLst/>
                <a:gdLst>
                  <a:gd name="T0" fmla="*/ 996 w 519"/>
                  <a:gd name="T1" fmla="*/ 0 h 393"/>
                  <a:gd name="T2" fmla="*/ 996 w 519"/>
                  <a:gd name="T3" fmla="*/ 714 h 393"/>
                  <a:gd name="T4" fmla="*/ 36 w 519"/>
                  <a:gd name="T5" fmla="*/ 714 h 393"/>
                  <a:gd name="T6" fmla="*/ 36 w 519"/>
                  <a:gd name="T7" fmla="*/ 0 h 393"/>
                  <a:gd name="T8" fmla="*/ 0 w 519"/>
                  <a:gd name="T9" fmla="*/ 0 h 393"/>
                  <a:gd name="T10" fmla="*/ 0 w 519"/>
                  <a:gd name="T11" fmla="*/ 766 h 393"/>
                  <a:gd name="T12" fmla="*/ 14 w 519"/>
                  <a:gd name="T13" fmla="*/ 782 h 393"/>
                  <a:gd name="T14" fmla="*/ 1018 w 519"/>
                  <a:gd name="T15" fmla="*/ 782 h 393"/>
                  <a:gd name="T16" fmla="*/ 1032 w 519"/>
                  <a:gd name="T17" fmla="*/ 766 h 393"/>
                  <a:gd name="T18" fmla="*/ 1032 w 519"/>
                  <a:gd name="T19" fmla="*/ 0 h 393"/>
                  <a:gd name="T20" fmla="*/ 996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9" h="393">
                    <a:moveTo>
                      <a:pt x="501" y="0"/>
                    </a:moveTo>
                    <a:cubicBezTo>
                      <a:pt x="501" y="359"/>
                      <a:pt x="501" y="359"/>
                      <a:pt x="501" y="359"/>
                    </a:cubicBezTo>
                    <a:cubicBezTo>
                      <a:pt x="18" y="359"/>
                      <a:pt x="18" y="359"/>
                      <a:pt x="18" y="359"/>
                    </a:cubicBezTo>
                    <a:cubicBezTo>
                      <a:pt x="18" y="0"/>
                      <a:pt x="18" y="0"/>
                      <a:pt x="18" y="0"/>
                    </a:cubicBezTo>
                    <a:cubicBezTo>
                      <a:pt x="0" y="0"/>
                      <a:pt x="0" y="0"/>
                      <a:pt x="0" y="0"/>
                    </a:cubicBezTo>
                    <a:cubicBezTo>
                      <a:pt x="0" y="385"/>
                      <a:pt x="0" y="385"/>
                      <a:pt x="0" y="385"/>
                    </a:cubicBezTo>
                    <a:cubicBezTo>
                      <a:pt x="0" y="389"/>
                      <a:pt x="3" y="393"/>
                      <a:pt x="7" y="393"/>
                    </a:cubicBezTo>
                    <a:cubicBezTo>
                      <a:pt x="512" y="393"/>
                      <a:pt x="512" y="393"/>
                      <a:pt x="512" y="393"/>
                    </a:cubicBezTo>
                    <a:cubicBezTo>
                      <a:pt x="516" y="393"/>
                      <a:pt x="519" y="389"/>
                      <a:pt x="519" y="385"/>
                    </a:cubicBezTo>
                    <a:cubicBezTo>
                      <a:pt x="519" y="0"/>
                      <a:pt x="519" y="0"/>
                      <a:pt x="519" y="0"/>
                    </a:cubicBezTo>
                    <a:lnTo>
                      <a:pt x="50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sz="1600"/>
              </a:p>
            </p:txBody>
          </p:sp>
          <p:sp>
            <p:nvSpPr>
              <p:cNvPr id="169" name="Freeform 1603"/>
              <p:cNvSpPr>
                <a:spLocks/>
              </p:cNvSpPr>
              <p:nvPr/>
            </p:nvSpPr>
            <p:spPr bwMode="gray">
              <a:xfrm>
                <a:off x="477" y="3228"/>
                <a:ext cx="389" cy="135"/>
              </a:xfrm>
              <a:custGeom>
                <a:avLst/>
                <a:gdLst>
                  <a:gd name="T0" fmla="*/ 343 w 195"/>
                  <a:gd name="T1" fmla="*/ 85 h 68"/>
                  <a:gd name="T2" fmla="*/ 327 w 195"/>
                  <a:gd name="T3" fmla="*/ 0 h 68"/>
                  <a:gd name="T4" fmla="*/ 62 w 195"/>
                  <a:gd name="T5" fmla="*/ 0 h 68"/>
                  <a:gd name="T6" fmla="*/ 46 w 195"/>
                  <a:gd name="T7" fmla="*/ 85 h 68"/>
                  <a:gd name="T8" fmla="*/ 0 w 195"/>
                  <a:gd name="T9" fmla="*/ 135 h 68"/>
                  <a:gd name="T10" fmla="*/ 389 w 195"/>
                  <a:gd name="T11" fmla="*/ 135 h 68"/>
                  <a:gd name="T12" fmla="*/ 343 w 195"/>
                  <a:gd name="T13" fmla="*/ 85 h 68"/>
                  <a:gd name="T14" fmla="*/ 0 60000 65536"/>
                  <a:gd name="T15" fmla="*/ 0 60000 65536"/>
                  <a:gd name="T16" fmla="*/ 0 60000 65536"/>
                  <a:gd name="T17" fmla="*/ 0 60000 65536"/>
                  <a:gd name="T18" fmla="*/ 0 60000 65536"/>
                  <a:gd name="T19" fmla="*/ 0 60000 65536"/>
                  <a:gd name="T20" fmla="*/ 0 60000 65536"/>
                  <a:gd name="T21" fmla="*/ 0 w 195"/>
                  <a:gd name="T22" fmla="*/ 0 h 68"/>
                  <a:gd name="T23" fmla="*/ 195 w 195"/>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68">
                    <a:moveTo>
                      <a:pt x="172" y="43"/>
                    </a:moveTo>
                    <a:cubicBezTo>
                      <a:pt x="166" y="32"/>
                      <a:pt x="164" y="9"/>
                      <a:pt x="164" y="0"/>
                    </a:cubicBezTo>
                    <a:cubicBezTo>
                      <a:pt x="31" y="0"/>
                      <a:pt x="31" y="0"/>
                      <a:pt x="31" y="0"/>
                    </a:cubicBezTo>
                    <a:cubicBezTo>
                      <a:pt x="31" y="9"/>
                      <a:pt x="29" y="32"/>
                      <a:pt x="23" y="43"/>
                    </a:cubicBezTo>
                    <a:cubicBezTo>
                      <a:pt x="17" y="56"/>
                      <a:pt x="8" y="62"/>
                      <a:pt x="0" y="68"/>
                    </a:cubicBezTo>
                    <a:cubicBezTo>
                      <a:pt x="195" y="68"/>
                      <a:pt x="195" y="68"/>
                      <a:pt x="195" y="68"/>
                    </a:cubicBezTo>
                    <a:cubicBezTo>
                      <a:pt x="187" y="62"/>
                      <a:pt x="178" y="56"/>
                      <a:pt x="172" y="43"/>
                    </a:cubicBezTo>
                    <a:close/>
                  </a:path>
                </a:pathLst>
              </a:custGeom>
              <a:gradFill rotWithShape="1">
                <a:gsLst>
                  <a:gs pos="0">
                    <a:srgbClr val="737373"/>
                  </a:gs>
                  <a:gs pos="50000">
                    <a:srgbClr val="EAEAEA"/>
                  </a:gs>
                  <a:gs pos="100000">
                    <a:srgbClr val="737373"/>
                  </a:gs>
                </a:gsLst>
                <a:lin ang="5400000" scaled="1"/>
              </a:gradFill>
              <a:ln w="9525">
                <a:noFill/>
                <a:round/>
                <a:headEnd/>
                <a:tailEnd/>
              </a:ln>
            </p:spPr>
            <p:txBody>
              <a:bodyPr/>
              <a:lstStyle/>
              <a:p>
                <a:endParaRPr lang="en-US" sz="1600"/>
              </a:p>
            </p:txBody>
          </p:sp>
          <p:sp>
            <p:nvSpPr>
              <p:cNvPr id="170" name="Rectangle 1604"/>
              <p:cNvSpPr>
                <a:spLocks noChangeArrowheads="1"/>
              </p:cNvSpPr>
              <p:nvPr/>
            </p:nvSpPr>
            <p:spPr bwMode="gray">
              <a:xfrm>
                <a:off x="676" y="3187"/>
                <a:ext cx="78" cy="14"/>
              </a:xfrm>
              <a:prstGeom prst="rect">
                <a:avLst/>
              </a:prstGeom>
              <a:solidFill>
                <a:srgbClr val="DBDBDB"/>
              </a:solidFill>
              <a:ln w="9525">
                <a:noFill/>
                <a:miter lim="800000"/>
                <a:headEnd/>
                <a:tailEnd/>
              </a:ln>
            </p:spPr>
            <p:txBody>
              <a:bodyPr/>
              <a:lstStyle/>
              <a:p>
                <a:endParaRPr lang="en-US" sz="1600"/>
              </a:p>
            </p:txBody>
          </p:sp>
          <p:sp>
            <p:nvSpPr>
              <p:cNvPr id="171" name="Rectangle 1605"/>
              <p:cNvSpPr>
                <a:spLocks noChangeArrowheads="1"/>
              </p:cNvSpPr>
              <p:nvPr/>
            </p:nvSpPr>
            <p:spPr bwMode="gray">
              <a:xfrm>
                <a:off x="588" y="3187"/>
                <a:ext cx="78" cy="14"/>
              </a:xfrm>
              <a:prstGeom prst="rect">
                <a:avLst/>
              </a:prstGeom>
              <a:solidFill>
                <a:srgbClr val="DBDBDB"/>
              </a:solidFill>
              <a:ln w="9525">
                <a:noFill/>
                <a:miter lim="800000"/>
                <a:headEnd/>
                <a:tailEnd/>
              </a:ln>
            </p:spPr>
            <p:txBody>
              <a:bodyPr/>
              <a:lstStyle/>
              <a:p>
                <a:endParaRPr lang="en-US" sz="1600"/>
              </a:p>
            </p:txBody>
          </p:sp>
          <p:sp>
            <p:nvSpPr>
              <p:cNvPr id="172" name="Freeform 1606"/>
              <p:cNvSpPr>
                <a:spLocks/>
              </p:cNvSpPr>
              <p:nvPr/>
            </p:nvSpPr>
            <p:spPr bwMode="gray">
              <a:xfrm>
                <a:off x="666" y="2446"/>
                <a:ext cx="486" cy="714"/>
              </a:xfrm>
              <a:custGeom>
                <a:avLst/>
                <a:gdLst>
                  <a:gd name="T0" fmla="*/ 486 w 577"/>
                  <a:gd name="T1" fmla="*/ 0 h 848"/>
                  <a:gd name="T2" fmla="*/ 0 w 577"/>
                  <a:gd name="T3" fmla="*/ 0 h 848"/>
                  <a:gd name="T4" fmla="*/ 261 w 577"/>
                  <a:gd name="T5" fmla="*/ 714 h 848"/>
                  <a:gd name="T6" fmla="*/ 486 w 577"/>
                  <a:gd name="T7" fmla="*/ 714 h 848"/>
                  <a:gd name="T8" fmla="*/ 486 w 577"/>
                  <a:gd name="T9" fmla="*/ 0 h 848"/>
                  <a:gd name="T10" fmla="*/ 0 60000 65536"/>
                  <a:gd name="T11" fmla="*/ 0 60000 65536"/>
                  <a:gd name="T12" fmla="*/ 0 60000 65536"/>
                  <a:gd name="T13" fmla="*/ 0 60000 65536"/>
                  <a:gd name="T14" fmla="*/ 0 60000 65536"/>
                  <a:gd name="T15" fmla="*/ 0 w 577"/>
                  <a:gd name="T16" fmla="*/ 0 h 848"/>
                  <a:gd name="T17" fmla="*/ 577 w 577"/>
                  <a:gd name="T18" fmla="*/ 848 h 848"/>
                </a:gdLst>
                <a:ahLst/>
                <a:cxnLst>
                  <a:cxn ang="T10">
                    <a:pos x="T0" y="T1"/>
                  </a:cxn>
                  <a:cxn ang="T11">
                    <a:pos x="T2" y="T3"/>
                  </a:cxn>
                  <a:cxn ang="T12">
                    <a:pos x="T4" y="T5"/>
                  </a:cxn>
                  <a:cxn ang="T13">
                    <a:pos x="T6" y="T7"/>
                  </a:cxn>
                  <a:cxn ang="T14">
                    <a:pos x="T8" y="T9"/>
                  </a:cxn>
                </a:cxnLst>
                <a:rect l="T15" t="T16" r="T17" b="T18"/>
                <a:pathLst>
                  <a:path w="577" h="848">
                    <a:moveTo>
                      <a:pt x="577" y="0"/>
                    </a:moveTo>
                    <a:lnTo>
                      <a:pt x="0" y="0"/>
                    </a:lnTo>
                    <a:lnTo>
                      <a:pt x="310" y="848"/>
                    </a:lnTo>
                    <a:lnTo>
                      <a:pt x="577" y="848"/>
                    </a:lnTo>
                    <a:lnTo>
                      <a:pt x="577" y="0"/>
                    </a:lnTo>
                    <a:close/>
                  </a:path>
                </a:pathLst>
              </a:custGeom>
              <a:gradFill rotWithShape="1">
                <a:gsLst>
                  <a:gs pos="0">
                    <a:srgbClr val="191919"/>
                  </a:gs>
                  <a:gs pos="100000">
                    <a:srgbClr val="4D4D4D"/>
                  </a:gs>
                </a:gsLst>
                <a:lin ang="5400000" scaled="1"/>
              </a:gradFill>
              <a:ln w="9525">
                <a:solidFill>
                  <a:srgbClr val="000000"/>
                </a:solidFill>
                <a:round/>
                <a:headEnd/>
                <a:tailEnd/>
              </a:ln>
            </p:spPr>
            <p:txBody>
              <a:bodyPr/>
              <a:lstStyle/>
              <a:p>
                <a:endParaRPr lang="en-US" sz="1600"/>
              </a:p>
            </p:txBody>
          </p:sp>
          <p:sp>
            <p:nvSpPr>
              <p:cNvPr id="173" name="Freeform 1607"/>
              <p:cNvSpPr>
                <a:spLocks/>
              </p:cNvSpPr>
              <p:nvPr/>
            </p:nvSpPr>
            <p:spPr bwMode="gray">
              <a:xfrm>
                <a:off x="191" y="2559"/>
                <a:ext cx="445" cy="601"/>
              </a:xfrm>
              <a:custGeom>
                <a:avLst/>
                <a:gdLst>
                  <a:gd name="T0" fmla="*/ 0 w 529"/>
                  <a:gd name="T1" fmla="*/ 601 h 713"/>
                  <a:gd name="T2" fmla="*/ 445 w 529"/>
                  <a:gd name="T3" fmla="*/ 601 h 713"/>
                  <a:gd name="T4" fmla="*/ 0 w 529"/>
                  <a:gd name="T5" fmla="*/ 0 h 713"/>
                  <a:gd name="T6" fmla="*/ 0 w 529"/>
                  <a:gd name="T7" fmla="*/ 601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endParaRPr lang="en-US" sz="1600"/>
              </a:p>
            </p:txBody>
          </p:sp>
          <p:sp>
            <p:nvSpPr>
              <p:cNvPr id="174" name="Freeform 1608"/>
              <p:cNvSpPr>
                <a:spLocks/>
              </p:cNvSpPr>
              <p:nvPr/>
            </p:nvSpPr>
            <p:spPr bwMode="gray">
              <a:xfrm>
                <a:off x="191" y="2446"/>
                <a:ext cx="736" cy="714"/>
              </a:xfrm>
              <a:custGeom>
                <a:avLst/>
                <a:gdLst>
                  <a:gd name="T0" fmla="*/ 0 w 874"/>
                  <a:gd name="T1" fmla="*/ 0 h 848"/>
                  <a:gd name="T2" fmla="*/ 0 w 874"/>
                  <a:gd name="T3" fmla="*/ 114 h 848"/>
                  <a:gd name="T4" fmla="*/ 445 w 874"/>
                  <a:gd name="T5" fmla="*/ 714 h 848"/>
                  <a:gd name="T6" fmla="*/ 736 w 874"/>
                  <a:gd name="T7" fmla="*/ 714 h 848"/>
                  <a:gd name="T8" fmla="*/ 475 w 874"/>
                  <a:gd name="T9" fmla="*/ 0 h 848"/>
                  <a:gd name="T10" fmla="*/ 0 w 874"/>
                  <a:gd name="T11" fmla="*/ 0 h 848"/>
                  <a:gd name="T12" fmla="*/ 0 60000 65536"/>
                  <a:gd name="T13" fmla="*/ 0 60000 65536"/>
                  <a:gd name="T14" fmla="*/ 0 60000 65536"/>
                  <a:gd name="T15" fmla="*/ 0 60000 65536"/>
                  <a:gd name="T16" fmla="*/ 0 60000 65536"/>
                  <a:gd name="T17" fmla="*/ 0 60000 65536"/>
                  <a:gd name="T18" fmla="*/ 0 w 874"/>
                  <a:gd name="T19" fmla="*/ 0 h 848"/>
                  <a:gd name="T20" fmla="*/ 874 w 874"/>
                  <a:gd name="T21" fmla="*/ 848 h 848"/>
                </a:gdLst>
                <a:ahLst/>
                <a:cxnLst>
                  <a:cxn ang="T12">
                    <a:pos x="T0" y="T1"/>
                  </a:cxn>
                  <a:cxn ang="T13">
                    <a:pos x="T2" y="T3"/>
                  </a:cxn>
                  <a:cxn ang="T14">
                    <a:pos x="T4" y="T5"/>
                  </a:cxn>
                  <a:cxn ang="T15">
                    <a:pos x="T6" y="T7"/>
                  </a:cxn>
                  <a:cxn ang="T16">
                    <a:pos x="T8" y="T9"/>
                  </a:cxn>
                  <a:cxn ang="T17">
                    <a:pos x="T10" y="T11"/>
                  </a:cxn>
                </a:cxnLst>
                <a:rect l="T18" t="T19" r="T20" b="T21"/>
                <a:pathLst>
                  <a:path w="874" h="848">
                    <a:moveTo>
                      <a:pt x="0" y="0"/>
                    </a:moveTo>
                    <a:lnTo>
                      <a:pt x="0" y="135"/>
                    </a:lnTo>
                    <a:lnTo>
                      <a:pt x="529" y="848"/>
                    </a:lnTo>
                    <a:lnTo>
                      <a:pt x="874" y="848"/>
                    </a:lnTo>
                    <a:lnTo>
                      <a:pt x="564" y="0"/>
                    </a:lnTo>
                    <a:lnTo>
                      <a:pt x="0" y="0"/>
                    </a:lnTo>
                    <a:close/>
                  </a:path>
                </a:pathLst>
              </a:custGeom>
              <a:solidFill>
                <a:srgbClr val="070707"/>
              </a:solidFill>
              <a:ln w="9525">
                <a:solidFill>
                  <a:srgbClr val="000000"/>
                </a:solidFill>
                <a:round/>
                <a:headEnd/>
                <a:tailEnd/>
              </a:ln>
            </p:spPr>
            <p:txBody>
              <a:bodyPr/>
              <a:lstStyle/>
              <a:p>
                <a:endParaRPr lang="en-US" sz="1600"/>
              </a:p>
            </p:txBody>
          </p:sp>
          <p:sp>
            <p:nvSpPr>
              <p:cNvPr id="175" name="Freeform 1609"/>
              <p:cNvSpPr>
                <a:spLocks/>
              </p:cNvSpPr>
              <p:nvPr/>
            </p:nvSpPr>
            <p:spPr bwMode="gray">
              <a:xfrm>
                <a:off x="155" y="2408"/>
                <a:ext cx="1032" cy="38"/>
              </a:xfrm>
              <a:custGeom>
                <a:avLst/>
                <a:gdLst>
                  <a:gd name="T0" fmla="*/ 36 w 519"/>
                  <a:gd name="T1" fmla="*/ 38 h 19"/>
                  <a:gd name="T2" fmla="*/ 996 w 519"/>
                  <a:gd name="T3" fmla="*/ 38 h 19"/>
                  <a:gd name="T4" fmla="*/ 996 w 519"/>
                  <a:gd name="T5" fmla="*/ 38 h 19"/>
                  <a:gd name="T6" fmla="*/ 1032 w 519"/>
                  <a:gd name="T7" fmla="*/ 38 h 19"/>
                  <a:gd name="T8" fmla="*/ 1032 w 519"/>
                  <a:gd name="T9" fmla="*/ 16 h 19"/>
                  <a:gd name="T10" fmla="*/ 1018 w 519"/>
                  <a:gd name="T11" fmla="*/ 0 h 19"/>
                  <a:gd name="T12" fmla="*/ 14 w 519"/>
                  <a:gd name="T13" fmla="*/ 0 h 19"/>
                  <a:gd name="T14" fmla="*/ 0 w 519"/>
                  <a:gd name="T15" fmla="*/ 16 h 19"/>
                  <a:gd name="T16" fmla="*/ 0 w 519"/>
                  <a:gd name="T17" fmla="*/ 38 h 19"/>
                  <a:gd name="T18" fmla="*/ 36 w 519"/>
                  <a:gd name="T19" fmla="*/ 3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ubicBezTo>
                      <a:pt x="18" y="19"/>
                      <a:pt x="18" y="19"/>
                      <a:pt x="18"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en-US" sz="1600"/>
              </a:p>
            </p:txBody>
          </p:sp>
          <p:sp>
            <p:nvSpPr>
              <p:cNvPr id="176" name="Freeform 1610"/>
              <p:cNvSpPr>
                <a:spLocks/>
              </p:cNvSpPr>
              <p:nvPr/>
            </p:nvSpPr>
            <p:spPr bwMode="gray">
              <a:xfrm>
                <a:off x="477" y="3363"/>
                <a:ext cx="389" cy="33"/>
              </a:xfrm>
              <a:custGeom>
                <a:avLst/>
                <a:gdLst>
                  <a:gd name="T0" fmla="*/ 0 w 195"/>
                  <a:gd name="T1" fmla="*/ 0 h 16"/>
                  <a:gd name="T2" fmla="*/ 0 w 195"/>
                  <a:gd name="T3" fmla="*/ 21 h 16"/>
                  <a:gd name="T4" fmla="*/ 8 w 195"/>
                  <a:gd name="T5" fmla="*/ 33 h 16"/>
                  <a:gd name="T6" fmla="*/ 381 w 195"/>
                  <a:gd name="T7" fmla="*/ 33 h 16"/>
                  <a:gd name="T8" fmla="*/ 389 w 195"/>
                  <a:gd name="T9" fmla="*/ 21 h 16"/>
                  <a:gd name="T10" fmla="*/ 389 w 195"/>
                  <a:gd name="T11" fmla="*/ 0 h 16"/>
                  <a:gd name="T12" fmla="*/ 0 w 195"/>
                  <a:gd name="T13" fmla="*/ 0 h 16"/>
                  <a:gd name="T14" fmla="*/ 0 60000 65536"/>
                  <a:gd name="T15" fmla="*/ 0 60000 65536"/>
                  <a:gd name="T16" fmla="*/ 0 60000 65536"/>
                  <a:gd name="T17" fmla="*/ 0 60000 65536"/>
                  <a:gd name="T18" fmla="*/ 0 60000 65536"/>
                  <a:gd name="T19" fmla="*/ 0 60000 65536"/>
                  <a:gd name="T20" fmla="*/ 0 60000 65536"/>
                  <a:gd name="T21" fmla="*/ 0 w 195"/>
                  <a:gd name="T22" fmla="*/ 0 h 16"/>
                  <a:gd name="T23" fmla="*/ 195 w 19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16">
                    <a:moveTo>
                      <a:pt x="0" y="0"/>
                    </a:moveTo>
                    <a:cubicBezTo>
                      <a:pt x="0" y="10"/>
                      <a:pt x="0" y="10"/>
                      <a:pt x="0" y="10"/>
                    </a:cubicBezTo>
                    <a:cubicBezTo>
                      <a:pt x="0" y="13"/>
                      <a:pt x="2" y="16"/>
                      <a:pt x="4" y="16"/>
                    </a:cubicBezTo>
                    <a:cubicBezTo>
                      <a:pt x="191" y="16"/>
                      <a:pt x="191" y="16"/>
                      <a:pt x="191" y="16"/>
                    </a:cubicBezTo>
                    <a:cubicBezTo>
                      <a:pt x="193" y="16"/>
                      <a:pt x="195" y="13"/>
                      <a:pt x="195" y="10"/>
                    </a:cubicBezTo>
                    <a:cubicBezTo>
                      <a:pt x="195" y="0"/>
                      <a:pt x="195" y="0"/>
                      <a:pt x="195" y="0"/>
                    </a:cubicBezTo>
                    <a:lnTo>
                      <a:pt x="0" y="0"/>
                    </a:ln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sz="1600"/>
              </a:p>
            </p:txBody>
          </p:sp>
          <p:sp>
            <p:nvSpPr>
              <p:cNvPr id="177" name="Rectangle 1611"/>
              <p:cNvSpPr>
                <a:spLocks noChangeArrowheads="1"/>
              </p:cNvSpPr>
              <p:nvPr/>
            </p:nvSpPr>
            <p:spPr bwMode="gray">
              <a:xfrm>
                <a:off x="1099" y="3187"/>
                <a:ext cx="49" cy="14"/>
              </a:xfrm>
              <a:prstGeom prst="rect">
                <a:avLst/>
              </a:prstGeom>
              <a:solidFill>
                <a:srgbClr val="DBDBDB"/>
              </a:solidFill>
              <a:ln w="9525">
                <a:noFill/>
                <a:miter lim="800000"/>
                <a:headEnd/>
                <a:tailEnd/>
              </a:ln>
            </p:spPr>
            <p:txBody>
              <a:bodyPr/>
              <a:lstStyle/>
              <a:p>
                <a:endParaRPr lang="en-US" sz="1600"/>
              </a:p>
            </p:txBody>
          </p:sp>
          <p:sp>
            <p:nvSpPr>
              <p:cNvPr id="178" name="Rectangle 1612"/>
              <p:cNvSpPr>
                <a:spLocks noChangeArrowheads="1"/>
              </p:cNvSpPr>
              <p:nvPr/>
            </p:nvSpPr>
            <p:spPr bwMode="gray">
              <a:xfrm>
                <a:off x="191" y="2446"/>
                <a:ext cx="960" cy="714"/>
              </a:xfrm>
              <a:prstGeom prst="rect">
                <a:avLst/>
              </a:prstGeom>
              <a:noFill/>
              <a:ln w="12700">
                <a:solidFill>
                  <a:srgbClr val="C0C0C0"/>
                </a:solidFill>
                <a:miter lim="800000"/>
                <a:headEnd/>
                <a:tailEnd/>
              </a:ln>
            </p:spPr>
            <p:txBody>
              <a:bodyPr wrap="none" anchor="ctr"/>
              <a:lstStyle/>
              <a:p>
                <a:endParaRPr lang="en-US" sz="1600"/>
              </a:p>
            </p:txBody>
          </p:sp>
          <p:sp>
            <p:nvSpPr>
              <p:cNvPr id="179" name="Freeform 1613"/>
              <p:cNvSpPr>
                <a:spLocks/>
              </p:cNvSpPr>
              <p:nvPr/>
            </p:nvSpPr>
            <p:spPr bwMode="gray">
              <a:xfrm>
                <a:off x="1056" y="2643"/>
                <a:ext cx="457" cy="941"/>
              </a:xfrm>
              <a:custGeom>
                <a:avLst/>
                <a:gdLst>
                  <a:gd name="T0" fmla="*/ 68 w 236"/>
                  <a:gd name="T1" fmla="*/ 0 h 438"/>
                  <a:gd name="T2" fmla="*/ 19 w 236"/>
                  <a:gd name="T3" fmla="*/ 0 h 438"/>
                  <a:gd name="T4" fmla="*/ 0 w 236"/>
                  <a:gd name="T5" fmla="*/ 19 h 438"/>
                  <a:gd name="T6" fmla="*/ 0 w 236"/>
                  <a:gd name="T7" fmla="*/ 920 h 438"/>
                  <a:gd name="T8" fmla="*/ 19 w 236"/>
                  <a:gd name="T9" fmla="*/ 941 h 438"/>
                  <a:gd name="T10" fmla="*/ 438 w 236"/>
                  <a:gd name="T11" fmla="*/ 941 h 438"/>
                  <a:gd name="T12" fmla="*/ 457 w 236"/>
                  <a:gd name="T13" fmla="*/ 920 h 438"/>
                  <a:gd name="T14" fmla="*/ 457 w 236"/>
                  <a:gd name="T15" fmla="*/ 855 h 438"/>
                  <a:gd name="T16" fmla="*/ 68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sz="1600"/>
              </a:p>
            </p:txBody>
          </p:sp>
          <p:sp>
            <p:nvSpPr>
              <p:cNvPr id="180" name="Freeform 1614"/>
              <p:cNvSpPr>
                <a:spLocks/>
              </p:cNvSpPr>
              <p:nvPr/>
            </p:nvSpPr>
            <p:spPr bwMode="gray">
              <a:xfrm>
                <a:off x="1124" y="2643"/>
                <a:ext cx="388" cy="856"/>
              </a:xfrm>
              <a:custGeom>
                <a:avLst/>
                <a:gdLst>
                  <a:gd name="T0" fmla="*/ 388 w 201"/>
                  <a:gd name="T1" fmla="*/ 19 h 398"/>
                  <a:gd name="T2" fmla="*/ 369 w 201"/>
                  <a:gd name="T3" fmla="*/ 0 h 398"/>
                  <a:gd name="T4" fmla="*/ 0 w 201"/>
                  <a:gd name="T5" fmla="*/ 0 h 398"/>
                  <a:gd name="T6" fmla="*/ 388 w 201"/>
                  <a:gd name="T7" fmla="*/ 856 h 398"/>
                  <a:gd name="T8" fmla="*/ 388 w 201"/>
                  <a:gd name="T9" fmla="*/ 19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sz="1600"/>
              </a:p>
            </p:txBody>
          </p:sp>
          <p:sp>
            <p:nvSpPr>
              <p:cNvPr id="181" name="Freeform 1615"/>
              <p:cNvSpPr>
                <a:spLocks/>
              </p:cNvSpPr>
              <p:nvPr/>
            </p:nvSpPr>
            <p:spPr bwMode="gray">
              <a:xfrm>
                <a:off x="1160" y="2680"/>
                <a:ext cx="321" cy="502"/>
              </a:xfrm>
              <a:custGeom>
                <a:avLst/>
                <a:gdLst>
                  <a:gd name="T0" fmla="*/ 307 w 166"/>
                  <a:gd name="T1" fmla="*/ 502 h 234"/>
                  <a:gd name="T2" fmla="*/ 321 w 166"/>
                  <a:gd name="T3" fmla="*/ 487 h 234"/>
                  <a:gd name="T4" fmla="*/ 321 w 166"/>
                  <a:gd name="T5" fmla="*/ 13 h 234"/>
                  <a:gd name="T6" fmla="*/ 307 w 166"/>
                  <a:gd name="T7" fmla="*/ 0 h 234"/>
                  <a:gd name="T8" fmla="*/ 0 w 166"/>
                  <a:gd name="T9" fmla="*/ 0 h 234"/>
                  <a:gd name="T10" fmla="*/ 232 w 166"/>
                  <a:gd name="T11" fmla="*/ 502 h 234"/>
                  <a:gd name="T12" fmla="*/ 307 w 166"/>
                  <a:gd name="T13" fmla="*/ 50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sz="1600"/>
              </a:p>
            </p:txBody>
          </p:sp>
          <p:sp>
            <p:nvSpPr>
              <p:cNvPr id="182" name="Freeform 1616"/>
              <p:cNvSpPr>
                <a:spLocks/>
              </p:cNvSpPr>
              <p:nvPr/>
            </p:nvSpPr>
            <p:spPr bwMode="gray">
              <a:xfrm>
                <a:off x="1091" y="2680"/>
                <a:ext cx="300" cy="502"/>
              </a:xfrm>
              <a:custGeom>
                <a:avLst/>
                <a:gdLst>
                  <a:gd name="T0" fmla="*/ 69 w 156"/>
                  <a:gd name="T1" fmla="*/ 0 h 234"/>
                  <a:gd name="T2" fmla="*/ 13 w 156"/>
                  <a:gd name="T3" fmla="*/ 0 h 234"/>
                  <a:gd name="T4" fmla="*/ 0 w 156"/>
                  <a:gd name="T5" fmla="*/ 13 h 234"/>
                  <a:gd name="T6" fmla="*/ 0 w 156"/>
                  <a:gd name="T7" fmla="*/ 487 h 234"/>
                  <a:gd name="T8" fmla="*/ 13 w 156"/>
                  <a:gd name="T9" fmla="*/ 502 h 234"/>
                  <a:gd name="T10" fmla="*/ 300 w 156"/>
                  <a:gd name="T11" fmla="*/ 502 h 234"/>
                  <a:gd name="T12" fmla="*/ 69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sz="1600"/>
              </a:p>
            </p:txBody>
          </p:sp>
          <p:sp>
            <p:nvSpPr>
              <p:cNvPr id="183" name="Rectangle 1617"/>
              <p:cNvSpPr>
                <a:spLocks noChangeArrowheads="1"/>
              </p:cNvSpPr>
              <p:nvPr/>
            </p:nvSpPr>
            <p:spPr bwMode="gray">
              <a:xfrm>
                <a:off x="1106" y="2698"/>
                <a:ext cx="359" cy="111"/>
              </a:xfrm>
              <a:prstGeom prst="rect">
                <a:avLst/>
              </a:prstGeom>
              <a:solidFill>
                <a:srgbClr val="949494"/>
              </a:solidFill>
              <a:ln w="9525">
                <a:noFill/>
                <a:miter lim="800000"/>
                <a:headEnd/>
                <a:tailEnd/>
              </a:ln>
            </p:spPr>
            <p:txBody>
              <a:bodyPr/>
              <a:lstStyle/>
              <a:p>
                <a:endParaRPr lang="en-US" sz="1600"/>
              </a:p>
            </p:txBody>
          </p:sp>
          <p:sp>
            <p:nvSpPr>
              <p:cNvPr id="184" name="Rectangle 1618"/>
              <p:cNvSpPr>
                <a:spLocks noChangeArrowheads="1"/>
              </p:cNvSpPr>
              <p:nvPr/>
            </p:nvSpPr>
            <p:spPr bwMode="gray">
              <a:xfrm>
                <a:off x="1106" y="2816"/>
                <a:ext cx="359" cy="111"/>
              </a:xfrm>
              <a:prstGeom prst="rect">
                <a:avLst/>
              </a:prstGeom>
              <a:solidFill>
                <a:srgbClr val="949494"/>
              </a:solidFill>
              <a:ln w="9525">
                <a:noFill/>
                <a:miter lim="800000"/>
                <a:headEnd/>
                <a:tailEnd/>
              </a:ln>
            </p:spPr>
            <p:txBody>
              <a:bodyPr/>
              <a:lstStyle/>
              <a:p>
                <a:endParaRPr lang="en-US" sz="1600"/>
              </a:p>
            </p:txBody>
          </p:sp>
          <p:sp>
            <p:nvSpPr>
              <p:cNvPr id="185" name="Rectangle 1619"/>
              <p:cNvSpPr>
                <a:spLocks noChangeArrowheads="1"/>
              </p:cNvSpPr>
              <p:nvPr/>
            </p:nvSpPr>
            <p:spPr bwMode="gray">
              <a:xfrm>
                <a:off x="1106" y="2935"/>
                <a:ext cx="359" cy="112"/>
              </a:xfrm>
              <a:prstGeom prst="rect">
                <a:avLst/>
              </a:prstGeom>
              <a:solidFill>
                <a:srgbClr val="949494"/>
              </a:solidFill>
              <a:ln w="9525">
                <a:noFill/>
                <a:miter lim="800000"/>
                <a:headEnd/>
                <a:tailEnd/>
              </a:ln>
            </p:spPr>
            <p:txBody>
              <a:bodyPr/>
              <a:lstStyle/>
              <a:p>
                <a:endParaRPr lang="en-US" sz="1600"/>
              </a:p>
            </p:txBody>
          </p:sp>
          <p:sp>
            <p:nvSpPr>
              <p:cNvPr id="186" name="Rectangle 1620"/>
              <p:cNvSpPr>
                <a:spLocks noChangeArrowheads="1"/>
              </p:cNvSpPr>
              <p:nvPr/>
            </p:nvSpPr>
            <p:spPr bwMode="gray">
              <a:xfrm>
                <a:off x="1388" y="2892"/>
                <a:ext cx="58" cy="18"/>
              </a:xfrm>
              <a:prstGeom prst="rect">
                <a:avLst/>
              </a:prstGeom>
              <a:solidFill>
                <a:srgbClr val="737373"/>
              </a:solidFill>
              <a:ln w="9525">
                <a:noFill/>
                <a:miter lim="800000"/>
                <a:headEnd/>
                <a:tailEnd/>
              </a:ln>
            </p:spPr>
            <p:txBody>
              <a:bodyPr/>
              <a:lstStyle/>
              <a:p>
                <a:endParaRPr lang="en-US" sz="1600"/>
              </a:p>
            </p:txBody>
          </p:sp>
          <p:sp>
            <p:nvSpPr>
              <p:cNvPr id="187" name="Rectangle 1621"/>
              <p:cNvSpPr>
                <a:spLocks noChangeArrowheads="1"/>
              </p:cNvSpPr>
              <p:nvPr/>
            </p:nvSpPr>
            <p:spPr bwMode="gray">
              <a:xfrm>
                <a:off x="1124" y="2832"/>
                <a:ext cx="322" cy="48"/>
              </a:xfrm>
              <a:prstGeom prst="rect">
                <a:avLst/>
              </a:prstGeom>
              <a:solidFill>
                <a:srgbClr val="A9A9A9"/>
              </a:solidFill>
              <a:ln w="9525">
                <a:solidFill>
                  <a:srgbClr val="808080"/>
                </a:solidFill>
                <a:miter lim="800000"/>
                <a:headEnd/>
                <a:tailEnd/>
              </a:ln>
            </p:spPr>
            <p:txBody>
              <a:bodyPr/>
              <a:lstStyle/>
              <a:p>
                <a:endParaRPr lang="en-US" sz="1600"/>
              </a:p>
            </p:txBody>
          </p:sp>
          <p:sp>
            <p:nvSpPr>
              <p:cNvPr id="188" name="Rectangle 1622"/>
              <p:cNvSpPr>
                <a:spLocks noChangeArrowheads="1"/>
              </p:cNvSpPr>
              <p:nvPr/>
            </p:nvSpPr>
            <p:spPr bwMode="gray">
              <a:xfrm>
                <a:off x="1388" y="2775"/>
                <a:ext cx="58" cy="16"/>
              </a:xfrm>
              <a:prstGeom prst="rect">
                <a:avLst/>
              </a:prstGeom>
              <a:solidFill>
                <a:srgbClr val="737373"/>
              </a:solidFill>
              <a:ln w="9525">
                <a:noFill/>
                <a:miter lim="800000"/>
                <a:headEnd/>
                <a:tailEnd/>
              </a:ln>
            </p:spPr>
            <p:txBody>
              <a:bodyPr/>
              <a:lstStyle/>
              <a:p>
                <a:endParaRPr lang="en-US" sz="1600"/>
              </a:p>
            </p:txBody>
          </p:sp>
          <p:sp>
            <p:nvSpPr>
              <p:cNvPr id="189" name="Rectangle 1623"/>
              <p:cNvSpPr>
                <a:spLocks noChangeArrowheads="1"/>
              </p:cNvSpPr>
              <p:nvPr/>
            </p:nvSpPr>
            <p:spPr bwMode="gray">
              <a:xfrm>
                <a:off x="1124" y="2715"/>
                <a:ext cx="322" cy="47"/>
              </a:xfrm>
              <a:prstGeom prst="rect">
                <a:avLst/>
              </a:prstGeom>
              <a:solidFill>
                <a:srgbClr val="A9A9A9"/>
              </a:solidFill>
              <a:ln w="9525">
                <a:solidFill>
                  <a:srgbClr val="808080"/>
                </a:solidFill>
                <a:miter lim="800000"/>
                <a:headEnd/>
                <a:tailEnd/>
              </a:ln>
            </p:spPr>
            <p:txBody>
              <a:bodyPr/>
              <a:lstStyle/>
              <a:p>
                <a:endParaRPr lang="en-US" sz="1600"/>
              </a:p>
            </p:txBody>
          </p:sp>
          <p:sp>
            <p:nvSpPr>
              <p:cNvPr id="190" name="Freeform 1624"/>
              <p:cNvSpPr>
                <a:spLocks/>
              </p:cNvSpPr>
              <p:nvPr/>
            </p:nvSpPr>
            <p:spPr bwMode="gray">
              <a:xfrm>
                <a:off x="1091" y="3499"/>
                <a:ext cx="390" cy="31"/>
              </a:xfrm>
              <a:custGeom>
                <a:avLst/>
                <a:gdLst>
                  <a:gd name="T0" fmla="*/ 0 w 202"/>
                  <a:gd name="T1" fmla="*/ 0 h 15"/>
                  <a:gd name="T2" fmla="*/ 0 w 202"/>
                  <a:gd name="T3" fmla="*/ 12 h 15"/>
                  <a:gd name="T4" fmla="*/ 21 w 202"/>
                  <a:gd name="T5" fmla="*/ 31 h 15"/>
                  <a:gd name="T6" fmla="*/ 369 w 202"/>
                  <a:gd name="T7" fmla="*/ 31 h 15"/>
                  <a:gd name="T8" fmla="*/ 390 w 202"/>
                  <a:gd name="T9" fmla="*/ 12 h 15"/>
                  <a:gd name="T10" fmla="*/ 390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sz="1600"/>
              </a:p>
            </p:txBody>
          </p:sp>
          <p:sp>
            <p:nvSpPr>
              <p:cNvPr id="191" name="Freeform 1625"/>
              <p:cNvSpPr>
                <a:spLocks/>
              </p:cNvSpPr>
              <p:nvPr/>
            </p:nvSpPr>
            <p:spPr bwMode="gray">
              <a:xfrm>
                <a:off x="1091" y="3468"/>
                <a:ext cx="390" cy="31"/>
              </a:xfrm>
              <a:custGeom>
                <a:avLst/>
                <a:gdLst>
                  <a:gd name="T0" fmla="*/ 390 w 202"/>
                  <a:gd name="T1" fmla="*/ 20 h 14"/>
                  <a:gd name="T2" fmla="*/ 369 w 202"/>
                  <a:gd name="T3" fmla="*/ 0 h 14"/>
                  <a:gd name="T4" fmla="*/ 21 w 202"/>
                  <a:gd name="T5" fmla="*/ 0 h 14"/>
                  <a:gd name="T6" fmla="*/ 0 w 202"/>
                  <a:gd name="T7" fmla="*/ 20 h 14"/>
                  <a:gd name="T8" fmla="*/ 0 w 202"/>
                  <a:gd name="T9" fmla="*/ 31 h 14"/>
                  <a:gd name="T10" fmla="*/ 390 w 202"/>
                  <a:gd name="T11" fmla="*/ 31 h 14"/>
                  <a:gd name="T12" fmla="*/ 390 w 202"/>
                  <a:gd name="T13" fmla="*/ 20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sz="1600"/>
              </a:p>
            </p:txBody>
          </p:sp>
        </p:grpSp>
        <p:grpSp>
          <p:nvGrpSpPr>
            <p:cNvPr id="66" name="Group 1633"/>
            <p:cNvGrpSpPr>
              <a:grpSpLocks/>
            </p:cNvGrpSpPr>
            <p:nvPr/>
          </p:nvGrpSpPr>
          <p:grpSpPr bwMode="auto">
            <a:xfrm>
              <a:off x="285469" y="3196252"/>
              <a:ext cx="577800" cy="422104"/>
              <a:chOff x="1606" y="2518"/>
              <a:chExt cx="1171" cy="875"/>
            </a:xfrm>
          </p:grpSpPr>
          <p:grpSp>
            <p:nvGrpSpPr>
              <p:cNvPr id="67" name="Group 1634"/>
              <p:cNvGrpSpPr>
                <a:grpSpLocks/>
              </p:cNvGrpSpPr>
              <p:nvPr/>
            </p:nvGrpSpPr>
            <p:grpSpPr bwMode="auto">
              <a:xfrm>
                <a:off x="1606" y="2518"/>
                <a:ext cx="1171" cy="875"/>
                <a:chOff x="4352" y="2518"/>
                <a:chExt cx="1171" cy="875"/>
              </a:xfrm>
            </p:grpSpPr>
            <p:sp>
              <p:nvSpPr>
                <p:cNvPr id="195" name="Freeform 1635"/>
                <p:cNvSpPr>
                  <a:spLocks/>
                </p:cNvSpPr>
                <p:nvPr/>
              </p:nvSpPr>
              <p:spPr bwMode="gray">
                <a:xfrm>
                  <a:off x="4352" y="3126"/>
                  <a:ext cx="1171" cy="208"/>
                </a:xfrm>
                <a:custGeom>
                  <a:avLst/>
                  <a:gdLst>
                    <a:gd name="T0" fmla="*/ 1171 w 543"/>
                    <a:gd name="T1" fmla="*/ 208 h 96"/>
                    <a:gd name="T2" fmla="*/ 1171 w 543"/>
                    <a:gd name="T3" fmla="*/ 208 h 96"/>
                    <a:gd name="T4" fmla="*/ 1167 w 543"/>
                    <a:gd name="T5" fmla="*/ 199 h 96"/>
                    <a:gd name="T6" fmla="*/ 992 w 543"/>
                    <a:gd name="T7" fmla="*/ 17 h 96"/>
                    <a:gd name="T8" fmla="*/ 955 w 543"/>
                    <a:gd name="T9" fmla="*/ 0 h 96"/>
                    <a:gd name="T10" fmla="*/ 216 w 543"/>
                    <a:gd name="T11" fmla="*/ 0 h 96"/>
                    <a:gd name="T12" fmla="*/ 181 w 543"/>
                    <a:gd name="T13" fmla="*/ 15 h 96"/>
                    <a:gd name="T14" fmla="*/ 6 w 543"/>
                    <a:gd name="T15" fmla="*/ 199 h 96"/>
                    <a:gd name="T16" fmla="*/ 0 w 543"/>
                    <a:gd name="T17" fmla="*/ 208 h 96"/>
                    <a:gd name="T18" fmla="*/ 0 w 543"/>
                    <a:gd name="T19" fmla="*/ 208 h 96"/>
                    <a:gd name="T20" fmla="*/ 1171 w 543"/>
                    <a:gd name="T21" fmla="*/ 208 h 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3"/>
                    <a:gd name="T34" fmla="*/ 0 h 96"/>
                    <a:gd name="T35" fmla="*/ 543 w 543"/>
                    <a:gd name="T36" fmla="*/ 96 h 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3" h="96">
                      <a:moveTo>
                        <a:pt x="543" y="96"/>
                      </a:moveTo>
                      <a:cubicBezTo>
                        <a:pt x="543" y="96"/>
                        <a:pt x="543" y="96"/>
                        <a:pt x="543" y="96"/>
                      </a:cubicBezTo>
                      <a:cubicBezTo>
                        <a:pt x="543" y="94"/>
                        <a:pt x="542" y="93"/>
                        <a:pt x="541" y="92"/>
                      </a:cubicBezTo>
                      <a:cubicBezTo>
                        <a:pt x="460" y="8"/>
                        <a:pt x="460" y="8"/>
                        <a:pt x="460" y="8"/>
                      </a:cubicBezTo>
                      <a:cubicBezTo>
                        <a:pt x="456" y="4"/>
                        <a:pt x="449" y="0"/>
                        <a:pt x="443" y="0"/>
                      </a:cubicBezTo>
                      <a:cubicBezTo>
                        <a:pt x="100" y="0"/>
                        <a:pt x="100" y="0"/>
                        <a:pt x="100" y="0"/>
                      </a:cubicBezTo>
                      <a:cubicBezTo>
                        <a:pt x="95" y="0"/>
                        <a:pt x="87" y="4"/>
                        <a:pt x="84" y="7"/>
                      </a:cubicBezTo>
                      <a:cubicBezTo>
                        <a:pt x="3" y="92"/>
                        <a:pt x="3" y="92"/>
                        <a:pt x="3" y="92"/>
                      </a:cubicBezTo>
                      <a:cubicBezTo>
                        <a:pt x="1" y="93"/>
                        <a:pt x="0" y="95"/>
                        <a:pt x="0" y="96"/>
                      </a:cubicBezTo>
                      <a:cubicBezTo>
                        <a:pt x="0" y="96"/>
                        <a:pt x="0" y="96"/>
                        <a:pt x="0" y="96"/>
                      </a:cubicBezTo>
                      <a:lnTo>
                        <a:pt x="543" y="96"/>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sz="1600"/>
                </a:p>
              </p:txBody>
            </p:sp>
            <p:sp>
              <p:nvSpPr>
                <p:cNvPr id="196" name="Freeform 1636"/>
                <p:cNvSpPr>
                  <a:spLocks/>
                </p:cNvSpPr>
                <p:nvPr/>
              </p:nvSpPr>
              <p:spPr bwMode="gray">
                <a:xfrm>
                  <a:off x="4545" y="2546"/>
                  <a:ext cx="786" cy="573"/>
                </a:xfrm>
                <a:custGeom>
                  <a:avLst/>
                  <a:gdLst>
                    <a:gd name="T0" fmla="*/ 758 w 364"/>
                    <a:gd name="T1" fmla="*/ 0 h 265"/>
                    <a:gd name="T2" fmla="*/ 758 w 364"/>
                    <a:gd name="T3" fmla="*/ 523 h 265"/>
                    <a:gd name="T4" fmla="*/ 28 w 364"/>
                    <a:gd name="T5" fmla="*/ 523 h 265"/>
                    <a:gd name="T6" fmla="*/ 28 w 364"/>
                    <a:gd name="T7" fmla="*/ 0 h 265"/>
                    <a:gd name="T8" fmla="*/ 0 w 364"/>
                    <a:gd name="T9" fmla="*/ 0 h 265"/>
                    <a:gd name="T10" fmla="*/ 0 w 364"/>
                    <a:gd name="T11" fmla="*/ 560 h 265"/>
                    <a:gd name="T12" fmla="*/ 13 w 364"/>
                    <a:gd name="T13" fmla="*/ 573 h 265"/>
                    <a:gd name="T14" fmla="*/ 775 w 364"/>
                    <a:gd name="T15" fmla="*/ 573 h 265"/>
                    <a:gd name="T16" fmla="*/ 786 w 364"/>
                    <a:gd name="T17" fmla="*/ 560 h 265"/>
                    <a:gd name="T18" fmla="*/ 786 w 364"/>
                    <a:gd name="T19" fmla="*/ 0 h 265"/>
                    <a:gd name="T20" fmla="*/ 758 w 364"/>
                    <a:gd name="T21" fmla="*/ 0 h 2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4"/>
                    <a:gd name="T34" fmla="*/ 0 h 265"/>
                    <a:gd name="T35" fmla="*/ 364 w 364"/>
                    <a:gd name="T36" fmla="*/ 265 h 2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4" h="265">
                      <a:moveTo>
                        <a:pt x="351" y="0"/>
                      </a:moveTo>
                      <a:cubicBezTo>
                        <a:pt x="351" y="242"/>
                        <a:pt x="351" y="242"/>
                        <a:pt x="351" y="242"/>
                      </a:cubicBezTo>
                      <a:cubicBezTo>
                        <a:pt x="13" y="242"/>
                        <a:pt x="13" y="242"/>
                        <a:pt x="13" y="242"/>
                      </a:cubicBezTo>
                      <a:cubicBezTo>
                        <a:pt x="13" y="0"/>
                        <a:pt x="13" y="0"/>
                        <a:pt x="13" y="0"/>
                      </a:cubicBezTo>
                      <a:cubicBezTo>
                        <a:pt x="0" y="0"/>
                        <a:pt x="0" y="0"/>
                        <a:pt x="0" y="0"/>
                      </a:cubicBezTo>
                      <a:cubicBezTo>
                        <a:pt x="0" y="259"/>
                        <a:pt x="0" y="259"/>
                        <a:pt x="0" y="259"/>
                      </a:cubicBezTo>
                      <a:cubicBezTo>
                        <a:pt x="0" y="262"/>
                        <a:pt x="3" y="265"/>
                        <a:pt x="6" y="265"/>
                      </a:cubicBezTo>
                      <a:cubicBezTo>
                        <a:pt x="359" y="265"/>
                        <a:pt x="359" y="265"/>
                        <a:pt x="359" y="265"/>
                      </a:cubicBezTo>
                      <a:cubicBezTo>
                        <a:pt x="362" y="265"/>
                        <a:pt x="364" y="262"/>
                        <a:pt x="364" y="259"/>
                      </a:cubicBezTo>
                      <a:cubicBezTo>
                        <a:pt x="364" y="0"/>
                        <a:pt x="364" y="0"/>
                        <a:pt x="364" y="0"/>
                      </a:cubicBezTo>
                      <a:lnTo>
                        <a:pt x="35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sz="1600"/>
                </a:p>
              </p:txBody>
            </p:sp>
            <p:grpSp>
              <p:nvGrpSpPr>
                <p:cNvPr id="68" name="Group 1637"/>
                <p:cNvGrpSpPr>
                  <a:grpSpLocks/>
                </p:cNvGrpSpPr>
                <p:nvPr/>
              </p:nvGrpSpPr>
              <p:grpSpPr bwMode="auto">
                <a:xfrm>
                  <a:off x="4574" y="2546"/>
                  <a:ext cx="730" cy="522"/>
                  <a:chOff x="4574" y="2546"/>
                  <a:chExt cx="730" cy="522"/>
                </a:xfrm>
              </p:grpSpPr>
              <p:sp>
                <p:nvSpPr>
                  <p:cNvPr id="209" name="Freeform 1638"/>
                  <p:cNvSpPr>
                    <a:spLocks/>
                  </p:cNvSpPr>
                  <p:nvPr/>
                </p:nvSpPr>
                <p:spPr bwMode="gray">
                  <a:xfrm>
                    <a:off x="4935" y="2546"/>
                    <a:ext cx="369" cy="522"/>
                  </a:xfrm>
                  <a:custGeom>
                    <a:avLst/>
                    <a:gdLst>
                      <a:gd name="T0" fmla="*/ 369 w 404"/>
                      <a:gd name="T1" fmla="*/ 0 h 571"/>
                      <a:gd name="T2" fmla="*/ 0 w 404"/>
                      <a:gd name="T3" fmla="*/ 0 h 571"/>
                      <a:gd name="T4" fmla="*/ 198 w 404"/>
                      <a:gd name="T5" fmla="*/ 522 h 571"/>
                      <a:gd name="T6" fmla="*/ 369 w 404"/>
                      <a:gd name="T7" fmla="*/ 522 h 571"/>
                      <a:gd name="T8" fmla="*/ 369 w 404"/>
                      <a:gd name="T9" fmla="*/ 0 h 571"/>
                      <a:gd name="T10" fmla="*/ 0 60000 65536"/>
                      <a:gd name="T11" fmla="*/ 0 60000 65536"/>
                      <a:gd name="T12" fmla="*/ 0 60000 65536"/>
                      <a:gd name="T13" fmla="*/ 0 60000 65536"/>
                      <a:gd name="T14" fmla="*/ 0 60000 65536"/>
                      <a:gd name="T15" fmla="*/ 0 w 404"/>
                      <a:gd name="T16" fmla="*/ 0 h 571"/>
                      <a:gd name="T17" fmla="*/ 404 w 404"/>
                      <a:gd name="T18" fmla="*/ 571 h 571"/>
                    </a:gdLst>
                    <a:ahLst/>
                    <a:cxnLst>
                      <a:cxn ang="T10">
                        <a:pos x="T0" y="T1"/>
                      </a:cxn>
                      <a:cxn ang="T11">
                        <a:pos x="T2" y="T3"/>
                      </a:cxn>
                      <a:cxn ang="T12">
                        <a:pos x="T4" y="T5"/>
                      </a:cxn>
                      <a:cxn ang="T13">
                        <a:pos x="T6" y="T7"/>
                      </a:cxn>
                      <a:cxn ang="T14">
                        <a:pos x="T8" y="T9"/>
                      </a:cxn>
                    </a:cxnLst>
                    <a:rect l="T15" t="T16" r="T17" b="T18"/>
                    <a:pathLst>
                      <a:path w="404" h="571">
                        <a:moveTo>
                          <a:pt x="404" y="0"/>
                        </a:moveTo>
                        <a:lnTo>
                          <a:pt x="0" y="0"/>
                        </a:lnTo>
                        <a:lnTo>
                          <a:pt x="217" y="571"/>
                        </a:lnTo>
                        <a:lnTo>
                          <a:pt x="404" y="571"/>
                        </a:lnTo>
                        <a:lnTo>
                          <a:pt x="404" y="0"/>
                        </a:lnTo>
                        <a:close/>
                      </a:path>
                    </a:pathLst>
                  </a:custGeom>
                  <a:gradFill rotWithShape="1">
                    <a:gsLst>
                      <a:gs pos="0">
                        <a:srgbClr val="191919"/>
                      </a:gs>
                      <a:gs pos="100000">
                        <a:srgbClr val="4D4D4D"/>
                      </a:gs>
                    </a:gsLst>
                    <a:lin ang="5400000" scaled="1"/>
                  </a:gradFill>
                  <a:ln w="9525">
                    <a:solidFill>
                      <a:srgbClr val="000000"/>
                    </a:solidFill>
                    <a:round/>
                    <a:headEnd/>
                    <a:tailEnd/>
                  </a:ln>
                </p:spPr>
                <p:txBody>
                  <a:bodyPr/>
                  <a:lstStyle/>
                  <a:p>
                    <a:endParaRPr lang="en-US" sz="1600"/>
                  </a:p>
                </p:txBody>
              </p:sp>
              <p:sp>
                <p:nvSpPr>
                  <p:cNvPr id="210" name="Freeform 1639"/>
                  <p:cNvSpPr>
                    <a:spLocks/>
                  </p:cNvSpPr>
                  <p:nvPr/>
                </p:nvSpPr>
                <p:spPr bwMode="gray">
                  <a:xfrm>
                    <a:off x="4574" y="2627"/>
                    <a:ext cx="337" cy="441"/>
                  </a:xfrm>
                  <a:custGeom>
                    <a:avLst/>
                    <a:gdLst>
                      <a:gd name="T0" fmla="*/ 0 w 369"/>
                      <a:gd name="T1" fmla="*/ 441 h 482"/>
                      <a:gd name="T2" fmla="*/ 337 w 369"/>
                      <a:gd name="T3" fmla="*/ 441 h 482"/>
                      <a:gd name="T4" fmla="*/ 0 w 369"/>
                      <a:gd name="T5" fmla="*/ 0 h 482"/>
                      <a:gd name="T6" fmla="*/ 0 w 369"/>
                      <a:gd name="T7" fmla="*/ 441 h 482"/>
                      <a:gd name="T8" fmla="*/ 0 60000 65536"/>
                      <a:gd name="T9" fmla="*/ 0 60000 65536"/>
                      <a:gd name="T10" fmla="*/ 0 60000 65536"/>
                      <a:gd name="T11" fmla="*/ 0 60000 65536"/>
                      <a:gd name="T12" fmla="*/ 0 w 369"/>
                      <a:gd name="T13" fmla="*/ 0 h 482"/>
                      <a:gd name="T14" fmla="*/ 369 w 369"/>
                      <a:gd name="T15" fmla="*/ 482 h 482"/>
                    </a:gdLst>
                    <a:ahLst/>
                    <a:cxnLst>
                      <a:cxn ang="T8">
                        <a:pos x="T0" y="T1"/>
                      </a:cxn>
                      <a:cxn ang="T9">
                        <a:pos x="T2" y="T3"/>
                      </a:cxn>
                      <a:cxn ang="T10">
                        <a:pos x="T4" y="T5"/>
                      </a:cxn>
                      <a:cxn ang="T11">
                        <a:pos x="T6" y="T7"/>
                      </a:cxn>
                    </a:cxnLst>
                    <a:rect l="T12" t="T13" r="T14" b="T15"/>
                    <a:pathLst>
                      <a:path w="369" h="482">
                        <a:moveTo>
                          <a:pt x="0" y="482"/>
                        </a:moveTo>
                        <a:lnTo>
                          <a:pt x="369" y="482"/>
                        </a:lnTo>
                        <a:lnTo>
                          <a:pt x="0" y="0"/>
                        </a:lnTo>
                        <a:lnTo>
                          <a:pt x="0" y="482"/>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endParaRPr lang="en-US" sz="1600"/>
                  </a:p>
                </p:txBody>
              </p:sp>
              <p:sp>
                <p:nvSpPr>
                  <p:cNvPr id="211" name="Freeform 1640"/>
                  <p:cNvSpPr>
                    <a:spLocks/>
                  </p:cNvSpPr>
                  <p:nvPr/>
                </p:nvSpPr>
                <p:spPr bwMode="gray">
                  <a:xfrm>
                    <a:off x="4574" y="2546"/>
                    <a:ext cx="559" cy="522"/>
                  </a:xfrm>
                  <a:custGeom>
                    <a:avLst/>
                    <a:gdLst>
                      <a:gd name="T0" fmla="*/ 0 w 612"/>
                      <a:gd name="T1" fmla="*/ 0 h 571"/>
                      <a:gd name="T2" fmla="*/ 0 w 612"/>
                      <a:gd name="T3" fmla="*/ 81 h 571"/>
                      <a:gd name="T4" fmla="*/ 337 w 612"/>
                      <a:gd name="T5" fmla="*/ 522 h 571"/>
                      <a:gd name="T6" fmla="*/ 559 w 612"/>
                      <a:gd name="T7" fmla="*/ 522 h 571"/>
                      <a:gd name="T8" fmla="*/ 361 w 612"/>
                      <a:gd name="T9" fmla="*/ 0 h 571"/>
                      <a:gd name="T10" fmla="*/ 0 w 612"/>
                      <a:gd name="T11" fmla="*/ 0 h 571"/>
                      <a:gd name="T12" fmla="*/ 0 60000 65536"/>
                      <a:gd name="T13" fmla="*/ 0 60000 65536"/>
                      <a:gd name="T14" fmla="*/ 0 60000 65536"/>
                      <a:gd name="T15" fmla="*/ 0 60000 65536"/>
                      <a:gd name="T16" fmla="*/ 0 60000 65536"/>
                      <a:gd name="T17" fmla="*/ 0 60000 65536"/>
                      <a:gd name="T18" fmla="*/ 0 w 612"/>
                      <a:gd name="T19" fmla="*/ 0 h 571"/>
                      <a:gd name="T20" fmla="*/ 612 w 612"/>
                      <a:gd name="T21" fmla="*/ 571 h 571"/>
                    </a:gdLst>
                    <a:ahLst/>
                    <a:cxnLst>
                      <a:cxn ang="T12">
                        <a:pos x="T0" y="T1"/>
                      </a:cxn>
                      <a:cxn ang="T13">
                        <a:pos x="T2" y="T3"/>
                      </a:cxn>
                      <a:cxn ang="T14">
                        <a:pos x="T4" y="T5"/>
                      </a:cxn>
                      <a:cxn ang="T15">
                        <a:pos x="T6" y="T7"/>
                      </a:cxn>
                      <a:cxn ang="T16">
                        <a:pos x="T8" y="T9"/>
                      </a:cxn>
                      <a:cxn ang="T17">
                        <a:pos x="T10" y="T11"/>
                      </a:cxn>
                    </a:cxnLst>
                    <a:rect l="T18" t="T19" r="T20" b="T21"/>
                    <a:pathLst>
                      <a:path w="612" h="571">
                        <a:moveTo>
                          <a:pt x="0" y="0"/>
                        </a:moveTo>
                        <a:lnTo>
                          <a:pt x="0" y="89"/>
                        </a:lnTo>
                        <a:lnTo>
                          <a:pt x="369" y="571"/>
                        </a:lnTo>
                        <a:lnTo>
                          <a:pt x="612" y="571"/>
                        </a:lnTo>
                        <a:lnTo>
                          <a:pt x="395" y="0"/>
                        </a:lnTo>
                        <a:lnTo>
                          <a:pt x="0" y="0"/>
                        </a:lnTo>
                        <a:close/>
                      </a:path>
                    </a:pathLst>
                  </a:custGeom>
                  <a:solidFill>
                    <a:srgbClr val="070707"/>
                  </a:solidFill>
                  <a:ln w="9525">
                    <a:solidFill>
                      <a:srgbClr val="000000"/>
                    </a:solidFill>
                    <a:round/>
                    <a:headEnd/>
                    <a:tailEnd/>
                  </a:ln>
                </p:spPr>
                <p:txBody>
                  <a:bodyPr/>
                  <a:lstStyle/>
                  <a:p>
                    <a:endParaRPr lang="en-US" sz="1600"/>
                  </a:p>
                </p:txBody>
              </p:sp>
            </p:grpSp>
            <p:sp>
              <p:nvSpPr>
                <p:cNvPr id="198" name="Freeform 1641"/>
                <p:cNvSpPr>
                  <a:spLocks/>
                </p:cNvSpPr>
                <p:nvPr/>
              </p:nvSpPr>
              <p:spPr bwMode="gray">
                <a:xfrm>
                  <a:off x="4545" y="2518"/>
                  <a:ext cx="786" cy="28"/>
                </a:xfrm>
                <a:custGeom>
                  <a:avLst/>
                  <a:gdLst>
                    <a:gd name="T0" fmla="*/ 28 w 364"/>
                    <a:gd name="T1" fmla="*/ 28 h 13"/>
                    <a:gd name="T2" fmla="*/ 758 w 364"/>
                    <a:gd name="T3" fmla="*/ 28 h 13"/>
                    <a:gd name="T4" fmla="*/ 758 w 364"/>
                    <a:gd name="T5" fmla="*/ 28 h 13"/>
                    <a:gd name="T6" fmla="*/ 786 w 364"/>
                    <a:gd name="T7" fmla="*/ 28 h 13"/>
                    <a:gd name="T8" fmla="*/ 786 w 364"/>
                    <a:gd name="T9" fmla="*/ 13 h 13"/>
                    <a:gd name="T10" fmla="*/ 775 w 364"/>
                    <a:gd name="T11" fmla="*/ 0 h 13"/>
                    <a:gd name="T12" fmla="*/ 13 w 364"/>
                    <a:gd name="T13" fmla="*/ 0 h 13"/>
                    <a:gd name="T14" fmla="*/ 0 w 364"/>
                    <a:gd name="T15" fmla="*/ 13 h 13"/>
                    <a:gd name="T16" fmla="*/ 0 w 364"/>
                    <a:gd name="T17" fmla="*/ 28 h 13"/>
                    <a:gd name="T18" fmla="*/ 28 w 364"/>
                    <a:gd name="T19" fmla="*/ 28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4"/>
                    <a:gd name="T31" fmla="*/ 0 h 13"/>
                    <a:gd name="T32" fmla="*/ 364 w 364"/>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4" h="13">
                      <a:moveTo>
                        <a:pt x="13" y="13"/>
                      </a:moveTo>
                      <a:cubicBezTo>
                        <a:pt x="351" y="13"/>
                        <a:pt x="351" y="13"/>
                        <a:pt x="351" y="13"/>
                      </a:cubicBezTo>
                      <a:cubicBezTo>
                        <a:pt x="351" y="13"/>
                        <a:pt x="351" y="13"/>
                        <a:pt x="351" y="13"/>
                      </a:cubicBezTo>
                      <a:cubicBezTo>
                        <a:pt x="364" y="13"/>
                        <a:pt x="364" y="13"/>
                        <a:pt x="364" y="13"/>
                      </a:cubicBezTo>
                      <a:cubicBezTo>
                        <a:pt x="364" y="6"/>
                        <a:pt x="364" y="6"/>
                        <a:pt x="364" y="6"/>
                      </a:cubicBezTo>
                      <a:cubicBezTo>
                        <a:pt x="364" y="3"/>
                        <a:pt x="362" y="0"/>
                        <a:pt x="359" y="0"/>
                      </a:cubicBezTo>
                      <a:cubicBezTo>
                        <a:pt x="6" y="0"/>
                        <a:pt x="6" y="0"/>
                        <a:pt x="6" y="0"/>
                      </a:cubicBezTo>
                      <a:cubicBezTo>
                        <a:pt x="3" y="0"/>
                        <a:pt x="0" y="3"/>
                        <a:pt x="0" y="6"/>
                      </a:cubicBezTo>
                      <a:cubicBezTo>
                        <a:pt x="0" y="13"/>
                        <a:pt x="0" y="13"/>
                        <a:pt x="0" y="13"/>
                      </a:cubicBezTo>
                      <a:cubicBezTo>
                        <a:pt x="13" y="13"/>
                        <a:pt x="13" y="13"/>
                        <a:pt x="13" y="13"/>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en-US" sz="1600"/>
                </a:p>
              </p:txBody>
            </p:sp>
            <p:sp>
              <p:nvSpPr>
                <p:cNvPr id="199" name="Rectangle 1642"/>
                <p:cNvSpPr>
                  <a:spLocks noChangeArrowheads="1"/>
                </p:cNvSpPr>
                <p:nvPr/>
              </p:nvSpPr>
              <p:spPr bwMode="gray">
                <a:xfrm>
                  <a:off x="4943" y="2526"/>
                  <a:ext cx="58" cy="11"/>
                </a:xfrm>
                <a:prstGeom prst="rect">
                  <a:avLst/>
                </a:prstGeom>
                <a:solidFill>
                  <a:srgbClr val="DBDBDB"/>
                </a:solidFill>
                <a:ln w="9525">
                  <a:noFill/>
                  <a:miter lim="800000"/>
                  <a:headEnd/>
                  <a:tailEnd/>
                </a:ln>
              </p:spPr>
              <p:txBody>
                <a:bodyPr/>
                <a:lstStyle/>
                <a:p>
                  <a:endParaRPr lang="en-US" sz="1600"/>
                </a:p>
              </p:txBody>
            </p:sp>
            <p:sp>
              <p:nvSpPr>
                <p:cNvPr id="200" name="Rectangle 1643"/>
                <p:cNvSpPr>
                  <a:spLocks noChangeArrowheads="1"/>
                </p:cNvSpPr>
                <p:nvPr/>
              </p:nvSpPr>
              <p:spPr bwMode="gray">
                <a:xfrm>
                  <a:off x="4877" y="2526"/>
                  <a:ext cx="58" cy="11"/>
                </a:xfrm>
                <a:prstGeom prst="rect">
                  <a:avLst/>
                </a:prstGeom>
                <a:solidFill>
                  <a:srgbClr val="DBDBDB"/>
                </a:solidFill>
                <a:ln w="9525">
                  <a:noFill/>
                  <a:miter lim="800000"/>
                  <a:headEnd/>
                  <a:tailEnd/>
                </a:ln>
              </p:spPr>
              <p:txBody>
                <a:bodyPr/>
                <a:lstStyle/>
                <a:p>
                  <a:endParaRPr lang="en-US" sz="1600"/>
                </a:p>
              </p:txBody>
            </p:sp>
            <p:sp>
              <p:nvSpPr>
                <p:cNvPr id="201" name="Rectangle 1644"/>
                <p:cNvSpPr>
                  <a:spLocks noChangeArrowheads="1"/>
                </p:cNvSpPr>
                <p:nvPr/>
              </p:nvSpPr>
              <p:spPr bwMode="gray">
                <a:xfrm>
                  <a:off x="5213" y="3096"/>
                  <a:ext cx="91" cy="32"/>
                </a:xfrm>
                <a:prstGeom prst="rect">
                  <a:avLst/>
                </a:prstGeom>
                <a:solidFill>
                  <a:srgbClr val="545454"/>
                </a:solidFill>
                <a:ln w="9525">
                  <a:noFill/>
                  <a:miter lim="800000"/>
                  <a:headEnd/>
                  <a:tailEnd/>
                </a:ln>
              </p:spPr>
              <p:txBody>
                <a:bodyPr/>
                <a:lstStyle/>
                <a:p>
                  <a:endParaRPr lang="en-US" sz="1600"/>
                </a:p>
              </p:txBody>
            </p:sp>
            <p:sp>
              <p:nvSpPr>
                <p:cNvPr id="202" name="Rectangle 1645"/>
                <p:cNvSpPr>
                  <a:spLocks noChangeArrowheads="1"/>
                </p:cNvSpPr>
                <p:nvPr/>
              </p:nvSpPr>
              <p:spPr bwMode="gray">
                <a:xfrm>
                  <a:off x="4574" y="3096"/>
                  <a:ext cx="90" cy="32"/>
                </a:xfrm>
                <a:prstGeom prst="rect">
                  <a:avLst/>
                </a:prstGeom>
                <a:solidFill>
                  <a:srgbClr val="545454"/>
                </a:solidFill>
                <a:ln w="9525">
                  <a:noFill/>
                  <a:miter lim="800000"/>
                  <a:headEnd/>
                  <a:tailEnd/>
                </a:ln>
              </p:spPr>
              <p:txBody>
                <a:bodyPr/>
                <a:lstStyle/>
                <a:p>
                  <a:endParaRPr lang="en-US" sz="1600"/>
                </a:p>
              </p:txBody>
            </p:sp>
            <p:sp>
              <p:nvSpPr>
                <p:cNvPr id="203" name="Rectangle 1646"/>
                <p:cNvSpPr>
                  <a:spLocks noChangeArrowheads="1"/>
                </p:cNvSpPr>
                <p:nvPr/>
              </p:nvSpPr>
              <p:spPr bwMode="gray">
                <a:xfrm>
                  <a:off x="4352" y="3334"/>
                  <a:ext cx="1171" cy="21"/>
                </a:xfrm>
                <a:prstGeom prst="rect">
                  <a:avLst/>
                </a:prstGeom>
                <a:gradFill rotWithShape="1">
                  <a:gsLst>
                    <a:gs pos="0">
                      <a:srgbClr val="000000"/>
                    </a:gs>
                    <a:gs pos="50000">
                      <a:srgbClr val="949494"/>
                    </a:gs>
                    <a:gs pos="100000">
                      <a:srgbClr val="000000"/>
                    </a:gs>
                  </a:gsLst>
                  <a:lin ang="0" scaled="1"/>
                </a:gradFill>
                <a:ln w="9525">
                  <a:noFill/>
                  <a:miter lim="800000"/>
                  <a:headEnd/>
                  <a:tailEnd/>
                </a:ln>
              </p:spPr>
              <p:txBody>
                <a:bodyPr/>
                <a:lstStyle/>
                <a:p>
                  <a:endParaRPr lang="en-US" sz="1600"/>
                </a:p>
              </p:txBody>
            </p:sp>
            <p:sp>
              <p:nvSpPr>
                <p:cNvPr id="204" name="Freeform 1647"/>
                <p:cNvSpPr>
                  <a:spLocks/>
                </p:cNvSpPr>
                <p:nvPr/>
              </p:nvSpPr>
              <p:spPr bwMode="gray">
                <a:xfrm>
                  <a:off x="4352" y="3355"/>
                  <a:ext cx="1171" cy="38"/>
                </a:xfrm>
                <a:custGeom>
                  <a:avLst/>
                  <a:gdLst>
                    <a:gd name="T0" fmla="*/ 0 w 543"/>
                    <a:gd name="T1" fmla="*/ 0 h 17"/>
                    <a:gd name="T2" fmla="*/ 0 w 543"/>
                    <a:gd name="T3" fmla="*/ 16 h 17"/>
                    <a:gd name="T4" fmla="*/ 28 w 543"/>
                    <a:gd name="T5" fmla="*/ 38 h 17"/>
                    <a:gd name="T6" fmla="*/ 1145 w 543"/>
                    <a:gd name="T7" fmla="*/ 38 h 17"/>
                    <a:gd name="T8" fmla="*/ 1171 w 543"/>
                    <a:gd name="T9" fmla="*/ 16 h 17"/>
                    <a:gd name="T10" fmla="*/ 1171 w 543"/>
                    <a:gd name="T11" fmla="*/ 0 h 17"/>
                    <a:gd name="T12" fmla="*/ 0 w 543"/>
                    <a:gd name="T13" fmla="*/ 0 h 17"/>
                    <a:gd name="T14" fmla="*/ 0 60000 65536"/>
                    <a:gd name="T15" fmla="*/ 0 60000 65536"/>
                    <a:gd name="T16" fmla="*/ 0 60000 65536"/>
                    <a:gd name="T17" fmla="*/ 0 60000 65536"/>
                    <a:gd name="T18" fmla="*/ 0 60000 65536"/>
                    <a:gd name="T19" fmla="*/ 0 60000 65536"/>
                    <a:gd name="T20" fmla="*/ 0 60000 65536"/>
                    <a:gd name="T21" fmla="*/ 0 w 543"/>
                    <a:gd name="T22" fmla="*/ 0 h 17"/>
                    <a:gd name="T23" fmla="*/ 543 w 543"/>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3" h="17">
                      <a:moveTo>
                        <a:pt x="0" y="0"/>
                      </a:moveTo>
                      <a:cubicBezTo>
                        <a:pt x="0" y="7"/>
                        <a:pt x="0" y="7"/>
                        <a:pt x="0" y="7"/>
                      </a:cubicBezTo>
                      <a:cubicBezTo>
                        <a:pt x="0" y="13"/>
                        <a:pt x="6" y="17"/>
                        <a:pt x="13" y="17"/>
                      </a:cubicBezTo>
                      <a:cubicBezTo>
                        <a:pt x="531" y="17"/>
                        <a:pt x="531" y="17"/>
                        <a:pt x="531" y="17"/>
                      </a:cubicBezTo>
                      <a:cubicBezTo>
                        <a:pt x="537" y="17"/>
                        <a:pt x="543" y="13"/>
                        <a:pt x="543" y="7"/>
                      </a:cubicBezTo>
                      <a:cubicBezTo>
                        <a:pt x="543" y="0"/>
                        <a:pt x="543" y="0"/>
                        <a:pt x="543" y="0"/>
                      </a:cubicBezTo>
                      <a:lnTo>
                        <a:pt x="0" y="0"/>
                      </a:ln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sz="1600"/>
                </a:p>
              </p:txBody>
            </p:sp>
            <p:sp>
              <p:nvSpPr>
                <p:cNvPr id="205" name="Freeform 1648"/>
                <p:cNvSpPr>
                  <a:spLocks/>
                </p:cNvSpPr>
                <p:nvPr/>
              </p:nvSpPr>
              <p:spPr bwMode="gray">
                <a:xfrm>
                  <a:off x="4458" y="3139"/>
                  <a:ext cx="960" cy="107"/>
                </a:xfrm>
                <a:custGeom>
                  <a:avLst/>
                  <a:gdLst>
                    <a:gd name="T0" fmla="*/ 874 w 445"/>
                    <a:gd name="T1" fmla="*/ 15 h 49"/>
                    <a:gd name="T2" fmla="*/ 839 w 445"/>
                    <a:gd name="T3" fmla="*/ 0 h 49"/>
                    <a:gd name="T4" fmla="*/ 123 w 445"/>
                    <a:gd name="T5" fmla="*/ 0 h 49"/>
                    <a:gd name="T6" fmla="*/ 88 w 445"/>
                    <a:gd name="T7" fmla="*/ 15 h 49"/>
                    <a:gd name="T8" fmla="*/ 0 w 445"/>
                    <a:gd name="T9" fmla="*/ 107 h 49"/>
                    <a:gd name="T10" fmla="*/ 960 w 445"/>
                    <a:gd name="T11" fmla="*/ 107 h 49"/>
                    <a:gd name="T12" fmla="*/ 874 w 445"/>
                    <a:gd name="T13" fmla="*/ 15 h 49"/>
                    <a:gd name="T14" fmla="*/ 0 60000 65536"/>
                    <a:gd name="T15" fmla="*/ 0 60000 65536"/>
                    <a:gd name="T16" fmla="*/ 0 60000 65536"/>
                    <a:gd name="T17" fmla="*/ 0 60000 65536"/>
                    <a:gd name="T18" fmla="*/ 0 60000 65536"/>
                    <a:gd name="T19" fmla="*/ 0 60000 65536"/>
                    <a:gd name="T20" fmla="*/ 0 60000 65536"/>
                    <a:gd name="T21" fmla="*/ 0 w 445"/>
                    <a:gd name="T22" fmla="*/ 0 h 49"/>
                    <a:gd name="T23" fmla="*/ 445 w 445"/>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5" h="49">
                      <a:moveTo>
                        <a:pt x="405" y="7"/>
                      </a:moveTo>
                      <a:cubicBezTo>
                        <a:pt x="401" y="3"/>
                        <a:pt x="394" y="0"/>
                        <a:pt x="389" y="0"/>
                      </a:cubicBezTo>
                      <a:cubicBezTo>
                        <a:pt x="57" y="0"/>
                        <a:pt x="57" y="0"/>
                        <a:pt x="57" y="0"/>
                      </a:cubicBezTo>
                      <a:cubicBezTo>
                        <a:pt x="52" y="0"/>
                        <a:pt x="45" y="3"/>
                        <a:pt x="41" y="7"/>
                      </a:cubicBezTo>
                      <a:cubicBezTo>
                        <a:pt x="0" y="49"/>
                        <a:pt x="0" y="49"/>
                        <a:pt x="0" y="49"/>
                      </a:cubicBezTo>
                      <a:cubicBezTo>
                        <a:pt x="445" y="49"/>
                        <a:pt x="445" y="49"/>
                        <a:pt x="445" y="49"/>
                      </a:cubicBezTo>
                      <a:lnTo>
                        <a:pt x="405" y="7"/>
                      </a:lnTo>
                      <a:close/>
                    </a:path>
                  </a:pathLst>
                </a:custGeom>
                <a:solidFill>
                  <a:srgbClr val="B2B2B2"/>
                </a:solidFill>
                <a:ln w="9525">
                  <a:noFill/>
                  <a:round/>
                  <a:headEnd/>
                  <a:tailEnd/>
                </a:ln>
              </p:spPr>
              <p:txBody>
                <a:bodyPr/>
                <a:lstStyle/>
                <a:p>
                  <a:endParaRPr lang="en-US" sz="1600"/>
                </a:p>
              </p:txBody>
            </p:sp>
            <p:sp>
              <p:nvSpPr>
                <p:cNvPr id="206" name="Freeform 1649"/>
                <p:cNvSpPr>
                  <a:spLocks/>
                </p:cNvSpPr>
                <p:nvPr/>
              </p:nvSpPr>
              <p:spPr bwMode="gray">
                <a:xfrm>
                  <a:off x="4829" y="3257"/>
                  <a:ext cx="220" cy="61"/>
                </a:xfrm>
                <a:custGeom>
                  <a:avLst/>
                  <a:gdLst>
                    <a:gd name="T0" fmla="*/ 11 w 102"/>
                    <a:gd name="T1" fmla="*/ 61 h 29"/>
                    <a:gd name="T2" fmla="*/ 2 w 102"/>
                    <a:gd name="T3" fmla="*/ 48 h 29"/>
                    <a:gd name="T4" fmla="*/ 13 w 102"/>
                    <a:gd name="T5" fmla="*/ 13 h 29"/>
                    <a:gd name="T6" fmla="*/ 30 w 102"/>
                    <a:gd name="T7" fmla="*/ 0 h 29"/>
                    <a:gd name="T8" fmla="*/ 190 w 102"/>
                    <a:gd name="T9" fmla="*/ 0 h 29"/>
                    <a:gd name="T10" fmla="*/ 205 w 102"/>
                    <a:gd name="T11" fmla="*/ 13 h 29"/>
                    <a:gd name="T12" fmla="*/ 218 w 102"/>
                    <a:gd name="T13" fmla="*/ 48 h 29"/>
                    <a:gd name="T14" fmla="*/ 207 w 102"/>
                    <a:gd name="T15" fmla="*/ 61 h 29"/>
                    <a:gd name="T16" fmla="*/ 11 w 102"/>
                    <a:gd name="T17" fmla="*/ 61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29"/>
                    <a:gd name="T29" fmla="*/ 102 w 10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29">
                      <a:moveTo>
                        <a:pt x="5" y="29"/>
                      </a:moveTo>
                      <a:cubicBezTo>
                        <a:pt x="2" y="29"/>
                        <a:pt x="0" y="26"/>
                        <a:pt x="1" y="23"/>
                      </a:cubicBezTo>
                      <a:cubicBezTo>
                        <a:pt x="6" y="6"/>
                        <a:pt x="6" y="6"/>
                        <a:pt x="6" y="6"/>
                      </a:cubicBezTo>
                      <a:cubicBezTo>
                        <a:pt x="7" y="3"/>
                        <a:pt x="11" y="0"/>
                        <a:pt x="14" y="0"/>
                      </a:cubicBezTo>
                      <a:cubicBezTo>
                        <a:pt x="88" y="0"/>
                        <a:pt x="88" y="0"/>
                        <a:pt x="88" y="0"/>
                      </a:cubicBezTo>
                      <a:cubicBezTo>
                        <a:pt x="91" y="0"/>
                        <a:pt x="94" y="3"/>
                        <a:pt x="95" y="6"/>
                      </a:cubicBezTo>
                      <a:cubicBezTo>
                        <a:pt x="101" y="23"/>
                        <a:pt x="101" y="23"/>
                        <a:pt x="101" y="23"/>
                      </a:cubicBezTo>
                      <a:cubicBezTo>
                        <a:pt x="102" y="26"/>
                        <a:pt x="100" y="29"/>
                        <a:pt x="96" y="29"/>
                      </a:cubicBezTo>
                      <a:lnTo>
                        <a:pt x="5" y="29"/>
                      </a:lnTo>
                      <a:close/>
                    </a:path>
                  </a:pathLst>
                </a:custGeom>
                <a:solidFill>
                  <a:srgbClr val="303030"/>
                </a:solidFill>
                <a:ln w="9525">
                  <a:noFill/>
                  <a:round/>
                  <a:headEnd/>
                  <a:tailEnd/>
                </a:ln>
              </p:spPr>
              <p:txBody>
                <a:bodyPr/>
                <a:lstStyle/>
                <a:p>
                  <a:endParaRPr lang="en-US" sz="1600"/>
                </a:p>
              </p:txBody>
            </p:sp>
            <p:sp>
              <p:nvSpPr>
                <p:cNvPr id="207" name="Freeform 1650"/>
                <p:cNvSpPr>
                  <a:spLocks/>
                </p:cNvSpPr>
                <p:nvPr/>
              </p:nvSpPr>
              <p:spPr bwMode="gray">
                <a:xfrm>
                  <a:off x="4829" y="3257"/>
                  <a:ext cx="220" cy="61"/>
                </a:xfrm>
                <a:custGeom>
                  <a:avLst/>
                  <a:gdLst>
                    <a:gd name="T0" fmla="*/ 11 w 102"/>
                    <a:gd name="T1" fmla="*/ 61 h 29"/>
                    <a:gd name="T2" fmla="*/ 2 w 102"/>
                    <a:gd name="T3" fmla="*/ 48 h 29"/>
                    <a:gd name="T4" fmla="*/ 13 w 102"/>
                    <a:gd name="T5" fmla="*/ 13 h 29"/>
                    <a:gd name="T6" fmla="*/ 30 w 102"/>
                    <a:gd name="T7" fmla="*/ 0 h 29"/>
                    <a:gd name="T8" fmla="*/ 190 w 102"/>
                    <a:gd name="T9" fmla="*/ 0 h 29"/>
                    <a:gd name="T10" fmla="*/ 205 w 102"/>
                    <a:gd name="T11" fmla="*/ 13 h 29"/>
                    <a:gd name="T12" fmla="*/ 218 w 102"/>
                    <a:gd name="T13" fmla="*/ 48 h 29"/>
                    <a:gd name="T14" fmla="*/ 207 w 102"/>
                    <a:gd name="T15" fmla="*/ 61 h 29"/>
                    <a:gd name="T16" fmla="*/ 11 w 102"/>
                    <a:gd name="T17" fmla="*/ 61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29"/>
                    <a:gd name="T29" fmla="*/ 102 w 10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29">
                      <a:moveTo>
                        <a:pt x="5" y="29"/>
                      </a:moveTo>
                      <a:cubicBezTo>
                        <a:pt x="2" y="29"/>
                        <a:pt x="0" y="26"/>
                        <a:pt x="1" y="23"/>
                      </a:cubicBezTo>
                      <a:cubicBezTo>
                        <a:pt x="6" y="6"/>
                        <a:pt x="6" y="6"/>
                        <a:pt x="6" y="6"/>
                      </a:cubicBezTo>
                      <a:cubicBezTo>
                        <a:pt x="7" y="3"/>
                        <a:pt x="11" y="0"/>
                        <a:pt x="14" y="0"/>
                      </a:cubicBezTo>
                      <a:cubicBezTo>
                        <a:pt x="88" y="0"/>
                        <a:pt x="88" y="0"/>
                        <a:pt x="88" y="0"/>
                      </a:cubicBezTo>
                      <a:cubicBezTo>
                        <a:pt x="91" y="0"/>
                        <a:pt x="94" y="3"/>
                        <a:pt x="95" y="6"/>
                      </a:cubicBezTo>
                      <a:cubicBezTo>
                        <a:pt x="101" y="23"/>
                        <a:pt x="101" y="23"/>
                        <a:pt x="101" y="23"/>
                      </a:cubicBezTo>
                      <a:cubicBezTo>
                        <a:pt x="102" y="26"/>
                        <a:pt x="100" y="29"/>
                        <a:pt x="96" y="29"/>
                      </a:cubicBezTo>
                      <a:lnTo>
                        <a:pt x="5" y="29"/>
                      </a:lnTo>
                      <a:close/>
                    </a:path>
                  </a:pathLst>
                </a:custGeom>
                <a:solidFill>
                  <a:srgbClr val="737373"/>
                </a:solidFill>
                <a:ln w="9525">
                  <a:noFill/>
                  <a:round/>
                  <a:headEnd/>
                  <a:tailEnd/>
                </a:ln>
              </p:spPr>
              <p:txBody>
                <a:bodyPr/>
                <a:lstStyle/>
                <a:p>
                  <a:endParaRPr lang="en-US" sz="1600"/>
                </a:p>
              </p:txBody>
            </p:sp>
            <p:sp>
              <p:nvSpPr>
                <p:cNvPr id="208" name="Rectangle 1651"/>
                <p:cNvSpPr>
                  <a:spLocks noChangeArrowheads="1"/>
                </p:cNvSpPr>
                <p:nvPr/>
              </p:nvSpPr>
              <p:spPr bwMode="gray">
                <a:xfrm>
                  <a:off x="4574" y="2546"/>
                  <a:ext cx="729" cy="522"/>
                </a:xfrm>
                <a:prstGeom prst="rect">
                  <a:avLst/>
                </a:prstGeom>
                <a:noFill/>
                <a:ln w="12700">
                  <a:solidFill>
                    <a:srgbClr val="C0C0C0"/>
                  </a:solidFill>
                  <a:miter lim="800000"/>
                  <a:headEnd/>
                  <a:tailEnd/>
                </a:ln>
              </p:spPr>
              <p:txBody>
                <a:bodyPr wrap="none" anchor="ctr"/>
                <a:lstStyle/>
                <a:p>
                  <a:endParaRPr lang="en-US" sz="1600"/>
                </a:p>
              </p:txBody>
            </p:sp>
          </p:grpSp>
          <p:sp>
            <p:nvSpPr>
              <p:cNvPr id="194" name="Freeform 1652"/>
              <p:cNvSpPr>
                <a:spLocks noEditPoints="1"/>
              </p:cNvSpPr>
              <p:nvPr/>
            </p:nvSpPr>
            <p:spPr bwMode="gray">
              <a:xfrm>
                <a:off x="1749" y="3148"/>
                <a:ext cx="885" cy="87"/>
              </a:xfrm>
              <a:custGeom>
                <a:avLst/>
                <a:gdLst>
                  <a:gd name="T0" fmla="*/ 142 w 1272"/>
                  <a:gd name="T1" fmla="*/ 1 h 125"/>
                  <a:gd name="T2" fmla="*/ 191 w 1272"/>
                  <a:gd name="T3" fmla="*/ 6 h 125"/>
                  <a:gd name="T4" fmla="*/ 342 w 1272"/>
                  <a:gd name="T5" fmla="*/ 1 h 125"/>
                  <a:gd name="T6" fmla="*/ 346 w 1272"/>
                  <a:gd name="T7" fmla="*/ 6 h 125"/>
                  <a:gd name="T8" fmla="*/ 439 w 1272"/>
                  <a:gd name="T9" fmla="*/ 1 h 125"/>
                  <a:gd name="T10" fmla="*/ 535 w 1272"/>
                  <a:gd name="T11" fmla="*/ 1 h 125"/>
                  <a:gd name="T12" fmla="*/ 543 w 1272"/>
                  <a:gd name="T13" fmla="*/ 6 h 125"/>
                  <a:gd name="T14" fmla="*/ 691 w 1272"/>
                  <a:gd name="T15" fmla="*/ 6 h 125"/>
                  <a:gd name="T16" fmla="*/ 694 w 1272"/>
                  <a:gd name="T17" fmla="*/ 1 h 125"/>
                  <a:gd name="T18" fmla="*/ 808 w 1272"/>
                  <a:gd name="T19" fmla="*/ 6 h 125"/>
                  <a:gd name="T20" fmla="*/ 115 w 1272"/>
                  <a:gd name="T21" fmla="*/ 22 h 125"/>
                  <a:gd name="T22" fmla="*/ 228 w 1272"/>
                  <a:gd name="T23" fmla="*/ 8 h 125"/>
                  <a:gd name="T24" fmla="*/ 278 w 1272"/>
                  <a:gd name="T25" fmla="*/ 22 h 125"/>
                  <a:gd name="T26" fmla="*/ 378 w 1272"/>
                  <a:gd name="T27" fmla="*/ 8 h 125"/>
                  <a:gd name="T28" fmla="*/ 382 w 1272"/>
                  <a:gd name="T29" fmla="*/ 22 h 125"/>
                  <a:gd name="T30" fmla="*/ 484 w 1272"/>
                  <a:gd name="T31" fmla="*/ 22 h 125"/>
                  <a:gd name="T32" fmla="*/ 580 w 1272"/>
                  <a:gd name="T33" fmla="*/ 22 h 125"/>
                  <a:gd name="T34" fmla="*/ 630 w 1272"/>
                  <a:gd name="T35" fmla="*/ 8 h 125"/>
                  <a:gd name="T36" fmla="*/ 740 w 1272"/>
                  <a:gd name="T37" fmla="*/ 22 h 125"/>
                  <a:gd name="T38" fmla="*/ 747 w 1272"/>
                  <a:gd name="T39" fmla="*/ 22 h 125"/>
                  <a:gd name="T40" fmla="*/ 189 w 1272"/>
                  <a:gd name="T41" fmla="*/ 23 h 125"/>
                  <a:gd name="T42" fmla="*/ 196 w 1272"/>
                  <a:gd name="T43" fmla="*/ 23 h 125"/>
                  <a:gd name="T44" fmla="*/ 297 w 1272"/>
                  <a:gd name="T45" fmla="*/ 37 h 125"/>
                  <a:gd name="T46" fmla="*/ 400 w 1272"/>
                  <a:gd name="T47" fmla="*/ 23 h 125"/>
                  <a:gd name="T48" fmla="*/ 404 w 1272"/>
                  <a:gd name="T49" fmla="*/ 37 h 125"/>
                  <a:gd name="T50" fmla="*/ 559 w 1272"/>
                  <a:gd name="T51" fmla="*/ 37 h 125"/>
                  <a:gd name="T52" fmla="*/ 613 w 1272"/>
                  <a:gd name="T53" fmla="*/ 37 h 125"/>
                  <a:gd name="T54" fmla="*/ 724 w 1272"/>
                  <a:gd name="T55" fmla="*/ 37 h 125"/>
                  <a:gd name="T56" fmla="*/ 731 w 1272"/>
                  <a:gd name="T57" fmla="*/ 37 h 125"/>
                  <a:gd name="T58" fmla="*/ 788 w 1272"/>
                  <a:gd name="T59" fmla="*/ 37 h 125"/>
                  <a:gd name="T60" fmla="*/ 191 w 1272"/>
                  <a:gd name="T61" fmla="*/ 38 h 125"/>
                  <a:gd name="T62" fmla="*/ 239 w 1272"/>
                  <a:gd name="T63" fmla="*/ 53 h 125"/>
                  <a:gd name="T64" fmla="*/ 357 w 1272"/>
                  <a:gd name="T65" fmla="*/ 38 h 125"/>
                  <a:gd name="T66" fmla="*/ 360 w 1272"/>
                  <a:gd name="T67" fmla="*/ 53 h 125"/>
                  <a:gd name="T68" fmla="*/ 465 w 1272"/>
                  <a:gd name="T69" fmla="*/ 38 h 125"/>
                  <a:gd name="T70" fmla="*/ 526 w 1272"/>
                  <a:gd name="T71" fmla="*/ 38 h 125"/>
                  <a:gd name="T72" fmla="*/ 585 w 1272"/>
                  <a:gd name="T73" fmla="*/ 53 h 125"/>
                  <a:gd name="T74" fmla="*/ 750 w 1272"/>
                  <a:gd name="T75" fmla="*/ 52 h 125"/>
                  <a:gd name="T76" fmla="*/ 840 w 1272"/>
                  <a:gd name="T77" fmla="*/ 38 h 125"/>
                  <a:gd name="T78" fmla="*/ 154 w 1272"/>
                  <a:gd name="T79" fmla="*/ 54 h 125"/>
                  <a:gd name="T80" fmla="*/ 209 w 1272"/>
                  <a:gd name="T81" fmla="*/ 69 h 125"/>
                  <a:gd name="T82" fmla="*/ 321 w 1272"/>
                  <a:gd name="T83" fmla="*/ 69 h 125"/>
                  <a:gd name="T84" fmla="*/ 390 w 1272"/>
                  <a:gd name="T85" fmla="*/ 54 h 125"/>
                  <a:gd name="T86" fmla="*/ 446 w 1272"/>
                  <a:gd name="T87" fmla="*/ 54 h 125"/>
                  <a:gd name="T88" fmla="*/ 557 w 1272"/>
                  <a:gd name="T89" fmla="*/ 69 h 125"/>
                  <a:gd name="T90" fmla="*/ 666 w 1272"/>
                  <a:gd name="T91" fmla="*/ 54 h 125"/>
                  <a:gd name="T92" fmla="*/ 683 w 1272"/>
                  <a:gd name="T93" fmla="*/ 68 h 125"/>
                  <a:gd name="T94" fmla="*/ 14 w 1272"/>
                  <a:gd name="T95" fmla="*/ 72 h 125"/>
                  <a:gd name="T96" fmla="*/ 113 w 1272"/>
                  <a:gd name="T97" fmla="*/ 87 h 125"/>
                  <a:gd name="T98" fmla="*/ 120 w 1272"/>
                  <a:gd name="T99" fmla="*/ 87 h 125"/>
                  <a:gd name="T100" fmla="*/ 261 w 1272"/>
                  <a:gd name="T101" fmla="*/ 86 h 125"/>
                  <a:gd name="T102" fmla="*/ 632 w 1272"/>
                  <a:gd name="T103" fmla="*/ 70 h 125"/>
                  <a:gd name="T104" fmla="*/ 703 w 1272"/>
                  <a:gd name="T105" fmla="*/ 79 h 125"/>
                  <a:gd name="T106" fmla="*/ 762 w 1272"/>
                  <a:gd name="T107" fmla="*/ 77 h 125"/>
                  <a:gd name="T108" fmla="*/ 763 w 1272"/>
                  <a:gd name="T109" fmla="*/ 79 h 12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72"/>
                  <a:gd name="T166" fmla="*/ 0 h 125"/>
                  <a:gd name="T167" fmla="*/ 1272 w 1272"/>
                  <a:gd name="T168" fmla="*/ 125 h 12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72" h="125">
                    <a:moveTo>
                      <a:pt x="195" y="1"/>
                    </a:moveTo>
                    <a:cubicBezTo>
                      <a:pt x="168" y="1"/>
                      <a:pt x="142" y="1"/>
                      <a:pt x="115" y="1"/>
                    </a:cubicBezTo>
                    <a:cubicBezTo>
                      <a:pt x="112" y="4"/>
                      <a:pt x="110" y="6"/>
                      <a:pt x="107" y="9"/>
                    </a:cubicBezTo>
                    <a:cubicBezTo>
                      <a:pt x="134" y="9"/>
                      <a:pt x="161" y="9"/>
                      <a:pt x="188" y="9"/>
                    </a:cubicBezTo>
                    <a:cubicBezTo>
                      <a:pt x="191" y="6"/>
                      <a:pt x="192" y="4"/>
                      <a:pt x="195" y="1"/>
                    </a:cubicBezTo>
                    <a:close/>
                    <a:moveTo>
                      <a:pt x="272" y="1"/>
                    </a:moveTo>
                    <a:cubicBezTo>
                      <a:pt x="249" y="1"/>
                      <a:pt x="226" y="1"/>
                      <a:pt x="204" y="1"/>
                    </a:cubicBezTo>
                    <a:cubicBezTo>
                      <a:pt x="201" y="4"/>
                      <a:pt x="199" y="6"/>
                      <a:pt x="197" y="9"/>
                    </a:cubicBezTo>
                    <a:cubicBezTo>
                      <a:pt x="221" y="9"/>
                      <a:pt x="242" y="9"/>
                      <a:pt x="266" y="9"/>
                    </a:cubicBezTo>
                    <a:cubicBezTo>
                      <a:pt x="268" y="6"/>
                      <a:pt x="269" y="4"/>
                      <a:pt x="272" y="1"/>
                    </a:cubicBezTo>
                    <a:close/>
                    <a:moveTo>
                      <a:pt x="342" y="9"/>
                    </a:moveTo>
                    <a:cubicBezTo>
                      <a:pt x="344" y="6"/>
                      <a:pt x="345" y="4"/>
                      <a:pt x="347" y="1"/>
                    </a:cubicBezTo>
                    <a:cubicBezTo>
                      <a:pt x="325" y="1"/>
                      <a:pt x="303" y="1"/>
                      <a:pt x="281" y="1"/>
                    </a:cubicBezTo>
                    <a:cubicBezTo>
                      <a:pt x="279" y="4"/>
                      <a:pt x="278" y="6"/>
                      <a:pt x="275" y="9"/>
                    </a:cubicBezTo>
                    <a:cubicBezTo>
                      <a:pt x="298" y="9"/>
                      <a:pt x="319" y="9"/>
                      <a:pt x="342" y="9"/>
                    </a:cubicBezTo>
                    <a:close/>
                    <a:moveTo>
                      <a:pt x="420" y="1"/>
                    </a:moveTo>
                    <a:cubicBezTo>
                      <a:pt x="399" y="1"/>
                      <a:pt x="378" y="1"/>
                      <a:pt x="357" y="1"/>
                    </a:cubicBezTo>
                    <a:cubicBezTo>
                      <a:pt x="355" y="4"/>
                      <a:pt x="354" y="6"/>
                      <a:pt x="352" y="9"/>
                    </a:cubicBezTo>
                    <a:cubicBezTo>
                      <a:pt x="374" y="9"/>
                      <a:pt x="394" y="9"/>
                      <a:pt x="417" y="9"/>
                    </a:cubicBezTo>
                    <a:cubicBezTo>
                      <a:pt x="418" y="6"/>
                      <a:pt x="419" y="4"/>
                      <a:pt x="420" y="1"/>
                    </a:cubicBezTo>
                    <a:close/>
                    <a:moveTo>
                      <a:pt x="492" y="1"/>
                    </a:moveTo>
                    <a:cubicBezTo>
                      <a:pt x="471" y="1"/>
                      <a:pt x="450" y="1"/>
                      <a:pt x="430" y="1"/>
                    </a:cubicBezTo>
                    <a:cubicBezTo>
                      <a:pt x="428" y="4"/>
                      <a:pt x="427" y="6"/>
                      <a:pt x="426" y="9"/>
                    </a:cubicBezTo>
                    <a:cubicBezTo>
                      <a:pt x="448" y="9"/>
                      <a:pt x="467" y="9"/>
                      <a:pt x="489" y="9"/>
                    </a:cubicBezTo>
                    <a:cubicBezTo>
                      <a:pt x="490" y="6"/>
                      <a:pt x="491" y="4"/>
                      <a:pt x="492" y="1"/>
                    </a:cubicBezTo>
                    <a:close/>
                    <a:moveTo>
                      <a:pt x="561" y="1"/>
                    </a:moveTo>
                    <a:cubicBezTo>
                      <a:pt x="540" y="1"/>
                      <a:pt x="520" y="1"/>
                      <a:pt x="500" y="1"/>
                    </a:cubicBezTo>
                    <a:cubicBezTo>
                      <a:pt x="499" y="4"/>
                      <a:pt x="498" y="6"/>
                      <a:pt x="497" y="9"/>
                    </a:cubicBezTo>
                    <a:cubicBezTo>
                      <a:pt x="519" y="9"/>
                      <a:pt x="538" y="9"/>
                      <a:pt x="559" y="9"/>
                    </a:cubicBezTo>
                    <a:cubicBezTo>
                      <a:pt x="560" y="6"/>
                      <a:pt x="560" y="4"/>
                      <a:pt x="561" y="1"/>
                    </a:cubicBezTo>
                    <a:close/>
                    <a:moveTo>
                      <a:pt x="631" y="1"/>
                    </a:moveTo>
                    <a:cubicBezTo>
                      <a:pt x="611" y="1"/>
                      <a:pt x="590" y="1"/>
                      <a:pt x="570" y="1"/>
                    </a:cubicBezTo>
                    <a:cubicBezTo>
                      <a:pt x="570" y="4"/>
                      <a:pt x="570" y="6"/>
                      <a:pt x="569" y="9"/>
                    </a:cubicBezTo>
                    <a:cubicBezTo>
                      <a:pt x="591" y="9"/>
                      <a:pt x="610" y="9"/>
                      <a:pt x="631" y="9"/>
                    </a:cubicBezTo>
                    <a:cubicBezTo>
                      <a:pt x="631" y="6"/>
                      <a:pt x="631" y="4"/>
                      <a:pt x="631" y="1"/>
                    </a:cubicBezTo>
                    <a:close/>
                    <a:moveTo>
                      <a:pt x="701" y="9"/>
                    </a:moveTo>
                    <a:cubicBezTo>
                      <a:pt x="701" y="6"/>
                      <a:pt x="700" y="4"/>
                      <a:pt x="699" y="1"/>
                    </a:cubicBezTo>
                    <a:cubicBezTo>
                      <a:pt x="678" y="1"/>
                      <a:pt x="660" y="1"/>
                      <a:pt x="639" y="1"/>
                    </a:cubicBezTo>
                    <a:cubicBezTo>
                      <a:pt x="639" y="4"/>
                      <a:pt x="639" y="6"/>
                      <a:pt x="639" y="9"/>
                    </a:cubicBezTo>
                    <a:cubicBezTo>
                      <a:pt x="661" y="9"/>
                      <a:pt x="680" y="9"/>
                      <a:pt x="701" y="9"/>
                    </a:cubicBezTo>
                    <a:close/>
                    <a:moveTo>
                      <a:pt x="772" y="9"/>
                    </a:moveTo>
                    <a:cubicBezTo>
                      <a:pt x="771" y="6"/>
                      <a:pt x="770" y="4"/>
                      <a:pt x="769" y="1"/>
                    </a:cubicBezTo>
                    <a:cubicBezTo>
                      <a:pt x="748" y="1"/>
                      <a:pt x="729" y="1"/>
                      <a:pt x="708" y="1"/>
                    </a:cubicBezTo>
                    <a:cubicBezTo>
                      <a:pt x="708" y="4"/>
                      <a:pt x="709" y="6"/>
                      <a:pt x="710" y="9"/>
                    </a:cubicBezTo>
                    <a:cubicBezTo>
                      <a:pt x="731" y="9"/>
                      <a:pt x="750" y="9"/>
                      <a:pt x="772" y="9"/>
                    </a:cubicBezTo>
                    <a:close/>
                    <a:moveTo>
                      <a:pt x="844" y="9"/>
                    </a:moveTo>
                    <a:cubicBezTo>
                      <a:pt x="843" y="6"/>
                      <a:pt x="842" y="4"/>
                      <a:pt x="840" y="1"/>
                    </a:cubicBezTo>
                    <a:cubicBezTo>
                      <a:pt x="818" y="1"/>
                      <a:pt x="799" y="1"/>
                      <a:pt x="778" y="1"/>
                    </a:cubicBezTo>
                    <a:cubicBezTo>
                      <a:pt x="779" y="4"/>
                      <a:pt x="780" y="6"/>
                      <a:pt x="781" y="9"/>
                    </a:cubicBezTo>
                    <a:cubicBezTo>
                      <a:pt x="803" y="9"/>
                      <a:pt x="822" y="9"/>
                      <a:pt x="844" y="9"/>
                    </a:cubicBezTo>
                    <a:close/>
                    <a:moveTo>
                      <a:pt x="917" y="9"/>
                    </a:moveTo>
                    <a:cubicBezTo>
                      <a:pt x="915" y="6"/>
                      <a:pt x="914" y="4"/>
                      <a:pt x="911" y="1"/>
                    </a:cubicBezTo>
                    <a:cubicBezTo>
                      <a:pt x="889" y="1"/>
                      <a:pt x="870" y="1"/>
                      <a:pt x="848" y="1"/>
                    </a:cubicBezTo>
                    <a:cubicBezTo>
                      <a:pt x="850" y="4"/>
                      <a:pt x="851" y="6"/>
                      <a:pt x="852" y="9"/>
                    </a:cubicBezTo>
                    <a:cubicBezTo>
                      <a:pt x="875" y="9"/>
                      <a:pt x="895" y="9"/>
                      <a:pt x="917" y="9"/>
                    </a:cubicBezTo>
                    <a:close/>
                    <a:moveTo>
                      <a:pt x="993" y="9"/>
                    </a:moveTo>
                    <a:cubicBezTo>
                      <a:pt x="991" y="6"/>
                      <a:pt x="989" y="4"/>
                      <a:pt x="987" y="1"/>
                    </a:cubicBezTo>
                    <a:cubicBezTo>
                      <a:pt x="964" y="1"/>
                      <a:pt x="944" y="1"/>
                      <a:pt x="921" y="1"/>
                    </a:cubicBezTo>
                    <a:cubicBezTo>
                      <a:pt x="923" y="4"/>
                      <a:pt x="924" y="6"/>
                      <a:pt x="927" y="9"/>
                    </a:cubicBezTo>
                    <a:cubicBezTo>
                      <a:pt x="950" y="9"/>
                      <a:pt x="970" y="9"/>
                      <a:pt x="993" y="9"/>
                    </a:cubicBezTo>
                    <a:close/>
                    <a:moveTo>
                      <a:pt x="1073" y="9"/>
                    </a:moveTo>
                    <a:cubicBezTo>
                      <a:pt x="1070" y="6"/>
                      <a:pt x="1068" y="4"/>
                      <a:pt x="1065" y="0"/>
                    </a:cubicBezTo>
                    <a:cubicBezTo>
                      <a:pt x="1041" y="0"/>
                      <a:pt x="1020" y="0"/>
                      <a:pt x="997" y="1"/>
                    </a:cubicBezTo>
                    <a:cubicBezTo>
                      <a:pt x="1000" y="4"/>
                      <a:pt x="1001" y="6"/>
                      <a:pt x="1004" y="9"/>
                    </a:cubicBezTo>
                    <a:cubicBezTo>
                      <a:pt x="1028" y="9"/>
                      <a:pt x="1049" y="9"/>
                      <a:pt x="1073" y="9"/>
                    </a:cubicBezTo>
                    <a:close/>
                    <a:moveTo>
                      <a:pt x="1162" y="9"/>
                    </a:moveTo>
                    <a:cubicBezTo>
                      <a:pt x="1159" y="6"/>
                      <a:pt x="1157" y="4"/>
                      <a:pt x="1154" y="0"/>
                    </a:cubicBezTo>
                    <a:cubicBezTo>
                      <a:pt x="1127" y="0"/>
                      <a:pt x="1101" y="0"/>
                      <a:pt x="1075" y="0"/>
                    </a:cubicBezTo>
                    <a:cubicBezTo>
                      <a:pt x="1078" y="4"/>
                      <a:pt x="1079" y="6"/>
                      <a:pt x="1083" y="9"/>
                    </a:cubicBezTo>
                    <a:cubicBezTo>
                      <a:pt x="1109" y="9"/>
                      <a:pt x="1136" y="9"/>
                      <a:pt x="1162" y="9"/>
                    </a:cubicBezTo>
                    <a:close/>
                    <a:moveTo>
                      <a:pt x="157" y="31"/>
                    </a:moveTo>
                    <a:cubicBezTo>
                      <a:pt x="164" y="23"/>
                      <a:pt x="167" y="19"/>
                      <a:pt x="174" y="11"/>
                    </a:cubicBezTo>
                    <a:cubicBezTo>
                      <a:pt x="150" y="11"/>
                      <a:pt x="129" y="11"/>
                      <a:pt x="105" y="11"/>
                    </a:cubicBezTo>
                    <a:cubicBezTo>
                      <a:pt x="98" y="19"/>
                      <a:pt x="95" y="23"/>
                      <a:pt x="87" y="31"/>
                    </a:cubicBezTo>
                    <a:cubicBezTo>
                      <a:pt x="111" y="31"/>
                      <a:pt x="133" y="31"/>
                      <a:pt x="157" y="31"/>
                    </a:cubicBezTo>
                    <a:close/>
                    <a:moveTo>
                      <a:pt x="182" y="11"/>
                    </a:moveTo>
                    <a:cubicBezTo>
                      <a:pt x="176" y="19"/>
                      <a:pt x="173" y="23"/>
                      <a:pt x="166" y="31"/>
                    </a:cubicBezTo>
                    <a:cubicBezTo>
                      <a:pt x="190" y="31"/>
                      <a:pt x="212" y="31"/>
                      <a:pt x="236" y="31"/>
                    </a:cubicBezTo>
                    <a:cubicBezTo>
                      <a:pt x="242" y="23"/>
                      <a:pt x="245" y="19"/>
                      <a:pt x="251" y="11"/>
                    </a:cubicBezTo>
                    <a:cubicBezTo>
                      <a:pt x="227" y="11"/>
                      <a:pt x="206" y="11"/>
                      <a:pt x="182" y="11"/>
                    </a:cubicBezTo>
                    <a:close/>
                    <a:moveTo>
                      <a:pt x="260" y="11"/>
                    </a:moveTo>
                    <a:cubicBezTo>
                      <a:pt x="255" y="19"/>
                      <a:pt x="252" y="23"/>
                      <a:pt x="246" y="31"/>
                    </a:cubicBezTo>
                    <a:cubicBezTo>
                      <a:pt x="269" y="31"/>
                      <a:pt x="290" y="31"/>
                      <a:pt x="314" y="31"/>
                    </a:cubicBezTo>
                    <a:cubicBezTo>
                      <a:pt x="319" y="23"/>
                      <a:pt x="322" y="19"/>
                      <a:pt x="327" y="11"/>
                    </a:cubicBezTo>
                    <a:cubicBezTo>
                      <a:pt x="304" y="11"/>
                      <a:pt x="283" y="11"/>
                      <a:pt x="260" y="11"/>
                    </a:cubicBezTo>
                    <a:close/>
                    <a:moveTo>
                      <a:pt x="401" y="11"/>
                    </a:moveTo>
                    <a:cubicBezTo>
                      <a:pt x="379" y="11"/>
                      <a:pt x="359" y="11"/>
                      <a:pt x="337" y="11"/>
                    </a:cubicBezTo>
                    <a:cubicBezTo>
                      <a:pt x="332" y="19"/>
                      <a:pt x="329" y="23"/>
                      <a:pt x="324" y="31"/>
                    </a:cubicBezTo>
                    <a:cubicBezTo>
                      <a:pt x="347" y="31"/>
                      <a:pt x="368" y="31"/>
                      <a:pt x="391" y="31"/>
                    </a:cubicBezTo>
                    <a:cubicBezTo>
                      <a:pt x="395" y="23"/>
                      <a:pt x="397" y="19"/>
                      <a:pt x="401" y="11"/>
                    </a:cubicBezTo>
                    <a:close/>
                    <a:moveTo>
                      <a:pt x="400" y="31"/>
                    </a:moveTo>
                    <a:cubicBezTo>
                      <a:pt x="423" y="31"/>
                      <a:pt x="443" y="31"/>
                      <a:pt x="466" y="31"/>
                    </a:cubicBezTo>
                    <a:cubicBezTo>
                      <a:pt x="469" y="23"/>
                      <a:pt x="470" y="19"/>
                      <a:pt x="473" y="11"/>
                    </a:cubicBezTo>
                    <a:cubicBezTo>
                      <a:pt x="451" y="11"/>
                      <a:pt x="432" y="11"/>
                      <a:pt x="410" y="11"/>
                    </a:cubicBezTo>
                    <a:cubicBezTo>
                      <a:pt x="406" y="19"/>
                      <a:pt x="404" y="23"/>
                      <a:pt x="400" y="31"/>
                    </a:cubicBezTo>
                    <a:close/>
                    <a:moveTo>
                      <a:pt x="475" y="31"/>
                    </a:moveTo>
                    <a:cubicBezTo>
                      <a:pt x="498" y="31"/>
                      <a:pt x="518" y="31"/>
                      <a:pt x="540" y="31"/>
                    </a:cubicBezTo>
                    <a:cubicBezTo>
                      <a:pt x="542" y="23"/>
                      <a:pt x="542" y="19"/>
                      <a:pt x="544" y="11"/>
                    </a:cubicBezTo>
                    <a:cubicBezTo>
                      <a:pt x="522" y="11"/>
                      <a:pt x="503" y="11"/>
                      <a:pt x="482" y="11"/>
                    </a:cubicBezTo>
                    <a:cubicBezTo>
                      <a:pt x="479" y="19"/>
                      <a:pt x="478" y="23"/>
                      <a:pt x="475" y="31"/>
                    </a:cubicBezTo>
                    <a:close/>
                    <a:moveTo>
                      <a:pt x="549" y="31"/>
                    </a:moveTo>
                    <a:cubicBezTo>
                      <a:pt x="571" y="31"/>
                      <a:pt x="591" y="31"/>
                      <a:pt x="613" y="31"/>
                    </a:cubicBezTo>
                    <a:cubicBezTo>
                      <a:pt x="613" y="23"/>
                      <a:pt x="613" y="19"/>
                      <a:pt x="613" y="11"/>
                    </a:cubicBezTo>
                    <a:cubicBezTo>
                      <a:pt x="592" y="11"/>
                      <a:pt x="573" y="11"/>
                      <a:pt x="552" y="11"/>
                    </a:cubicBezTo>
                    <a:cubicBezTo>
                      <a:pt x="551" y="19"/>
                      <a:pt x="550" y="23"/>
                      <a:pt x="549" y="31"/>
                    </a:cubicBezTo>
                    <a:close/>
                    <a:moveTo>
                      <a:pt x="622" y="11"/>
                    </a:moveTo>
                    <a:cubicBezTo>
                      <a:pt x="622" y="19"/>
                      <a:pt x="622" y="23"/>
                      <a:pt x="622" y="31"/>
                    </a:cubicBezTo>
                    <a:cubicBezTo>
                      <a:pt x="644" y="31"/>
                      <a:pt x="664" y="31"/>
                      <a:pt x="686" y="31"/>
                    </a:cubicBezTo>
                    <a:cubicBezTo>
                      <a:pt x="685" y="23"/>
                      <a:pt x="685" y="19"/>
                      <a:pt x="683" y="11"/>
                    </a:cubicBezTo>
                    <a:cubicBezTo>
                      <a:pt x="662" y="11"/>
                      <a:pt x="643" y="11"/>
                      <a:pt x="622" y="11"/>
                    </a:cubicBezTo>
                    <a:close/>
                    <a:moveTo>
                      <a:pt x="693" y="11"/>
                    </a:moveTo>
                    <a:cubicBezTo>
                      <a:pt x="694" y="19"/>
                      <a:pt x="695" y="23"/>
                      <a:pt x="696" y="31"/>
                    </a:cubicBezTo>
                    <a:cubicBezTo>
                      <a:pt x="718" y="31"/>
                      <a:pt x="738" y="31"/>
                      <a:pt x="761" y="31"/>
                    </a:cubicBezTo>
                    <a:cubicBezTo>
                      <a:pt x="758" y="23"/>
                      <a:pt x="757" y="19"/>
                      <a:pt x="754" y="11"/>
                    </a:cubicBezTo>
                    <a:cubicBezTo>
                      <a:pt x="733" y="11"/>
                      <a:pt x="714" y="11"/>
                      <a:pt x="693" y="11"/>
                    </a:cubicBezTo>
                    <a:close/>
                    <a:moveTo>
                      <a:pt x="824" y="12"/>
                    </a:moveTo>
                    <a:cubicBezTo>
                      <a:pt x="802" y="11"/>
                      <a:pt x="783" y="11"/>
                      <a:pt x="762" y="11"/>
                    </a:cubicBezTo>
                    <a:cubicBezTo>
                      <a:pt x="764" y="19"/>
                      <a:pt x="766" y="23"/>
                      <a:pt x="768" y="31"/>
                    </a:cubicBezTo>
                    <a:cubicBezTo>
                      <a:pt x="791" y="31"/>
                      <a:pt x="811" y="31"/>
                      <a:pt x="833" y="31"/>
                    </a:cubicBezTo>
                    <a:cubicBezTo>
                      <a:pt x="830" y="23"/>
                      <a:pt x="828" y="19"/>
                      <a:pt x="824" y="12"/>
                    </a:cubicBezTo>
                    <a:close/>
                    <a:moveTo>
                      <a:pt x="833" y="12"/>
                    </a:moveTo>
                    <a:cubicBezTo>
                      <a:pt x="837" y="19"/>
                      <a:pt x="839" y="23"/>
                      <a:pt x="843" y="31"/>
                    </a:cubicBezTo>
                    <a:cubicBezTo>
                      <a:pt x="866" y="31"/>
                      <a:pt x="886" y="31"/>
                      <a:pt x="909" y="31"/>
                    </a:cubicBezTo>
                    <a:cubicBezTo>
                      <a:pt x="904" y="23"/>
                      <a:pt x="902" y="19"/>
                      <a:pt x="897" y="12"/>
                    </a:cubicBezTo>
                    <a:cubicBezTo>
                      <a:pt x="875" y="12"/>
                      <a:pt x="855" y="12"/>
                      <a:pt x="833" y="12"/>
                    </a:cubicBezTo>
                    <a:close/>
                    <a:moveTo>
                      <a:pt x="905" y="12"/>
                    </a:moveTo>
                    <a:cubicBezTo>
                      <a:pt x="910" y="19"/>
                      <a:pt x="913" y="23"/>
                      <a:pt x="918" y="31"/>
                    </a:cubicBezTo>
                    <a:cubicBezTo>
                      <a:pt x="941" y="31"/>
                      <a:pt x="962" y="31"/>
                      <a:pt x="985" y="31"/>
                    </a:cubicBezTo>
                    <a:cubicBezTo>
                      <a:pt x="979" y="23"/>
                      <a:pt x="977" y="19"/>
                      <a:pt x="971" y="12"/>
                    </a:cubicBezTo>
                    <a:cubicBezTo>
                      <a:pt x="948" y="12"/>
                      <a:pt x="928" y="12"/>
                      <a:pt x="905" y="12"/>
                    </a:cubicBezTo>
                    <a:close/>
                    <a:moveTo>
                      <a:pt x="980" y="12"/>
                    </a:moveTo>
                    <a:cubicBezTo>
                      <a:pt x="986" y="19"/>
                      <a:pt x="989" y="23"/>
                      <a:pt x="995" y="31"/>
                    </a:cubicBezTo>
                    <a:cubicBezTo>
                      <a:pt x="1019" y="31"/>
                      <a:pt x="1040" y="31"/>
                      <a:pt x="1064" y="31"/>
                    </a:cubicBezTo>
                    <a:cubicBezTo>
                      <a:pt x="1057" y="23"/>
                      <a:pt x="1054" y="19"/>
                      <a:pt x="1047" y="12"/>
                    </a:cubicBezTo>
                    <a:cubicBezTo>
                      <a:pt x="1024" y="12"/>
                      <a:pt x="1003" y="12"/>
                      <a:pt x="980" y="12"/>
                    </a:cubicBezTo>
                    <a:close/>
                    <a:moveTo>
                      <a:pt x="1074" y="31"/>
                    </a:moveTo>
                    <a:cubicBezTo>
                      <a:pt x="1110" y="31"/>
                      <a:pt x="1147" y="31"/>
                      <a:pt x="1184" y="31"/>
                    </a:cubicBezTo>
                    <a:cubicBezTo>
                      <a:pt x="1176" y="23"/>
                      <a:pt x="1172" y="19"/>
                      <a:pt x="1165" y="12"/>
                    </a:cubicBezTo>
                    <a:cubicBezTo>
                      <a:pt x="1129" y="12"/>
                      <a:pt x="1093" y="12"/>
                      <a:pt x="1057" y="12"/>
                    </a:cubicBezTo>
                    <a:cubicBezTo>
                      <a:pt x="1063" y="19"/>
                      <a:pt x="1067" y="23"/>
                      <a:pt x="1074" y="31"/>
                    </a:cubicBezTo>
                    <a:close/>
                    <a:moveTo>
                      <a:pt x="194" y="32"/>
                    </a:moveTo>
                    <a:cubicBezTo>
                      <a:pt x="158" y="32"/>
                      <a:pt x="122" y="32"/>
                      <a:pt x="86" y="32"/>
                    </a:cubicBezTo>
                    <a:cubicBezTo>
                      <a:pt x="78" y="40"/>
                      <a:pt x="74" y="45"/>
                      <a:pt x="67" y="53"/>
                    </a:cubicBezTo>
                    <a:cubicBezTo>
                      <a:pt x="103" y="53"/>
                      <a:pt x="140" y="53"/>
                      <a:pt x="177" y="53"/>
                    </a:cubicBezTo>
                    <a:cubicBezTo>
                      <a:pt x="184" y="45"/>
                      <a:pt x="187" y="40"/>
                      <a:pt x="194" y="32"/>
                    </a:cubicBezTo>
                    <a:close/>
                    <a:moveTo>
                      <a:pt x="257" y="53"/>
                    </a:moveTo>
                    <a:cubicBezTo>
                      <a:pt x="263" y="45"/>
                      <a:pt x="266" y="41"/>
                      <a:pt x="272" y="33"/>
                    </a:cubicBezTo>
                    <a:cubicBezTo>
                      <a:pt x="248" y="33"/>
                      <a:pt x="227" y="33"/>
                      <a:pt x="203" y="33"/>
                    </a:cubicBezTo>
                    <a:cubicBezTo>
                      <a:pt x="196" y="41"/>
                      <a:pt x="193" y="45"/>
                      <a:pt x="186" y="53"/>
                    </a:cubicBezTo>
                    <a:cubicBezTo>
                      <a:pt x="211" y="53"/>
                      <a:pt x="233" y="53"/>
                      <a:pt x="257" y="53"/>
                    </a:cubicBezTo>
                    <a:close/>
                    <a:moveTo>
                      <a:pt x="267" y="53"/>
                    </a:moveTo>
                    <a:cubicBezTo>
                      <a:pt x="292" y="53"/>
                      <a:pt x="313" y="53"/>
                      <a:pt x="337" y="53"/>
                    </a:cubicBezTo>
                    <a:cubicBezTo>
                      <a:pt x="342" y="45"/>
                      <a:pt x="345" y="41"/>
                      <a:pt x="350" y="33"/>
                    </a:cubicBezTo>
                    <a:cubicBezTo>
                      <a:pt x="326" y="33"/>
                      <a:pt x="305" y="33"/>
                      <a:pt x="282" y="33"/>
                    </a:cubicBezTo>
                    <a:cubicBezTo>
                      <a:pt x="276" y="41"/>
                      <a:pt x="273" y="45"/>
                      <a:pt x="267" y="53"/>
                    </a:cubicBezTo>
                    <a:close/>
                    <a:moveTo>
                      <a:pt x="426" y="33"/>
                    </a:moveTo>
                    <a:cubicBezTo>
                      <a:pt x="403" y="33"/>
                      <a:pt x="383" y="33"/>
                      <a:pt x="360" y="33"/>
                    </a:cubicBezTo>
                    <a:cubicBezTo>
                      <a:pt x="355" y="41"/>
                      <a:pt x="353" y="45"/>
                      <a:pt x="348" y="53"/>
                    </a:cubicBezTo>
                    <a:cubicBezTo>
                      <a:pt x="372" y="53"/>
                      <a:pt x="393" y="53"/>
                      <a:pt x="417" y="53"/>
                    </a:cubicBezTo>
                    <a:cubicBezTo>
                      <a:pt x="421" y="45"/>
                      <a:pt x="422" y="41"/>
                      <a:pt x="426" y="33"/>
                    </a:cubicBezTo>
                    <a:close/>
                    <a:moveTo>
                      <a:pt x="427" y="53"/>
                    </a:moveTo>
                    <a:cubicBezTo>
                      <a:pt x="450" y="53"/>
                      <a:pt x="471" y="53"/>
                      <a:pt x="495" y="53"/>
                    </a:cubicBezTo>
                    <a:cubicBezTo>
                      <a:pt x="497" y="45"/>
                      <a:pt x="498" y="41"/>
                      <a:pt x="501" y="33"/>
                    </a:cubicBezTo>
                    <a:cubicBezTo>
                      <a:pt x="478" y="33"/>
                      <a:pt x="458" y="33"/>
                      <a:pt x="435" y="33"/>
                    </a:cubicBezTo>
                    <a:cubicBezTo>
                      <a:pt x="432" y="41"/>
                      <a:pt x="430" y="45"/>
                      <a:pt x="427" y="53"/>
                    </a:cubicBezTo>
                    <a:close/>
                    <a:moveTo>
                      <a:pt x="505" y="53"/>
                    </a:moveTo>
                    <a:cubicBezTo>
                      <a:pt x="528" y="53"/>
                      <a:pt x="549" y="53"/>
                      <a:pt x="572" y="53"/>
                    </a:cubicBezTo>
                    <a:cubicBezTo>
                      <a:pt x="573" y="45"/>
                      <a:pt x="574" y="41"/>
                      <a:pt x="575" y="33"/>
                    </a:cubicBezTo>
                    <a:cubicBezTo>
                      <a:pt x="553" y="33"/>
                      <a:pt x="533" y="33"/>
                      <a:pt x="510" y="33"/>
                    </a:cubicBezTo>
                    <a:cubicBezTo>
                      <a:pt x="508" y="41"/>
                      <a:pt x="507" y="45"/>
                      <a:pt x="505" y="53"/>
                    </a:cubicBezTo>
                    <a:close/>
                    <a:moveTo>
                      <a:pt x="581" y="53"/>
                    </a:moveTo>
                    <a:cubicBezTo>
                      <a:pt x="605" y="53"/>
                      <a:pt x="625" y="53"/>
                      <a:pt x="649" y="53"/>
                    </a:cubicBezTo>
                    <a:cubicBezTo>
                      <a:pt x="649" y="45"/>
                      <a:pt x="648" y="41"/>
                      <a:pt x="648" y="33"/>
                    </a:cubicBezTo>
                    <a:cubicBezTo>
                      <a:pt x="626" y="33"/>
                      <a:pt x="606" y="33"/>
                      <a:pt x="584" y="33"/>
                    </a:cubicBezTo>
                    <a:cubicBezTo>
                      <a:pt x="583" y="41"/>
                      <a:pt x="582" y="45"/>
                      <a:pt x="581" y="53"/>
                    </a:cubicBezTo>
                    <a:close/>
                    <a:moveTo>
                      <a:pt x="658" y="53"/>
                    </a:moveTo>
                    <a:cubicBezTo>
                      <a:pt x="682" y="53"/>
                      <a:pt x="703" y="53"/>
                      <a:pt x="726" y="53"/>
                    </a:cubicBezTo>
                    <a:cubicBezTo>
                      <a:pt x="724" y="45"/>
                      <a:pt x="724" y="41"/>
                      <a:pt x="722" y="33"/>
                    </a:cubicBezTo>
                    <a:cubicBezTo>
                      <a:pt x="699" y="33"/>
                      <a:pt x="680" y="33"/>
                      <a:pt x="657" y="33"/>
                    </a:cubicBezTo>
                    <a:cubicBezTo>
                      <a:pt x="658" y="41"/>
                      <a:pt x="658" y="45"/>
                      <a:pt x="658" y="53"/>
                    </a:cubicBezTo>
                    <a:close/>
                    <a:moveTo>
                      <a:pt x="736" y="53"/>
                    </a:moveTo>
                    <a:cubicBezTo>
                      <a:pt x="760" y="53"/>
                      <a:pt x="781" y="53"/>
                      <a:pt x="804" y="53"/>
                    </a:cubicBezTo>
                    <a:cubicBezTo>
                      <a:pt x="801" y="45"/>
                      <a:pt x="800" y="41"/>
                      <a:pt x="797" y="33"/>
                    </a:cubicBezTo>
                    <a:cubicBezTo>
                      <a:pt x="774" y="33"/>
                      <a:pt x="754" y="33"/>
                      <a:pt x="732" y="33"/>
                    </a:cubicBezTo>
                    <a:cubicBezTo>
                      <a:pt x="734" y="41"/>
                      <a:pt x="734" y="45"/>
                      <a:pt x="736" y="53"/>
                    </a:cubicBezTo>
                    <a:close/>
                    <a:moveTo>
                      <a:pt x="870" y="33"/>
                    </a:moveTo>
                    <a:cubicBezTo>
                      <a:pt x="847" y="33"/>
                      <a:pt x="827" y="33"/>
                      <a:pt x="804" y="33"/>
                    </a:cubicBezTo>
                    <a:cubicBezTo>
                      <a:pt x="808" y="41"/>
                      <a:pt x="809" y="45"/>
                      <a:pt x="812" y="53"/>
                    </a:cubicBezTo>
                    <a:cubicBezTo>
                      <a:pt x="836" y="53"/>
                      <a:pt x="857" y="53"/>
                      <a:pt x="881" y="53"/>
                    </a:cubicBezTo>
                    <a:cubicBezTo>
                      <a:pt x="877" y="45"/>
                      <a:pt x="874" y="41"/>
                      <a:pt x="870" y="33"/>
                    </a:cubicBezTo>
                    <a:close/>
                    <a:moveTo>
                      <a:pt x="880" y="33"/>
                    </a:moveTo>
                    <a:cubicBezTo>
                      <a:pt x="884" y="41"/>
                      <a:pt x="886" y="45"/>
                      <a:pt x="891" y="53"/>
                    </a:cubicBezTo>
                    <a:cubicBezTo>
                      <a:pt x="915" y="53"/>
                      <a:pt x="936" y="53"/>
                      <a:pt x="960" y="53"/>
                    </a:cubicBezTo>
                    <a:cubicBezTo>
                      <a:pt x="955" y="45"/>
                      <a:pt x="952" y="41"/>
                      <a:pt x="947" y="33"/>
                    </a:cubicBezTo>
                    <a:cubicBezTo>
                      <a:pt x="924" y="33"/>
                      <a:pt x="903" y="33"/>
                      <a:pt x="880" y="33"/>
                    </a:cubicBezTo>
                    <a:close/>
                    <a:moveTo>
                      <a:pt x="1040" y="53"/>
                    </a:moveTo>
                    <a:cubicBezTo>
                      <a:pt x="1034" y="45"/>
                      <a:pt x="1031" y="41"/>
                      <a:pt x="1024" y="33"/>
                    </a:cubicBezTo>
                    <a:cubicBezTo>
                      <a:pt x="1001" y="33"/>
                      <a:pt x="980" y="33"/>
                      <a:pt x="956" y="33"/>
                    </a:cubicBezTo>
                    <a:cubicBezTo>
                      <a:pt x="961" y="41"/>
                      <a:pt x="964" y="45"/>
                      <a:pt x="970" y="53"/>
                    </a:cubicBezTo>
                    <a:cubicBezTo>
                      <a:pt x="994" y="53"/>
                      <a:pt x="1016" y="53"/>
                      <a:pt x="1040" y="53"/>
                    </a:cubicBezTo>
                    <a:close/>
                    <a:moveTo>
                      <a:pt x="1104" y="33"/>
                    </a:moveTo>
                    <a:cubicBezTo>
                      <a:pt x="1080" y="33"/>
                      <a:pt x="1058" y="33"/>
                      <a:pt x="1034" y="33"/>
                    </a:cubicBezTo>
                    <a:cubicBezTo>
                      <a:pt x="1040" y="41"/>
                      <a:pt x="1044" y="45"/>
                      <a:pt x="1050" y="53"/>
                    </a:cubicBezTo>
                    <a:cubicBezTo>
                      <a:pt x="1075" y="53"/>
                      <a:pt x="1097" y="53"/>
                      <a:pt x="1122" y="53"/>
                    </a:cubicBezTo>
                    <a:cubicBezTo>
                      <a:pt x="1115" y="45"/>
                      <a:pt x="1111" y="41"/>
                      <a:pt x="1104" y="33"/>
                    </a:cubicBezTo>
                    <a:close/>
                    <a:moveTo>
                      <a:pt x="1132" y="53"/>
                    </a:moveTo>
                    <a:cubicBezTo>
                      <a:pt x="1157" y="53"/>
                      <a:pt x="1179" y="53"/>
                      <a:pt x="1204" y="53"/>
                    </a:cubicBezTo>
                    <a:cubicBezTo>
                      <a:pt x="1197" y="45"/>
                      <a:pt x="1193" y="41"/>
                      <a:pt x="1185" y="33"/>
                    </a:cubicBezTo>
                    <a:cubicBezTo>
                      <a:pt x="1160" y="33"/>
                      <a:pt x="1139" y="33"/>
                      <a:pt x="1114" y="33"/>
                    </a:cubicBezTo>
                    <a:cubicBezTo>
                      <a:pt x="1121" y="41"/>
                      <a:pt x="1125" y="45"/>
                      <a:pt x="1132" y="53"/>
                    </a:cubicBezTo>
                    <a:close/>
                    <a:moveTo>
                      <a:pt x="195" y="55"/>
                    </a:moveTo>
                    <a:cubicBezTo>
                      <a:pt x="152" y="55"/>
                      <a:pt x="108" y="55"/>
                      <a:pt x="64" y="55"/>
                    </a:cubicBezTo>
                    <a:cubicBezTo>
                      <a:pt x="57" y="64"/>
                      <a:pt x="53" y="68"/>
                      <a:pt x="44" y="76"/>
                    </a:cubicBezTo>
                    <a:cubicBezTo>
                      <a:pt x="89" y="76"/>
                      <a:pt x="134" y="76"/>
                      <a:pt x="178" y="76"/>
                    </a:cubicBezTo>
                    <a:cubicBezTo>
                      <a:pt x="185" y="68"/>
                      <a:pt x="188" y="63"/>
                      <a:pt x="195" y="55"/>
                    </a:cubicBezTo>
                    <a:close/>
                    <a:moveTo>
                      <a:pt x="261" y="76"/>
                    </a:moveTo>
                    <a:cubicBezTo>
                      <a:pt x="267" y="68"/>
                      <a:pt x="270" y="63"/>
                      <a:pt x="275" y="55"/>
                    </a:cubicBezTo>
                    <a:cubicBezTo>
                      <a:pt x="251" y="55"/>
                      <a:pt x="229" y="55"/>
                      <a:pt x="204" y="55"/>
                    </a:cubicBezTo>
                    <a:cubicBezTo>
                      <a:pt x="197" y="63"/>
                      <a:pt x="194" y="68"/>
                      <a:pt x="187" y="76"/>
                    </a:cubicBezTo>
                    <a:cubicBezTo>
                      <a:pt x="213" y="76"/>
                      <a:pt x="235" y="76"/>
                      <a:pt x="261" y="76"/>
                    </a:cubicBezTo>
                    <a:close/>
                    <a:moveTo>
                      <a:pt x="355" y="55"/>
                    </a:moveTo>
                    <a:cubicBezTo>
                      <a:pt x="331" y="55"/>
                      <a:pt x="310" y="55"/>
                      <a:pt x="285" y="55"/>
                    </a:cubicBezTo>
                    <a:cubicBezTo>
                      <a:pt x="280" y="63"/>
                      <a:pt x="277" y="68"/>
                      <a:pt x="271" y="76"/>
                    </a:cubicBezTo>
                    <a:cubicBezTo>
                      <a:pt x="296" y="76"/>
                      <a:pt x="318" y="76"/>
                      <a:pt x="343" y="76"/>
                    </a:cubicBezTo>
                    <a:cubicBezTo>
                      <a:pt x="348" y="68"/>
                      <a:pt x="351" y="63"/>
                      <a:pt x="355" y="55"/>
                    </a:cubicBezTo>
                    <a:close/>
                    <a:moveTo>
                      <a:pt x="435" y="55"/>
                    </a:moveTo>
                    <a:cubicBezTo>
                      <a:pt x="411" y="55"/>
                      <a:pt x="390" y="55"/>
                      <a:pt x="366" y="55"/>
                    </a:cubicBezTo>
                    <a:cubicBezTo>
                      <a:pt x="361" y="63"/>
                      <a:pt x="359" y="68"/>
                      <a:pt x="354" y="76"/>
                    </a:cubicBezTo>
                    <a:cubicBezTo>
                      <a:pt x="379" y="76"/>
                      <a:pt x="401" y="76"/>
                      <a:pt x="426" y="76"/>
                    </a:cubicBezTo>
                    <a:cubicBezTo>
                      <a:pt x="430" y="68"/>
                      <a:pt x="431" y="63"/>
                      <a:pt x="435" y="55"/>
                    </a:cubicBezTo>
                    <a:close/>
                    <a:moveTo>
                      <a:pt x="513" y="55"/>
                    </a:moveTo>
                    <a:cubicBezTo>
                      <a:pt x="489" y="55"/>
                      <a:pt x="468" y="55"/>
                      <a:pt x="445" y="55"/>
                    </a:cubicBezTo>
                    <a:cubicBezTo>
                      <a:pt x="441" y="63"/>
                      <a:pt x="440" y="68"/>
                      <a:pt x="436" y="76"/>
                    </a:cubicBezTo>
                    <a:cubicBezTo>
                      <a:pt x="461" y="76"/>
                      <a:pt x="483" y="76"/>
                      <a:pt x="507" y="76"/>
                    </a:cubicBezTo>
                    <a:cubicBezTo>
                      <a:pt x="510" y="67"/>
                      <a:pt x="511" y="63"/>
                      <a:pt x="513" y="55"/>
                    </a:cubicBezTo>
                    <a:close/>
                    <a:moveTo>
                      <a:pt x="591" y="55"/>
                    </a:moveTo>
                    <a:cubicBezTo>
                      <a:pt x="567" y="55"/>
                      <a:pt x="546" y="55"/>
                      <a:pt x="523" y="55"/>
                    </a:cubicBezTo>
                    <a:cubicBezTo>
                      <a:pt x="521" y="63"/>
                      <a:pt x="520" y="67"/>
                      <a:pt x="518" y="76"/>
                    </a:cubicBezTo>
                    <a:cubicBezTo>
                      <a:pt x="542" y="76"/>
                      <a:pt x="564" y="76"/>
                      <a:pt x="589" y="76"/>
                    </a:cubicBezTo>
                    <a:cubicBezTo>
                      <a:pt x="590" y="67"/>
                      <a:pt x="590" y="63"/>
                      <a:pt x="591" y="55"/>
                    </a:cubicBezTo>
                    <a:close/>
                    <a:moveTo>
                      <a:pt x="668" y="55"/>
                    </a:moveTo>
                    <a:cubicBezTo>
                      <a:pt x="644" y="55"/>
                      <a:pt x="623" y="55"/>
                      <a:pt x="600" y="55"/>
                    </a:cubicBezTo>
                    <a:cubicBezTo>
                      <a:pt x="599" y="63"/>
                      <a:pt x="599" y="67"/>
                      <a:pt x="598" y="76"/>
                    </a:cubicBezTo>
                    <a:cubicBezTo>
                      <a:pt x="623" y="76"/>
                      <a:pt x="645" y="76"/>
                      <a:pt x="669" y="76"/>
                    </a:cubicBezTo>
                    <a:cubicBezTo>
                      <a:pt x="669" y="67"/>
                      <a:pt x="668" y="63"/>
                      <a:pt x="668" y="55"/>
                    </a:cubicBezTo>
                    <a:close/>
                    <a:moveTo>
                      <a:pt x="745" y="55"/>
                    </a:moveTo>
                    <a:cubicBezTo>
                      <a:pt x="722" y="55"/>
                      <a:pt x="701" y="55"/>
                      <a:pt x="677" y="55"/>
                    </a:cubicBezTo>
                    <a:cubicBezTo>
                      <a:pt x="678" y="63"/>
                      <a:pt x="679" y="67"/>
                      <a:pt x="679" y="76"/>
                    </a:cubicBezTo>
                    <a:cubicBezTo>
                      <a:pt x="704" y="76"/>
                      <a:pt x="726" y="76"/>
                      <a:pt x="750" y="76"/>
                    </a:cubicBezTo>
                    <a:cubicBezTo>
                      <a:pt x="748" y="67"/>
                      <a:pt x="747" y="63"/>
                      <a:pt x="745" y="55"/>
                    </a:cubicBezTo>
                    <a:close/>
                    <a:moveTo>
                      <a:pt x="824" y="55"/>
                    </a:moveTo>
                    <a:cubicBezTo>
                      <a:pt x="800" y="55"/>
                      <a:pt x="779" y="55"/>
                      <a:pt x="756" y="55"/>
                    </a:cubicBezTo>
                    <a:cubicBezTo>
                      <a:pt x="758" y="63"/>
                      <a:pt x="759" y="67"/>
                      <a:pt x="761" y="76"/>
                    </a:cubicBezTo>
                    <a:cubicBezTo>
                      <a:pt x="786" y="76"/>
                      <a:pt x="808" y="76"/>
                      <a:pt x="832" y="76"/>
                    </a:cubicBezTo>
                    <a:cubicBezTo>
                      <a:pt x="829" y="67"/>
                      <a:pt x="827" y="63"/>
                      <a:pt x="824" y="55"/>
                    </a:cubicBezTo>
                    <a:close/>
                    <a:moveTo>
                      <a:pt x="912" y="75"/>
                    </a:moveTo>
                    <a:cubicBezTo>
                      <a:pt x="908" y="67"/>
                      <a:pt x="906" y="63"/>
                      <a:pt x="901" y="55"/>
                    </a:cubicBezTo>
                    <a:cubicBezTo>
                      <a:pt x="877" y="55"/>
                      <a:pt x="856" y="55"/>
                      <a:pt x="832" y="55"/>
                    </a:cubicBezTo>
                    <a:cubicBezTo>
                      <a:pt x="836" y="63"/>
                      <a:pt x="837" y="67"/>
                      <a:pt x="841" y="76"/>
                    </a:cubicBezTo>
                    <a:cubicBezTo>
                      <a:pt x="866" y="76"/>
                      <a:pt x="888" y="75"/>
                      <a:pt x="912" y="75"/>
                    </a:cubicBezTo>
                    <a:close/>
                    <a:moveTo>
                      <a:pt x="981" y="55"/>
                    </a:moveTo>
                    <a:cubicBezTo>
                      <a:pt x="957" y="55"/>
                      <a:pt x="935" y="55"/>
                      <a:pt x="911" y="55"/>
                    </a:cubicBezTo>
                    <a:cubicBezTo>
                      <a:pt x="916" y="63"/>
                      <a:pt x="918" y="67"/>
                      <a:pt x="923" y="75"/>
                    </a:cubicBezTo>
                    <a:cubicBezTo>
                      <a:pt x="948" y="75"/>
                      <a:pt x="970" y="75"/>
                      <a:pt x="995" y="75"/>
                    </a:cubicBezTo>
                    <a:cubicBezTo>
                      <a:pt x="990" y="67"/>
                      <a:pt x="987" y="63"/>
                      <a:pt x="981" y="55"/>
                    </a:cubicBezTo>
                    <a:close/>
                    <a:moveTo>
                      <a:pt x="1078" y="75"/>
                    </a:moveTo>
                    <a:cubicBezTo>
                      <a:pt x="1072" y="67"/>
                      <a:pt x="1068" y="63"/>
                      <a:pt x="1062" y="55"/>
                    </a:cubicBezTo>
                    <a:cubicBezTo>
                      <a:pt x="1037" y="55"/>
                      <a:pt x="1015" y="55"/>
                      <a:pt x="990" y="55"/>
                    </a:cubicBezTo>
                    <a:cubicBezTo>
                      <a:pt x="996" y="63"/>
                      <a:pt x="999" y="67"/>
                      <a:pt x="1005" y="75"/>
                    </a:cubicBezTo>
                    <a:cubicBezTo>
                      <a:pt x="1030" y="75"/>
                      <a:pt x="1053" y="75"/>
                      <a:pt x="1078" y="75"/>
                    </a:cubicBezTo>
                    <a:close/>
                    <a:moveTo>
                      <a:pt x="1088" y="75"/>
                    </a:moveTo>
                    <a:cubicBezTo>
                      <a:pt x="1134" y="75"/>
                      <a:pt x="1180" y="75"/>
                      <a:pt x="1226" y="75"/>
                    </a:cubicBezTo>
                    <a:cubicBezTo>
                      <a:pt x="1218" y="67"/>
                      <a:pt x="1214" y="63"/>
                      <a:pt x="1207" y="55"/>
                    </a:cubicBezTo>
                    <a:cubicBezTo>
                      <a:pt x="1162" y="55"/>
                      <a:pt x="1117" y="55"/>
                      <a:pt x="1072" y="55"/>
                    </a:cubicBezTo>
                    <a:cubicBezTo>
                      <a:pt x="1078" y="63"/>
                      <a:pt x="1082" y="67"/>
                      <a:pt x="1088" y="75"/>
                    </a:cubicBezTo>
                    <a:close/>
                    <a:moveTo>
                      <a:pt x="221" y="78"/>
                    </a:moveTo>
                    <a:cubicBezTo>
                      <a:pt x="161" y="78"/>
                      <a:pt x="102" y="78"/>
                      <a:pt x="43" y="79"/>
                    </a:cubicBezTo>
                    <a:cubicBezTo>
                      <a:pt x="34" y="87"/>
                      <a:pt x="30" y="92"/>
                      <a:pt x="22" y="100"/>
                    </a:cubicBezTo>
                    <a:cubicBezTo>
                      <a:pt x="83" y="100"/>
                      <a:pt x="144" y="100"/>
                      <a:pt x="204" y="100"/>
                    </a:cubicBezTo>
                    <a:cubicBezTo>
                      <a:pt x="211" y="91"/>
                      <a:pt x="214" y="87"/>
                      <a:pt x="221" y="78"/>
                    </a:cubicBezTo>
                    <a:close/>
                    <a:moveTo>
                      <a:pt x="289" y="100"/>
                    </a:moveTo>
                    <a:cubicBezTo>
                      <a:pt x="295" y="91"/>
                      <a:pt x="297" y="87"/>
                      <a:pt x="303" y="78"/>
                    </a:cubicBezTo>
                    <a:cubicBezTo>
                      <a:pt x="277" y="78"/>
                      <a:pt x="255" y="78"/>
                      <a:pt x="230" y="78"/>
                    </a:cubicBezTo>
                    <a:cubicBezTo>
                      <a:pt x="223" y="87"/>
                      <a:pt x="220" y="91"/>
                      <a:pt x="214" y="100"/>
                    </a:cubicBezTo>
                    <a:cubicBezTo>
                      <a:pt x="240" y="100"/>
                      <a:pt x="263" y="100"/>
                      <a:pt x="289" y="100"/>
                    </a:cubicBezTo>
                    <a:close/>
                    <a:moveTo>
                      <a:pt x="313" y="78"/>
                    </a:moveTo>
                    <a:cubicBezTo>
                      <a:pt x="308" y="87"/>
                      <a:pt x="305" y="91"/>
                      <a:pt x="300" y="99"/>
                    </a:cubicBezTo>
                    <a:cubicBezTo>
                      <a:pt x="326" y="99"/>
                      <a:pt x="349" y="99"/>
                      <a:pt x="375" y="99"/>
                    </a:cubicBezTo>
                    <a:cubicBezTo>
                      <a:pt x="379" y="91"/>
                      <a:pt x="381" y="87"/>
                      <a:pt x="385" y="78"/>
                    </a:cubicBezTo>
                    <a:cubicBezTo>
                      <a:pt x="360" y="78"/>
                      <a:pt x="338" y="78"/>
                      <a:pt x="313" y="78"/>
                    </a:cubicBezTo>
                    <a:close/>
                    <a:moveTo>
                      <a:pt x="468" y="78"/>
                    </a:moveTo>
                    <a:cubicBezTo>
                      <a:pt x="443" y="78"/>
                      <a:pt x="421" y="78"/>
                      <a:pt x="396" y="78"/>
                    </a:cubicBezTo>
                    <a:cubicBezTo>
                      <a:pt x="392" y="87"/>
                      <a:pt x="390" y="91"/>
                      <a:pt x="386" y="99"/>
                    </a:cubicBezTo>
                    <a:cubicBezTo>
                      <a:pt x="412" y="99"/>
                      <a:pt x="435" y="99"/>
                      <a:pt x="461" y="99"/>
                    </a:cubicBezTo>
                    <a:cubicBezTo>
                      <a:pt x="464" y="91"/>
                      <a:pt x="465" y="87"/>
                      <a:pt x="468" y="78"/>
                    </a:cubicBezTo>
                    <a:close/>
                    <a:moveTo>
                      <a:pt x="550" y="78"/>
                    </a:moveTo>
                    <a:cubicBezTo>
                      <a:pt x="525" y="78"/>
                      <a:pt x="503" y="78"/>
                      <a:pt x="478" y="78"/>
                    </a:cubicBezTo>
                    <a:cubicBezTo>
                      <a:pt x="475" y="87"/>
                      <a:pt x="474" y="91"/>
                      <a:pt x="471" y="99"/>
                    </a:cubicBezTo>
                    <a:cubicBezTo>
                      <a:pt x="497" y="99"/>
                      <a:pt x="520" y="99"/>
                      <a:pt x="546" y="99"/>
                    </a:cubicBezTo>
                    <a:cubicBezTo>
                      <a:pt x="547" y="91"/>
                      <a:pt x="548" y="86"/>
                      <a:pt x="550" y="78"/>
                    </a:cubicBezTo>
                    <a:close/>
                    <a:moveTo>
                      <a:pt x="560" y="78"/>
                    </a:moveTo>
                    <a:cubicBezTo>
                      <a:pt x="559" y="86"/>
                      <a:pt x="558" y="91"/>
                      <a:pt x="557" y="99"/>
                    </a:cubicBezTo>
                    <a:cubicBezTo>
                      <a:pt x="583" y="99"/>
                      <a:pt x="605" y="99"/>
                      <a:pt x="631" y="99"/>
                    </a:cubicBezTo>
                    <a:cubicBezTo>
                      <a:pt x="631" y="91"/>
                      <a:pt x="631" y="86"/>
                      <a:pt x="631" y="78"/>
                    </a:cubicBezTo>
                    <a:cubicBezTo>
                      <a:pt x="607" y="78"/>
                      <a:pt x="585" y="78"/>
                      <a:pt x="560" y="78"/>
                    </a:cubicBezTo>
                    <a:close/>
                    <a:moveTo>
                      <a:pt x="715" y="99"/>
                    </a:moveTo>
                    <a:cubicBezTo>
                      <a:pt x="714" y="90"/>
                      <a:pt x="713" y="86"/>
                      <a:pt x="712" y="78"/>
                    </a:cubicBezTo>
                    <a:cubicBezTo>
                      <a:pt x="687" y="78"/>
                      <a:pt x="665" y="78"/>
                      <a:pt x="641" y="78"/>
                    </a:cubicBezTo>
                    <a:cubicBezTo>
                      <a:pt x="641" y="86"/>
                      <a:pt x="641" y="91"/>
                      <a:pt x="641" y="99"/>
                    </a:cubicBezTo>
                    <a:cubicBezTo>
                      <a:pt x="667" y="99"/>
                      <a:pt x="690" y="99"/>
                      <a:pt x="715" y="99"/>
                    </a:cubicBezTo>
                    <a:close/>
                    <a:moveTo>
                      <a:pt x="801" y="99"/>
                    </a:moveTo>
                    <a:cubicBezTo>
                      <a:pt x="798" y="90"/>
                      <a:pt x="796" y="86"/>
                      <a:pt x="794" y="78"/>
                    </a:cubicBezTo>
                    <a:cubicBezTo>
                      <a:pt x="769" y="78"/>
                      <a:pt x="747" y="78"/>
                      <a:pt x="722" y="78"/>
                    </a:cubicBezTo>
                    <a:cubicBezTo>
                      <a:pt x="724" y="86"/>
                      <a:pt x="725" y="90"/>
                      <a:pt x="726" y="99"/>
                    </a:cubicBezTo>
                    <a:cubicBezTo>
                      <a:pt x="752" y="99"/>
                      <a:pt x="775" y="99"/>
                      <a:pt x="801" y="99"/>
                    </a:cubicBezTo>
                    <a:close/>
                    <a:moveTo>
                      <a:pt x="887" y="98"/>
                    </a:moveTo>
                    <a:cubicBezTo>
                      <a:pt x="882" y="90"/>
                      <a:pt x="880" y="86"/>
                      <a:pt x="876" y="78"/>
                    </a:cubicBezTo>
                    <a:cubicBezTo>
                      <a:pt x="851" y="78"/>
                      <a:pt x="829" y="78"/>
                      <a:pt x="804" y="78"/>
                    </a:cubicBezTo>
                    <a:cubicBezTo>
                      <a:pt x="807" y="86"/>
                      <a:pt x="809" y="90"/>
                      <a:pt x="812" y="99"/>
                    </a:cubicBezTo>
                    <a:cubicBezTo>
                      <a:pt x="838" y="99"/>
                      <a:pt x="861" y="98"/>
                      <a:pt x="887" y="98"/>
                    </a:cubicBezTo>
                    <a:close/>
                    <a:moveTo>
                      <a:pt x="970" y="98"/>
                    </a:moveTo>
                    <a:cubicBezTo>
                      <a:pt x="965" y="90"/>
                      <a:pt x="962" y="86"/>
                      <a:pt x="957" y="78"/>
                    </a:cubicBezTo>
                    <a:cubicBezTo>
                      <a:pt x="932" y="78"/>
                      <a:pt x="910" y="78"/>
                      <a:pt x="885" y="78"/>
                    </a:cubicBezTo>
                    <a:cubicBezTo>
                      <a:pt x="889" y="86"/>
                      <a:pt x="891" y="90"/>
                      <a:pt x="895" y="98"/>
                    </a:cubicBezTo>
                    <a:cubicBezTo>
                      <a:pt x="921" y="98"/>
                      <a:pt x="944" y="98"/>
                      <a:pt x="970" y="98"/>
                    </a:cubicBezTo>
                    <a:close/>
                    <a:moveTo>
                      <a:pt x="1057" y="98"/>
                    </a:moveTo>
                    <a:cubicBezTo>
                      <a:pt x="1050" y="90"/>
                      <a:pt x="1047" y="86"/>
                      <a:pt x="1041" y="77"/>
                    </a:cubicBezTo>
                    <a:cubicBezTo>
                      <a:pt x="1015" y="77"/>
                      <a:pt x="993" y="77"/>
                      <a:pt x="968" y="78"/>
                    </a:cubicBezTo>
                    <a:cubicBezTo>
                      <a:pt x="973" y="86"/>
                      <a:pt x="976" y="90"/>
                      <a:pt x="981" y="98"/>
                    </a:cubicBezTo>
                    <a:cubicBezTo>
                      <a:pt x="1007" y="98"/>
                      <a:pt x="1031" y="98"/>
                      <a:pt x="1057" y="98"/>
                    </a:cubicBezTo>
                    <a:close/>
                    <a:moveTo>
                      <a:pt x="1066" y="98"/>
                    </a:moveTo>
                    <a:cubicBezTo>
                      <a:pt x="1127" y="98"/>
                      <a:pt x="1187" y="98"/>
                      <a:pt x="1248" y="98"/>
                    </a:cubicBezTo>
                    <a:cubicBezTo>
                      <a:pt x="1241" y="90"/>
                      <a:pt x="1235" y="84"/>
                      <a:pt x="1228" y="77"/>
                    </a:cubicBezTo>
                    <a:cubicBezTo>
                      <a:pt x="1169" y="77"/>
                      <a:pt x="1110" y="77"/>
                      <a:pt x="1050" y="77"/>
                    </a:cubicBezTo>
                    <a:cubicBezTo>
                      <a:pt x="1057" y="86"/>
                      <a:pt x="1060" y="90"/>
                      <a:pt x="1066" y="98"/>
                    </a:cubicBezTo>
                    <a:close/>
                    <a:moveTo>
                      <a:pt x="20" y="103"/>
                    </a:moveTo>
                    <a:cubicBezTo>
                      <a:pt x="12" y="112"/>
                      <a:pt x="8" y="116"/>
                      <a:pt x="0" y="125"/>
                    </a:cubicBezTo>
                    <a:cubicBezTo>
                      <a:pt x="26" y="125"/>
                      <a:pt x="50" y="125"/>
                      <a:pt x="76" y="125"/>
                    </a:cubicBezTo>
                    <a:cubicBezTo>
                      <a:pt x="84" y="116"/>
                      <a:pt x="88" y="112"/>
                      <a:pt x="96" y="103"/>
                    </a:cubicBezTo>
                    <a:cubicBezTo>
                      <a:pt x="69" y="103"/>
                      <a:pt x="46" y="103"/>
                      <a:pt x="20" y="103"/>
                    </a:cubicBezTo>
                    <a:close/>
                    <a:moveTo>
                      <a:pt x="104" y="103"/>
                    </a:moveTo>
                    <a:cubicBezTo>
                      <a:pt x="96" y="112"/>
                      <a:pt x="93" y="116"/>
                      <a:pt x="85" y="125"/>
                    </a:cubicBezTo>
                    <a:cubicBezTo>
                      <a:pt x="112" y="125"/>
                      <a:pt x="135" y="125"/>
                      <a:pt x="162" y="125"/>
                    </a:cubicBezTo>
                    <a:cubicBezTo>
                      <a:pt x="169" y="116"/>
                      <a:pt x="172" y="112"/>
                      <a:pt x="180" y="102"/>
                    </a:cubicBezTo>
                    <a:cubicBezTo>
                      <a:pt x="153" y="102"/>
                      <a:pt x="130" y="103"/>
                      <a:pt x="104" y="103"/>
                    </a:cubicBezTo>
                    <a:close/>
                    <a:moveTo>
                      <a:pt x="173" y="125"/>
                    </a:moveTo>
                    <a:cubicBezTo>
                      <a:pt x="200" y="125"/>
                      <a:pt x="224" y="125"/>
                      <a:pt x="251" y="125"/>
                    </a:cubicBezTo>
                    <a:cubicBezTo>
                      <a:pt x="257" y="116"/>
                      <a:pt x="260" y="111"/>
                      <a:pt x="266" y="102"/>
                    </a:cubicBezTo>
                    <a:cubicBezTo>
                      <a:pt x="239" y="102"/>
                      <a:pt x="216" y="102"/>
                      <a:pt x="190" y="102"/>
                    </a:cubicBezTo>
                    <a:cubicBezTo>
                      <a:pt x="183" y="112"/>
                      <a:pt x="179" y="116"/>
                      <a:pt x="173" y="125"/>
                    </a:cubicBezTo>
                    <a:close/>
                    <a:moveTo>
                      <a:pt x="262" y="124"/>
                    </a:moveTo>
                    <a:cubicBezTo>
                      <a:pt x="296" y="124"/>
                      <a:pt x="329" y="124"/>
                      <a:pt x="363" y="124"/>
                    </a:cubicBezTo>
                    <a:cubicBezTo>
                      <a:pt x="367" y="116"/>
                      <a:pt x="369" y="111"/>
                      <a:pt x="374" y="102"/>
                    </a:cubicBezTo>
                    <a:cubicBezTo>
                      <a:pt x="341" y="102"/>
                      <a:pt x="309" y="102"/>
                      <a:pt x="277" y="102"/>
                    </a:cubicBezTo>
                    <a:cubicBezTo>
                      <a:pt x="271" y="111"/>
                      <a:pt x="268" y="116"/>
                      <a:pt x="262" y="124"/>
                    </a:cubicBezTo>
                    <a:close/>
                    <a:moveTo>
                      <a:pt x="385" y="102"/>
                    </a:moveTo>
                    <a:cubicBezTo>
                      <a:pt x="381" y="111"/>
                      <a:pt x="379" y="116"/>
                      <a:pt x="375" y="124"/>
                    </a:cubicBezTo>
                    <a:cubicBezTo>
                      <a:pt x="519" y="124"/>
                      <a:pt x="664" y="124"/>
                      <a:pt x="809" y="124"/>
                    </a:cubicBezTo>
                    <a:cubicBezTo>
                      <a:pt x="806" y="115"/>
                      <a:pt x="804" y="110"/>
                      <a:pt x="801" y="101"/>
                    </a:cubicBezTo>
                    <a:cubicBezTo>
                      <a:pt x="663" y="102"/>
                      <a:pt x="524" y="102"/>
                      <a:pt x="385" y="102"/>
                    </a:cubicBezTo>
                    <a:close/>
                    <a:moveTo>
                      <a:pt x="812" y="101"/>
                    </a:moveTo>
                    <a:cubicBezTo>
                      <a:pt x="815" y="110"/>
                      <a:pt x="817" y="115"/>
                      <a:pt x="820" y="123"/>
                    </a:cubicBezTo>
                    <a:cubicBezTo>
                      <a:pt x="853" y="123"/>
                      <a:pt x="887" y="123"/>
                      <a:pt x="920" y="123"/>
                    </a:cubicBezTo>
                    <a:cubicBezTo>
                      <a:pt x="915" y="114"/>
                      <a:pt x="913" y="110"/>
                      <a:pt x="908" y="101"/>
                    </a:cubicBezTo>
                    <a:cubicBezTo>
                      <a:pt x="876" y="101"/>
                      <a:pt x="844" y="101"/>
                      <a:pt x="812" y="101"/>
                    </a:cubicBezTo>
                    <a:close/>
                    <a:moveTo>
                      <a:pt x="918" y="101"/>
                    </a:moveTo>
                    <a:cubicBezTo>
                      <a:pt x="923" y="110"/>
                      <a:pt x="925" y="114"/>
                      <a:pt x="930" y="123"/>
                    </a:cubicBezTo>
                    <a:cubicBezTo>
                      <a:pt x="957" y="123"/>
                      <a:pt x="981" y="123"/>
                      <a:pt x="1008" y="123"/>
                    </a:cubicBezTo>
                    <a:cubicBezTo>
                      <a:pt x="1002" y="114"/>
                      <a:pt x="999" y="110"/>
                      <a:pt x="993" y="101"/>
                    </a:cubicBezTo>
                    <a:cubicBezTo>
                      <a:pt x="967" y="101"/>
                      <a:pt x="944" y="101"/>
                      <a:pt x="918" y="101"/>
                    </a:cubicBezTo>
                    <a:close/>
                    <a:moveTo>
                      <a:pt x="1010" y="113"/>
                    </a:moveTo>
                    <a:cubicBezTo>
                      <a:pt x="1012" y="117"/>
                      <a:pt x="1014" y="119"/>
                      <a:pt x="1017" y="123"/>
                    </a:cubicBezTo>
                    <a:cubicBezTo>
                      <a:pt x="1044" y="123"/>
                      <a:pt x="1068" y="123"/>
                      <a:pt x="1096" y="123"/>
                    </a:cubicBezTo>
                    <a:cubicBezTo>
                      <a:pt x="1092" y="119"/>
                      <a:pt x="1091" y="117"/>
                      <a:pt x="1088" y="113"/>
                    </a:cubicBezTo>
                    <a:cubicBezTo>
                      <a:pt x="1061" y="113"/>
                      <a:pt x="1037" y="113"/>
                      <a:pt x="1010" y="113"/>
                    </a:cubicBezTo>
                    <a:close/>
                    <a:moveTo>
                      <a:pt x="1162" y="100"/>
                    </a:moveTo>
                    <a:cubicBezTo>
                      <a:pt x="1136" y="100"/>
                      <a:pt x="1113" y="100"/>
                      <a:pt x="1087" y="100"/>
                    </a:cubicBezTo>
                    <a:cubicBezTo>
                      <a:pt x="1090" y="104"/>
                      <a:pt x="1092" y="106"/>
                      <a:pt x="1095" y="110"/>
                    </a:cubicBezTo>
                    <a:cubicBezTo>
                      <a:pt x="1121" y="110"/>
                      <a:pt x="1145" y="110"/>
                      <a:pt x="1171" y="110"/>
                    </a:cubicBezTo>
                    <a:cubicBezTo>
                      <a:pt x="1168" y="106"/>
                      <a:pt x="1166" y="104"/>
                      <a:pt x="1162" y="100"/>
                    </a:cubicBezTo>
                    <a:close/>
                    <a:moveTo>
                      <a:pt x="1097" y="113"/>
                    </a:moveTo>
                    <a:cubicBezTo>
                      <a:pt x="1100" y="117"/>
                      <a:pt x="1102" y="119"/>
                      <a:pt x="1105" y="123"/>
                    </a:cubicBezTo>
                    <a:cubicBezTo>
                      <a:pt x="1131" y="123"/>
                      <a:pt x="1157" y="123"/>
                      <a:pt x="1183" y="123"/>
                    </a:cubicBezTo>
                    <a:cubicBezTo>
                      <a:pt x="1179" y="119"/>
                      <a:pt x="1177" y="117"/>
                      <a:pt x="1174" y="113"/>
                    </a:cubicBezTo>
                    <a:cubicBezTo>
                      <a:pt x="1147" y="113"/>
                      <a:pt x="1124" y="113"/>
                      <a:pt x="1097" y="113"/>
                    </a:cubicBezTo>
                    <a:close/>
                    <a:moveTo>
                      <a:pt x="1263" y="113"/>
                    </a:moveTo>
                    <a:cubicBezTo>
                      <a:pt x="1235" y="113"/>
                      <a:pt x="1211" y="113"/>
                      <a:pt x="1184" y="113"/>
                    </a:cubicBezTo>
                    <a:cubicBezTo>
                      <a:pt x="1187" y="117"/>
                      <a:pt x="1189" y="119"/>
                      <a:pt x="1192" y="123"/>
                    </a:cubicBezTo>
                    <a:cubicBezTo>
                      <a:pt x="1219" y="123"/>
                      <a:pt x="1246" y="123"/>
                      <a:pt x="1272" y="123"/>
                    </a:cubicBezTo>
                    <a:cubicBezTo>
                      <a:pt x="1269" y="119"/>
                      <a:pt x="1267" y="117"/>
                      <a:pt x="1263" y="113"/>
                    </a:cubicBezTo>
                    <a:close/>
                  </a:path>
                </a:pathLst>
              </a:custGeom>
              <a:solidFill>
                <a:srgbClr val="4D4D4D"/>
              </a:solidFill>
              <a:ln w="9525">
                <a:noFill/>
                <a:round/>
                <a:headEnd/>
                <a:tailEnd/>
              </a:ln>
            </p:spPr>
            <p:txBody>
              <a:bodyPr/>
              <a:lstStyle/>
              <a:p>
                <a:endParaRPr lang="en-US" sz="1600"/>
              </a:p>
            </p:txBody>
          </p:sp>
        </p:grpSp>
      </p:grpSp>
      <p:sp>
        <p:nvSpPr>
          <p:cNvPr id="213" name="Rectangle 43" descr="ADC and DDC Enable Storage, Server, &#10;Network and DC  Consolidation"/>
          <p:cNvSpPr>
            <a:spLocks noChangeArrowheads="1"/>
          </p:cNvSpPr>
          <p:nvPr/>
        </p:nvSpPr>
        <p:spPr bwMode="gray">
          <a:xfrm>
            <a:off x="2086984" y="3184633"/>
            <a:ext cx="4834078" cy="1401135"/>
          </a:xfrm>
          <a:prstGeom prst="rect">
            <a:avLst/>
          </a:prstGeom>
          <a:gradFill rotWithShape="1">
            <a:gsLst>
              <a:gs pos="0">
                <a:srgbClr val="2A79D0">
                  <a:gamma/>
                  <a:tint val="52157"/>
                  <a:invGamma/>
                </a:srgbClr>
              </a:gs>
              <a:gs pos="100000">
                <a:srgbClr val="2A79D0"/>
              </a:gs>
            </a:gsLst>
            <a:lin ang="5400000" scaled="1"/>
          </a:gradFill>
          <a:ln w="12700">
            <a:solidFill>
              <a:schemeClr val="bg1"/>
            </a:solidFill>
            <a:miter lim="800000"/>
            <a:headEnd/>
            <a:tailEnd/>
          </a:ln>
          <a:effectLst/>
        </p:spPr>
        <p:txBody>
          <a:bodyPr wrap="none" anchor="ctr">
            <a:prstTxWarp prst="textNoShape">
              <a:avLst/>
            </a:prstTxWarp>
          </a:bodyPr>
          <a:lstStyle/>
          <a:p>
            <a:pPr algn="ctr"/>
            <a:r>
              <a:rPr lang="en-US" sz="2000" dirty="0" smtClean="0">
                <a:solidFill>
                  <a:schemeClr val="bg1"/>
                </a:solidFill>
              </a:rPr>
              <a:t>ADC and DDC -</a:t>
            </a:r>
          </a:p>
          <a:p>
            <a:pPr algn="ctr"/>
            <a:r>
              <a:rPr lang="en-US" sz="2000" dirty="0" smtClean="0">
                <a:solidFill>
                  <a:schemeClr val="bg1"/>
                </a:solidFill>
              </a:rPr>
              <a:t>Enable Consolidation of Storage, Server, </a:t>
            </a:r>
          </a:p>
          <a:p>
            <a:pPr algn="ctr"/>
            <a:r>
              <a:rPr lang="en-US" sz="2000" dirty="0" smtClean="0">
                <a:solidFill>
                  <a:schemeClr val="bg1"/>
                </a:solidFill>
              </a:rPr>
              <a:t>Network and Datacenter.</a:t>
            </a:r>
          </a:p>
        </p:txBody>
      </p:sp>
      <p:sp>
        <p:nvSpPr>
          <p:cNvPr id="109" name="Right Arrow 108"/>
          <p:cNvSpPr>
            <a:spLocks noChangeArrowheads="1"/>
          </p:cNvSpPr>
          <p:nvPr/>
        </p:nvSpPr>
        <p:spPr bwMode="auto">
          <a:xfrm>
            <a:off x="1143000" y="1295400"/>
            <a:ext cx="609600" cy="304800"/>
          </a:xfrm>
          <a:prstGeom prst="rightArrow">
            <a:avLst>
              <a:gd name="adj1" fmla="val 50000"/>
              <a:gd name="adj2" fmla="val 50000"/>
            </a:avLst>
          </a:prstGeom>
          <a:solidFill>
            <a:schemeClr val="accent1"/>
          </a:solidFill>
          <a:ln w="9525" algn="ctr">
            <a:solidFill>
              <a:schemeClr val="tx1"/>
            </a:solidFill>
            <a:bevel/>
            <a:headEnd/>
            <a:tailEnd/>
          </a:ln>
        </p:spPr>
        <p:txBody>
          <a:bodyPr/>
          <a:lstStyle/>
          <a:p>
            <a:endParaRPr lang="en-US"/>
          </a:p>
        </p:txBody>
      </p:sp>
      <p:sp>
        <p:nvSpPr>
          <p:cNvPr id="110" name="Right Arrow 109"/>
          <p:cNvSpPr>
            <a:spLocks noChangeArrowheads="1"/>
          </p:cNvSpPr>
          <p:nvPr/>
        </p:nvSpPr>
        <p:spPr bwMode="auto">
          <a:xfrm>
            <a:off x="990600" y="1752600"/>
            <a:ext cx="609600" cy="304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blinds(horizontal)">
                                      <p:cBhvr>
                                        <p:cTn id="11" dur="500"/>
                                        <p:tgtEl>
                                          <p:spTgt spid="9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95"/>
                                        </p:tgtEl>
                                        <p:attrNameLst>
                                          <p:attrName>style.visibility</p:attrName>
                                        </p:attrNameLst>
                                      </p:cBhvr>
                                      <p:to>
                                        <p:strVal val="visible"/>
                                      </p:to>
                                    </p:set>
                                    <p:animEffect transition="in" filter="blinds(horizontal)">
                                      <p:cBhvr>
                                        <p:cTn id="20" dur="500"/>
                                        <p:tgtEl>
                                          <p:spTgt spid="9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5"/>
                                        </p:tgtEl>
                                        <p:attrNameLst>
                                          <p:attrName>style.visibility</p:attrName>
                                        </p:attrNameLst>
                                      </p:cBhvr>
                                      <p:to>
                                        <p:strVal val="visible"/>
                                      </p:to>
                                    </p:set>
                                    <p:animEffect transition="in" filter="blinds(horizontal)">
                                      <p:cBhvr>
                                        <p:cTn id="25" dur="500"/>
                                        <p:tgtEl>
                                          <p:spTgt spid="21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linds(horizontal)">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09"/>
                                        </p:tgtEl>
                                        <p:attrNameLst>
                                          <p:attrName>style.visibility</p:attrName>
                                        </p:attrNameLst>
                                      </p:cBhvr>
                                      <p:to>
                                        <p:strVal val="visible"/>
                                      </p:to>
                                    </p:set>
                                    <p:animEffect transition="in" filter="blinds(horizontal)">
                                      <p:cBhvr>
                                        <p:cTn id="41" dur="500"/>
                                        <p:tgtEl>
                                          <p:spTgt spid="10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10"/>
                                        </p:tgtEl>
                                        <p:attrNameLst>
                                          <p:attrName>style.visibility</p:attrName>
                                        </p:attrNameLst>
                                      </p:cBhvr>
                                      <p:to>
                                        <p:strVal val="visible"/>
                                      </p:to>
                                    </p:set>
                                    <p:animEffect transition="in" filter="blinds(horizontal)">
                                      <p:cBhvr>
                                        <p:cTn id="44" dur="500"/>
                                        <p:tgtEl>
                                          <p:spTgt spid="110"/>
                                        </p:tgtEl>
                                      </p:cBhvr>
                                    </p:animEffect>
                                  </p:childTnLst>
                                </p:cTn>
                              </p:par>
                            </p:childTnLst>
                          </p:cTn>
                        </p:par>
                        <p:par>
                          <p:cTn id="45" fill="hold">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114"/>
                                        </p:tgtEl>
                                        <p:attrNameLst>
                                          <p:attrName>style.visibility</p:attrName>
                                        </p:attrNameLst>
                                      </p:cBhvr>
                                      <p:to>
                                        <p:strVal val="visible"/>
                                      </p:to>
                                    </p:set>
                                    <p:animEffect transition="in" filter="blinds(horizontal)">
                                      <p:cBhvr>
                                        <p:cTn id="48" dur="500"/>
                                        <p:tgtEl>
                                          <p:spTgt spid="114"/>
                                        </p:tgtEl>
                                      </p:cBhvr>
                                    </p:animEffect>
                                  </p:childTnLst>
                                </p:cTn>
                              </p:par>
                              <p:par>
                                <p:cTn id="49" presetID="3" presetClass="entr" presetSubtype="10" fill="hold" grpId="1" nodeType="withEffect">
                                  <p:stCondLst>
                                    <p:cond delay="0"/>
                                  </p:stCondLst>
                                  <p:childTnLst>
                                    <p:set>
                                      <p:cBhvr>
                                        <p:cTn id="50" dur="1" fill="hold">
                                          <p:stCondLst>
                                            <p:cond delay="0"/>
                                          </p:stCondLst>
                                        </p:cTn>
                                        <p:tgtEl>
                                          <p:spTgt spid="114"/>
                                        </p:tgtEl>
                                        <p:attrNameLst>
                                          <p:attrName>style.visibility</p:attrName>
                                        </p:attrNameLst>
                                      </p:cBhvr>
                                      <p:to>
                                        <p:strVal val="visible"/>
                                      </p:to>
                                    </p:set>
                                    <p:animEffect transition="in" filter="blinds(horizontal)">
                                      <p:cBhvr>
                                        <p:cTn id="51" dur="500"/>
                                        <p:tgtEl>
                                          <p:spTgt spid="11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13"/>
                                        </p:tgtEl>
                                        <p:attrNameLst>
                                          <p:attrName>style.visibility</p:attrName>
                                        </p:attrNameLst>
                                      </p:cBhvr>
                                      <p:to>
                                        <p:strVal val="visible"/>
                                      </p:to>
                                    </p:set>
                                    <p:animEffect transition="in" filter="blinds(horizontal)">
                                      <p:cBhvr>
                                        <p:cTn id="56" dur="500"/>
                                        <p:tgtEl>
                                          <p:spTgt spid="213"/>
                                        </p:tgtEl>
                                      </p:cBhvr>
                                    </p:animEffect>
                                  </p:childTnLst>
                                </p:cTn>
                              </p:par>
                              <p:par>
                                <p:cTn id="57" presetID="3" presetClass="entr" presetSubtype="10" fill="hold" nodeType="withEffect">
                                  <p:stCondLst>
                                    <p:cond delay="0"/>
                                  </p:stCondLst>
                                  <p:childTnLst>
                                    <p:set>
                                      <p:cBhvr>
                                        <p:cTn id="58" dur="1" fill="hold">
                                          <p:stCondLst>
                                            <p:cond delay="0"/>
                                          </p:stCondLst>
                                        </p:cTn>
                                        <p:tgtEl>
                                          <p:spTgt spid="116"/>
                                        </p:tgtEl>
                                        <p:attrNameLst>
                                          <p:attrName>style.visibility</p:attrName>
                                        </p:attrNameLst>
                                      </p:cBhvr>
                                      <p:to>
                                        <p:strVal val="visible"/>
                                      </p:to>
                                    </p:set>
                                    <p:animEffect transition="in" filter="blinds(horizontal)">
                                      <p:cBhvr>
                                        <p:cTn id="59" dur="500"/>
                                        <p:tgtEl>
                                          <p:spTgt spid="116"/>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accel="50000" decel="50000" fill="hold" nodeType="clickEffect">
                                  <p:stCondLst>
                                    <p:cond delay="0"/>
                                  </p:stCondLst>
                                  <p:childTnLst>
                                    <p:set>
                                      <p:cBhvr>
                                        <p:cTn id="63" dur="1" fill="hold">
                                          <p:stCondLst>
                                            <p:cond delay="0"/>
                                          </p:stCondLst>
                                        </p:cTn>
                                        <p:tgtEl>
                                          <p:spTgt spid="197"/>
                                        </p:tgtEl>
                                        <p:attrNameLst>
                                          <p:attrName>style.visibility</p:attrName>
                                        </p:attrNameLst>
                                      </p:cBhvr>
                                      <p:to>
                                        <p:strVal val="visible"/>
                                      </p:to>
                                    </p:set>
                                    <p:anim calcmode="lin" valueType="num">
                                      <p:cBhvr additive="base">
                                        <p:cTn id="64" dur="500" fill="hold"/>
                                        <p:tgtEl>
                                          <p:spTgt spid="197"/>
                                        </p:tgtEl>
                                        <p:attrNameLst>
                                          <p:attrName>ppt_x</p:attrName>
                                        </p:attrNameLst>
                                      </p:cBhvr>
                                      <p:tavLst>
                                        <p:tav tm="0">
                                          <p:val>
                                            <p:strVal val="#ppt_x"/>
                                          </p:val>
                                        </p:tav>
                                        <p:tav tm="100000">
                                          <p:val>
                                            <p:strVal val="#ppt_x"/>
                                          </p:val>
                                        </p:tav>
                                      </p:tavLst>
                                    </p:anim>
                                    <p:anim calcmode="lin" valueType="num">
                                      <p:cBhvr additive="base">
                                        <p:cTn id="65" dur="500" fill="hold"/>
                                        <p:tgtEl>
                                          <p:spTgt spid="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95" grpId="0" autoUpdateAnimBg="0"/>
      <p:bldP spid="94" grpId="0" autoUpdateAnimBg="0"/>
      <p:bldP spid="114" grpId="0" autoUpdateAnimBg="0"/>
      <p:bldP spid="114" grpId="1"/>
      <p:bldP spid="118" grpId="0" animBg="1"/>
      <p:bldP spid="122" grpId="0" animBg="1"/>
      <p:bldP spid="213" grpId="0" animBg="1"/>
      <p:bldP spid="109" grpId="0" animBg="1"/>
      <p:bldP spid="110" grpId="0" animBg="1"/>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从应用交付网络架构到云计算</a:t>
            </a:r>
            <a:endParaRPr lang="en-US" dirty="0"/>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fld id="{D0A837A3-AB63-6543-B331-A2675DD81497}" type="slidenum">
              <a:rPr lang="en-US" smtClean="0"/>
              <a:pPr/>
              <a:t>28</a:t>
            </a:fld>
            <a:endParaRPr lang="en-US"/>
          </a:p>
        </p:txBody>
      </p:sp>
      <p:grpSp>
        <p:nvGrpSpPr>
          <p:cNvPr id="3" name="Group 3"/>
          <p:cNvGrpSpPr>
            <a:grpSpLocks/>
          </p:cNvGrpSpPr>
          <p:nvPr/>
        </p:nvGrpSpPr>
        <p:grpSpPr bwMode="auto">
          <a:xfrm>
            <a:off x="319087" y="1343586"/>
            <a:ext cx="8824913" cy="4657725"/>
            <a:chOff x="152400" y="1209675"/>
            <a:chExt cx="8824913" cy="4657725"/>
          </a:xfrm>
        </p:grpSpPr>
        <p:pic>
          <p:nvPicPr>
            <p:cNvPr id="43" name="Picture 2"/>
            <p:cNvPicPr>
              <a:picLocks noChangeAspect="1" noChangeArrowheads="1"/>
            </p:cNvPicPr>
            <p:nvPr/>
          </p:nvPicPr>
          <p:blipFill>
            <a:blip r:embed="rId2" cstate="print"/>
            <a:srcRect/>
            <a:stretch>
              <a:fillRect/>
            </a:stretch>
          </p:blipFill>
          <p:spPr bwMode="auto">
            <a:xfrm>
              <a:off x="166688" y="1209675"/>
              <a:ext cx="8810625" cy="4438650"/>
            </a:xfrm>
            <a:prstGeom prst="rect">
              <a:avLst/>
            </a:prstGeom>
            <a:noFill/>
            <a:ln w="9525">
              <a:noFill/>
              <a:miter lim="800000"/>
              <a:headEnd/>
              <a:tailEnd/>
            </a:ln>
          </p:spPr>
        </p:pic>
        <p:sp>
          <p:nvSpPr>
            <p:cNvPr id="44" name="Rectangle 2"/>
            <p:cNvSpPr>
              <a:spLocks noChangeArrowheads="1"/>
            </p:cNvSpPr>
            <p:nvPr/>
          </p:nvSpPr>
          <p:spPr bwMode="auto">
            <a:xfrm>
              <a:off x="152400" y="5181600"/>
              <a:ext cx="1600200" cy="685800"/>
            </a:xfrm>
            <a:prstGeom prst="rect">
              <a:avLst/>
            </a:prstGeom>
            <a:solidFill>
              <a:schemeClr val="bg1"/>
            </a:solidFill>
            <a:ln w="9525" algn="ctr">
              <a:noFill/>
              <a:round/>
              <a:headEnd/>
              <a:tailEnd/>
            </a:ln>
          </p:spPr>
          <p:txBody>
            <a:bodyPr/>
            <a:lstStyle/>
            <a:p>
              <a:endParaRPr lang="en-US"/>
            </a:p>
          </p:txBody>
        </p:sp>
      </p:grpSp>
      <p:sp>
        <p:nvSpPr>
          <p:cNvPr id="45" name="Rectangle 61"/>
          <p:cNvSpPr/>
          <p:nvPr/>
        </p:nvSpPr>
        <p:spPr>
          <a:xfrm>
            <a:off x="204952" y="2774736"/>
            <a:ext cx="3515710" cy="6621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12" descr="F5logo (blue background)"/>
          <p:cNvPicPr>
            <a:picLocks noChangeAspect="1" noChangeArrowheads="1"/>
          </p:cNvPicPr>
          <p:nvPr/>
        </p:nvPicPr>
        <p:blipFill>
          <a:blip r:embed="rId3" cstate="print">
            <a:clrChange>
              <a:clrFrom>
                <a:srgbClr val="647C94"/>
              </a:clrFrom>
              <a:clrTo>
                <a:srgbClr val="647C94">
                  <a:alpha val="0"/>
                </a:srgbClr>
              </a:clrTo>
            </a:clrChange>
          </a:blip>
          <a:srcRect/>
          <a:stretch>
            <a:fillRect/>
          </a:stretch>
        </p:blipFill>
        <p:spPr bwMode="auto">
          <a:xfrm>
            <a:off x="3124200" y="3768474"/>
            <a:ext cx="438150" cy="393700"/>
          </a:xfrm>
          <a:prstGeom prst="rect">
            <a:avLst/>
          </a:prstGeom>
          <a:noFill/>
          <a:ln w="9525">
            <a:noFill/>
            <a:miter lim="800000"/>
            <a:headEnd/>
            <a:tailEnd/>
          </a:ln>
        </p:spPr>
      </p:pic>
      <p:pic>
        <p:nvPicPr>
          <p:cNvPr id="47" name="Picture 12" descr="F5logo (blue background)"/>
          <p:cNvPicPr>
            <a:picLocks noChangeAspect="1" noChangeArrowheads="1"/>
          </p:cNvPicPr>
          <p:nvPr/>
        </p:nvPicPr>
        <p:blipFill>
          <a:blip r:embed="rId3" cstate="print">
            <a:clrChange>
              <a:clrFrom>
                <a:srgbClr val="647C94"/>
              </a:clrFrom>
              <a:clrTo>
                <a:srgbClr val="647C94">
                  <a:alpha val="0"/>
                </a:srgbClr>
              </a:clrTo>
            </a:clrChange>
          </a:blip>
          <a:srcRect/>
          <a:stretch>
            <a:fillRect/>
          </a:stretch>
        </p:blipFill>
        <p:spPr bwMode="auto">
          <a:xfrm>
            <a:off x="1143000" y="3920874"/>
            <a:ext cx="438150" cy="393700"/>
          </a:xfrm>
          <a:prstGeom prst="rect">
            <a:avLst/>
          </a:prstGeom>
          <a:noFill/>
          <a:ln w="9525">
            <a:noFill/>
            <a:miter lim="800000"/>
            <a:headEnd/>
            <a:tailEnd/>
          </a:ln>
        </p:spPr>
      </p:pic>
      <p:sp>
        <p:nvSpPr>
          <p:cNvPr id="48" name="Flowchart: Magnetic Disk 9"/>
          <p:cNvSpPr>
            <a:spLocks noChangeArrowheads="1"/>
          </p:cNvSpPr>
          <p:nvPr/>
        </p:nvSpPr>
        <p:spPr bwMode="auto">
          <a:xfrm>
            <a:off x="152400" y="4301874"/>
            <a:ext cx="304800" cy="457200"/>
          </a:xfrm>
          <a:prstGeom prst="flowChartMagneticDisk">
            <a:avLst/>
          </a:prstGeom>
          <a:solidFill>
            <a:schemeClr val="accent1"/>
          </a:solidFill>
          <a:ln w="9525" algn="ctr">
            <a:solidFill>
              <a:schemeClr val="tx1"/>
            </a:solidFill>
            <a:round/>
            <a:headEnd/>
            <a:tailEnd/>
          </a:ln>
        </p:spPr>
        <p:txBody>
          <a:bodyPr/>
          <a:lstStyle/>
          <a:p>
            <a:endParaRPr lang="en-US"/>
          </a:p>
        </p:txBody>
      </p:sp>
      <p:cxnSp>
        <p:nvCxnSpPr>
          <p:cNvPr id="49" name="Straight Connector 11"/>
          <p:cNvCxnSpPr>
            <a:cxnSpLocks noChangeShapeType="1"/>
            <a:stCxn id="54" idx="4"/>
          </p:cNvCxnSpPr>
          <p:nvPr/>
        </p:nvCxnSpPr>
        <p:spPr bwMode="auto">
          <a:xfrm>
            <a:off x="457200" y="3616074"/>
            <a:ext cx="228600" cy="457200"/>
          </a:xfrm>
          <a:prstGeom prst="line">
            <a:avLst/>
          </a:prstGeom>
          <a:noFill/>
          <a:ln w="9525" algn="ctr">
            <a:solidFill>
              <a:schemeClr val="tx1"/>
            </a:solidFill>
            <a:round/>
            <a:headEnd/>
            <a:tailEnd/>
          </a:ln>
        </p:spPr>
      </p:cxnSp>
      <p:cxnSp>
        <p:nvCxnSpPr>
          <p:cNvPr id="50" name="Straight Connector 13"/>
          <p:cNvCxnSpPr>
            <a:cxnSpLocks noChangeShapeType="1"/>
            <a:stCxn id="48" idx="4"/>
          </p:cNvCxnSpPr>
          <p:nvPr/>
        </p:nvCxnSpPr>
        <p:spPr bwMode="auto">
          <a:xfrm flipV="1">
            <a:off x="457200" y="4073274"/>
            <a:ext cx="228600" cy="457200"/>
          </a:xfrm>
          <a:prstGeom prst="line">
            <a:avLst/>
          </a:prstGeom>
          <a:noFill/>
          <a:ln w="9525" algn="ctr">
            <a:solidFill>
              <a:schemeClr val="tx1"/>
            </a:solidFill>
            <a:round/>
            <a:headEnd/>
            <a:tailEnd/>
          </a:ln>
        </p:spPr>
      </p:cxnSp>
      <p:pic>
        <p:nvPicPr>
          <p:cNvPr id="51" name="Picture 12" descr="F5logo (blue background)"/>
          <p:cNvPicPr>
            <a:picLocks noChangeAspect="1" noChangeArrowheads="1"/>
          </p:cNvPicPr>
          <p:nvPr/>
        </p:nvPicPr>
        <p:blipFill>
          <a:blip r:embed="rId3" cstate="print">
            <a:clrChange>
              <a:clrFrom>
                <a:srgbClr val="647C94"/>
              </a:clrFrom>
              <a:clrTo>
                <a:srgbClr val="647C94">
                  <a:alpha val="0"/>
                </a:srgbClr>
              </a:clrTo>
            </a:clrChange>
          </a:blip>
          <a:srcRect/>
          <a:stretch>
            <a:fillRect/>
          </a:stretch>
        </p:blipFill>
        <p:spPr bwMode="auto">
          <a:xfrm>
            <a:off x="381000" y="3920874"/>
            <a:ext cx="438150" cy="393700"/>
          </a:xfrm>
          <a:prstGeom prst="rect">
            <a:avLst/>
          </a:prstGeom>
          <a:noFill/>
          <a:ln w="9525">
            <a:noFill/>
            <a:miter lim="800000"/>
            <a:headEnd/>
            <a:tailEnd/>
          </a:ln>
        </p:spPr>
      </p:pic>
      <p:cxnSp>
        <p:nvCxnSpPr>
          <p:cNvPr id="52" name="Straight Connector 17"/>
          <p:cNvCxnSpPr>
            <a:cxnSpLocks noChangeShapeType="1"/>
          </p:cNvCxnSpPr>
          <p:nvPr/>
        </p:nvCxnSpPr>
        <p:spPr bwMode="auto">
          <a:xfrm rot="10800000" flipH="1">
            <a:off x="2219450" y="4041524"/>
            <a:ext cx="438150" cy="1588"/>
          </a:xfrm>
          <a:prstGeom prst="line">
            <a:avLst/>
          </a:prstGeom>
          <a:noFill/>
          <a:ln w="9525" algn="ctr">
            <a:solidFill>
              <a:schemeClr val="tx1"/>
            </a:solidFill>
            <a:round/>
            <a:headEnd/>
            <a:tailEnd/>
          </a:ln>
        </p:spPr>
      </p:cxnSp>
      <p:pic>
        <p:nvPicPr>
          <p:cNvPr id="53" name="Picture 12" descr="F5logo (blue background)"/>
          <p:cNvPicPr>
            <a:picLocks noChangeAspect="1" noChangeArrowheads="1"/>
          </p:cNvPicPr>
          <p:nvPr/>
        </p:nvPicPr>
        <p:blipFill>
          <a:blip r:embed="rId3" cstate="print">
            <a:clrChange>
              <a:clrFrom>
                <a:srgbClr val="647C94"/>
              </a:clrFrom>
              <a:clrTo>
                <a:srgbClr val="647C94">
                  <a:alpha val="0"/>
                </a:srgbClr>
              </a:clrTo>
            </a:clrChange>
          </a:blip>
          <a:srcRect/>
          <a:stretch>
            <a:fillRect/>
          </a:stretch>
        </p:blipFill>
        <p:spPr bwMode="auto">
          <a:xfrm>
            <a:off x="2196296" y="3879398"/>
            <a:ext cx="438150" cy="393700"/>
          </a:xfrm>
          <a:prstGeom prst="rect">
            <a:avLst/>
          </a:prstGeom>
          <a:noFill/>
          <a:ln w="9525">
            <a:noFill/>
            <a:miter lim="800000"/>
            <a:headEnd/>
            <a:tailEnd/>
          </a:ln>
        </p:spPr>
      </p:pic>
      <p:sp>
        <p:nvSpPr>
          <p:cNvPr id="54" name="Flowchart: Magnetic Disk 8"/>
          <p:cNvSpPr>
            <a:spLocks noChangeArrowheads="1"/>
          </p:cNvSpPr>
          <p:nvPr/>
        </p:nvSpPr>
        <p:spPr bwMode="auto">
          <a:xfrm>
            <a:off x="152400" y="3387474"/>
            <a:ext cx="304800" cy="457200"/>
          </a:xfrm>
          <a:prstGeom prst="flowChartMagneticDisk">
            <a:avLst/>
          </a:prstGeom>
          <a:solidFill>
            <a:schemeClr val="accent1"/>
          </a:solidFill>
          <a:ln w="9525" algn="ctr">
            <a:solidFill>
              <a:schemeClr val="tx1"/>
            </a:solidFill>
            <a:round/>
            <a:headEnd/>
            <a:tailEnd/>
          </a:ln>
        </p:spPr>
        <p:txBody>
          <a:bodyPr/>
          <a:lstStyle/>
          <a:p>
            <a:endParaRPr lang="en-US"/>
          </a:p>
        </p:txBody>
      </p:sp>
      <p:cxnSp>
        <p:nvCxnSpPr>
          <p:cNvPr id="55" name="Straight Connector 37"/>
          <p:cNvCxnSpPr>
            <a:cxnSpLocks noChangeShapeType="1"/>
            <a:stCxn id="80" idx="2"/>
          </p:cNvCxnSpPr>
          <p:nvPr/>
        </p:nvCxnSpPr>
        <p:spPr bwMode="auto">
          <a:xfrm rot="16200000" flipH="1">
            <a:off x="4150210" y="3949406"/>
            <a:ext cx="1745383" cy="2128477"/>
          </a:xfrm>
          <a:prstGeom prst="line">
            <a:avLst/>
          </a:prstGeom>
          <a:noFill/>
          <a:ln w="9525" algn="ctr">
            <a:solidFill>
              <a:srgbClr val="FFC000"/>
            </a:solidFill>
            <a:round/>
            <a:headEnd/>
            <a:tailEnd/>
          </a:ln>
        </p:spPr>
      </p:cxnSp>
      <p:sp>
        <p:nvSpPr>
          <p:cNvPr id="56" name="Rounded Rectangle 31"/>
          <p:cNvSpPr>
            <a:spLocks noChangeArrowheads="1"/>
          </p:cNvSpPr>
          <p:nvPr/>
        </p:nvSpPr>
        <p:spPr bwMode="auto">
          <a:xfrm>
            <a:off x="115750" y="2866327"/>
            <a:ext cx="3733800" cy="2498347"/>
          </a:xfrm>
          <a:prstGeom prst="roundRect">
            <a:avLst>
              <a:gd name="adj" fmla="val 16667"/>
            </a:avLst>
          </a:prstGeom>
          <a:solidFill>
            <a:schemeClr val="accent1">
              <a:alpha val="23137"/>
            </a:schemeClr>
          </a:solidFill>
          <a:ln w="9525" algn="ctr">
            <a:solidFill>
              <a:schemeClr val="tx1"/>
            </a:solidFill>
            <a:round/>
            <a:headEnd/>
            <a:tailEnd/>
          </a:ln>
        </p:spPr>
        <p:txBody>
          <a:bodyPr/>
          <a:lstStyle/>
          <a:p>
            <a:endParaRPr lang="en-US"/>
          </a:p>
        </p:txBody>
      </p:sp>
      <p:sp>
        <p:nvSpPr>
          <p:cNvPr id="57" name="TextBox 31"/>
          <p:cNvSpPr txBox="1">
            <a:spLocks noChangeArrowheads="1"/>
          </p:cNvSpPr>
          <p:nvPr/>
        </p:nvSpPr>
        <p:spPr bwMode="auto">
          <a:xfrm>
            <a:off x="1450436" y="5063874"/>
            <a:ext cx="2475186" cy="400110"/>
          </a:xfrm>
          <a:prstGeom prst="rect">
            <a:avLst/>
          </a:prstGeom>
          <a:noFill/>
          <a:ln w="9525">
            <a:noFill/>
            <a:miter lim="800000"/>
            <a:headEnd/>
            <a:tailEnd/>
          </a:ln>
        </p:spPr>
        <p:txBody>
          <a:bodyPr wrap="square">
            <a:spAutoFit/>
          </a:bodyPr>
          <a:lstStyle/>
          <a:p>
            <a:r>
              <a:rPr lang="en-US" sz="2000" b="1" dirty="0" smtClean="0">
                <a:solidFill>
                  <a:srgbClr val="FF0000"/>
                </a:solidFill>
              </a:rPr>
              <a:t>Cloud Data </a:t>
            </a:r>
            <a:r>
              <a:rPr lang="en-US" sz="2000" b="1" dirty="0">
                <a:solidFill>
                  <a:srgbClr val="FF0000"/>
                </a:solidFill>
              </a:rPr>
              <a:t>Centre</a:t>
            </a:r>
          </a:p>
        </p:txBody>
      </p:sp>
      <p:grpSp>
        <p:nvGrpSpPr>
          <p:cNvPr id="5" name="Group 44"/>
          <p:cNvGrpSpPr/>
          <p:nvPr/>
        </p:nvGrpSpPr>
        <p:grpSpPr>
          <a:xfrm>
            <a:off x="2080508" y="1630090"/>
            <a:ext cx="1332543" cy="2235848"/>
            <a:chOff x="2048610" y="1456664"/>
            <a:chExt cx="1332543" cy="2235848"/>
          </a:xfrm>
        </p:grpSpPr>
        <p:cxnSp>
          <p:nvCxnSpPr>
            <p:cNvPr id="59" name="Straight Connector 27"/>
            <p:cNvCxnSpPr>
              <a:cxnSpLocks noChangeShapeType="1"/>
            </p:cNvCxnSpPr>
            <p:nvPr/>
          </p:nvCxnSpPr>
          <p:spPr bwMode="auto">
            <a:xfrm rot="5400000">
              <a:off x="1661820" y="2748468"/>
              <a:ext cx="1611867" cy="276221"/>
            </a:xfrm>
            <a:prstGeom prst="line">
              <a:avLst/>
            </a:prstGeom>
            <a:noFill/>
            <a:ln w="9525" algn="ctr">
              <a:solidFill>
                <a:srgbClr val="FFC000"/>
              </a:solidFill>
              <a:round/>
              <a:headEnd/>
              <a:tailEnd/>
            </a:ln>
          </p:spPr>
        </p:cxnSp>
        <p:grpSp>
          <p:nvGrpSpPr>
            <p:cNvPr id="6" name="Group 37"/>
            <p:cNvGrpSpPr/>
            <p:nvPr/>
          </p:nvGrpSpPr>
          <p:grpSpPr>
            <a:xfrm>
              <a:off x="2048610" y="1456664"/>
              <a:ext cx="1332543" cy="876253"/>
              <a:chOff x="2068989" y="931"/>
              <a:chExt cx="815020" cy="529763"/>
            </a:xfrm>
          </p:grpSpPr>
          <p:sp>
            <p:nvSpPr>
              <p:cNvPr id="61" name="Rounded Rectangle 38"/>
              <p:cNvSpPr/>
              <p:nvPr/>
            </p:nvSpPr>
            <p:spPr>
              <a:xfrm>
                <a:off x="2068989" y="931"/>
                <a:ext cx="815020" cy="529763"/>
              </a:xfrm>
              <a:prstGeom prst="roundRect">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2" name="Rounded Rectangle 4"/>
              <p:cNvSpPr/>
              <p:nvPr/>
            </p:nvSpPr>
            <p:spPr>
              <a:xfrm>
                <a:off x="2094850" y="26792"/>
                <a:ext cx="763298" cy="478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r>
                  <a:rPr lang="en-US" dirty="0" smtClean="0"/>
                  <a:t>Acceleration as a Service (WA/LTM)</a:t>
                </a:r>
                <a:endParaRPr lang="en-US" dirty="0"/>
              </a:p>
            </p:txBody>
          </p:sp>
        </p:grpSp>
      </p:grpSp>
      <p:grpSp>
        <p:nvGrpSpPr>
          <p:cNvPr id="7" name="Group 64"/>
          <p:cNvGrpSpPr/>
          <p:nvPr/>
        </p:nvGrpSpPr>
        <p:grpSpPr>
          <a:xfrm>
            <a:off x="265825" y="1654899"/>
            <a:ext cx="1332543" cy="2303452"/>
            <a:chOff x="265825" y="1481473"/>
            <a:chExt cx="1332543" cy="2303452"/>
          </a:xfrm>
        </p:grpSpPr>
        <p:cxnSp>
          <p:nvCxnSpPr>
            <p:cNvPr id="64" name="Straight Connector 18"/>
            <p:cNvCxnSpPr>
              <a:cxnSpLocks noChangeShapeType="1"/>
            </p:cNvCxnSpPr>
            <p:nvPr/>
          </p:nvCxnSpPr>
          <p:spPr bwMode="auto">
            <a:xfrm rot="5400000">
              <a:off x="-159537" y="2726050"/>
              <a:ext cx="1831870" cy="285880"/>
            </a:xfrm>
            <a:prstGeom prst="line">
              <a:avLst/>
            </a:prstGeom>
            <a:noFill/>
            <a:ln w="9525" algn="ctr">
              <a:solidFill>
                <a:srgbClr val="FFC000"/>
              </a:solidFill>
              <a:round/>
              <a:headEnd/>
              <a:tailEnd/>
            </a:ln>
          </p:spPr>
        </p:cxnSp>
        <p:sp>
          <p:nvSpPr>
            <p:cNvPr id="65" name="Rounded Rectangle 41"/>
            <p:cNvSpPr/>
            <p:nvPr/>
          </p:nvSpPr>
          <p:spPr>
            <a:xfrm>
              <a:off x="265825" y="1481473"/>
              <a:ext cx="1332543" cy="876253"/>
            </a:xfrm>
            <a:prstGeom prst="roundRect">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grpSp>
      <p:sp>
        <p:nvSpPr>
          <p:cNvPr id="66" name="Rounded Rectangle 4"/>
          <p:cNvSpPr/>
          <p:nvPr/>
        </p:nvSpPr>
        <p:spPr>
          <a:xfrm>
            <a:off x="308107" y="1697674"/>
            <a:ext cx="1247978" cy="7907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r>
              <a:rPr lang="en-US" dirty="0" smtClean="0"/>
              <a:t>Storage as a Service (ARX)</a:t>
            </a:r>
            <a:endParaRPr lang="en-US" dirty="0"/>
          </a:p>
        </p:txBody>
      </p:sp>
      <p:grpSp>
        <p:nvGrpSpPr>
          <p:cNvPr id="8" name="Group 67"/>
          <p:cNvGrpSpPr/>
          <p:nvPr/>
        </p:nvGrpSpPr>
        <p:grpSpPr>
          <a:xfrm>
            <a:off x="914400" y="4282438"/>
            <a:ext cx="2333297" cy="2364058"/>
            <a:chOff x="914400" y="4109012"/>
            <a:chExt cx="2333297" cy="2364058"/>
          </a:xfrm>
        </p:grpSpPr>
        <p:sp>
          <p:nvSpPr>
            <p:cNvPr id="68" name="Rounded Rectangle 47"/>
            <p:cNvSpPr/>
            <p:nvPr/>
          </p:nvSpPr>
          <p:spPr>
            <a:xfrm>
              <a:off x="914400" y="5597659"/>
              <a:ext cx="2137183" cy="875411"/>
            </a:xfrm>
            <a:prstGeom prst="roundRect">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9" name="Group 65"/>
            <p:cNvGrpSpPr/>
            <p:nvPr/>
          </p:nvGrpSpPr>
          <p:grpSpPr>
            <a:xfrm>
              <a:off x="914400" y="4109012"/>
              <a:ext cx="2333297" cy="2344453"/>
              <a:chOff x="914400" y="4109012"/>
              <a:chExt cx="2333297" cy="2344453"/>
            </a:xfrm>
          </p:grpSpPr>
          <p:cxnSp>
            <p:nvCxnSpPr>
              <p:cNvPr id="70" name="Straight Connector 33"/>
              <p:cNvCxnSpPr>
                <a:cxnSpLocks noChangeShapeType="1"/>
                <a:endCxn id="71" idx="0"/>
              </p:cNvCxnSpPr>
              <p:nvPr/>
            </p:nvCxnSpPr>
            <p:spPr bwMode="auto">
              <a:xfrm rot="16200000" flipH="1">
                <a:off x="995637" y="4537056"/>
                <a:ext cx="1513456" cy="657368"/>
              </a:xfrm>
              <a:prstGeom prst="line">
                <a:avLst/>
              </a:prstGeom>
              <a:noFill/>
              <a:ln w="9525" algn="ctr">
                <a:solidFill>
                  <a:srgbClr val="FFC000"/>
                </a:solidFill>
                <a:round/>
                <a:headEnd/>
                <a:tailEnd/>
              </a:ln>
            </p:spPr>
          </p:cxnSp>
          <p:sp>
            <p:nvSpPr>
              <p:cNvPr id="71" name="TextBox 70"/>
              <p:cNvSpPr txBox="1"/>
              <p:nvPr/>
            </p:nvSpPr>
            <p:spPr>
              <a:xfrm>
                <a:off x="914400" y="5622468"/>
                <a:ext cx="2333297" cy="830997"/>
              </a:xfrm>
              <a:prstGeom prst="rect">
                <a:avLst/>
              </a:prstGeom>
              <a:noFill/>
            </p:spPr>
            <p:txBody>
              <a:bodyPr wrap="square" rtlCol="0">
                <a:spAutoFit/>
              </a:bodyPr>
              <a:lstStyle/>
              <a:p>
                <a:r>
                  <a:rPr lang="en-US" sz="1600" dirty="0" smtClean="0">
                    <a:solidFill>
                      <a:schemeClr val="bg1"/>
                    </a:solidFill>
                  </a:rPr>
                  <a:t>Application as a Service</a:t>
                </a:r>
              </a:p>
              <a:p>
                <a:r>
                  <a:rPr lang="en-US" sz="1600" dirty="0" smtClean="0">
                    <a:solidFill>
                      <a:schemeClr val="bg1"/>
                    </a:solidFill>
                  </a:rPr>
                  <a:t>(App Ready Solution)</a:t>
                </a:r>
                <a:endParaRPr lang="en-US" sz="1600" dirty="0">
                  <a:solidFill>
                    <a:schemeClr val="bg1"/>
                  </a:solidFill>
                </a:endParaRPr>
              </a:p>
            </p:txBody>
          </p:sp>
        </p:grpSp>
      </p:grpSp>
      <p:grpSp>
        <p:nvGrpSpPr>
          <p:cNvPr id="10" name="Group 69"/>
          <p:cNvGrpSpPr/>
          <p:nvPr/>
        </p:nvGrpSpPr>
        <p:grpSpPr>
          <a:xfrm>
            <a:off x="3274828" y="4097243"/>
            <a:ext cx="1467293" cy="2559893"/>
            <a:chOff x="3274828" y="3923817"/>
            <a:chExt cx="1467293" cy="2559893"/>
          </a:xfrm>
        </p:grpSpPr>
        <p:cxnSp>
          <p:nvCxnSpPr>
            <p:cNvPr id="73" name="Straight Connector 37"/>
            <p:cNvCxnSpPr>
              <a:cxnSpLocks noChangeShapeType="1"/>
              <a:endCxn id="76" idx="0"/>
            </p:cNvCxnSpPr>
            <p:nvPr/>
          </p:nvCxnSpPr>
          <p:spPr bwMode="auto">
            <a:xfrm rot="16200000" flipH="1">
              <a:off x="2822332" y="4458143"/>
              <a:ext cx="1720469" cy="651817"/>
            </a:xfrm>
            <a:prstGeom prst="line">
              <a:avLst/>
            </a:prstGeom>
            <a:noFill/>
            <a:ln w="9525" algn="ctr">
              <a:solidFill>
                <a:srgbClr val="FFC000"/>
              </a:solidFill>
              <a:round/>
              <a:headEnd/>
              <a:tailEnd/>
            </a:ln>
          </p:spPr>
        </p:cxnSp>
        <p:grpSp>
          <p:nvGrpSpPr>
            <p:cNvPr id="11" name="Group 49"/>
            <p:cNvGrpSpPr/>
            <p:nvPr/>
          </p:nvGrpSpPr>
          <p:grpSpPr>
            <a:xfrm>
              <a:off x="3274828" y="5601207"/>
              <a:ext cx="1467293" cy="882503"/>
              <a:chOff x="2068989" y="931"/>
              <a:chExt cx="815020" cy="529763"/>
            </a:xfrm>
          </p:grpSpPr>
          <p:sp>
            <p:nvSpPr>
              <p:cNvPr id="75" name="Rounded Rectangle 50"/>
              <p:cNvSpPr/>
              <p:nvPr/>
            </p:nvSpPr>
            <p:spPr>
              <a:xfrm>
                <a:off x="2068989" y="931"/>
                <a:ext cx="815020" cy="529763"/>
              </a:xfrm>
              <a:prstGeom prst="roundRect">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6" name="Rounded Rectangle 4"/>
              <p:cNvSpPr/>
              <p:nvPr/>
            </p:nvSpPr>
            <p:spPr>
              <a:xfrm>
                <a:off x="2094850" y="26792"/>
                <a:ext cx="763298" cy="478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algn="ctr"/>
                <a:r>
                  <a:rPr lang="en-US" dirty="0" smtClean="0"/>
                  <a:t>Security as a Service(ASM)</a:t>
                </a:r>
                <a:endParaRPr lang="en-US" dirty="0"/>
              </a:p>
            </p:txBody>
          </p:sp>
        </p:grpSp>
      </p:grpSp>
      <p:grpSp>
        <p:nvGrpSpPr>
          <p:cNvPr id="12" name="Group 52"/>
          <p:cNvGrpSpPr/>
          <p:nvPr/>
        </p:nvGrpSpPr>
        <p:grpSpPr>
          <a:xfrm>
            <a:off x="4871544" y="5788359"/>
            <a:ext cx="1775957" cy="861237"/>
            <a:chOff x="2022408" y="931"/>
            <a:chExt cx="861601" cy="529763"/>
          </a:xfrm>
        </p:grpSpPr>
        <p:sp>
          <p:nvSpPr>
            <p:cNvPr id="78" name="Rounded Rectangle 53"/>
            <p:cNvSpPr/>
            <p:nvPr/>
          </p:nvSpPr>
          <p:spPr>
            <a:xfrm>
              <a:off x="2068989" y="931"/>
              <a:ext cx="815020" cy="529763"/>
            </a:xfrm>
            <a:prstGeom prst="roundRect">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9" name="Rounded Rectangle 4"/>
            <p:cNvSpPr/>
            <p:nvPr/>
          </p:nvSpPr>
          <p:spPr>
            <a:xfrm>
              <a:off x="2022408" y="26792"/>
              <a:ext cx="835739" cy="478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169863" lvl="1"/>
              <a:r>
                <a:rPr lang="en-US" dirty="0" smtClean="0"/>
                <a:t>Access as a Service (FP/SAM+GTM)</a:t>
              </a:r>
              <a:endParaRPr lang="en-US" dirty="0"/>
            </a:p>
          </p:txBody>
        </p:sp>
      </p:grpSp>
      <p:pic>
        <p:nvPicPr>
          <p:cNvPr id="80" name="Picture 12" descr="F5logo (blue background)"/>
          <p:cNvPicPr>
            <a:picLocks noChangeAspect="1" noChangeArrowheads="1"/>
          </p:cNvPicPr>
          <p:nvPr/>
        </p:nvPicPr>
        <p:blipFill>
          <a:blip r:embed="rId3" cstate="print">
            <a:clrChange>
              <a:clrFrom>
                <a:srgbClr val="647C94"/>
              </a:clrFrom>
              <a:clrTo>
                <a:srgbClr val="647C94">
                  <a:alpha val="0"/>
                </a:srgbClr>
              </a:clrTo>
            </a:clrChange>
          </a:blip>
          <a:srcRect/>
          <a:stretch>
            <a:fillRect/>
          </a:stretch>
        </p:blipFill>
        <p:spPr bwMode="auto">
          <a:xfrm>
            <a:off x="3739588" y="3747254"/>
            <a:ext cx="438150" cy="393700"/>
          </a:xfrm>
          <a:prstGeom prst="rect">
            <a:avLst/>
          </a:prstGeom>
          <a:noFill/>
          <a:ln w="9525">
            <a:noFill/>
            <a:miter lim="800000"/>
            <a:headEnd/>
            <a:tailEnd/>
          </a:ln>
        </p:spPr>
      </p:pic>
      <p:sp>
        <p:nvSpPr>
          <p:cNvPr id="58" name="Rectangle 57"/>
          <p:cNvSpPr/>
          <p:nvPr/>
        </p:nvSpPr>
        <p:spPr>
          <a:xfrm>
            <a:off x="6768236" y="412740"/>
            <a:ext cx="2134464" cy="2308324"/>
          </a:xfrm>
          <a:prstGeom prst="rect">
            <a:avLst/>
          </a:prstGeom>
        </p:spPr>
        <p:txBody>
          <a:bodyPr wrap="square">
            <a:spAutoFit/>
          </a:bodyPr>
          <a:lstStyle/>
          <a:p>
            <a:pPr>
              <a:buBlip>
                <a:blip r:embed="rId4"/>
              </a:buBlip>
            </a:pPr>
            <a:r>
              <a:rPr lang="en-US" dirty="0" err="1" smtClean="0"/>
              <a:t>SalesForce</a:t>
            </a:r>
            <a:endParaRPr lang="en-US" dirty="0" smtClean="0"/>
          </a:p>
          <a:p>
            <a:pPr>
              <a:buBlip>
                <a:blip r:embed="rId4"/>
              </a:buBlip>
            </a:pPr>
            <a:r>
              <a:rPr lang="en-US" dirty="0" err="1" smtClean="0"/>
              <a:t>Softlayer</a:t>
            </a:r>
            <a:endParaRPr lang="en-US" dirty="0" smtClean="0"/>
          </a:p>
          <a:p>
            <a:pPr>
              <a:buBlip>
                <a:blip r:embed="rId4"/>
              </a:buBlip>
            </a:pPr>
            <a:r>
              <a:rPr lang="en-US" dirty="0" err="1" smtClean="0"/>
              <a:t>GoGrid</a:t>
            </a:r>
            <a:endParaRPr lang="en-US" dirty="0" smtClean="0"/>
          </a:p>
          <a:p>
            <a:pPr>
              <a:buBlip>
                <a:blip r:embed="rId4"/>
              </a:buBlip>
            </a:pPr>
            <a:r>
              <a:rPr lang="en-US" dirty="0" err="1" smtClean="0"/>
              <a:t>Joyent</a:t>
            </a:r>
            <a:endParaRPr lang="en-US" dirty="0" smtClean="0"/>
          </a:p>
          <a:p>
            <a:pPr>
              <a:buBlip>
                <a:blip r:embed="rId4"/>
              </a:buBlip>
            </a:pPr>
            <a:r>
              <a:rPr lang="en-US" dirty="0" err="1" smtClean="0"/>
              <a:t>Bluelock</a:t>
            </a:r>
            <a:endParaRPr lang="en-US" dirty="0" smtClean="0"/>
          </a:p>
          <a:p>
            <a:pPr>
              <a:buBlip>
                <a:blip r:embed="rId4"/>
              </a:buBlip>
            </a:pPr>
            <a:r>
              <a:rPr lang="en-US" dirty="0" smtClean="0"/>
              <a:t>Microsoft</a:t>
            </a:r>
          </a:p>
          <a:p>
            <a:pPr>
              <a:buBlip>
                <a:blip r:embed="rId4"/>
              </a:buBlip>
            </a:pPr>
            <a:r>
              <a:rPr lang="en-US" dirty="0" smtClean="0"/>
              <a:t>AT&amp;T Synaptic</a:t>
            </a:r>
          </a:p>
          <a:p>
            <a:pPr>
              <a:buBlip>
                <a:blip r:embed="rId4"/>
              </a:buBlip>
            </a:pPr>
            <a:r>
              <a:rPr lang="en-US" dirty="0" smtClean="0"/>
              <a:t>Amazon EC2, S3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2000" fill="hold"/>
                                        <p:tgtEl>
                                          <p:spTgt spid="46"/>
                                        </p:tgtEl>
                                        <p:attrNameLst>
                                          <p:attrName>ppt_x</p:attrName>
                                        </p:attrNameLst>
                                      </p:cBhvr>
                                      <p:tavLst>
                                        <p:tav tm="0">
                                          <p:val>
                                            <p:strVal val="#ppt_x"/>
                                          </p:val>
                                        </p:tav>
                                        <p:tav tm="100000">
                                          <p:val>
                                            <p:strVal val="#ppt_x"/>
                                          </p:val>
                                        </p:tav>
                                      </p:tavLst>
                                    </p:anim>
                                    <p:anim calcmode="lin" valueType="num">
                                      <p:cBhvr additive="base">
                                        <p:cTn id="8" dur="2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2000" fill="hold"/>
                                        <p:tgtEl>
                                          <p:spTgt spid="47"/>
                                        </p:tgtEl>
                                        <p:attrNameLst>
                                          <p:attrName>ppt_x</p:attrName>
                                        </p:attrNameLst>
                                      </p:cBhvr>
                                      <p:tavLst>
                                        <p:tav tm="0">
                                          <p:val>
                                            <p:strVal val="#ppt_x"/>
                                          </p:val>
                                        </p:tav>
                                        <p:tav tm="100000">
                                          <p:val>
                                            <p:strVal val="#ppt_x"/>
                                          </p:val>
                                        </p:tav>
                                      </p:tavLst>
                                    </p:anim>
                                    <p:anim calcmode="lin" valueType="num">
                                      <p:cBhvr additive="base">
                                        <p:cTn id="12" dur="20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2000" fill="hold"/>
                                        <p:tgtEl>
                                          <p:spTgt spid="51"/>
                                        </p:tgtEl>
                                        <p:attrNameLst>
                                          <p:attrName>ppt_x</p:attrName>
                                        </p:attrNameLst>
                                      </p:cBhvr>
                                      <p:tavLst>
                                        <p:tav tm="0">
                                          <p:val>
                                            <p:strVal val="#ppt_x"/>
                                          </p:val>
                                        </p:tav>
                                        <p:tav tm="100000">
                                          <p:val>
                                            <p:strVal val="#ppt_x"/>
                                          </p:val>
                                        </p:tav>
                                      </p:tavLst>
                                    </p:anim>
                                    <p:anim calcmode="lin" valueType="num">
                                      <p:cBhvr additive="base">
                                        <p:cTn id="16" dur="2000" fill="hold"/>
                                        <p:tgtEl>
                                          <p:spTgt spid="5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2000" fill="hold"/>
                                        <p:tgtEl>
                                          <p:spTgt spid="53"/>
                                        </p:tgtEl>
                                        <p:attrNameLst>
                                          <p:attrName>ppt_x</p:attrName>
                                        </p:attrNameLst>
                                      </p:cBhvr>
                                      <p:tavLst>
                                        <p:tav tm="0">
                                          <p:val>
                                            <p:strVal val="#ppt_x"/>
                                          </p:val>
                                        </p:tav>
                                        <p:tav tm="100000">
                                          <p:val>
                                            <p:strVal val="#ppt_x"/>
                                          </p:val>
                                        </p:tav>
                                      </p:tavLst>
                                    </p:anim>
                                    <p:anim calcmode="lin" valueType="num">
                                      <p:cBhvr additive="base">
                                        <p:cTn id="20" dur="2000" fill="hold"/>
                                        <p:tgtEl>
                                          <p:spTgt spid="5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additive="base">
                                        <p:cTn id="23" dur="2000" fill="hold"/>
                                        <p:tgtEl>
                                          <p:spTgt spid="80"/>
                                        </p:tgtEl>
                                        <p:attrNameLst>
                                          <p:attrName>ppt_x</p:attrName>
                                        </p:attrNameLst>
                                      </p:cBhvr>
                                      <p:tavLst>
                                        <p:tav tm="0">
                                          <p:val>
                                            <p:strVal val="#ppt_x"/>
                                          </p:val>
                                        </p:tav>
                                        <p:tav tm="100000">
                                          <p:val>
                                            <p:strVal val="#ppt_x"/>
                                          </p:val>
                                        </p:tav>
                                      </p:tavLst>
                                    </p:anim>
                                    <p:anim calcmode="lin" valueType="num">
                                      <p:cBhvr additive="base">
                                        <p:cTn id="24" dur="20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blinds(horizontal)">
                                      <p:cBhvr>
                                        <p:cTn id="49" dur="500"/>
                                        <p:tgtEl>
                                          <p:spTgt spid="12"/>
                                        </p:tgtEl>
                                      </p:cBhvr>
                                    </p:animEffect>
                                  </p:childTnLst>
                                </p:cTn>
                              </p:par>
                              <p:par>
                                <p:cTn id="50" presetID="3" presetClass="entr" presetSubtype="10"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blinds(horizontal)">
                                      <p:cBhvr>
                                        <p:cTn id="52" dur="5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blinds(horizontal)">
                                      <p:cBhvr>
                                        <p:cTn id="57" dur="500"/>
                                        <p:tgtEl>
                                          <p:spTgt spid="5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blinds(horizontal)">
                                      <p:cBhvr>
                                        <p:cTn id="60"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fld id="{D0A837A3-AB63-6543-B331-A2675DD81497}" type="slidenum">
              <a:rPr lang="en-US" smtClean="0"/>
              <a:pPr/>
              <a:t>29</a:t>
            </a:fld>
            <a:endParaRPr lang="en-US"/>
          </a:p>
        </p:txBody>
      </p:sp>
      <p:pic>
        <p:nvPicPr>
          <p:cNvPr id="5" name="Picture 3" descr="C:\F5\BusDev\Architecture Examples\Cloud Computing with f5.jpg"/>
          <p:cNvPicPr>
            <a:picLocks noChangeAspect="1" noChangeArrowheads="1"/>
          </p:cNvPicPr>
          <p:nvPr/>
        </p:nvPicPr>
        <p:blipFill>
          <a:blip r:embed="rId2" cstate="print"/>
          <a:srcRect/>
          <a:stretch>
            <a:fillRect/>
          </a:stretch>
        </p:blipFill>
        <p:spPr bwMode="auto">
          <a:xfrm>
            <a:off x="315399" y="490848"/>
            <a:ext cx="7946475" cy="61197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zh-CN" altLang="en-US" dirty="0" smtClean="0"/>
              <a:t>应用交付网络架构设计</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zh-CN" altLang="en-US" dirty="0" smtClean="0"/>
              <a:t>案例分析</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大型网站</a:t>
            </a:r>
            <a:r>
              <a:rPr lang="en-US" altLang="zh-CN" dirty="0" smtClean="0"/>
              <a:t>DNS</a:t>
            </a:r>
            <a:r>
              <a:rPr lang="zh-CN" altLang="en-US" dirty="0" smtClean="0"/>
              <a:t>系统设计</a:t>
            </a:r>
            <a:endParaRPr lang="en-US" dirty="0"/>
          </a:p>
        </p:txBody>
      </p:sp>
      <p:pic>
        <p:nvPicPr>
          <p:cNvPr id="4" name="Picture 3"/>
          <p:cNvPicPr>
            <a:picLocks noChangeAspect="1"/>
          </p:cNvPicPr>
          <p:nvPr/>
        </p:nvPicPr>
        <p:blipFill>
          <a:blip r:embed="rId2"/>
          <a:stretch>
            <a:fillRect/>
          </a:stretch>
        </p:blipFill>
        <p:spPr>
          <a:xfrm>
            <a:off x="762000" y="2095500"/>
            <a:ext cx="6806526" cy="3594100"/>
          </a:xfrm>
          <a:prstGeom prst="rect">
            <a:avLst/>
          </a:prstGeom>
        </p:spPr>
      </p:pic>
      <p:sp>
        <p:nvSpPr>
          <p:cNvPr id="5" name="TextBox 4"/>
          <p:cNvSpPr txBox="1"/>
          <p:nvPr/>
        </p:nvSpPr>
        <p:spPr>
          <a:xfrm>
            <a:off x="6146800" y="3263900"/>
            <a:ext cx="2269371" cy="369332"/>
          </a:xfrm>
          <a:prstGeom prst="rect">
            <a:avLst/>
          </a:prstGeom>
          <a:noFill/>
        </p:spPr>
        <p:txBody>
          <a:bodyPr wrap="none" rtlCol="0">
            <a:spAutoFit/>
          </a:bodyPr>
          <a:lstStyle/>
          <a:p>
            <a:r>
              <a:rPr lang="zh-CN" altLang="en-US" dirty="0" smtClean="0"/>
              <a:t>顶级域名解析</a:t>
            </a:r>
            <a:r>
              <a:rPr lang="en-US" altLang="zh-CN" dirty="0" smtClean="0"/>
              <a:t> f5.com</a:t>
            </a:r>
            <a:endParaRPr lang="en-US" dirty="0"/>
          </a:p>
        </p:txBody>
      </p:sp>
      <p:sp>
        <p:nvSpPr>
          <p:cNvPr id="6" name="TextBox 5"/>
          <p:cNvSpPr txBox="1"/>
          <p:nvPr/>
        </p:nvSpPr>
        <p:spPr>
          <a:xfrm>
            <a:off x="6480703" y="4546600"/>
            <a:ext cx="2663297" cy="369332"/>
          </a:xfrm>
          <a:prstGeom prst="rect">
            <a:avLst/>
          </a:prstGeom>
          <a:noFill/>
        </p:spPr>
        <p:txBody>
          <a:bodyPr wrap="none" rtlCol="0">
            <a:spAutoFit/>
          </a:bodyPr>
          <a:lstStyle/>
          <a:p>
            <a:r>
              <a:rPr lang="zh-CN" altLang="en-US" dirty="0" smtClean="0"/>
              <a:t>二级域名解析</a:t>
            </a:r>
            <a:r>
              <a:rPr lang="en-US" altLang="zh-CN" dirty="0" smtClean="0"/>
              <a:t> cdn.f5.com</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大型网游系统集中认证</a:t>
            </a:r>
            <a:endParaRPr lang="en-US" dirty="0"/>
          </a:p>
        </p:txBody>
      </p:sp>
      <p:sp>
        <p:nvSpPr>
          <p:cNvPr id="4" name="Rectangle 3"/>
          <p:cNvSpPr/>
          <p:nvPr/>
        </p:nvSpPr>
        <p:spPr>
          <a:xfrm>
            <a:off x="1113539" y="3054940"/>
            <a:ext cx="5574465" cy="3116406"/>
          </a:xfrm>
          <a:prstGeom prst="rect">
            <a:avLst/>
          </a:prstGeom>
          <a:solidFill>
            <a:srgbClr val="4F8D97">
              <a:alpha val="20000"/>
            </a:srgbClr>
          </a:solidFill>
          <a:ln w="9525">
            <a:noFill/>
            <a:round/>
            <a:headEnd/>
            <a:tailEnd/>
          </a:ln>
        </p:spPr>
        <p:txBody>
          <a:bodyPr wrap="none" anchor="ctr">
            <a:prstTxWarp prst="textNoShape">
              <a:avLst/>
            </a:prstTxWarp>
          </a:bodyPr>
          <a:lstStyle/>
          <a:p>
            <a:endParaRPr lang="en-US">
              <a:solidFill>
                <a:schemeClr val="tx1"/>
              </a:solidFill>
              <a:latin typeface="Arial" pitchFamily="-110" charset="0"/>
            </a:endParaRPr>
          </a:p>
        </p:txBody>
      </p:sp>
      <p:sp>
        <p:nvSpPr>
          <p:cNvPr id="5" name="Rectangle 4"/>
          <p:cNvSpPr/>
          <p:nvPr/>
        </p:nvSpPr>
        <p:spPr>
          <a:xfrm>
            <a:off x="2656814" y="3321075"/>
            <a:ext cx="2244470" cy="797484"/>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981671" y="3542598"/>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t>
            </a:r>
            <a:r>
              <a:rPr lang="en-US" altLang="zh-CN" dirty="0" smtClean="0"/>
              <a:t>irtual Server</a:t>
            </a:r>
            <a:endParaRPr lang="en-US" dirty="0"/>
          </a:p>
        </p:txBody>
      </p:sp>
      <p:sp>
        <p:nvSpPr>
          <p:cNvPr id="7" name="Rectangle 6"/>
          <p:cNvSpPr/>
          <p:nvPr/>
        </p:nvSpPr>
        <p:spPr>
          <a:xfrm rot="5400000">
            <a:off x="3479368" y="611029"/>
            <a:ext cx="477789" cy="31814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rot="5400000">
            <a:off x="2296772" y="171513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a:off x="2524610" y="171663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a:off x="2750924" y="17292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a:off x="2978762" y="17307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203552" y="17292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5400000">
            <a:off x="3431390" y="17307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a:off x="3657704" y="174328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3885542" y="174478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a:off x="4121426" y="172921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4349264" y="173071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a:off x="4575578" y="174328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4803416" y="174478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265620" y="2031984"/>
            <a:ext cx="1031239" cy="369332"/>
          </a:xfrm>
          <a:prstGeom prst="rect">
            <a:avLst/>
          </a:prstGeom>
          <a:noFill/>
        </p:spPr>
        <p:txBody>
          <a:bodyPr wrap="none" rtlCol="0">
            <a:spAutoFit/>
          </a:bodyPr>
          <a:lstStyle/>
          <a:p>
            <a:r>
              <a:rPr lang="en-US" dirty="0" smtClean="0"/>
              <a:t>N</a:t>
            </a:r>
            <a:r>
              <a:rPr lang="en-US" altLang="zh-CN" dirty="0" smtClean="0"/>
              <a:t>etwork</a:t>
            </a:r>
            <a:endParaRPr lang="en-US" dirty="0"/>
          </a:p>
        </p:txBody>
      </p:sp>
      <p:sp>
        <p:nvSpPr>
          <p:cNvPr id="21" name="Rectangle 20"/>
          <p:cNvSpPr/>
          <p:nvPr/>
        </p:nvSpPr>
        <p:spPr>
          <a:xfrm>
            <a:off x="1435956" y="4832153"/>
            <a:ext cx="2244470" cy="1011485"/>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760813" y="5053677"/>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认证服务器</a:t>
            </a:r>
            <a:endParaRPr lang="en-US" dirty="0"/>
          </a:p>
        </p:txBody>
      </p:sp>
      <p:sp>
        <p:nvSpPr>
          <p:cNvPr id="23" name="Rectangle 22"/>
          <p:cNvSpPr/>
          <p:nvPr/>
        </p:nvSpPr>
        <p:spPr>
          <a:xfrm>
            <a:off x="4142918" y="4822104"/>
            <a:ext cx="2244470" cy="100187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467775" y="5043627"/>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认证服务器</a:t>
            </a:r>
            <a:endParaRPr lang="en-US" dirty="0"/>
          </a:p>
        </p:txBody>
      </p:sp>
      <p:cxnSp>
        <p:nvCxnSpPr>
          <p:cNvPr id="25" name="Straight Arrow Connector 24"/>
          <p:cNvCxnSpPr>
            <a:endCxn id="6" idx="0"/>
          </p:cNvCxnSpPr>
          <p:nvPr/>
        </p:nvCxnSpPr>
        <p:spPr>
          <a:xfrm rot="16200000" flipH="1">
            <a:off x="2704734" y="2505199"/>
            <a:ext cx="1078080" cy="9967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6" idx="0"/>
          </p:cNvCxnSpPr>
          <p:nvPr/>
        </p:nvCxnSpPr>
        <p:spPr>
          <a:xfrm rot="5400000">
            <a:off x="3671924" y="2534728"/>
            <a:ext cx="1078080" cy="937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6" idx="2"/>
            <a:endCxn id="22" idx="0"/>
          </p:cNvCxnSpPr>
          <p:nvPr/>
        </p:nvCxnSpPr>
        <p:spPr>
          <a:xfrm rot="5400000">
            <a:off x="2568152" y="3879695"/>
            <a:ext cx="1127105" cy="12208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6" idx="2"/>
            <a:endCxn id="24" idx="0"/>
          </p:cNvCxnSpPr>
          <p:nvPr/>
        </p:nvCxnSpPr>
        <p:spPr>
          <a:xfrm rot="16200000" flipH="1">
            <a:off x="3926658" y="3742047"/>
            <a:ext cx="1117055" cy="1486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960356" y="3291539"/>
            <a:ext cx="1569660" cy="923330"/>
          </a:xfrm>
          <a:prstGeom prst="rect">
            <a:avLst/>
          </a:prstGeom>
          <a:noFill/>
        </p:spPr>
        <p:txBody>
          <a:bodyPr wrap="none" rtlCol="0">
            <a:spAutoFit/>
          </a:bodyPr>
          <a:lstStyle/>
          <a:p>
            <a:r>
              <a:rPr lang="zh-CN" altLang="en-US" dirty="0" smtClean="0"/>
              <a:t>负载均衡处理</a:t>
            </a:r>
            <a:endParaRPr lang="en-US" altLang="zh-CN" dirty="0" smtClean="0"/>
          </a:p>
          <a:p>
            <a:r>
              <a:rPr lang="zh-CN" altLang="en-US" dirty="0" smtClean="0"/>
              <a:t>可编程控制</a:t>
            </a:r>
            <a:endParaRPr lang="en-US" altLang="zh-CN" dirty="0" smtClean="0"/>
          </a:p>
          <a:p>
            <a:r>
              <a:rPr lang="zh-CN" altLang="en-US" dirty="0" smtClean="0"/>
              <a:t>应用健康检查</a:t>
            </a:r>
            <a:endParaRPr lang="en-US" dirty="0"/>
          </a:p>
        </p:txBody>
      </p:sp>
      <p:sp>
        <p:nvSpPr>
          <p:cNvPr id="30" name="TextBox 29"/>
          <p:cNvSpPr txBox="1"/>
          <p:nvPr/>
        </p:nvSpPr>
        <p:spPr>
          <a:xfrm>
            <a:off x="1283556" y="3483526"/>
            <a:ext cx="866343" cy="369332"/>
          </a:xfrm>
          <a:prstGeom prst="rect">
            <a:avLst/>
          </a:prstGeom>
          <a:noFill/>
        </p:spPr>
        <p:txBody>
          <a:bodyPr wrap="none" rtlCol="0">
            <a:spAutoFit/>
          </a:bodyPr>
          <a:lstStyle/>
          <a:p>
            <a:r>
              <a:rPr lang="en-US" dirty="0" err="1" smtClean="0"/>
              <a:t>Viprion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高速</a:t>
            </a:r>
            <a:r>
              <a:rPr lang="en-US" altLang="zh-CN" dirty="0" smtClean="0"/>
              <a:t>Cache</a:t>
            </a:r>
            <a:r>
              <a:rPr lang="zh-CN" altLang="en-US" dirty="0" smtClean="0"/>
              <a:t>集群－</a:t>
            </a:r>
            <a:r>
              <a:rPr lang="en-US" altLang="zh-CN" dirty="0" smtClean="0"/>
              <a:t>Election Hash</a:t>
            </a:r>
            <a:endParaRPr lang="en-US" dirty="0"/>
          </a:p>
        </p:txBody>
      </p:sp>
      <p:sp>
        <p:nvSpPr>
          <p:cNvPr id="4" name="Rectangle 3"/>
          <p:cNvSpPr/>
          <p:nvPr/>
        </p:nvSpPr>
        <p:spPr>
          <a:xfrm>
            <a:off x="1113539" y="3054940"/>
            <a:ext cx="5574465" cy="3116406"/>
          </a:xfrm>
          <a:prstGeom prst="rect">
            <a:avLst/>
          </a:prstGeom>
          <a:solidFill>
            <a:srgbClr val="4F8D97">
              <a:alpha val="20000"/>
            </a:srgbClr>
          </a:solidFill>
          <a:ln w="9525">
            <a:noFill/>
            <a:round/>
            <a:headEnd/>
            <a:tailEnd/>
          </a:ln>
        </p:spPr>
        <p:txBody>
          <a:bodyPr wrap="none" anchor="ctr">
            <a:prstTxWarp prst="textNoShape">
              <a:avLst/>
            </a:prstTxWarp>
          </a:bodyPr>
          <a:lstStyle/>
          <a:p>
            <a:endParaRPr lang="en-US" dirty="0">
              <a:solidFill>
                <a:schemeClr val="tx1"/>
              </a:solidFill>
              <a:latin typeface="Arial" pitchFamily="-110" charset="0"/>
            </a:endParaRPr>
          </a:p>
        </p:txBody>
      </p:sp>
      <p:sp>
        <p:nvSpPr>
          <p:cNvPr id="5" name="Rectangle 4"/>
          <p:cNvSpPr/>
          <p:nvPr/>
        </p:nvSpPr>
        <p:spPr>
          <a:xfrm>
            <a:off x="2656814" y="3321075"/>
            <a:ext cx="2244470" cy="797484"/>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981671" y="3542598"/>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t>
            </a:r>
            <a:r>
              <a:rPr lang="en-US" altLang="zh-CN" dirty="0" smtClean="0"/>
              <a:t>irtual Server</a:t>
            </a:r>
            <a:endParaRPr lang="en-US" dirty="0"/>
          </a:p>
        </p:txBody>
      </p:sp>
      <p:sp>
        <p:nvSpPr>
          <p:cNvPr id="7" name="Rectangle 6"/>
          <p:cNvSpPr/>
          <p:nvPr/>
        </p:nvSpPr>
        <p:spPr>
          <a:xfrm rot="5400000">
            <a:off x="3517468" y="611029"/>
            <a:ext cx="477789" cy="31814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rot="5400000">
            <a:off x="2296772" y="171513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a:off x="2524610" y="171663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a:off x="2750924" y="17292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a:off x="2978762" y="17307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203552" y="17292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5400000">
            <a:off x="3431390" y="17307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a:off x="3657704" y="174328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3885542" y="174478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a:off x="4121426" y="172921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4349264" y="173071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a:off x="4575578" y="174328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4803416" y="174478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265620" y="2031984"/>
            <a:ext cx="1031239" cy="369332"/>
          </a:xfrm>
          <a:prstGeom prst="rect">
            <a:avLst/>
          </a:prstGeom>
          <a:noFill/>
        </p:spPr>
        <p:txBody>
          <a:bodyPr wrap="none" rtlCol="0">
            <a:spAutoFit/>
          </a:bodyPr>
          <a:lstStyle/>
          <a:p>
            <a:r>
              <a:rPr lang="en-US" dirty="0" smtClean="0"/>
              <a:t>N</a:t>
            </a:r>
            <a:r>
              <a:rPr lang="en-US" altLang="zh-CN" dirty="0" smtClean="0"/>
              <a:t>etwork</a:t>
            </a:r>
            <a:endParaRPr lang="en-US" dirty="0"/>
          </a:p>
        </p:txBody>
      </p:sp>
      <p:sp>
        <p:nvSpPr>
          <p:cNvPr id="21" name="Rectangle 20"/>
          <p:cNvSpPr/>
          <p:nvPr/>
        </p:nvSpPr>
        <p:spPr>
          <a:xfrm>
            <a:off x="1435956" y="4832153"/>
            <a:ext cx="2244470" cy="1011485"/>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760813" y="5053677"/>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Ram Cache</a:t>
            </a:r>
            <a:endParaRPr lang="en-US" dirty="0"/>
          </a:p>
        </p:txBody>
      </p:sp>
      <p:sp>
        <p:nvSpPr>
          <p:cNvPr id="23" name="Rectangle 22"/>
          <p:cNvSpPr/>
          <p:nvPr/>
        </p:nvSpPr>
        <p:spPr>
          <a:xfrm>
            <a:off x="4142918" y="4822104"/>
            <a:ext cx="2244470" cy="100187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467775" y="5043627"/>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t>RamCache</a:t>
            </a:r>
            <a:endParaRPr lang="en-US" dirty="0"/>
          </a:p>
        </p:txBody>
      </p:sp>
      <p:cxnSp>
        <p:nvCxnSpPr>
          <p:cNvPr id="25" name="Straight Arrow Connector 24"/>
          <p:cNvCxnSpPr>
            <a:endCxn id="6" idx="0"/>
          </p:cNvCxnSpPr>
          <p:nvPr/>
        </p:nvCxnSpPr>
        <p:spPr>
          <a:xfrm rot="16200000" flipH="1">
            <a:off x="2704734" y="2505199"/>
            <a:ext cx="1078080" cy="9967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6" idx="0"/>
          </p:cNvCxnSpPr>
          <p:nvPr/>
        </p:nvCxnSpPr>
        <p:spPr>
          <a:xfrm rot="5400000">
            <a:off x="3671924" y="2534728"/>
            <a:ext cx="1078080" cy="937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6" idx="2"/>
            <a:endCxn id="22" idx="0"/>
          </p:cNvCxnSpPr>
          <p:nvPr/>
        </p:nvCxnSpPr>
        <p:spPr>
          <a:xfrm rot="5400000">
            <a:off x="2568152" y="3879695"/>
            <a:ext cx="1127105" cy="12208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6" idx="2"/>
            <a:endCxn id="24" idx="0"/>
          </p:cNvCxnSpPr>
          <p:nvPr/>
        </p:nvCxnSpPr>
        <p:spPr>
          <a:xfrm rot="16200000" flipH="1">
            <a:off x="3926658" y="3742047"/>
            <a:ext cx="1117055" cy="1486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960356" y="3291539"/>
            <a:ext cx="1569660" cy="923330"/>
          </a:xfrm>
          <a:prstGeom prst="rect">
            <a:avLst/>
          </a:prstGeom>
          <a:noFill/>
        </p:spPr>
        <p:txBody>
          <a:bodyPr wrap="none" rtlCol="0">
            <a:spAutoFit/>
          </a:bodyPr>
          <a:lstStyle/>
          <a:p>
            <a:r>
              <a:rPr lang="zh-CN" altLang="en-US" dirty="0" smtClean="0"/>
              <a:t>负载均衡处理</a:t>
            </a:r>
            <a:endParaRPr lang="en-US" altLang="zh-CN" dirty="0" smtClean="0"/>
          </a:p>
          <a:p>
            <a:r>
              <a:rPr lang="zh-CN" altLang="en-US" dirty="0" smtClean="0"/>
              <a:t>可编程控制</a:t>
            </a:r>
            <a:endParaRPr lang="en-US" altLang="zh-CN" dirty="0" smtClean="0"/>
          </a:p>
          <a:p>
            <a:r>
              <a:rPr lang="zh-CN" altLang="en-US" dirty="0" smtClean="0"/>
              <a:t>应用健康检查</a:t>
            </a:r>
            <a:endParaRPr lang="en-US" dirty="0"/>
          </a:p>
        </p:txBody>
      </p:sp>
      <p:sp>
        <p:nvSpPr>
          <p:cNvPr id="30" name="TextBox 29"/>
          <p:cNvSpPr txBox="1"/>
          <p:nvPr/>
        </p:nvSpPr>
        <p:spPr>
          <a:xfrm>
            <a:off x="1283556" y="3483526"/>
            <a:ext cx="866343" cy="369332"/>
          </a:xfrm>
          <a:prstGeom prst="rect">
            <a:avLst/>
          </a:prstGeom>
          <a:noFill/>
        </p:spPr>
        <p:txBody>
          <a:bodyPr wrap="none" rtlCol="0">
            <a:spAutoFit/>
          </a:bodyPr>
          <a:lstStyle/>
          <a:p>
            <a:r>
              <a:rPr lang="en-US" dirty="0" err="1" smtClean="0"/>
              <a:t>Viprion</a:t>
            </a:r>
            <a:endParaRPr lang="en-US" dirty="0"/>
          </a:p>
        </p:txBody>
      </p:sp>
      <p:sp>
        <p:nvSpPr>
          <p:cNvPr id="31" name="TextBox 30"/>
          <p:cNvSpPr txBox="1"/>
          <p:nvPr/>
        </p:nvSpPr>
        <p:spPr>
          <a:xfrm>
            <a:off x="4876800" y="4191000"/>
            <a:ext cx="599105" cy="646331"/>
          </a:xfrm>
          <a:prstGeom prst="rect">
            <a:avLst/>
          </a:prstGeom>
          <a:noFill/>
        </p:spPr>
        <p:txBody>
          <a:bodyPr wrap="none" rtlCol="0">
            <a:spAutoFit/>
          </a:bodyPr>
          <a:lstStyle/>
          <a:p>
            <a:r>
              <a:rPr lang="en-US" dirty="0" smtClean="0"/>
              <a:t>/</a:t>
            </a:r>
            <a:r>
              <a:rPr lang="en-US" dirty="0" err="1" smtClean="0"/>
              <a:t>abc</a:t>
            </a:r>
            <a:endParaRPr lang="en-US" dirty="0" smtClean="0"/>
          </a:p>
          <a:p>
            <a:r>
              <a:rPr lang="en-US" dirty="0" smtClean="0"/>
              <a:t>/</a:t>
            </a:r>
            <a:r>
              <a:rPr lang="en-US" dirty="0" err="1" smtClean="0"/>
              <a:t>cde</a:t>
            </a:r>
            <a:endParaRPr lang="en-US" dirty="0"/>
          </a:p>
        </p:txBody>
      </p:sp>
      <p:sp>
        <p:nvSpPr>
          <p:cNvPr id="32" name="TextBox 31"/>
          <p:cNvSpPr txBox="1"/>
          <p:nvPr/>
        </p:nvSpPr>
        <p:spPr>
          <a:xfrm>
            <a:off x="2159000" y="4254500"/>
            <a:ext cx="554809" cy="646331"/>
          </a:xfrm>
          <a:prstGeom prst="rect">
            <a:avLst/>
          </a:prstGeom>
          <a:noFill/>
        </p:spPr>
        <p:txBody>
          <a:bodyPr wrap="none" rtlCol="0">
            <a:spAutoFit/>
          </a:bodyPr>
          <a:lstStyle/>
          <a:p>
            <a:r>
              <a:rPr lang="en-US" dirty="0" smtClean="0"/>
              <a:t>/</a:t>
            </a:r>
            <a:r>
              <a:rPr lang="en-US" dirty="0" err="1" smtClean="0"/>
              <a:t>efg</a:t>
            </a:r>
            <a:endParaRPr lang="en-US" dirty="0" smtClean="0"/>
          </a:p>
          <a:p>
            <a:r>
              <a:rPr lang="en-US" dirty="0" smtClean="0"/>
              <a:t>/</a:t>
            </a:r>
            <a:r>
              <a:rPr lang="en-US" dirty="0" err="1" smtClean="0"/>
              <a:t>hij</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36600"/>
            <a:ext cx="8229600" cy="808038"/>
          </a:xfrm>
        </p:spPr>
        <p:txBody>
          <a:bodyPr/>
          <a:lstStyle/>
          <a:p>
            <a:r>
              <a:rPr lang="zh-CN" altLang="en-US" dirty="0" smtClean="0"/>
              <a:t>多数据中心并行</a:t>
            </a:r>
            <a:endParaRPr lang="en-US" dirty="0"/>
          </a:p>
        </p:txBody>
      </p:sp>
      <p:sp>
        <p:nvSpPr>
          <p:cNvPr id="4" name="矩形 41"/>
          <p:cNvSpPr/>
          <p:nvPr/>
        </p:nvSpPr>
        <p:spPr>
          <a:xfrm>
            <a:off x="533400" y="2006600"/>
            <a:ext cx="3505200" cy="4648200"/>
          </a:xfrm>
          <a:prstGeom prst="rect">
            <a:avLst/>
          </a:prstGeom>
          <a:solidFill>
            <a:schemeClr val="bg1">
              <a:alpha val="0"/>
            </a:schemeClr>
          </a:solidFill>
          <a:ln w="25400" cap="flat" cmpd="sng" algn="ctr">
            <a:solidFill>
              <a:schemeClr val="accent1">
                <a:shade val="50000"/>
              </a:schemeClr>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tLang="zh-CN" dirty="0" smtClean="0">
              <a:solidFill>
                <a:schemeClr val="tx1"/>
              </a:solidFill>
            </a:endParaRPr>
          </a:p>
        </p:txBody>
      </p:sp>
      <p:sp>
        <p:nvSpPr>
          <p:cNvPr id="5" name="矩形 41"/>
          <p:cNvSpPr/>
          <p:nvPr/>
        </p:nvSpPr>
        <p:spPr>
          <a:xfrm>
            <a:off x="1828800" y="482600"/>
            <a:ext cx="1600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dirty="0" smtClean="0">
                <a:solidFill>
                  <a:schemeClr val="tx1"/>
                </a:solidFill>
              </a:rPr>
              <a:t>客户端浏览器</a:t>
            </a:r>
          </a:p>
        </p:txBody>
      </p:sp>
      <p:sp>
        <p:nvSpPr>
          <p:cNvPr id="6" name="矩形 41"/>
          <p:cNvSpPr/>
          <p:nvPr/>
        </p:nvSpPr>
        <p:spPr>
          <a:xfrm>
            <a:off x="4572000" y="482600"/>
            <a:ext cx="1600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dirty="0" smtClean="0">
                <a:solidFill>
                  <a:schemeClr val="tx1"/>
                </a:solidFill>
              </a:rPr>
              <a:t>客户端浏览器</a:t>
            </a:r>
          </a:p>
        </p:txBody>
      </p:sp>
      <p:sp>
        <p:nvSpPr>
          <p:cNvPr id="7" name="云形 39"/>
          <p:cNvSpPr/>
          <p:nvPr/>
        </p:nvSpPr>
        <p:spPr>
          <a:xfrm>
            <a:off x="2438400" y="1244600"/>
            <a:ext cx="4038600" cy="5334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Internet</a:t>
            </a:r>
            <a:endParaRPr lang="zh-CN" altLang="en-US" dirty="0" smtClean="0">
              <a:solidFill>
                <a:schemeClr val="tx1"/>
              </a:solidFill>
            </a:endParaRPr>
          </a:p>
        </p:txBody>
      </p:sp>
      <p:sp>
        <p:nvSpPr>
          <p:cNvPr id="8" name="矩形 41"/>
          <p:cNvSpPr/>
          <p:nvPr/>
        </p:nvSpPr>
        <p:spPr>
          <a:xfrm>
            <a:off x="1524000" y="2921000"/>
            <a:ext cx="1600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BIGIP LTM</a:t>
            </a:r>
            <a:endParaRPr lang="zh-CN" altLang="en-US" dirty="0" smtClean="0">
              <a:solidFill>
                <a:schemeClr val="tx1"/>
              </a:solidFill>
            </a:endParaRPr>
          </a:p>
        </p:txBody>
      </p:sp>
      <p:sp>
        <p:nvSpPr>
          <p:cNvPr id="9" name="矩形 41"/>
          <p:cNvSpPr/>
          <p:nvPr/>
        </p:nvSpPr>
        <p:spPr>
          <a:xfrm>
            <a:off x="838200" y="36068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WEB</a:t>
            </a:r>
            <a:endParaRPr lang="zh-CN" altLang="en-US" dirty="0" smtClean="0">
              <a:solidFill>
                <a:schemeClr val="tx1"/>
              </a:solidFill>
            </a:endParaRPr>
          </a:p>
        </p:txBody>
      </p:sp>
      <p:sp>
        <p:nvSpPr>
          <p:cNvPr id="10" name="矩形 41"/>
          <p:cNvSpPr/>
          <p:nvPr/>
        </p:nvSpPr>
        <p:spPr>
          <a:xfrm>
            <a:off x="1981200" y="36068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WEB</a:t>
            </a:r>
            <a:endParaRPr lang="zh-CN" altLang="en-US" dirty="0" smtClean="0">
              <a:solidFill>
                <a:schemeClr val="tx1"/>
              </a:solidFill>
            </a:endParaRPr>
          </a:p>
        </p:txBody>
      </p:sp>
      <p:sp>
        <p:nvSpPr>
          <p:cNvPr id="11" name="矩形 41"/>
          <p:cNvSpPr/>
          <p:nvPr/>
        </p:nvSpPr>
        <p:spPr>
          <a:xfrm>
            <a:off x="3124200" y="36068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WEB</a:t>
            </a:r>
            <a:endParaRPr lang="zh-CN" altLang="en-US" dirty="0" smtClean="0">
              <a:solidFill>
                <a:schemeClr val="tx1"/>
              </a:solidFill>
            </a:endParaRPr>
          </a:p>
        </p:txBody>
      </p:sp>
      <p:sp>
        <p:nvSpPr>
          <p:cNvPr id="12" name="矩形 41"/>
          <p:cNvSpPr/>
          <p:nvPr/>
        </p:nvSpPr>
        <p:spPr>
          <a:xfrm>
            <a:off x="1524000" y="4445000"/>
            <a:ext cx="1600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BIGIP LTM</a:t>
            </a:r>
            <a:endParaRPr lang="zh-CN" altLang="en-US" dirty="0" smtClean="0">
              <a:solidFill>
                <a:schemeClr val="tx1"/>
              </a:solidFill>
            </a:endParaRPr>
          </a:p>
        </p:txBody>
      </p:sp>
      <p:sp>
        <p:nvSpPr>
          <p:cNvPr id="13" name="矩形 41"/>
          <p:cNvSpPr/>
          <p:nvPr/>
        </p:nvSpPr>
        <p:spPr>
          <a:xfrm>
            <a:off x="838200" y="51308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APP</a:t>
            </a:r>
            <a:endParaRPr lang="zh-CN" altLang="en-US" dirty="0" smtClean="0">
              <a:solidFill>
                <a:schemeClr val="tx1"/>
              </a:solidFill>
            </a:endParaRPr>
          </a:p>
        </p:txBody>
      </p:sp>
      <p:sp>
        <p:nvSpPr>
          <p:cNvPr id="14" name="矩形 41"/>
          <p:cNvSpPr/>
          <p:nvPr/>
        </p:nvSpPr>
        <p:spPr>
          <a:xfrm>
            <a:off x="1981200" y="51308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APP</a:t>
            </a:r>
            <a:endParaRPr lang="zh-CN" altLang="en-US" dirty="0" smtClean="0">
              <a:solidFill>
                <a:schemeClr val="tx1"/>
              </a:solidFill>
            </a:endParaRPr>
          </a:p>
        </p:txBody>
      </p:sp>
      <p:sp>
        <p:nvSpPr>
          <p:cNvPr id="15" name="矩形 41"/>
          <p:cNvSpPr/>
          <p:nvPr/>
        </p:nvSpPr>
        <p:spPr>
          <a:xfrm>
            <a:off x="3124200" y="51308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APP</a:t>
            </a:r>
            <a:endParaRPr lang="zh-CN" altLang="en-US" dirty="0" smtClean="0">
              <a:solidFill>
                <a:schemeClr val="tx1"/>
              </a:solidFill>
            </a:endParaRPr>
          </a:p>
        </p:txBody>
      </p:sp>
      <p:sp>
        <p:nvSpPr>
          <p:cNvPr id="16" name="矩形 41"/>
          <p:cNvSpPr/>
          <p:nvPr/>
        </p:nvSpPr>
        <p:spPr>
          <a:xfrm>
            <a:off x="1828800" y="6045200"/>
            <a:ext cx="990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DB</a:t>
            </a:r>
          </a:p>
          <a:p>
            <a:pPr algn="ctr"/>
            <a:r>
              <a:rPr lang="en-US" altLang="zh-CN" dirty="0" smtClean="0">
                <a:solidFill>
                  <a:schemeClr val="tx1"/>
                </a:solidFill>
              </a:rPr>
              <a:t>Active</a:t>
            </a:r>
            <a:endParaRPr lang="zh-CN" altLang="en-US" dirty="0" smtClean="0">
              <a:solidFill>
                <a:schemeClr val="tx1"/>
              </a:solidFill>
            </a:endParaRPr>
          </a:p>
        </p:txBody>
      </p:sp>
      <p:sp>
        <p:nvSpPr>
          <p:cNvPr id="17" name="TextBox 16"/>
          <p:cNvSpPr txBox="1"/>
          <p:nvPr/>
        </p:nvSpPr>
        <p:spPr>
          <a:xfrm>
            <a:off x="2895600" y="6273800"/>
            <a:ext cx="877163" cy="369332"/>
          </a:xfrm>
          <a:prstGeom prst="rect">
            <a:avLst/>
          </a:prstGeom>
          <a:noFill/>
        </p:spPr>
        <p:txBody>
          <a:bodyPr wrap="none" rtlCol="0">
            <a:spAutoFit/>
          </a:bodyPr>
          <a:lstStyle/>
          <a:p>
            <a:r>
              <a:rPr lang="zh-CN" altLang="en-US" dirty="0" smtClean="0"/>
              <a:t>主中心</a:t>
            </a:r>
            <a:endParaRPr lang="en-US" dirty="0"/>
          </a:p>
        </p:txBody>
      </p:sp>
      <p:sp>
        <p:nvSpPr>
          <p:cNvPr id="18" name="矩形 41"/>
          <p:cNvSpPr/>
          <p:nvPr/>
        </p:nvSpPr>
        <p:spPr>
          <a:xfrm>
            <a:off x="4953000" y="2006600"/>
            <a:ext cx="3505200" cy="4648200"/>
          </a:xfrm>
          <a:prstGeom prst="rect">
            <a:avLst/>
          </a:prstGeom>
          <a:solidFill>
            <a:schemeClr val="bg1">
              <a:alpha val="0"/>
            </a:schemeClr>
          </a:solidFill>
          <a:ln w="25400" cap="flat" cmpd="sng" algn="ctr">
            <a:solidFill>
              <a:schemeClr val="accent1">
                <a:shade val="50000"/>
              </a:schemeClr>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tLang="zh-CN" dirty="0" smtClean="0">
              <a:solidFill>
                <a:schemeClr val="tx1"/>
              </a:solidFill>
            </a:endParaRPr>
          </a:p>
        </p:txBody>
      </p:sp>
      <p:sp>
        <p:nvSpPr>
          <p:cNvPr id="19" name="矩形 41"/>
          <p:cNvSpPr/>
          <p:nvPr/>
        </p:nvSpPr>
        <p:spPr>
          <a:xfrm>
            <a:off x="1752600" y="2235200"/>
            <a:ext cx="1143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Router</a:t>
            </a:r>
            <a:endParaRPr lang="zh-CN" altLang="en-US" dirty="0" smtClean="0">
              <a:solidFill>
                <a:schemeClr val="tx1"/>
              </a:solidFill>
            </a:endParaRPr>
          </a:p>
        </p:txBody>
      </p:sp>
      <p:cxnSp>
        <p:nvCxnSpPr>
          <p:cNvPr id="20" name="Straight Connector 19"/>
          <p:cNvCxnSpPr>
            <a:stCxn id="7" idx="1"/>
            <a:endCxn id="19" idx="0"/>
          </p:cNvCxnSpPr>
          <p:nvPr/>
        </p:nvCxnSpPr>
        <p:spPr>
          <a:xfrm rot="5400000">
            <a:off x="3162016" y="939516"/>
            <a:ext cx="457768" cy="2133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9" idx="2"/>
            <a:endCxn id="8" idx="0"/>
          </p:cNvCxnSpPr>
          <p:nvPr/>
        </p:nvCxnSpPr>
        <p:spPr>
          <a:xfrm rot="5400000">
            <a:off x="2133600" y="27305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8" idx="2"/>
            <a:endCxn id="9" idx="0"/>
          </p:cNvCxnSpPr>
          <p:nvPr/>
        </p:nvCxnSpPr>
        <p:spPr>
          <a:xfrm rot="5400000">
            <a:off x="1562100" y="2844800"/>
            <a:ext cx="38100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endCxn id="11" idx="0"/>
          </p:cNvCxnSpPr>
          <p:nvPr/>
        </p:nvCxnSpPr>
        <p:spPr>
          <a:xfrm>
            <a:off x="2286000" y="3225800"/>
            <a:ext cx="11811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8" idx="2"/>
            <a:endCxn id="10" idx="0"/>
          </p:cNvCxnSpPr>
          <p:nvPr/>
        </p:nvCxnSpPr>
        <p:spPr>
          <a:xfrm rot="5400000">
            <a:off x="2133600" y="34163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0" idx="2"/>
            <a:endCxn id="12" idx="0"/>
          </p:cNvCxnSpPr>
          <p:nvPr/>
        </p:nvCxnSpPr>
        <p:spPr>
          <a:xfrm rot="5400000">
            <a:off x="2057400" y="4178300"/>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9" idx="2"/>
            <a:endCxn id="12" idx="0"/>
          </p:cNvCxnSpPr>
          <p:nvPr/>
        </p:nvCxnSpPr>
        <p:spPr>
          <a:xfrm rot="16200000" flipH="1">
            <a:off x="1485900" y="3606800"/>
            <a:ext cx="53340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1" idx="2"/>
            <a:endCxn id="12" idx="0"/>
          </p:cNvCxnSpPr>
          <p:nvPr/>
        </p:nvCxnSpPr>
        <p:spPr>
          <a:xfrm rot="5400000">
            <a:off x="2628900" y="3606800"/>
            <a:ext cx="53340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2" idx="2"/>
            <a:endCxn id="13" idx="0"/>
          </p:cNvCxnSpPr>
          <p:nvPr/>
        </p:nvCxnSpPr>
        <p:spPr>
          <a:xfrm rot="5400000">
            <a:off x="1562100" y="4368800"/>
            <a:ext cx="38100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2" idx="2"/>
            <a:endCxn id="14" idx="0"/>
          </p:cNvCxnSpPr>
          <p:nvPr/>
        </p:nvCxnSpPr>
        <p:spPr>
          <a:xfrm rot="5400000">
            <a:off x="2133600" y="49403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2" idx="2"/>
            <a:endCxn id="15" idx="0"/>
          </p:cNvCxnSpPr>
          <p:nvPr/>
        </p:nvCxnSpPr>
        <p:spPr>
          <a:xfrm rot="16200000" flipH="1">
            <a:off x="2705100" y="4368800"/>
            <a:ext cx="38100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3" idx="2"/>
            <a:endCxn id="16" idx="0"/>
          </p:cNvCxnSpPr>
          <p:nvPr/>
        </p:nvCxnSpPr>
        <p:spPr>
          <a:xfrm rot="16200000" flipH="1">
            <a:off x="1447800" y="5168900"/>
            <a:ext cx="60960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4" idx="2"/>
            <a:endCxn id="16" idx="0"/>
          </p:cNvCxnSpPr>
          <p:nvPr/>
        </p:nvCxnSpPr>
        <p:spPr>
          <a:xfrm rot="5400000">
            <a:off x="2019300" y="5740400"/>
            <a:ext cx="609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5" idx="2"/>
            <a:endCxn id="16" idx="0"/>
          </p:cNvCxnSpPr>
          <p:nvPr/>
        </p:nvCxnSpPr>
        <p:spPr>
          <a:xfrm rot="5400000">
            <a:off x="2590800" y="5168900"/>
            <a:ext cx="609600" cy="1143000"/>
          </a:xfrm>
          <a:prstGeom prst="line">
            <a:avLst/>
          </a:prstGeom>
        </p:spPr>
        <p:style>
          <a:lnRef idx="2">
            <a:schemeClr val="accent1"/>
          </a:lnRef>
          <a:fillRef idx="0">
            <a:schemeClr val="accent1"/>
          </a:fillRef>
          <a:effectRef idx="1">
            <a:schemeClr val="accent1"/>
          </a:effectRef>
          <a:fontRef idx="minor">
            <a:schemeClr val="tx1"/>
          </a:fontRef>
        </p:style>
      </p:cxnSp>
      <p:sp>
        <p:nvSpPr>
          <p:cNvPr id="34" name="矩形 41"/>
          <p:cNvSpPr/>
          <p:nvPr/>
        </p:nvSpPr>
        <p:spPr>
          <a:xfrm>
            <a:off x="6172200" y="2311400"/>
            <a:ext cx="1143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Router</a:t>
            </a:r>
            <a:endParaRPr lang="zh-CN" altLang="en-US" dirty="0" smtClean="0">
              <a:solidFill>
                <a:schemeClr val="tx1"/>
              </a:solidFill>
            </a:endParaRPr>
          </a:p>
        </p:txBody>
      </p:sp>
      <p:cxnSp>
        <p:nvCxnSpPr>
          <p:cNvPr id="35" name="Straight Connector 34"/>
          <p:cNvCxnSpPr>
            <a:stCxn id="7" idx="1"/>
            <a:endCxn id="34" idx="0"/>
          </p:cNvCxnSpPr>
          <p:nvPr/>
        </p:nvCxnSpPr>
        <p:spPr>
          <a:xfrm rot="16200000" flipH="1">
            <a:off x="5333716" y="901416"/>
            <a:ext cx="533968"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53" idx="1"/>
            <a:endCxn id="12" idx="3"/>
          </p:cNvCxnSpPr>
          <p:nvPr/>
        </p:nvCxnSpPr>
        <p:spPr>
          <a:xfrm rot="10800000">
            <a:off x="3124200" y="4597400"/>
            <a:ext cx="2819400" cy="1588"/>
          </a:xfrm>
          <a:prstGeom prst="line">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5" idx="2"/>
            <a:endCxn id="7" idx="3"/>
          </p:cNvCxnSpPr>
          <p:nvPr/>
        </p:nvCxnSpPr>
        <p:spPr>
          <a:xfrm rot="16200000" flipH="1">
            <a:off x="3299451" y="116849"/>
            <a:ext cx="487698" cy="1828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6" idx="2"/>
            <a:endCxn id="7" idx="3"/>
          </p:cNvCxnSpPr>
          <p:nvPr/>
        </p:nvCxnSpPr>
        <p:spPr>
          <a:xfrm rot="5400000">
            <a:off x="4671051" y="574049"/>
            <a:ext cx="487698"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9" name="矩形 41"/>
          <p:cNvSpPr/>
          <p:nvPr/>
        </p:nvSpPr>
        <p:spPr>
          <a:xfrm>
            <a:off x="685800" y="22352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GTM</a:t>
            </a:r>
            <a:endParaRPr lang="zh-CN" altLang="en-US" dirty="0" smtClean="0">
              <a:solidFill>
                <a:schemeClr val="tx1"/>
              </a:solidFill>
            </a:endParaRPr>
          </a:p>
        </p:txBody>
      </p:sp>
      <p:cxnSp>
        <p:nvCxnSpPr>
          <p:cNvPr id="40" name="Straight Connector 39"/>
          <p:cNvCxnSpPr>
            <a:stCxn id="19" idx="1"/>
            <a:endCxn id="39" idx="3"/>
          </p:cNvCxnSpPr>
          <p:nvPr/>
        </p:nvCxnSpPr>
        <p:spPr>
          <a:xfrm rot="10800000">
            <a:off x="1371600" y="2387600"/>
            <a:ext cx="3810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41" name="矩形 41"/>
          <p:cNvSpPr/>
          <p:nvPr/>
        </p:nvSpPr>
        <p:spPr>
          <a:xfrm>
            <a:off x="7620000" y="23114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GTM</a:t>
            </a:r>
            <a:endParaRPr lang="zh-CN" altLang="en-US" dirty="0" smtClean="0">
              <a:solidFill>
                <a:schemeClr val="tx1"/>
              </a:solidFill>
            </a:endParaRPr>
          </a:p>
        </p:txBody>
      </p:sp>
      <p:cxnSp>
        <p:nvCxnSpPr>
          <p:cNvPr id="42" name="Straight Connector 41"/>
          <p:cNvCxnSpPr>
            <a:stCxn id="41" idx="1"/>
            <a:endCxn id="34" idx="3"/>
          </p:cNvCxnSpPr>
          <p:nvPr/>
        </p:nvCxnSpPr>
        <p:spPr>
          <a:xfrm rot="10800000">
            <a:off x="7315200" y="2463800"/>
            <a:ext cx="3048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7391400" y="6273800"/>
            <a:ext cx="1107996" cy="369332"/>
          </a:xfrm>
          <a:prstGeom prst="rect">
            <a:avLst/>
          </a:prstGeom>
          <a:noFill/>
        </p:spPr>
        <p:txBody>
          <a:bodyPr wrap="none" rtlCol="0">
            <a:spAutoFit/>
          </a:bodyPr>
          <a:lstStyle/>
          <a:p>
            <a:r>
              <a:rPr lang="zh-CN" altLang="en-US" dirty="0" smtClean="0"/>
              <a:t>第二中心</a:t>
            </a:r>
            <a:endParaRPr lang="en-US" dirty="0"/>
          </a:p>
        </p:txBody>
      </p:sp>
      <p:sp>
        <p:nvSpPr>
          <p:cNvPr id="44" name="矩形 41"/>
          <p:cNvSpPr/>
          <p:nvPr/>
        </p:nvSpPr>
        <p:spPr>
          <a:xfrm>
            <a:off x="5943600" y="2921000"/>
            <a:ext cx="1600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BIGIP LTM</a:t>
            </a:r>
            <a:endParaRPr lang="zh-CN" altLang="en-US" dirty="0" smtClean="0">
              <a:solidFill>
                <a:schemeClr val="tx1"/>
              </a:solidFill>
            </a:endParaRPr>
          </a:p>
        </p:txBody>
      </p:sp>
      <p:sp>
        <p:nvSpPr>
          <p:cNvPr id="45" name="矩形 41"/>
          <p:cNvSpPr/>
          <p:nvPr/>
        </p:nvSpPr>
        <p:spPr>
          <a:xfrm>
            <a:off x="5257800" y="36068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WEB</a:t>
            </a:r>
            <a:endParaRPr lang="zh-CN" altLang="en-US" dirty="0" smtClean="0">
              <a:solidFill>
                <a:schemeClr val="tx1"/>
              </a:solidFill>
            </a:endParaRPr>
          </a:p>
        </p:txBody>
      </p:sp>
      <p:sp>
        <p:nvSpPr>
          <p:cNvPr id="46" name="矩形 41"/>
          <p:cNvSpPr/>
          <p:nvPr/>
        </p:nvSpPr>
        <p:spPr>
          <a:xfrm>
            <a:off x="6400800" y="36068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WEB</a:t>
            </a:r>
            <a:endParaRPr lang="zh-CN" altLang="en-US" dirty="0" smtClean="0">
              <a:solidFill>
                <a:schemeClr val="tx1"/>
              </a:solidFill>
            </a:endParaRPr>
          </a:p>
        </p:txBody>
      </p:sp>
      <p:sp>
        <p:nvSpPr>
          <p:cNvPr id="47" name="矩形 41"/>
          <p:cNvSpPr/>
          <p:nvPr/>
        </p:nvSpPr>
        <p:spPr>
          <a:xfrm>
            <a:off x="7543800" y="36068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WEB</a:t>
            </a:r>
            <a:endParaRPr lang="zh-CN" altLang="en-US" dirty="0" smtClean="0">
              <a:solidFill>
                <a:schemeClr val="tx1"/>
              </a:solidFill>
            </a:endParaRPr>
          </a:p>
        </p:txBody>
      </p:sp>
      <p:cxnSp>
        <p:nvCxnSpPr>
          <p:cNvPr id="48" name="Straight Connector 47"/>
          <p:cNvCxnSpPr>
            <a:stCxn id="44" idx="2"/>
            <a:endCxn id="45" idx="0"/>
          </p:cNvCxnSpPr>
          <p:nvPr/>
        </p:nvCxnSpPr>
        <p:spPr>
          <a:xfrm rot="5400000">
            <a:off x="5981700" y="2844800"/>
            <a:ext cx="38100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7" idx="0"/>
          </p:cNvCxnSpPr>
          <p:nvPr/>
        </p:nvCxnSpPr>
        <p:spPr>
          <a:xfrm>
            <a:off x="6705600" y="3225800"/>
            <a:ext cx="11811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4" idx="2"/>
            <a:endCxn id="46" idx="0"/>
          </p:cNvCxnSpPr>
          <p:nvPr/>
        </p:nvCxnSpPr>
        <p:spPr>
          <a:xfrm rot="5400000">
            <a:off x="6553200" y="34163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34" idx="2"/>
            <a:endCxn id="44" idx="0"/>
          </p:cNvCxnSpPr>
          <p:nvPr/>
        </p:nvCxnSpPr>
        <p:spPr>
          <a:xfrm rot="5400000">
            <a:off x="6591300" y="2768600"/>
            <a:ext cx="3048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4000500" y="4216400"/>
            <a:ext cx="1107996" cy="369332"/>
          </a:xfrm>
          <a:prstGeom prst="rect">
            <a:avLst/>
          </a:prstGeom>
          <a:solidFill>
            <a:schemeClr val="bg1">
              <a:alpha val="0"/>
            </a:schemeClr>
          </a:solidFill>
        </p:spPr>
        <p:txBody>
          <a:bodyPr wrap="none" rtlCol="0">
            <a:spAutoFit/>
          </a:bodyPr>
          <a:lstStyle/>
          <a:p>
            <a:r>
              <a:rPr lang="zh-CN" altLang="en-US" dirty="0" smtClean="0"/>
              <a:t>请求转发</a:t>
            </a:r>
            <a:endParaRPr lang="en-US" dirty="0"/>
          </a:p>
        </p:txBody>
      </p:sp>
      <p:sp>
        <p:nvSpPr>
          <p:cNvPr id="53" name="矩形 41"/>
          <p:cNvSpPr/>
          <p:nvPr/>
        </p:nvSpPr>
        <p:spPr>
          <a:xfrm>
            <a:off x="5943600" y="4445000"/>
            <a:ext cx="1600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BIGIP LTM</a:t>
            </a:r>
            <a:endParaRPr lang="zh-CN" altLang="en-US" dirty="0" smtClean="0">
              <a:solidFill>
                <a:schemeClr val="tx1"/>
              </a:solidFill>
            </a:endParaRPr>
          </a:p>
        </p:txBody>
      </p:sp>
      <p:sp>
        <p:nvSpPr>
          <p:cNvPr id="54" name="矩形 41"/>
          <p:cNvSpPr/>
          <p:nvPr/>
        </p:nvSpPr>
        <p:spPr>
          <a:xfrm>
            <a:off x="5257800" y="51308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APP</a:t>
            </a:r>
            <a:endParaRPr lang="zh-CN" altLang="en-US" dirty="0" smtClean="0">
              <a:solidFill>
                <a:schemeClr val="tx1"/>
              </a:solidFill>
            </a:endParaRPr>
          </a:p>
        </p:txBody>
      </p:sp>
      <p:sp>
        <p:nvSpPr>
          <p:cNvPr id="55" name="矩形 41"/>
          <p:cNvSpPr/>
          <p:nvPr/>
        </p:nvSpPr>
        <p:spPr>
          <a:xfrm>
            <a:off x="6400800" y="51308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APP</a:t>
            </a:r>
            <a:endParaRPr lang="zh-CN" altLang="en-US" dirty="0" smtClean="0">
              <a:solidFill>
                <a:schemeClr val="tx1"/>
              </a:solidFill>
            </a:endParaRPr>
          </a:p>
        </p:txBody>
      </p:sp>
      <p:sp>
        <p:nvSpPr>
          <p:cNvPr id="56" name="矩形 41"/>
          <p:cNvSpPr/>
          <p:nvPr/>
        </p:nvSpPr>
        <p:spPr>
          <a:xfrm>
            <a:off x="7543800" y="5130800"/>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APP</a:t>
            </a:r>
            <a:endParaRPr lang="zh-CN" altLang="en-US" dirty="0" smtClean="0">
              <a:solidFill>
                <a:schemeClr val="tx1"/>
              </a:solidFill>
            </a:endParaRPr>
          </a:p>
        </p:txBody>
      </p:sp>
      <p:cxnSp>
        <p:nvCxnSpPr>
          <p:cNvPr id="57" name="Straight Connector 56"/>
          <p:cNvCxnSpPr>
            <a:stCxn id="46" idx="2"/>
            <a:endCxn id="53" idx="0"/>
          </p:cNvCxnSpPr>
          <p:nvPr/>
        </p:nvCxnSpPr>
        <p:spPr>
          <a:xfrm rot="5400000">
            <a:off x="6477000" y="4178300"/>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5" idx="2"/>
            <a:endCxn id="53" idx="0"/>
          </p:cNvCxnSpPr>
          <p:nvPr/>
        </p:nvCxnSpPr>
        <p:spPr>
          <a:xfrm rot="16200000" flipH="1">
            <a:off x="5905500" y="3606800"/>
            <a:ext cx="53340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7" idx="2"/>
            <a:endCxn id="53" idx="0"/>
          </p:cNvCxnSpPr>
          <p:nvPr/>
        </p:nvCxnSpPr>
        <p:spPr>
          <a:xfrm rot="5400000">
            <a:off x="7048500" y="3606800"/>
            <a:ext cx="53340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53" idx="2"/>
            <a:endCxn id="54" idx="0"/>
          </p:cNvCxnSpPr>
          <p:nvPr/>
        </p:nvCxnSpPr>
        <p:spPr>
          <a:xfrm rot="5400000">
            <a:off x="5981700" y="4368800"/>
            <a:ext cx="38100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3" idx="2"/>
            <a:endCxn id="55" idx="0"/>
          </p:cNvCxnSpPr>
          <p:nvPr/>
        </p:nvCxnSpPr>
        <p:spPr>
          <a:xfrm rot="5400000">
            <a:off x="6553200" y="49403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3" idx="2"/>
            <a:endCxn id="56" idx="0"/>
          </p:cNvCxnSpPr>
          <p:nvPr/>
        </p:nvCxnSpPr>
        <p:spPr>
          <a:xfrm rot="16200000" flipH="1">
            <a:off x="7124700" y="4368800"/>
            <a:ext cx="381000" cy="1143000"/>
          </a:xfrm>
          <a:prstGeom prst="line">
            <a:avLst/>
          </a:prstGeom>
        </p:spPr>
        <p:style>
          <a:lnRef idx="2">
            <a:schemeClr val="accent1"/>
          </a:lnRef>
          <a:fillRef idx="0">
            <a:schemeClr val="accent1"/>
          </a:fillRef>
          <a:effectRef idx="1">
            <a:schemeClr val="accent1"/>
          </a:effectRef>
          <a:fontRef idx="minor">
            <a:schemeClr val="tx1"/>
          </a:fontRef>
        </p:style>
      </p:cxnSp>
      <p:sp>
        <p:nvSpPr>
          <p:cNvPr id="63" name="矩形 41"/>
          <p:cNvSpPr/>
          <p:nvPr/>
        </p:nvSpPr>
        <p:spPr>
          <a:xfrm>
            <a:off x="6248400" y="6045200"/>
            <a:ext cx="990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schemeClr val="tx1"/>
                </a:solidFill>
              </a:rPr>
              <a:t>DB</a:t>
            </a:r>
          </a:p>
          <a:p>
            <a:pPr algn="ctr"/>
            <a:r>
              <a:rPr lang="en-US" altLang="zh-CN" dirty="0" smtClean="0">
                <a:solidFill>
                  <a:schemeClr val="tx1"/>
                </a:solidFill>
              </a:rPr>
              <a:t>Backup</a:t>
            </a:r>
            <a:endParaRPr lang="zh-CN" altLang="en-US" dirty="0" smtClean="0">
              <a:solidFill>
                <a:schemeClr val="tx1"/>
              </a:solidFill>
            </a:endParaRPr>
          </a:p>
        </p:txBody>
      </p:sp>
      <p:cxnSp>
        <p:nvCxnSpPr>
          <p:cNvPr id="64" name="Straight Connector 63"/>
          <p:cNvCxnSpPr>
            <a:stCxn id="54" idx="2"/>
            <a:endCxn id="63" idx="0"/>
          </p:cNvCxnSpPr>
          <p:nvPr/>
        </p:nvCxnSpPr>
        <p:spPr>
          <a:xfrm rot="16200000" flipH="1">
            <a:off x="5867400" y="5168900"/>
            <a:ext cx="60960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55" idx="2"/>
            <a:endCxn id="63" idx="0"/>
          </p:cNvCxnSpPr>
          <p:nvPr/>
        </p:nvCxnSpPr>
        <p:spPr>
          <a:xfrm rot="5400000">
            <a:off x="6438900" y="5740400"/>
            <a:ext cx="609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56" idx="2"/>
            <a:endCxn id="63" idx="0"/>
          </p:cNvCxnSpPr>
          <p:nvPr/>
        </p:nvCxnSpPr>
        <p:spPr>
          <a:xfrm rot="5400000">
            <a:off x="7010400" y="5168900"/>
            <a:ext cx="60960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16" idx="3"/>
            <a:endCxn id="63" idx="1"/>
          </p:cNvCxnSpPr>
          <p:nvPr/>
        </p:nvCxnSpPr>
        <p:spPr>
          <a:xfrm>
            <a:off x="2819400" y="6311900"/>
            <a:ext cx="34290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3911600" y="5905500"/>
            <a:ext cx="1107996" cy="369332"/>
          </a:xfrm>
          <a:prstGeom prst="rect">
            <a:avLst/>
          </a:prstGeom>
          <a:solidFill>
            <a:schemeClr val="bg1">
              <a:alpha val="0"/>
            </a:schemeClr>
          </a:solidFill>
        </p:spPr>
        <p:txBody>
          <a:bodyPr wrap="none" rtlCol="0">
            <a:spAutoFit/>
          </a:bodyPr>
          <a:lstStyle/>
          <a:p>
            <a:r>
              <a:rPr lang="zh-CN" altLang="en-US" dirty="0" smtClean="0"/>
              <a:t>数据同步</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更多讨论在</a:t>
            </a:r>
            <a:r>
              <a:rPr lang="en-US" altLang="zh-CN" dirty="0" err="1" smtClean="0"/>
              <a:t>www.adntech.com</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557607" y="1659294"/>
            <a:ext cx="8404504" cy="4987059"/>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开源软件组成的系统</a:t>
            </a:r>
            <a:endParaRPr lang="en-US" dirty="0"/>
          </a:p>
        </p:txBody>
      </p:sp>
      <p:sp>
        <p:nvSpPr>
          <p:cNvPr id="4" name="Oval 3"/>
          <p:cNvSpPr/>
          <p:nvPr/>
        </p:nvSpPr>
        <p:spPr>
          <a:xfrm>
            <a:off x="3213100" y="2844800"/>
            <a:ext cx="2133600" cy="198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LVS</a:t>
            </a:r>
          </a:p>
          <a:p>
            <a:pPr algn="ctr"/>
            <a:r>
              <a:rPr lang="en-US" dirty="0" err="1" smtClean="0"/>
              <a:t>HAProxy</a:t>
            </a:r>
            <a:endParaRPr lang="en-US" dirty="0" smtClean="0"/>
          </a:p>
          <a:p>
            <a:pPr algn="ctr"/>
            <a:r>
              <a:rPr lang="en-US" dirty="0" err="1" smtClean="0"/>
              <a:t>Nginx</a:t>
            </a:r>
            <a:endParaRPr lang="en-US" dirty="0"/>
          </a:p>
        </p:txBody>
      </p:sp>
      <p:sp>
        <p:nvSpPr>
          <p:cNvPr id="5" name="Rounded Rectangle 4"/>
          <p:cNvSpPr/>
          <p:nvPr/>
        </p:nvSpPr>
        <p:spPr>
          <a:xfrm>
            <a:off x="965200" y="1511300"/>
            <a:ext cx="1358900" cy="10033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集中管理</a:t>
            </a:r>
            <a:endParaRPr lang="en-US" dirty="0"/>
          </a:p>
        </p:txBody>
      </p:sp>
      <p:sp>
        <p:nvSpPr>
          <p:cNvPr id="6" name="Rounded Rectangle 5"/>
          <p:cNvSpPr/>
          <p:nvPr/>
        </p:nvSpPr>
        <p:spPr>
          <a:xfrm>
            <a:off x="6159500" y="1511300"/>
            <a:ext cx="1358900" cy="10033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监控告警</a:t>
            </a:r>
            <a:endParaRPr lang="en-US" dirty="0"/>
          </a:p>
        </p:txBody>
      </p:sp>
      <p:sp>
        <p:nvSpPr>
          <p:cNvPr id="7" name="Rounded Rectangle 6"/>
          <p:cNvSpPr/>
          <p:nvPr/>
        </p:nvSpPr>
        <p:spPr>
          <a:xfrm>
            <a:off x="965200" y="5143500"/>
            <a:ext cx="1358900" cy="10033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服务配置</a:t>
            </a:r>
            <a:endParaRPr lang="en-US" dirty="0"/>
          </a:p>
        </p:txBody>
      </p:sp>
      <p:sp>
        <p:nvSpPr>
          <p:cNvPr id="8" name="Rounded Rectangle 7"/>
          <p:cNvSpPr/>
          <p:nvPr/>
        </p:nvSpPr>
        <p:spPr>
          <a:xfrm>
            <a:off x="6159500" y="5143500"/>
            <a:ext cx="1358900" cy="10033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负载分析</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zh-CN" altLang="en-US" dirty="0" smtClean="0">
                <a:solidFill>
                  <a:srgbClr val="7F7F7F"/>
                </a:solidFill>
                <a:ea typeface="Arial" pitchFamily="-110" charset="0"/>
              </a:rPr>
              <a:t>基于应用交付平台的动态数据中心架构</a:t>
            </a:r>
            <a:endParaRPr lang="en-US" dirty="0"/>
          </a:p>
        </p:txBody>
      </p:sp>
      <p:sp>
        <p:nvSpPr>
          <p:cNvPr id="4" name="标题 1"/>
          <p:cNvSpPr txBox="1">
            <a:spLocks/>
          </p:cNvSpPr>
          <p:nvPr/>
        </p:nvSpPr>
        <p:spPr bwMode="auto">
          <a:xfrm>
            <a:off x="457200" y="533400"/>
            <a:ext cx="8229600" cy="808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dirty="0">
              <a:ln>
                <a:noFill/>
              </a:ln>
              <a:solidFill>
                <a:srgbClr val="7F7F7F"/>
              </a:solidFill>
              <a:effectLst/>
              <a:uLnTx/>
              <a:uFillTx/>
              <a:latin typeface="Arial"/>
              <a:ea typeface="Arial" pitchFamily="-110" charset="0"/>
              <a:cs typeface="Arial"/>
            </a:endParaRPr>
          </a:p>
        </p:txBody>
      </p:sp>
      <p:sp>
        <p:nvSpPr>
          <p:cNvPr id="5" name="灯片编号占位符 3"/>
          <p:cNvSpPr txBox="1">
            <a:spLocks/>
          </p:cNvSpPr>
          <p:nvPr/>
        </p:nvSpPr>
        <p:spPr>
          <a:xfrm>
            <a:off x="6553200" y="65087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837A3-AB63-6543-B331-A2675DD81497}" type="slidenum">
              <a:rPr kumimoji="0" lang="en-US" sz="1200" b="0" i="0" u="none" strike="noStrike" kern="1200" cap="none" spc="0" normalizeH="0" baseline="0" noProof="0" smtClean="0">
                <a:ln>
                  <a:noFill/>
                </a:ln>
                <a:solidFill>
                  <a:srgbClr val="898989"/>
                </a:solidFill>
                <a:effectLst/>
                <a:uLnTx/>
                <a:uFillTx/>
                <a:latin typeface="Calibri" pitchFamily="-110"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898989"/>
              </a:solidFill>
              <a:effectLst/>
              <a:uLnTx/>
              <a:uFillTx/>
              <a:latin typeface="Calibri" pitchFamily="-110" charset="0"/>
              <a:ea typeface="+mn-ea"/>
              <a:cs typeface="+mn-cs"/>
            </a:endParaRPr>
          </a:p>
        </p:txBody>
      </p:sp>
      <p:sp>
        <p:nvSpPr>
          <p:cNvPr id="6" name="矩形 4"/>
          <p:cNvSpPr/>
          <p:nvPr/>
        </p:nvSpPr>
        <p:spPr>
          <a:xfrm>
            <a:off x="358882" y="5284840"/>
            <a:ext cx="7069392" cy="1327356"/>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solidFill>
                <a:schemeClr val="tx1"/>
              </a:solidFill>
            </a:endParaRPr>
          </a:p>
          <a:p>
            <a:pPr algn="ctr"/>
            <a:endParaRPr lang="en-US" altLang="zh-CN" dirty="0" smtClean="0">
              <a:solidFill>
                <a:schemeClr val="tx1"/>
              </a:solidFill>
            </a:endParaRPr>
          </a:p>
          <a:p>
            <a:pPr algn="ctr"/>
            <a:endParaRPr lang="en-US" altLang="zh-CN" dirty="0" smtClean="0">
              <a:solidFill>
                <a:schemeClr val="tx1"/>
              </a:solidFill>
            </a:endParaRPr>
          </a:p>
          <a:p>
            <a:pPr algn="ctr"/>
            <a:endParaRPr lang="en-US" altLang="zh-CN" dirty="0" smtClean="0">
              <a:solidFill>
                <a:schemeClr val="tx1"/>
              </a:solidFill>
            </a:endParaRPr>
          </a:p>
          <a:p>
            <a:pPr algn="ctr"/>
            <a:r>
              <a:rPr lang="zh-CN" altLang="en-US" dirty="0" smtClean="0">
                <a:solidFill>
                  <a:schemeClr val="tx1"/>
                </a:solidFill>
              </a:rPr>
              <a:t>应用服务层</a:t>
            </a:r>
            <a:endParaRPr lang="en-US" dirty="0" smtClean="0">
              <a:solidFill>
                <a:schemeClr val="tx1"/>
              </a:solidFill>
            </a:endParaRPr>
          </a:p>
        </p:txBody>
      </p:sp>
      <p:sp>
        <p:nvSpPr>
          <p:cNvPr id="7" name="矩形 5"/>
          <p:cNvSpPr/>
          <p:nvPr/>
        </p:nvSpPr>
        <p:spPr>
          <a:xfrm>
            <a:off x="353965" y="3033253"/>
            <a:ext cx="7069392" cy="161249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solidFill>
                <a:schemeClr val="tx1"/>
              </a:solidFill>
            </a:endParaRPr>
          </a:p>
          <a:p>
            <a:pPr algn="ctr"/>
            <a:endParaRPr lang="en-US" altLang="zh-CN" dirty="0" smtClean="0">
              <a:solidFill>
                <a:schemeClr val="tx1"/>
              </a:solidFill>
            </a:endParaRPr>
          </a:p>
          <a:p>
            <a:pPr algn="ctr"/>
            <a:endParaRPr lang="en-US" altLang="zh-CN" dirty="0" smtClean="0">
              <a:solidFill>
                <a:schemeClr val="tx1"/>
              </a:solidFill>
            </a:endParaRPr>
          </a:p>
          <a:p>
            <a:pPr algn="ctr"/>
            <a:endParaRPr lang="en-US" altLang="zh-CN" dirty="0" smtClean="0">
              <a:solidFill>
                <a:schemeClr val="tx1"/>
              </a:solidFill>
            </a:endParaRPr>
          </a:p>
          <a:p>
            <a:pPr algn="ctr"/>
            <a:endParaRPr lang="en-US" altLang="zh-CN" dirty="0" smtClean="0">
              <a:solidFill>
                <a:schemeClr val="tx1"/>
              </a:solidFill>
            </a:endParaRPr>
          </a:p>
          <a:p>
            <a:pPr algn="ctr"/>
            <a:r>
              <a:rPr lang="zh-CN" altLang="en-US" dirty="0" smtClean="0">
                <a:solidFill>
                  <a:schemeClr val="tx1"/>
                </a:solidFill>
              </a:rPr>
              <a:t>统一应用交付层</a:t>
            </a:r>
            <a:endParaRPr lang="en-US" dirty="0" smtClean="0">
              <a:solidFill>
                <a:schemeClr val="tx1"/>
              </a:solidFill>
            </a:endParaRPr>
          </a:p>
        </p:txBody>
      </p:sp>
      <p:sp>
        <p:nvSpPr>
          <p:cNvPr id="8" name="矩形 6"/>
          <p:cNvSpPr/>
          <p:nvPr/>
        </p:nvSpPr>
        <p:spPr>
          <a:xfrm>
            <a:off x="462119" y="3111910"/>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运维高可用</a:t>
            </a:r>
            <a:endParaRPr lang="en-US" sz="1100" dirty="0"/>
          </a:p>
        </p:txBody>
      </p:sp>
      <p:sp>
        <p:nvSpPr>
          <p:cNvPr id="9" name="矩形 7"/>
          <p:cNvSpPr/>
          <p:nvPr/>
        </p:nvSpPr>
        <p:spPr>
          <a:xfrm>
            <a:off x="467035" y="3431458"/>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站点高可用</a:t>
            </a:r>
            <a:endParaRPr lang="en-US" sz="1100" dirty="0"/>
          </a:p>
        </p:txBody>
      </p:sp>
      <p:sp>
        <p:nvSpPr>
          <p:cNvPr id="10" name="矩形 8"/>
          <p:cNvSpPr/>
          <p:nvPr/>
        </p:nvSpPr>
        <p:spPr>
          <a:xfrm>
            <a:off x="467035" y="3746091"/>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性能高可用</a:t>
            </a:r>
            <a:endParaRPr lang="en-US" sz="1100" dirty="0"/>
          </a:p>
        </p:txBody>
      </p:sp>
      <p:sp>
        <p:nvSpPr>
          <p:cNvPr id="11" name="矩形 9"/>
          <p:cNvSpPr/>
          <p:nvPr/>
        </p:nvSpPr>
        <p:spPr>
          <a:xfrm>
            <a:off x="471951" y="4075467"/>
            <a:ext cx="948818"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服务高可用</a:t>
            </a:r>
            <a:endParaRPr lang="en-US" sz="1100" dirty="0"/>
          </a:p>
        </p:txBody>
      </p:sp>
      <p:sp>
        <p:nvSpPr>
          <p:cNvPr id="12" name="矩形 10"/>
          <p:cNvSpPr/>
          <p:nvPr/>
        </p:nvSpPr>
        <p:spPr>
          <a:xfrm>
            <a:off x="2418739" y="3224982"/>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网络卸载</a:t>
            </a:r>
            <a:endParaRPr lang="en-US" sz="1100" dirty="0"/>
          </a:p>
        </p:txBody>
      </p:sp>
      <p:sp>
        <p:nvSpPr>
          <p:cNvPr id="13" name="矩形 11"/>
          <p:cNvSpPr/>
          <p:nvPr/>
        </p:nvSpPr>
        <p:spPr>
          <a:xfrm>
            <a:off x="2418739" y="3544530"/>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服务器卸载</a:t>
            </a:r>
            <a:endParaRPr lang="en-US" sz="1100" dirty="0"/>
          </a:p>
        </p:txBody>
      </p:sp>
      <p:sp>
        <p:nvSpPr>
          <p:cNvPr id="14" name="矩形 12"/>
          <p:cNvSpPr/>
          <p:nvPr/>
        </p:nvSpPr>
        <p:spPr>
          <a:xfrm>
            <a:off x="2418739" y="3859163"/>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应用卸载</a:t>
            </a:r>
            <a:endParaRPr lang="en-US" sz="1100" dirty="0"/>
          </a:p>
        </p:txBody>
      </p:sp>
      <p:sp>
        <p:nvSpPr>
          <p:cNvPr id="15" name="矩形 13"/>
          <p:cNvSpPr/>
          <p:nvPr/>
        </p:nvSpPr>
        <p:spPr>
          <a:xfrm>
            <a:off x="4444183" y="3097162"/>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主动安全</a:t>
            </a:r>
            <a:endParaRPr lang="en-US" sz="1100" dirty="0"/>
          </a:p>
        </p:txBody>
      </p:sp>
      <p:sp>
        <p:nvSpPr>
          <p:cNvPr id="16" name="矩形 14"/>
          <p:cNvSpPr/>
          <p:nvPr/>
        </p:nvSpPr>
        <p:spPr>
          <a:xfrm>
            <a:off x="4444183" y="3416710"/>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被动安全</a:t>
            </a:r>
            <a:endParaRPr lang="en-US" sz="1100" dirty="0"/>
          </a:p>
        </p:txBody>
      </p:sp>
      <p:sp>
        <p:nvSpPr>
          <p:cNvPr id="17" name="矩形 15"/>
          <p:cNvSpPr/>
          <p:nvPr/>
        </p:nvSpPr>
        <p:spPr>
          <a:xfrm>
            <a:off x="4444183" y="3731343"/>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协议层安全</a:t>
            </a:r>
            <a:endParaRPr lang="en-US" sz="1100" dirty="0"/>
          </a:p>
        </p:txBody>
      </p:sp>
      <p:sp>
        <p:nvSpPr>
          <p:cNvPr id="18" name="矩形 16"/>
          <p:cNvSpPr/>
          <p:nvPr/>
        </p:nvSpPr>
        <p:spPr>
          <a:xfrm>
            <a:off x="4439271" y="4060719"/>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网络层安全</a:t>
            </a:r>
            <a:endParaRPr lang="en-US" sz="1100" dirty="0"/>
          </a:p>
        </p:txBody>
      </p:sp>
      <p:sp>
        <p:nvSpPr>
          <p:cNvPr id="19" name="矩形 17"/>
          <p:cNvSpPr/>
          <p:nvPr/>
        </p:nvSpPr>
        <p:spPr>
          <a:xfrm>
            <a:off x="6346726" y="3259395"/>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应用级管理</a:t>
            </a:r>
            <a:endParaRPr lang="en-US" sz="1100" dirty="0"/>
          </a:p>
        </p:txBody>
      </p:sp>
      <p:sp>
        <p:nvSpPr>
          <p:cNvPr id="20" name="矩形 18"/>
          <p:cNvSpPr/>
          <p:nvPr/>
        </p:nvSpPr>
        <p:spPr>
          <a:xfrm>
            <a:off x="6346726" y="3578943"/>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开放管理</a:t>
            </a:r>
            <a:endParaRPr lang="en-US" sz="1100" dirty="0"/>
          </a:p>
        </p:txBody>
      </p:sp>
      <p:sp>
        <p:nvSpPr>
          <p:cNvPr id="21" name="矩形 19"/>
          <p:cNvSpPr/>
          <p:nvPr/>
        </p:nvSpPr>
        <p:spPr>
          <a:xfrm>
            <a:off x="6346726" y="3893576"/>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配置模板</a:t>
            </a:r>
            <a:endParaRPr lang="en-US" sz="1100" dirty="0"/>
          </a:p>
        </p:txBody>
      </p:sp>
      <p:sp>
        <p:nvSpPr>
          <p:cNvPr id="22" name="矩形 20"/>
          <p:cNvSpPr/>
          <p:nvPr/>
        </p:nvSpPr>
        <p:spPr>
          <a:xfrm>
            <a:off x="909487" y="5456905"/>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Finance</a:t>
            </a:r>
            <a:endParaRPr lang="en-US" sz="1100" dirty="0"/>
          </a:p>
        </p:txBody>
      </p:sp>
      <p:sp>
        <p:nvSpPr>
          <p:cNvPr id="23" name="矩形 21"/>
          <p:cNvSpPr/>
          <p:nvPr/>
        </p:nvSpPr>
        <p:spPr>
          <a:xfrm>
            <a:off x="894740" y="5933769"/>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err="1" smtClean="0"/>
              <a:t>SaaS</a:t>
            </a:r>
            <a:endParaRPr lang="en-US" sz="1100" dirty="0"/>
          </a:p>
        </p:txBody>
      </p:sp>
      <p:sp>
        <p:nvSpPr>
          <p:cNvPr id="24" name="矩形 22"/>
          <p:cNvSpPr/>
          <p:nvPr/>
        </p:nvSpPr>
        <p:spPr>
          <a:xfrm>
            <a:off x="2158184" y="5447072"/>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E-Commerce</a:t>
            </a:r>
            <a:endParaRPr lang="en-US" sz="1100" dirty="0"/>
          </a:p>
        </p:txBody>
      </p:sp>
      <p:sp>
        <p:nvSpPr>
          <p:cNvPr id="25" name="矩形 23"/>
          <p:cNvSpPr/>
          <p:nvPr/>
        </p:nvSpPr>
        <p:spPr>
          <a:xfrm>
            <a:off x="2231927" y="5973099"/>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Cloud Computing</a:t>
            </a:r>
            <a:endParaRPr lang="en-US" sz="1100" dirty="0"/>
          </a:p>
        </p:txBody>
      </p:sp>
      <p:sp>
        <p:nvSpPr>
          <p:cNvPr id="26" name="矩形 24"/>
          <p:cNvSpPr/>
          <p:nvPr/>
        </p:nvSpPr>
        <p:spPr>
          <a:xfrm>
            <a:off x="3397049" y="5447072"/>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Portal</a:t>
            </a:r>
            <a:endParaRPr lang="en-US" sz="1100" dirty="0"/>
          </a:p>
        </p:txBody>
      </p:sp>
      <p:sp>
        <p:nvSpPr>
          <p:cNvPr id="27" name="矩形 25"/>
          <p:cNvSpPr/>
          <p:nvPr/>
        </p:nvSpPr>
        <p:spPr>
          <a:xfrm>
            <a:off x="3411799" y="5953433"/>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BI</a:t>
            </a:r>
            <a:endParaRPr lang="en-US" sz="1100" dirty="0"/>
          </a:p>
        </p:txBody>
      </p:sp>
      <p:sp>
        <p:nvSpPr>
          <p:cNvPr id="28" name="矩形 26"/>
          <p:cNvSpPr/>
          <p:nvPr/>
        </p:nvSpPr>
        <p:spPr>
          <a:xfrm>
            <a:off x="4606417" y="5466735"/>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CRM</a:t>
            </a:r>
            <a:endParaRPr lang="en-US" sz="1100" dirty="0"/>
          </a:p>
        </p:txBody>
      </p:sp>
      <p:sp>
        <p:nvSpPr>
          <p:cNvPr id="29" name="矩形 27"/>
          <p:cNvSpPr/>
          <p:nvPr/>
        </p:nvSpPr>
        <p:spPr>
          <a:xfrm>
            <a:off x="4626082" y="5958349"/>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MBO</a:t>
            </a:r>
            <a:endParaRPr lang="en-US" sz="1100" dirty="0"/>
          </a:p>
        </p:txBody>
      </p:sp>
      <p:sp>
        <p:nvSpPr>
          <p:cNvPr id="30" name="矩形 28"/>
          <p:cNvSpPr/>
          <p:nvPr/>
        </p:nvSpPr>
        <p:spPr>
          <a:xfrm>
            <a:off x="5820700" y="5481484"/>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UC</a:t>
            </a:r>
            <a:endParaRPr lang="en-US" sz="1100" dirty="0"/>
          </a:p>
        </p:txBody>
      </p:sp>
      <p:sp>
        <p:nvSpPr>
          <p:cNvPr id="31" name="矩形 29"/>
          <p:cNvSpPr/>
          <p:nvPr/>
        </p:nvSpPr>
        <p:spPr>
          <a:xfrm>
            <a:off x="5815785" y="5958349"/>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ERP</a:t>
            </a:r>
            <a:endParaRPr lang="en-US" sz="1100" dirty="0"/>
          </a:p>
        </p:txBody>
      </p:sp>
      <p:sp>
        <p:nvSpPr>
          <p:cNvPr id="32" name="下箭头 30"/>
          <p:cNvSpPr/>
          <p:nvPr/>
        </p:nvSpPr>
        <p:spPr>
          <a:xfrm>
            <a:off x="737422" y="4753898"/>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7"/>
          <p:cNvSpPr/>
          <p:nvPr/>
        </p:nvSpPr>
        <p:spPr>
          <a:xfrm rot="5400000">
            <a:off x="3664513" y="-1414493"/>
            <a:ext cx="477789" cy="70988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42"/>
          <p:cNvCxnSpPr/>
          <p:nvPr/>
        </p:nvCxnSpPr>
        <p:spPr>
          <a:xfrm rot="5400000">
            <a:off x="300832" y="162867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44"/>
          <p:cNvCxnSpPr/>
          <p:nvPr/>
        </p:nvCxnSpPr>
        <p:spPr>
          <a:xfrm rot="5400000">
            <a:off x="528670" y="163017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45"/>
          <p:cNvCxnSpPr/>
          <p:nvPr/>
        </p:nvCxnSpPr>
        <p:spPr>
          <a:xfrm rot="5400000">
            <a:off x="754984" y="164275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46"/>
          <p:cNvCxnSpPr/>
          <p:nvPr/>
        </p:nvCxnSpPr>
        <p:spPr>
          <a:xfrm rot="5400000">
            <a:off x="982822" y="164425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47"/>
          <p:cNvCxnSpPr/>
          <p:nvPr/>
        </p:nvCxnSpPr>
        <p:spPr>
          <a:xfrm rot="5400000">
            <a:off x="1207612" y="164275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48"/>
          <p:cNvCxnSpPr/>
          <p:nvPr/>
        </p:nvCxnSpPr>
        <p:spPr>
          <a:xfrm rot="5400000">
            <a:off x="1435450" y="164425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49"/>
          <p:cNvCxnSpPr/>
          <p:nvPr/>
        </p:nvCxnSpPr>
        <p:spPr>
          <a:xfrm rot="5400000">
            <a:off x="1661764" y="165682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50"/>
          <p:cNvCxnSpPr/>
          <p:nvPr/>
        </p:nvCxnSpPr>
        <p:spPr>
          <a:xfrm rot="5400000">
            <a:off x="1889602" y="165832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51"/>
          <p:cNvCxnSpPr/>
          <p:nvPr/>
        </p:nvCxnSpPr>
        <p:spPr>
          <a:xfrm rot="5400000">
            <a:off x="2125486" y="1642753"/>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52"/>
          <p:cNvCxnSpPr/>
          <p:nvPr/>
        </p:nvCxnSpPr>
        <p:spPr>
          <a:xfrm rot="5400000">
            <a:off x="2353324" y="1644253"/>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53"/>
          <p:cNvCxnSpPr/>
          <p:nvPr/>
        </p:nvCxnSpPr>
        <p:spPr>
          <a:xfrm rot="5400000">
            <a:off x="2579638" y="1656828"/>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54"/>
          <p:cNvCxnSpPr/>
          <p:nvPr/>
        </p:nvCxnSpPr>
        <p:spPr>
          <a:xfrm rot="5400000">
            <a:off x="2807476" y="1658328"/>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255796" y="1965191"/>
            <a:ext cx="1031239" cy="369332"/>
          </a:xfrm>
          <a:prstGeom prst="rect">
            <a:avLst/>
          </a:prstGeom>
          <a:noFill/>
        </p:spPr>
        <p:txBody>
          <a:bodyPr wrap="none" rtlCol="0">
            <a:spAutoFit/>
          </a:bodyPr>
          <a:lstStyle/>
          <a:p>
            <a:r>
              <a:rPr lang="en-US" dirty="0" smtClean="0"/>
              <a:t>N</a:t>
            </a:r>
            <a:r>
              <a:rPr lang="en-US" altLang="zh-CN" dirty="0" smtClean="0"/>
              <a:t>etwork</a:t>
            </a:r>
            <a:endParaRPr lang="en-US" dirty="0"/>
          </a:p>
        </p:txBody>
      </p:sp>
      <p:sp>
        <p:nvSpPr>
          <p:cNvPr id="47" name="下箭头 45"/>
          <p:cNvSpPr/>
          <p:nvPr/>
        </p:nvSpPr>
        <p:spPr>
          <a:xfrm>
            <a:off x="2639964" y="4758814"/>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下箭头 46"/>
          <p:cNvSpPr/>
          <p:nvPr/>
        </p:nvSpPr>
        <p:spPr>
          <a:xfrm>
            <a:off x="4773564" y="4758814"/>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下箭头 47"/>
          <p:cNvSpPr/>
          <p:nvPr/>
        </p:nvSpPr>
        <p:spPr>
          <a:xfrm>
            <a:off x="6661357" y="4739150"/>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下箭头 48"/>
          <p:cNvSpPr/>
          <p:nvPr/>
        </p:nvSpPr>
        <p:spPr>
          <a:xfrm>
            <a:off x="722673" y="2467898"/>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下箭头 49"/>
          <p:cNvSpPr/>
          <p:nvPr/>
        </p:nvSpPr>
        <p:spPr>
          <a:xfrm>
            <a:off x="2689125" y="2458065"/>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下箭头 50"/>
          <p:cNvSpPr/>
          <p:nvPr/>
        </p:nvSpPr>
        <p:spPr>
          <a:xfrm>
            <a:off x="4645744" y="2448233"/>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下箭头 51"/>
          <p:cNvSpPr/>
          <p:nvPr/>
        </p:nvSpPr>
        <p:spPr>
          <a:xfrm>
            <a:off x="6602364" y="2467898"/>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Arrow Connector 42"/>
          <p:cNvCxnSpPr/>
          <p:nvPr/>
        </p:nvCxnSpPr>
        <p:spPr>
          <a:xfrm rot="5400000">
            <a:off x="3009620" y="164342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44"/>
          <p:cNvCxnSpPr/>
          <p:nvPr/>
        </p:nvCxnSpPr>
        <p:spPr>
          <a:xfrm rot="5400000">
            <a:off x="3237458" y="164492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45"/>
          <p:cNvCxnSpPr/>
          <p:nvPr/>
        </p:nvCxnSpPr>
        <p:spPr>
          <a:xfrm rot="5400000">
            <a:off x="3463772" y="165750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46"/>
          <p:cNvCxnSpPr/>
          <p:nvPr/>
        </p:nvCxnSpPr>
        <p:spPr>
          <a:xfrm rot="5400000">
            <a:off x="3691610" y="165900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47"/>
          <p:cNvCxnSpPr/>
          <p:nvPr/>
        </p:nvCxnSpPr>
        <p:spPr>
          <a:xfrm rot="5400000">
            <a:off x="3916400" y="165750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48"/>
          <p:cNvCxnSpPr/>
          <p:nvPr/>
        </p:nvCxnSpPr>
        <p:spPr>
          <a:xfrm rot="5400000">
            <a:off x="4144238" y="165900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49"/>
          <p:cNvCxnSpPr/>
          <p:nvPr/>
        </p:nvCxnSpPr>
        <p:spPr>
          <a:xfrm rot="5400000">
            <a:off x="4370552" y="167157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50"/>
          <p:cNvCxnSpPr/>
          <p:nvPr/>
        </p:nvCxnSpPr>
        <p:spPr>
          <a:xfrm rot="5400000">
            <a:off x="4598390" y="167307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51"/>
          <p:cNvCxnSpPr/>
          <p:nvPr/>
        </p:nvCxnSpPr>
        <p:spPr>
          <a:xfrm rot="5400000">
            <a:off x="4834274" y="165750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52"/>
          <p:cNvCxnSpPr/>
          <p:nvPr/>
        </p:nvCxnSpPr>
        <p:spPr>
          <a:xfrm rot="5400000">
            <a:off x="5062112" y="165900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53"/>
          <p:cNvCxnSpPr/>
          <p:nvPr/>
        </p:nvCxnSpPr>
        <p:spPr>
          <a:xfrm rot="5400000">
            <a:off x="5288426" y="167157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54"/>
          <p:cNvCxnSpPr/>
          <p:nvPr/>
        </p:nvCxnSpPr>
        <p:spPr>
          <a:xfrm rot="5400000">
            <a:off x="5516264" y="167307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50"/>
          <p:cNvCxnSpPr/>
          <p:nvPr/>
        </p:nvCxnSpPr>
        <p:spPr>
          <a:xfrm rot="5400000">
            <a:off x="5724184" y="167799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51"/>
          <p:cNvCxnSpPr/>
          <p:nvPr/>
        </p:nvCxnSpPr>
        <p:spPr>
          <a:xfrm rot="5400000">
            <a:off x="5960068" y="166241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52"/>
          <p:cNvCxnSpPr/>
          <p:nvPr/>
        </p:nvCxnSpPr>
        <p:spPr>
          <a:xfrm rot="5400000">
            <a:off x="6187906" y="166391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53"/>
          <p:cNvCxnSpPr/>
          <p:nvPr/>
        </p:nvCxnSpPr>
        <p:spPr>
          <a:xfrm rot="5400000">
            <a:off x="6414220" y="167649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54"/>
          <p:cNvCxnSpPr/>
          <p:nvPr/>
        </p:nvCxnSpPr>
        <p:spPr>
          <a:xfrm rot="5400000">
            <a:off x="6642058" y="167799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53"/>
          <p:cNvCxnSpPr/>
          <p:nvPr/>
        </p:nvCxnSpPr>
        <p:spPr>
          <a:xfrm rot="5400000">
            <a:off x="6861587" y="167157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54"/>
          <p:cNvCxnSpPr/>
          <p:nvPr/>
        </p:nvCxnSpPr>
        <p:spPr>
          <a:xfrm rot="5400000">
            <a:off x="7079593" y="167307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73" name="Picture 10" descr="Full_Color_JPEG_F5_logo"/>
          <p:cNvPicPr>
            <a:picLocks noChangeAspect="1" noChangeArrowheads="1"/>
          </p:cNvPicPr>
          <p:nvPr/>
        </p:nvPicPr>
        <p:blipFill>
          <a:blip r:embed="rId2" cstate="print"/>
          <a:srcRect/>
          <a:stretch>
            <a:fillRect/>
          </a:stretch>
        </p:blipFill>
        <p:spPr bwMode="auto">
          <a:xfrm>
            <a:off x="3549448" y="3436836"/>
            <a:ext cx="711200" cy="622300"/>
          </a:xfrm>
          <a:prstGeom prst="rect">
            <a:avLst/>
          </a:prstGeom>
          <a:noFill/>
          <a:ln w="9525">
            <a:noFill/>
            <a:miter lim="800000"/>
            <a:headEnd/>
            <a:tailEnd/>
          </a:ln>
        </p:spPr>
      </p:pic>
      <p:sp>
        <p:nvSpPr>
          <p:cNvPr id="74" name="矩形 72"/>
          <p:cNvSpPr/>
          <p:nvPr/>
        </p:nvSpPr>
        <p:spPr>
          <a:xfrm>
            <a:off x="7885474" y="3927987"/>
            <a:ext cx="1032384" cy="16518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应用监控系统</a:t>
            </a:r>
            <a:endParaRPr lang="en-US" altLang="zh-CN" sz="1100" dirty="0" smtClean="0"/>
          </a:p>
          <a:p>
            <a:pPr algn="ctr"/>
            <a:endParaRPr lang="en-US" altLang="zh-CN" sz="1100" dirty="0" smtClean="0"/>
          </a:p>
          <a:p>
            <a:pPr algn="ctr"/>
            <a:r>
              <a:rPr lang="zh-CN" altLang="en-US" sz="1100" dirty="0" smtClean="0"/>
              <a:t>自动化资源配置管理</a:t>
            </a:r>
            <a:endParaRPr lang="en-US" sz="1100" dirty="0"/>
          </a:p>
        </p:txBody>
      </p:sp>
      <p:cxnSp>
        <p:nvCxnSpPr>
          <p:cNvPr id="75" name="直接箭头连接符 74"/>
          <p:cNvCxnSpPr>
            <a:stCxn id="74" idx="1"/>
            <a:endCxn id="7" idx="3"/>
          </p:cNvCxnSpPr>
          <p:nvPr/>
        </p:nvCxnSpPr>
        <p:spPr>
          <a:xfrm rot="10800000">
            <a:off x="7423358" y="3839499"/>
            <a:ext cx="462117" cy="9143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直接箭头连接符 76"/>
          <p:cNvCxnSpPr>
            <a:stCxn id="74" idx="1"/>
            <a:endCxn id="6" idx="3"/>
          </p:cNvCxnSpPr>
          <p:nvPr/>
        </p:nvCxnSpPr>
        <p:spPr>
          <a:xfrm rot="10800000" flipV="1">
            <a:off x="7428274" y="4753896"/>
            <a:ext cx="457200" cy="11946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大型网站的高可用应用交付平台建设</a:t>
            </a:r>
            <a:endParaRPr lang="en-US" dirty="0"/>
          </a:p>
        </p:txBody>
      </p:sp>
      <p:sp>
        <p:nvSpPr>
          <p:cNvPr id="4" name="矩形 4"/>
          <p:cNvSpPr/>
          <p:nvPr/>
        </p:nvSpPr>
        <p:spPr>
          <a:xfrm>
            <a:off x="556138" y="4815493"/>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服务高可用</a:t>
            </a:r>
            <a:endParaRPr lang="en-US" altLang="en-US" sz="3200" dirty="0"/>
          </a:p>
        </p:txBody>
      </p:sp>
      <p:sp>
        <p:nvSpPr>
          <p:cNvPr id="5" name="矩形 5"/>
          <p:cNvSpPr/>
          <p:nvPr/>
        </p:nvSpPr>
        <p:spPr>
          <a:xfrm>
            <a:off x="555195" y="3935506"/>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性能高可用</a:t>
            </a:r>
            <a:endParaRPr lang="en-US" altLang="en-US" sz="3200" dirty="0"/>
          </a:p>
        </p:txBody>
      </p:sp>
      <p:sp>
        <p:nvSpPr>
          <p:cNvPr id="6" name="矩形 6"/>
          <p:cNvSpPr/>
          <p:nvPr/>
        </p:nvSpPr>
        <p:spPr>
          <a:xfrm>
            <a:off x="556139" y="3055519"/>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站点高可用</a:t>
            </a:r>
            <a:endParaRPr lang="en-US" altLang="en-US" sz="3200" dirty="0"/>
          </a:p>
        </p:txBody>
      </p:sp>
      <p:sp>
        <p:nvSpPr>
          <p:cNvPr id="7" name="矩形 7"/>
          <p:cNvSpPr/>
          <p:nvPr/>
        </p:nvSpPr>
        <p:spPr>
          <a:xfrm>
            <a:off x="551223" y="2175532"/>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运维高可用</a:t>
            </a:r>
            <a:endParaRPr lang="en-US" sz="3200" dirty="0"/>
          </a:p>
        </p:txBody>
      </p:sp>
      <p:sp>
        <p:nvSpPr>
          <p:cNvPr id="8" name="TextBox 7"/>
          <p:cNvSpPr txBox="1"/>
          <p:nvPr/>
        </p:nvSpPr>
        <p:spPr>
          <a:xfrm>
            <a:off x="3447820" y="5081975"/>
            <a:ext cx="4406009" cy="738664"/>
          </a:xfrm>
          <a:prstGeom prst="rect">
            <a:avLst/>
          </a:prstGeom>
          <a:noFill/>
        </p:spPr>
        <p:txBody>
          <a:bodyPr wrap="square" rtlCol="0">
            <a:spAutoFit/>
          </a:bodyPr>
          <a:lstStyle/>
          <a:p>
            <a:r>
              <a:rPr lang="zh-CN" altLang="en-US" sz="1400" dirty="0" smtClean="0"/>
              <a:t>通过基于应用层面的健康检查，判断服务的工作状态，避免通过进程检查方式无法准确判断真实服务状态的问题</a:t>
            </a:r>
            <a:endParaRPr lang="en-US" sz="1400" dirty="0"/>
          </a:p>
        </p:txBody>
      </p:sp>
      <p:sp>
        <p:nvSpPr>
          <p:cNvPr id="9" name="TextBox 8"/>
          <p:cNvSpPr txBox="1"/>
          <p:nvPr/>
        </p:nvSpPr>
        <p:spPr>
          <a:xfrm>
            <a:off x="3528793" y="4049877"/>
            <a:ext cx="4150223" cy="738664"/>
          </a:xfrm>
          <a:prstGeom prst="rect">
            <a:avLst/>
          </a:prstGeom>
          <a:noFill/>
        </p:spPr>
        <p:txBody>
          <a:bodyPr wrap="square" rtlCol="0">
            <a:spAutoFit/>
          </a:bodyPr>
          <a:lstStyle/>
          <a:p>
            <a:r>
              <a:rPr lang="zh-CN" altLang="en-US" sz="1400" dirty="0" smtClean="0"/>
              <a:t>通过对提供同样应用的服务实例进行负载均衡处理，实现对外统一服务，对内将请求分发到多个应用实例上，提高系统的处理能力，减小应用响应时间</a:t>
            </a:r>
            <a:endParaRPr lang="en-US" sz="1400" dirty="0"/>
          </a:p>
        </p:txBody>
      </p:sp>
      <p:sp>
        <p:nvSpPr>
          <p:cNvPr id="10" name="TextBox 9"/>
          <p:cNvSpPr txBox="1"/>
          <p:nvPr/>
        </p:nvSpPr>
        <p:spPr>
          <a:xfrm>
            <a:off x="3476305" y="3242331"/>
            <a:ext cx="4148924" cy="523220"/>
          </a:xfrm>
          <a:prstGeom prst="rect">
            <a:avLst/>
          </a:prstGeom>
          <a:noFill/>
        </p:spPr>
        <p:txBody>
          <a:bodyPr wrap="square" rtlCol="0">
            <a:spAutoFit/>
          </a:bodyPr>
          <a:lstStyle/>
          <a:p>
            <a:r>
              <a:rPr lang="zh-CN" altLang="en-US" sz="1400" dirty="0" smtClean="0"/>
              <a:t>通过站点间动态客户调度系统，实现多数据中心灾备模式、多主模式的运行，实现站点高可用</a:t>
            </a:r>
            <a:endParaRPr lang="en-US" sz="1400" dirty="0"/>
          </a:p>
        </p:txBody>
      </p:sp>
      <p:sp>
        <p:nvSpPr>
          <p:cNvPr id="11" name="TextBox 10"/>
          <p:cNvSpPr txBox="1"/>
          <p:nvPr/>
        </p:nvSpPr>
        <p:spPr>
          <a:xfrm>
            <a:off x="3466474" y="2160784"/>
            <a:ext cx="4051179" cy="738664"/>
          </a:xfrm>
          <a:prstGeom prst="rect">
            <a:avLst/>
          </a:prstGeom>
          <a:noFill/>
        </p:spPr>
        <p:txBody>
          <a:bodyPr wrap="square" rtlCol="0">
            <a:spAutoFit/>
          </a:bodyPr>
          <a:lstStyle/>
          <a:p>
            <a:r>
              <a:rPr lang="zh-CN" altLang="en-US" sz="1400" dirty="0" smtClean="0"/>
              <a:t>通过本地负载均衡和广域网负载均衡处理，屏蔽用户端对真实服务的感知，使系统运维可以实时、在线进行</a:t>
            </a: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负载均衡系统是高可用的根本</a:t>
            </a:r>
            <a:endParaRPr lang="en-US" dirty="0"/>
          </a:p>
        </p:txBody>
      </p:sp>
      <p:sp>
        <p:nvSpPr>
          <p:cNvPr id="4" name="Rectangle 3"/>
          <p:cNvSpPr/>
          <p:nvPr/>
        </p:nvSpPr>
        <p:spPr>
          <a:xfrm>
            <a:off x="199139" y="3372440"/>
            <a:ext cx="5574465" cy="3116406"/>
          </a:xfrm>
          <a:prstGeom prst="rect">
            <a:avLst/>
          </a:prstGeom>
          <a:solidFill>
            <a:srgbClr val="4F8D97">
              <a:alpha val="20000"/>
            </a:srgbClr>
          </a:solidFill>
          <a:ln w="9525">
            <a:noFill/>
            <a:round/>
            <a:headEnd/>
            <a:tailEnd/>
          </a:ln>
        </p:spPr>
        <p:txBody>
          <a:bodyPr wrap="none" anchor="ctr">
            <a:prstTxWarp prst="textNoShape">
              <a:avLst/>
            </a:prstTxWarp>
          </a:bodyPr>
          <a:lstStyle/>
          <a:p>
            <a:endParaRPr lang="en-US">
              <a:solidFill>
                <a:schemeClr val="tx1"/>
              </a:solidFill>
              <a:latin typeface="Arial" pitchFamily="-110" charset="0"/>
            </a:endParaRPr>
          </a:p>
        </p:txBody>
      </p:sp>
      <p:sp>
        <p:nvSpPr>
          <p:cNvPr id="5" name="Content Placeholder 2"/>
          <p:cNvSpPr>
            <a:spLocks noGrp="1"/>
          </p:cNvSpPr>
          <p:nvPr>
            <p:ph idx="1"/>
          </p:nvPr>
        </p:nvSpPr>
        <p:spPr>
          <a:xfrm>
            <a:off x="5847438" y="2019300"/>
            <a:ext cx="3104604" cy="4525963"/>
          </a:xfrm>
        </p:spPr>
        <p:txBody>
          <a:bodyPr>
            <a:normAutofit fontScale="55000" lnSpcReduction="20000"/>
          </a:bodyPr>
          <a:lstStyle/>
          <a:p>
            <a:r>
              <a:rPr lang="en-US" dirty="0" smtClean="0"/>
              <a:t>BIGIP LTM</a:t>
            </a:r>
            <a:r>
              <a:rPr lang="zh-CN" altLang="en-US" dirty="0" smtClean="0"/>
              <a:t>对外提供一个虚拟的应用服务器，接收所有的客户端请求</a:t>
            </a:r>
            <a:endParaRPr lang="en-US" altLang="zh-CN" dirty="0" smtClean="0"/>
          </a:p>
          <a:p>
            <a:endParaRPr lang="en-US" dirty="0" smtClean="0"/>
          </a:p>
          <a:p>
            <a:r>
              <a:rPr lang="en-US" dirty="0" smtClean="0"/>
              <a:t>BIGIP LTM</a:t>
            </a:r>
            <a:r>
              <a:rPr lang="zh-CN" altLang="en-US" dirty="0" smtClean="0"/>
              <a:t>通过负载均衡算法处理，将客户端请求转发到后台的多个应用实例</a:t>
            </a:r>
            <a:endParaRPr lang="en-US" altLang="zh-CN" dirty="0" smtClean="0"/>
          </a:p>
          <a:p>
            <a:endParaRPr lang="en-US" altLang="zh-CN" dirty="0" smtClean="0"/>
          </a:p>
          <a:p>
            <a:r>
              <a:rPr lang="en-US" dirty="0" smtClean="0"/>
              <a:t>BIGIP LTM</a:t>
            </a:r>
            <a:r>
              <a:rPr lang="zh-CN" altLang="en-US" dirty="0" smtClean="0"/>
              <a:t>内置可编程控制接口，可以对流量进行编程控制处理</a:t>
            </a:r>
            <a:endParaRPr lang="en-US" altLang="zh-CN" dirty="0" smtClean="0"/>
          </a:p>
          <a:p>
            <a:endParaRPr lang="en-US" altLang="zh-CN" dirty="0" smtClean="0"/>
          </a:p>
          <a:p>
            <a:r>
              <a:rPr lang="en-US" dirty="0" smtClean="0"/>
              <a:t>BIGIP LTM</a:t>
            </a:r>
            <a:r>
              <a:rPr lang="zh-CN" altLang="en-US" dirty="0" smtClean="0"/>
              <a:t>通过应用健康检查，准确的判断应用程序的工作和服务状态，一旦发现应用不能提供服务，则将其从负载均衡组中摘除</a:t>
            </a:r>
            <a:endParaRPr lang="en-US" dirty="0"/>
          </a:p>
        </p:txBody>
      </p:sp>
      <p:sp>
        <p:nvSpPr>
          <p:cNvPr id="6" name="Rectangle 5"/>
          <p:cNvSpPr/>
          <p:nvPr/>
        </p:nvSpPr>
        <p:spPr>
          <a:xfrm>
            <a:off x="1742414" y="3638575"/>
            <a:ext cx="2244470" cy="797484"/>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67271" y="3860098"/>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t>
            </a:r>
            <a:r>
              <a:rPr lang="en-US" altLang="zh-CN" dirty="0" smtClean="0"/>
              <a:t>irtual Server</a:t>
            </a:r>
            <a:endParaRPr lang="en-US" dirty="0"/>
          </a:p>
        </p:txBody>
      </p:sp>
      <p:sp>
        <p:nvSpPr>
          <p:cNvPr id="8" name="Rectangle 7"/>
          <p:cNvSpPr/>
          <p:nvPr/>
        </p:nvSpPr>
        <p:spPr>
          <a:xfrm rot="5400000">
            <a:off x="2564968" y="928529"/>
            <a:ext cx="477789" cy="31814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rot="5400000">
            <a:off x="1382372" y="203263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a:off x="1610210" y="203413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a:off x="1836524" y="20467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064362" y="20482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5400000">
            <a:off x="2289152" y="20467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a:off x="2516990" y="20482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2743304" y="206078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a:off x="2971142" y="206228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3207026" y="204671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a:off x="3434864" y="204821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3661178" y="206078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3889016" y="206228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351220" y="2349484"/>
            <a:ext cx="1031239" cy="369332"/>
          </a:xfrm>
          <a:prstGeom prst="rect">
            <a:avLst/>
          </a:prstGeom>
          <a:noFill/>
        </p:spPr>
        <p:txBody>
          <a:bodyPr wrap="none" rtlCol="0">
            <a:spAutoFit/>
          </a:bodyPr>
          <a:lstStyle/>
          <a:p>
            <a:r>
              <a:rPr lang="en-US" dirty="0" smtClean="0"/>
              <a:t>N</a:t>
            </a:r>
            <a:r>
              <a:rPr lang="en-US" altLang="zh-CN" dirty="0" smtClean="0"/>
              <a:t>etwork</a:t>
            </a:r>
            <a:endParaRPr lang="en-US" dirty="0"/>
          </a:p>
        </p:txBody>
      </p:sp>
      <p:sp>
        <p:nvSpPr>
          <p:cNvPr id="22" name="Rectangle 21"/>
          <p:cNvSpPr/>
          <p:nvPr/>
        </p:nvSpPr>
        <p:spPr>
          <a:xfrm>
            <a:off x="521556" y="5149653"/>
            <a:ext cx="2244470" cy="1011485"/>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846413" y="5371177"/>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sp>
        <p:nvSpPr>
          <p:cNvPr id="24" name="Rectangle 23"/>
          <p:cNvSpPr/>
          <p:nvPr/>
        </p:nvSpPr>
        <p:spPr>
          <a:xfrm>
            <a:off x="3228518" y="5139604"/>
            <a:ext cx="2244470" cy="100187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3553375" y="5361127"/>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cxnSp>
        <p:nvCxnSpPr>
          <p:cNvPr id="26" name="Straight Arrow Connector 25"/>
          <p:cNvCxnSpPr>
            <a:endCxn id="7" idx="0"/>
          </p:cNvCxnSpPr>
          <p:nvPr/>
        </p:nvCxnSpPr>
        <p:spPr>
          <a:xfrm rot="16200000" flipH="1">
            <a:off x="1790334" y="2822699"/>
            <a:ext cx="1078080" cy="9967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7" idx="0"/>
          </p:cNvCxnSpPr>
          <p:nvPr/>
        </p:nvCxnSpPr>
        <p:spPr>
          <a:xfrm rot="5400000">
            <a:off x="2757524" y="2852228"/>
            <a:ext cx="1078080" cy="937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 idx="2"/>
            <a:endCxn id="23" idx="0"/>
          </p:cNvCxnSpPr>
          <p:nvPr/>
        </p:nvCxnSpPr>
        <p:spPr>
          <a:xfrm rot="5400000">
            <a:off x="1653752" y="4197195"/>
            <a:ext cx="1127105" cy="12208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25" idx="0"/>
          </p:cNvCxnSpPr>
          <p:nvPr/>
        </p:nvCxnSpPr>
        <p:spPr>
          <a:xfrm rot="16200000" flipH="1">
            <a:off x="3012258" y="4059547"/>
            <a:ext cx="1117055" cy="1486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045956" y="3609039"/>
            <a:ext cx="1569660" cy="923330"/>
          </a:xfrm>
          <a:prstGeom prst="rect">
            <a:avLst/>
          </a:prstGeom>
          <a:noFill/>
        </p:spPr>
        <p:txBody>
          <a:bodyPr wrap="none" rtlCol="0">
            <a:spAutoFit/>
          </a:bodyPr>
          <a:lstStyle/>
          <a:p>
            <a:r>
              <a:rPr lang="zh-CN" altLang="en-US" dirty="0" smtClean="0"/>
              <a:t>负载均衡处理</a:t>
            </a:r>
            <a:endParaRPr lang="en-US" altLang="zh-CN" dirty="0" smtClean="0"/>
          </a:p>
          <a:p>
            <a:r>
              <a:rPr lang="zh-CN" altLang="en-US" dirty="0" smtClean="0"/>
              <a:t>可编程控制</a:t>
            </a:r>
            <a:endParaRPr lang="en-US" altLang="zh-CN" dirty="0" smtClean="0"/>
          </a:p>
          <a:p>
            <a:r>
              <a:rPr lang="zh-CN" altLang="en-US" dirty="0" smtClean="0"/>
              <a:t>应用健康检查</a:t>
            </a:r>
            <a:endParaRPr lang="en-US" dirty="0"/>
          </a:p>
        </p:txBody>
      </p:sp>
      <p:sp>
        <p:nvSpPr>
          <p:cNvPr id="31" name="TextBox 30"/>
          <p:cNvSpPr txBox="1"/>
          <p:nvPr/>
        </p:nvSpPr>
        <p:spPr>
          <a:xfrm>
            <a:off x="369156" y="3801026"/>
            <a:ext cx="1381660" cy="369332"/>
          </a:xfrm>
          <a:prstGeom prst="rect">
            <a:avLst/>
          </a:prstGeom>
          <a:noFill/>
        </p:spPr>
        <p:txBody>
          <a:bodyPr wrap="none" rtlCol="0">
            <a:spAutoFit/>
          </a:bodyPr>
          <a:lstStyle/>
          <a:p>
            <a:r>
              <a:rPr lang="en-US" dirty="0" smtClean="0"/>
              <a:t>BIG-IP LTM</a:t>
            </a:r>
            <a:endParaRPr lang="en-US" dirty="0"/>
          </a:p>
        </p:txBody>
      </p:sp>
      <p:sp>
        <p:nvSpPr>
          <p:cNvPr id="32" name="Rectangle 31"/>
          <p:cNvSpPr/>
          <p:nvPr/>
        </p:nvSpPr>
        <p:spPr>
          <a:xfrm>
            <a:off x="199139" y="2930127"/>
            <a:ext cx="1068738" cy="427544"/>
          </a:xfrm>
          <a:prstGeom prst="rect">
            <a:avLst/>
          </a:prstGeom>
          <a:solidFill>
            <a:srgbClr val="4F8D97">
              <a:alpha val="20000"/>
            </a:srgbClr>
          </a:solidFill>
          <a:ln w="9525">
            <a:noFill/>
            <a:round/>
            <a:headEnd/>
            <a:tailEnd/>
          </a:ln>
        </p:spPr>
        <p:txBody>
          <a:bodyPr wrap="none" anchor="ctr">
            <a:prstTxWarp prst="textNoShape">
              <a:avLst/>
            </a:prstTxWarp>
          </a:bodyPr>
          <a:lstStyle/>
          <a:p>
            <a:r>
              <a:rPr lang="en-US" dirty="0" smtClean="0">
                <a:solidFill>
                  <a:schemeClr val="tx1"/>
                </a:solidFill>
                <a:latin typeface="Arial" pitchFamily="-110" charset="0"/>
              </a:rPr>
              <a:t>Domain</a:t>
            </a:r>
            <a:endParaRPr lang="en-US" dirty="0">
              <a:solidFill>
                <a:schemeClr val="tx1"/>
              </a:solidFill>
              <a:latin typeface="Arial" pitchFamily="-110" charset="0"/>
            </a:endParaRPr>
          </a:p>
        </p:txBody>
      </p:sp>
      <p:sp>
        <p:nvSpPr>
          <p:cNvPr id="33" name="TextBox 32"/>
          <p:cNvSpPr txBox="1"/>
          <p:nvPr/>
        </p:nvSpPr>
        <p:spPr>
          <a:xfrm>
            <a:off x="1084777" y="5761614"/>
            <a:ext cx="1057050" cy="369332"/>
          </a:xfrm>
          <a:prstGeom prst="rect">
            <a:avLst/>
          </a:prstGeom>
          <a:noFill/>
        </p:spPr>
        <p:txBody>
          <a:bodyPr wrap="none" rtlCol="0">
            <a:spAutoFit/>
          </a:bodyPr>
          <a:lstStyle/>
          <a:p>
            <a:r>
              <a:rPr lang="en-US" dirty="0" smtClean="0"/>
              <a:t>Server 1</a:t>
            </a:r>
            <a:endParaRPr lang="en-US" dirty="0"/>
          </a:p>
        </p:txBody>
      </p:sp>
      <p:sp>
        <p:nvSpPr>
          <p:cNvPr id="34" name="TextBox 33"/>
          <p:cNvSpPr txBox="1"/>
          <p:nvPr/>
        </p:nvSpPr>
        <p:spPr>
          <a:xfrm>
            <a:off x="3768983" y="5761614"/>
            <a:ext cx="1056700" cy="369332"/>
          </a:xfrm>
          <a:prstGeom prst="rect">
            <a:avLst/>
          </a:prstGeom>
          <a:noFill/>
        </p:spPr>
        <p:txBody>
          <a:bodyPr wrap="none" rtlCol="0">
            <a:spAutoFit/>
          </a:bodyPr>
          <a:lstStyle/>
          <a:p>
            <a:r>
              <a:rPr lang="en-US" dirty="0" smtClean="0"/>
              <a:t>Server 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负载均衡中的</a:t>
            </a:r>
            <a:r>
              <a:rPr lang="en-US" altLang="zh-CN" dirty="0" smtClean="0"/>
              <a:t>URL Switching</a:t>
            </a:r>
            <a:endParaRPr lang="en-US" dirty="0"/>
          </a:p>
        </p:txBody>
      </p:sp>
      <p:sp>
        <p:nvSpPr>
          <p:cNvPr id="4" name="内容占位符 2"/>
          <p:cNvSpPr>
            <a:spLocks noGrp="1"/>
          </p:cNvSpPr>
          <p:nvPr>
            <p:ph idx="1"/>
          </p:nvPr>
        </p:nvSpPr>
        <p:spPr>
          <a:xfrm>
            <a:off x="647700" y="1519238"/>
            <a:ext cx="7313613" cy="4303338"/>
          </a:xfrm>
        </p:spPr>
        <p:txBody>
          <a:bodyPr/>
          <a:lstStyle/>
          <a:p>
            <a:pPr eaLnBrk="1" fontAlgn="auto" hangingPunct="1">
              <a:spcAft>
                <a:spcPts val="0"/>
              </a:spcAft>
              <a:buFont typeface="Wingdings" pitchFamily="2" charset="2"/>
              <a:buChar char="l"/>
              <a:defRPr/>
            </a:pPr>
            <a:r>
              <a:rPr lang="zh-CN" altLang="en-US" dirty="0" smtClean="0">
                <a:ea typeface="+mn-ea"/>
                <a:cs typeface="+mn-cs"/>
              </a:rPr>
              <a:t>这么多功能都在一台</a:t>
            </a:r>
            <a:r>
              <a:rPr lang="en-US" altLang="zh-CN" dirty="0" smtClean="0">
                <a:ea typeface="+mn-ea"/>
                <a:cs typeface="+mn-cs"/>
              </a:rPr>
              <a:t>/</a:t>
            </a:r>
            <a:r>
              <a:rPr lang="zh-CN" altLang="en-US" dirty="0" smtClean="0">
                <a:ea typeface="+mn-ea"/>
                <a:cs typeface="+mn-cs"/>
              </a:rPr>
              <a:t>组服务器上无法支撑</a:t>
            </a:r>
            <a:endParaRPr lang="en-US" altLang="zh-CN" dirty="0" smtClean="0">
              <a:ea typeface="+mn-ea"/>
              <a:cs typeface="+mn-cs"/>
            </a:endParaRPr>
          </a:p>
          <a:p>
            <a:pPr eaLnBrk="1" fontAlgn="auto" hangingPunct="1">
              <a:spcAft>
                <a:spcPts val="0"/>
              </a:spcAft>
              <a:buFont typeface="Wingdings" pitchFamily="2" charset="2"/>
              <a:buNone/>
              <a:defRPr/>
            </a:pPr>
            <a:endParaRPr lang="zh-CN" altLang="en-US" dirty="0">
              <a:ea typeface="+mn-ea"/>
              <a:cs typeface="+mn-cs"/>
            </a:endParaRPr>
          </a:p>
        </p:txBody>
      </p:sp>
      <p:sp>
        <p:nvSpPr>
          <p:cNvPr id="5" name="Rectangle 6"/>
          <p:cNvSpPr>
            <a:spLocks noChangeArrowheads="1"/>
          </p:cNvSpPr>
          <p:nvPr/>
        </p:nvSpPr>
        <p:spPr bwMode="auto">
          <a:xfrm>
            <a:off x="304800" y="5537200"/>
            <a:ext cx="7929563" cy="550863"/>
          </a:xfrm>
          <a:prstGeom prst="rect">
            <a:avLst/>
          </a:prstGeom>
          <a:solidFill>
            <a:srgbClr val="FDEEC7"/>
          </a:solidFill>
          <a:ln w="9525">
            <a:noFill/>
            <a:miter lim="800000"/>
            <a:headEnd/>
            <a:tailEnd/>
          </a:ln>
        </p:spPr>
        <p:txBody>
          <a:bodyPr wrap="none" anchor="ctr">
            <a:prstTxWarp prst="textNoShape">
              <a:avLst/>
            </a:prstTxWarp>
          </a:bodyPr>
          <a:lstStyle/>
          <a:p>
            <a:pPr algn="ctr"/>
            <a:endParaRPr lang="zh-CN" altLang="en-US" sz="2800">
              <a:latin typeface="Times" pitchFamily="-108" charset="0"/>
            </a:endParaRPr>
          </a:p>
        </p:txBody>
      </p:sp>
      <p:pic>
        <p:nvPicPr>
          <p:cNvPr id="6" name="Picture 13"/>
          <p:cNvPicPr>
            <a:picLocks noChangeAspect="1" noChangeArrowheads="1"/>
          </p:cNvPicPr>
          <p:nvPr/>
        </p:nvPicPr>
        <p:blipFill>
          <a:blip r:embed="rId2"/>
          <a:srcRect/>
          <a:stretch>
            <a:fillRect/>
          </a:stretch>
        </p:blipFill>
        <p:spPr bwMode="auto">
          <a:xfrm>
            <a:off x="6421438" y="5583238"/>
            <a:ext cx="741362" cy="284162"/>
          </a:xfrm>
          <a:prstGeom prst="rect">
            <a:avLst/>
          </a:prstGeom>
          <a:noFill/>
          <a:ln w="9525">
            <a:noFill/>
            <a:miter lim="800000"/>
            <a:headEnd/>
            <a:tailEnd/>
          </a:ln>
        </p:spPr>
      </p:pic>
      <p:pic>
        <p:nvPicPr>
          <p:cNvPr id="7" name="Picture 12"/>
          <p:cNvPicPr>
            <a:picLocks noChangeAspect="1" noChangeArrowheads="1"/>
          </p:cNvPicPr>
          <p:nvPr/>
        </p:nvPicPr>
        <p:blipFill>
          <a:blip r:embed="rId2"/>
          <a:srcRect/>
          <a:stretch>
            <a:fillRect/>
          </a:stretch>
        </p:blipFill>
        <p:spPr bwMode="auto">
          <a:xfrm>
            <a:off x="3781425" y="5583238"/>
            <a:ext cx="742950" cy="284162"/>
          </a:xfrm>
          <a:prstGeom prst="rect">
            <a:avLst/>
          </a:prstGeom>
          <a:noFill/>
          <a:ln w="9525">
            <a:noFill/>
            <a:miter lim="800000"/>
            <a:headEnd/>
            <a:tailEnd/>
          </a:ln>
        </p:spPr>
      </p:pic>
      <p:pic>
        <p:nvPicPr>
          <p:cNvPr id="8" name="Picture 12"/>
          <p:cNvPicPr>
            <a:picLocks noChangeAspect="1" noChangeArrowheads="1"/>
          </p:cNvPicPr>
          <p:nvPr/>
        </p:nvPicPr>
        <p:blipFill>
          <a:blip r:embed="rId2"/>
          <a:srcRect/>
          <a:stretch>
            <a:fillRect/>
          </a:stretch>
        </p:blipFill>
        <p:spPr bwMode="auto">
          <a:xfrm>
            <a:off x="3852863" y="5659438"/>
            <a:ext cx="742950" cy="284162"/>
          </a:xfrm>
          <a:prstGeom prst="rect">
            <a:avLst/>
          </a:prstGeom>
          <a:noFill/>
          <a:ln w="9525">
            <a:noFill/>
            <a:miter lim="800000"/>
            <a:headEnd/>
            <a:tailEnd/>
          </a:ln>
        </p:spPr>
      </p:pic>
      <p:pic>
        <p:nvPicPr>
          <p:cNvPr id="9" name="Picture 13"/>
          <p:cNvPicPr>
            <a:picLocks noChangeAspect="1" noChangeArrowheads="1"/>
          </p:cNvPicPr>
          <p:nvPr/>
        </p:nvPicPr>
        <p:blipFill>
          <a:blip r:embed="rId2"/>
          <a:srcRect/>
          <a:stretch>
            <a:fillRect/>
          </a:stretch>
        </p:blipFill>
        <p:spPr bwMode="auto">
          <a:xfrm>
            <a:off x="6492875" y="5659438"/>
            <a:ext cx="741363" cy="284162"/>
          </a:xfrm>
          <a:prstGeom prst="rect">
            <a:avLst/>
          </a:prstGeom>
          <a:noFill/>
          <a:ln w="9525">
            <a:noFill/>
            <a:miter lim="800000"/>
            <a:headEnd/>
            <a:tailEnd/>
          </a:ln>
        </p:spPr>
      </p:pic>
      <p:pic>
        <p:nvPicPr>
          <p:cNvPr id="10" name="Picture 30" descr="new_platforms"/>
          <p:cNvPicPr>
            <a:picLocks noChangeAspect="1" noChangeArrowheads="1"/>
          </p:cNvPicPr>
          <p:nvPr/>
        </p:nvPicPr>
        <p:blipFill>
          <a:blip r:embed="rId3"/>
          <a:srcRect t="82211" b="-6079"/>
          <a:stretch>
            <a:fillRect/>
          </a:stretch>
        </p:blipFill>
        <p:spPr bwMode="auto">
          <a:xfrm>
            <a:off x="3616325" y="3978275"/>
            <a:ext cx="1219200" cy="461963"/>
          </a:xfrm>
          <a:prstGeom prst="rect">
            <a:avLst/>
          </a:prstGeom>
          <a:noFill/>
          <a:ln w="9525">
            <a:noFill/>
            <a:miter lim="800000"/>
            <a:headEnd/>
            <a:tailEnd/>
          </a:ln>
        </p:spPr>
      </p:pic>
      <p:cxnSp>
        <p:nvCxnSpPr>
          <p:cNvPr id="11" name="直接箭头连接符 10"/>
          <p:cNvCxnSpPr>
            <a:cxnSpLocks noChangeShapeType="1"/>
          </p:cNvCxnSpPr>
          <p:nvPr/>
        </p:nvCxnSpPr>
        <p:spPr bwMode="auto">
          <a:xfrm rot="5400000">
            <a:off x="3615532" y="5049044"/>
            <a:ext cx="1219200" cy="1587"/>
          </a:xfrm>
          <a:prstGeom prst="straightConnector1">
            <a:avLst/>
          </a:prstGeom>
          <a:noFill/>
          <a:ln w="9525">
            <a:solidFill>
              <a:schemeClr val="tx1"/>
            </a:solidFill>
            <a:round/>
            <a:headEnd/>
            <a:tailEnd type="arrow" w="med" len="med"/>
          </a:ln>
        </p:spPr>
      </p:cxnSp>
      <p:cxnSp>
        <p:nvCxnSpPr>
          <p:cNvPr id="12" name="直接箭头连接符 29"/>
          <p:cNvCxnSpPr>
            <a:cxnSpLocks noChangeShapeType="1"/>
          </p:cNvCxnSpPr>
          <p:nvPr/>
        </p:nvCxnSpPr>
        <p:spPr bwMode="auto">
          <a:xfrm rot="16200000" flipH="1">
            <a:off x="4935538" y="3730625"/>
            <a:ext cx="1219200" cy="2638425"/>
          </a:xfrm>
          <a:prstGeom prst="bentConnector3">
            <a:avLst>
              <a:gd name="adj1" fmla="val 50000"/>
            </a:avLst>
          </a:prstGeom>
          <a:noFill/>
          <a:ln w="9525">
            <a:solidFill>
              <a:schemeClr val="tx1"/>
            </a:solidFill>
            <a:round/>
            <a:headEnd/>
            <a:tailEnd type="arrow" w="med" len="med"/>
          </a:ln>
        </p:spPr>
      </p:cxnSp>
      <p:cxnSp>
        <p:nvCxnSpPr>
          <p:cNvPr id="13" name="直接箭头连接符 12"/>
          <p:cNvCxnSpPr>
            <a:cxnSpLocks noChangeShapeType="1"/>
          </p:cNvCxnSpPr>
          <p:nvPr/>
        </p:nvCxnSpPr>
        <p:spPr bwMode="auto">
          <a:xfrm rot="16200000" flipH="1">
            <a:off x="3990975" y="6176963"/>
            <a:ext cx="466725" cy="0"/>
          </a:xfrm>
          <a:prstGeom prst="straightConnector1">
            <a:avLst/>
          </a:prstGeom>
          <a:noFill/>
          <a:ln w="9525">
            <a:solidFill>
              <a:schemeClr val="tx1"/>
            </a:solidFill>
            <a:round/>
            <a:headEnd/>
            <a:tailEnd type="arrow" w="med" len="med"/>
          </a:ln>
        </p:spPr>
      </p:cxnSp>
      <p:cxnSp>
        <p:nvCxnSpPr>
          <p:cNvPr id="14" name="直接箭头连接符 29"/>
          <p:cNvCxnSpPr>
            <a:cxnSpLocks noChangeShapeType="1"/>
          </p:cNvCxnSpPr>
          <p:nvPr/>
        </p:nvCxnSpPr>
        <p:spPr bwMode="auto">
          <a:xfrm rot="5400000">
            <a:off x="5310982" y="4853781"/>
            <a:ext cx="463550" cy="2643187"/>
          </a:xfrm>
          <a:prstGeom prst="bentConnector3">
            <a:avLst>
              <a:gd name="adj1" fmla="val 50000"/>
            </a:avLst>
          </a:prstGeom>
          <a:noFill/>
          <a:ln w="9525">
            <a:solidFill>
              <a:schemeClr val="tx1"/>
            </a:solidFill>
            <a:round/>
            <a:headEnd/>
            <a:tailEnd type="arrow" w="med" len="med"/>
          </a:ln>
        </p:spPr>
      </p:cxnSp>
      <p:cxnSp>
        <p:nvCxnSpPr>
          <p:cNvPr id="15" name="直接箭头连接符 29"/>
          <p:cNvCxnSpPr>
            <a:cxnSpLocks noChangeShapeType="1"/>
          </p:cNvCxnSpPr>
          <p:nvPr/>
        </p:nvCxnSpPr>
        <p:spPr bwMode="auto">
          <a:xfrm rot="16200000" flipH="1">
            <a:off x="2716213" y="4902200"/>
            <a:ext cx="463550" cy="2546350"/>
          </a:xfrm>
          <a:prstGeom prst="bentConnector3">
            <a:avLst>
              <a:gd name="adj1" fmla="val 50000"/>
            </a:avLst>
          </a:prstGeom>
          <a:noFill/>
          <a:ln w="9525">
            <a:solidFill>
              <a:schemeClr val="tx1"/>
            </a:solidFill>
            <a:round/>
            <a:headEnd/>
            <a:tailEnd type="arrow" w="med" len="med"/>
          </a:ln>
        </p:spPr>
      </p:cxnSp>
      <p:pic>
        <p:nvPicPr>
          <p:cNvPr id="16" name="Picture 11"/>
          <p:cNvPicPr>
            <a:picLocks noChangeAspect="1" noChangeArrowheads="1"/>
          </p:cNvPicPr>
          <p:nvPr/>
        </p:nvPicPr>
        <p:blipFill>
          <a:blip r:embed="rId2"/>
          <a:srcRect/>
          <a:stretch>
            <a:fillRect/>
          </a:stretch>
        </p:blipFill>
        <p:spPr bwMode="auto">
          <a:xfrm>
            <a:off x="1233488" y="5583238"/>
            <a:ext cx="741362" cy="284162"/>
          </a:xfrm>
          <a:prstGeom prst="rect">
            <a:avLst/>
          </a:prstGeom>
          <a:noFill/>
          <a:ln w="9525">
            <a:noFill/>
            <a:miter lim="800000"/>
            <a:headEnd/>
            <a:tailEnd/>
          </a:ln>
        </p:spPr>
      </p:pic>
      <p:pic>
        <p:nvPicPr>
          <p:cNvPr id="17" name="Picture 11"/>
          <p:cNvPicPr>
            <a:picLocks noChangeAspect="1" noChangeArrowheads="1"/>
          </p:cNvPicPr>
          <p:nvPr/>
        </p:nvPicPr>
        <p:blipFill>
          <a:blip r:embed="rId2"/>
          <a:srcRect/>
          <a:stretch>
            <a:fillRect/>
          </a:stretch>
        </p:blipFill>
        <p:spPr bwMode="auto">
          <a:xfrm>
            <a:off x="1304925" y="5659438"/>
            <a:ext cx="741363" cy="284162"/>
          </a:xfrm>
          <a:prstGeom prst="rect">
            <a:avLst/>
          </a:prstGeom>
          <a:noFill/>
          <a:ln w="9525">
            <a:noFill/>
            <a:miter lim="800000"/>
            <a:headEnd/>
            <a:tailEnd/>
          </a:ln>
        </p:spPr>
      </p:pic>
      <p:pic>
        <p:nvPicPr>
          <p:cNvPr id="18" name="Picture 11"/>
          <p:cNvPicPr>
            <a:picLocks noChangeAspect="1" noChangeArrowheads="1"/>
          </p:cNvPicPr>
          <p:nvPr/>
        </p:nvPicPr>
        <p:blipFill>
          <a:blip r:embed="rId2"/>
          <a:srcRect/>
          <a:stretch>
            <a:fillRect/>
          </a:stretch>
        </p:blipFill>
        <p:spPr bwMode="auto">
          <a:xfrm>
            <a:off x="1376363" y="5730875"/>
            <a:ext cx="741362" cy="284163"/>
          </a:xfrm>
          <a:prstGeom prst="rect">
            <a:avLst/>
          </a:prstGeom>
          <a:noFill/>
          <a:ln w="9525">
            <a:noFill/>
            <a:miter lim="800000"/>
            <a:headEnd/>
            <a:tailEnd/>
          </a:ln>
        </p:spPr>
      </p:pic>
      <p:pic>
        <p:nvPicPr>
          <p:cNvPr id="19" name="Picture 12"/>
          <p:cNvPicPr>
            <a:picLocks noChangeAspect="1" noChangeArrowheads="1"/>
          </p:cNvPicPr>
          <p:nvPr/>
        </p:nvPicPr>
        <p:blipFill>
          <a:blip r:embed="rId2"/>
          <a:srcRect/>
          <a:stretch>
            <a:fillRect/>
          </a:stretch>
        </p:blipFill>
        <p:spPr bwMode="auto">
          <a:xfrm>
            <a:off x="3924300" y="5732463"/>
            <a:ext cx="742950" cy="284162"/>
          </a:xfrm>
          <a:prstGeom prst="rect">
            <a:avLst/>
          </a:prstGeom>
          <a:noFill/>
          <a:ln w="9525">
            <a:noFill/>
            <a:miter lim="800000"/>
            <a:headEnd/>
            <a:tailEnd/>
          </a:ln>
        </p:spPr>
      </p:pic>
      <p:pic>
        <p:nvPicPr>
          <p:cNvPr id="20" name="Picture 13"/>
          <p:cNvPicPr>
            <a:picLocks noChangeAspect="1" noChangeArrowheads="1"/>
          </p:cNvPicPr>
          <p:nvPr/>
        </p:nvPicPr>
        <p:blipFill>
          <a:blip r:embed="rId2"/>
          <a:srcRect/>
          <a:stretch>
            <a:fillRect/>
          </a:stretch>
        </p:blipFill>
        <p:spPr bwMode="auto">
          <a:xfrm>
            <a:off x="6564313" y="5730875"/>
            <a:ext cx="741362" cy="284163"/>
          </a:xfrm>
          <a:prstGeom prst="rect">
            <a:avLst/>
          </a:prstGeom>
          <a:noFill/>
          <a:ln w="9525">
            <a:noFill/>
            <a:miter lim="800000"/>
            <a:headEnd/>
            <a:tailEnd/>
          </a:ln>
        </p:spPr>
      </p:pic>
      <p:cxnSp>
        <p:nvCxnSpPr>
          <p:cNvPr id="21" name="直接箭头连接符 26"/>
          <p:cNvCxnSpPr>
            <a:cxnSpLocks noChangeShapeType="1"/>
          </p:cNvCxnSpPr>
          <p:nvPr/>
        </p:nvCxnSpPr>
        <p:spPr bwMode="auto">
          <a:xfrm rot="5400000">
            <a:off x="2340769" y="3774282"/>
            <a:ext cx="1219200" cy="2551112"/>
          </a:xfrm>
          <a:prstGeom prst="bentConnector3">
            <a:avLst>
              <a:gd name="adj1" fmla="val 50000"/>
            </a:avLst>
          </a:prstGeom>
          <a:noFill/>
          <a:ln w="9525">
            <a:solidFill>
              <a:schemeClr val="tx1"/>
            </a:solidFill>
            <a:round/>
            <a:headEnd/>
            <a:tailEnd type="arrow" w="med" len="med"/>
          </a:ln>
        </p:spPr>
      </p:cxnSp>
      <p:sp>
        <p:nvSpPr>
          <p:cNvPr id="22" name="TextBox 21"/>
          <p:cNvSpPr txBox="1">
            <a:spLocks noChangeArrowheads="1"/>
          </p:cNvSpPr>
          <p:nvPr/>
        </p:nvSpPr>
        <p:spPr bwMode="auto">
          <a:xfrm>
            <a:off x="335025" y="2128838"/>
            <a:ext cx="1190500"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solidFill>
                  <a:schemeClr val="lt1"/>
                </a:solidFill>
              </a:rPr>
              <a:t>/products/</a:t>
            </a:r>
            <a:endParaRPr lang="zh-CN" altLang="en-US">
              <a:solidFill>
                <a:schemeClr val="lt1"/>
              </a:solidFill>
            </a:endParaRPr>
          </a:p>
        </p:txBody>
      </p:sp>
      <p:sp>
        <p:nvSpPr>
          <p:cNvPr id="23" name="TextBox 22"/>
          <p:cNvSpPr txBox="1">
            <a:spLocks noChangeArrowheads="1"/>
          </p:cNvSpPr>
          <p:nvPr/>
        </p:nvSpPr>
        <p:spPr bwMode="auto">
          <a:xfrm>
            <a:off x="2213553" y="2128838"/>
            <a:ext cx="1173594"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solidFill>
                  <a:schemeClr val="lt1"/>
                </a:solidFill>
              </a:rPr>
              <a:t>/platform/</a:t>
            </a:r>
            <a:endParaRPr lang="zh-CN" altLang="en-US">
              <a:solidFill>
                <a:schemeClr val="lt1"/>
              </a:solidFill>
            </a:endParaRPr>
          </a:p>
        </p:txBody>
      </p:sp>
      <p:sp>
        <p:nvSpPr>
          <p:cNvPr id="24" name="TextBox 23"/>
          <p:cNvSpPr txBox="1">
            <a:spLocks noChangeArrowheads="1"/>
          </p:cNvSpPr>
          <p:nvPr/>
        </p:nvSpPr>
        <p:spPr bwMode="auto">
          <a:xfrm>
            <a:off x="4246428" y="2128838"/>
            <a:ext cx="1800493"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solidFill>
                  <a:schemeClr val="lt1"/>
                </a:solidFill>
              </a:rPr>
              <a:t>/service-training/</a:t>
            </a:r>
            <a:endParaRPr lang="zh-CN" altLang="en-US">
              <a:solidFill>
                <a:schemeClr val="lt1"/>
              </a:solidFill>
            </a:endParaRPr>
          </a:p>
        </p:txBody>
      </p:sp>
      <p:sp>
        <p:nvSpPr>
          <p:cNvPr id="25" name="TextBox 24"/>
          <p:cNvSpPr txBox="1">
            <a:spLocks noChangeArrowheads="1"/>
          </p:cNvSpPr>
          <p:nvPr/>
        </p:nvSpPr>
        <p:spPr bwMode="auto">
          <a:xfrm>
            <a:off x="6933659" y="2128838"/>
            <a:ext cx="1328233"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solidFill>
                  <a:schemeClr val="lt1"/>
                </a:solidFill>
              </a:rPr>
              <a:t>/customers/</a:t>
            </a:r>
            <a:endParaRPr lang="zh-CN" altLang="en-US">
              <a:solidFill>
                <a:schemeClr val="lt1"/>
              </a:solidFill>
            </a:endParaRPr>
          </a:p>
        </p:txBody>
      </p:sp>
      <p:cxnSp>
        <p:nvCxnSpPr>
          <p:cNvPr id="26" name="形状 22"/>
          <p:cNvCxnSpPr>
            <a:cxnSpLocks noChangeShapeType="1"/>
            <a:stCxn id="22" idx="2"/>
          </p:cNvCxnSpPr>
          <p:nvPr/>
        </p:nvCxnSpPr>
        <p:spPr bwMode="auto">
          <a:xfrm rot="16200000" flipH="1">
            <a:off x="1838048" y="1590396"/>
            <a:ext cx="1480104" cy="3295651"/>
          </a:xfrm>
          <a:prstGeom prst="curvedConnector2">
            <a:avLst/>
          </a:prstGeom>
          <a:noFill/>
          <a:ln w="31750">
            <a:solidFill>
              <a:srgbClr val="00B050"/>
            </a:solidFill>
            <a:prstDash val="sysDash"/>
            <a:round/>
            <a:headEnd/>
            <a:tailEnd type="arrow" w="sm" len="sm"/>
          </a:ln>
        </p:spPr>
      </p:cxnSp>
      <p:cxnSp>
        <p:nvCxnSpPr>
          <p:cNvPr id="27" name="形状 22"/>
          <p:cNvCxnSpPr>
            <a:cxnSpLocks noChangeShapeType="1"/>
            <a:stCxn id="23" idx="2"/>
          </p:cNvCxnSpPr>
          <p:nvPr/>
        </p:nvCxnSpPr>
        <p:spPr bwMode="auto">
          <a:xfrm rot="16200000" flipH="1">
            <a:off x="2773085" y="2525434"/>
            <a:ext cx="1480104" cy="1425575"/>
          </a:xfrm>
          <a:prstGeom prst="curvedConnector3">
            <a:avLst>
              <a:gd name="adj1" fmla="val 50000"/>
            </a:avLst>
          </a:prstGeom>
          <a:noFill/>
          <a:ln w="31750">
            <a:solidFill>
              <a:srgbClr val="0070C0"/>
            </a:solidFill>
            <a:prstDash val="sysDash"/>
            <a:round/>
            <a:headEnd/>
            <a:tailEnd type="arrow" w="sm" len="sm"/>
          </a:ln>
        </p:spPr>
      </p:cxnSp>
      <p:cxnSp>
        <p:nvCxnSpPr>
          <p:cNvPr id="28" name="形状 22"/>
          <p:cNvCxnSpPr>
            <a:cxnSpLocks noChangeShapeType="1"/>
            <a:stCxn id="24" idx="2"/>
          </p:cNvCxnSpPr>
          <p:nvPr/>
        </p:nvCxnSpPr>
        <p:spPr bwMode="auto">
          <a:xfrm rot="5400000">
            <a:off x="3946248" y="2777847"/>
            <a:ext cx="1480105" cy="920750"/>
          </a:xfrm>
          <a:prstGeom prst="curvedConnector3">
            <a:avLst>
              <a:gd name="adj1" fmla="val 50000"/>
            </a:avLst>
          </a:prstGeom>
          <a:noFill/>
          <a:ln w="31750">
            <a:solidFill>
              <a:srgbClr val="FFC000"/>
            </a:solidFill>
            <a:prstDash val="sysDash"/>
            <a:round/>
            <a:headEnd/>
            <a:tailEnd type="arrow" w="sm" len="sm"/>
          </a:ln>
        </p:spPr>
      </p:cxnSp>
      <p:cxnSp>
        <p:nvCxnSpPr>
          <p:cNvPr id="29" name="形状 22"/>
          <p:cNvCxnSpPr>
            <a:cxnSpLocks noChangeShapeType="1"/>
            <a:stCxn id="25" idx="2"/>
          </p:cNvCxnSpPr>
          <p:nvPr/>
        </p:nvCxnSpPr>
        <p:spPr bwMode="auto">
          <a:xfrm rot="5400000">
            <a:off x="5171799" y="1552297"/>
            <a:ext cx="1480104" cy="3371850"/>
          </a:xfrm>
          <a:prstGeom prst="curvedConnector2">
            <a:avLst/>
          </a:prstGeom>
          <a:noFill/>
          <a:ln w="31750">
            <a:solidFill>
              <a:srgbClr val="FF0000"/>
            </a:solidFill>
            <a:prstDash val="sysDash"/>
            <a:round/>
            <a:headEnd/>
            <a:tailEnd type="arrow" w="sm" len="sm"/>
          </a:ln>
        </p:spPr>
      </p:cxnSp>
      <p:cxnSp>
        <p:nvCxnSpPr>
          <p:cNvPr id="30" name="形状 22"/>
          <p:cNvCxnSpPr>
            <a:cxnSpLocks noChangeShapeType="1"/>
          </p:cNvCxnSpPr>
          <p:nvPr/>
        </p:nvCxnSpPr>
        <p:spPr bwMode="auto">
          <a:xfrm rot="5400000">
            <a:off x="2343150" y="3700463"/>
            <a:ext cx="1143000" cy="2622550"/>
          </a:xfrm>
          <a:prstGeom prst="curvedConnector3">
            <a:avLst>
              <a:gd name="adj1" fmla="val 50000"/>
            </a:avLst>
          </a:prstGeom>
          <a:noFill/>
          <a:ln w="31750">
            <a:solidFill>
              <a:srgbClr val="00B050"/>
            </a:solidFill>
            <a:prstDash val="sysDash"/>
            <a:round/>
            <a:headEnd/>
            <a:tailEnd type="arrow" w="sm" len="sm"/>
          </a:ln>
        </p:spPr>
      </p:cxnSp>
      <p:cxnSp>
        <p:nvCxnSpPr>
          <p:cNvPr id="31" name="形状 22"/>
          <p:cNvCxnSpPr>
            <a:cxnSpLocks noChangeShapeType="1"/>
          </p:cNvCxnSpPr>
          <p:nvPr/>
        </p:nvCxnSpPr>
        <p:spPr bwMode="auto">
          <a:xfrm rot="5400000">
            <a:off x="2340769" y="3845719"/>
            <a:ext cx="1290637" cy="2479675"/>
          </a:xfrm>
          <a:prstGeom prst="curvedConnector3">
            <a:avLst>
              <a:gd name="adj1" fmla="val 50000"/>
            </a:avLst>
          </a:prstGeom>
          <a:noFill/>
          <a:ln w="31750">
            <a:solidFill>
              <a:srgbClr val="0070C0"/>
            </a:solidFill>
            <a:prstDash val="sysDash"/>
            <a:round/>
            <a:headEnd/>
            <a:tailEnd type="arrow" w="sm" len="sm"/>
          </a:ln>
        </p:spPr>
      </p:cxnSp>
      <p:cxnSp>
        <p:nvCxnSpPr>
          <p:cNvPr id="32" name="形状 22"/>
          <p:cNvCxnSpPr>
            <a:cxnSpLocks noChangeShapeType="1"/>
          </p:cNvCxnSpPr>
          <p:nvPr/>
        </p:nvCxnSpPr>
        <p:spPr bwMode="auto">
          <a:xfrm rot="5400000">
            <a:off x="3615532" y="5049044"/>
            <a:ext cx="1219200" cy="1587"/>
          </a:xfrm>
          <a:prstGeom prst="curvedConnector3">
            <a:avLst>
              <a:gd name="adj1" fmla="val 50000"/>
            </a:avLst>
          </a:prstGeom>
          <a:noFill/>
          <a:ln w="31750">
            <a:solidFill>
              <a:srgbClr val="FFC000"/>
            </a:solidFill>
            <a:prstDash val="sysDash"/>
            <a:round/>
            <a:headEnd/>
            <a:tailEnd type="arrow" w="sm" len="sm"/>
          </a:ln>
        </p:spPr>
      </p:cxnSp>
      <p:cxnSp>
        <p:nvCxnSpPr>
          <p:cNvPr id="33" name="形状 22"/>
          <p:cNvCxnSpPr>
            <a:cxnSpLocks noChangeShapeType="1"/>
          </p:cNvCxnSpPr>
          <p:nvPr/>
        </p:nvCxnSpPr>
        <p:spPr bwMode="auto">
          <a:xfrm rot="16200000" flipH="1">
            <a:off x="4935538" y="3730625"/>
            <a:ext cx="1219200" cy="2638425"/>
          </a:xfrm>
          <a:prstGeom prst="curvedConnector3">
            <a:avLst>
              <a:gd name="adj1" fmla="val 50000"/>
            </a:avLst>
          </a:prstGeom>
          <a:noFill/>
          <a:ln w="31750">
            <a:solidFill>
              <a:srgbClr val="FF0000"/>
            </a:solidFill>
            <a:prstDash val="sysDash"/>
            <a:round/>
            <a:headEnd/>
            <a:tailEnd type="arrow" w="sm" len="sm"/>
          </a:ln>
        </p:spPr>
      </p:cxnSp>
      <p:sp>
        <p:nvSpPr>
          <p:cNvPr id="34" name="Text Box 18"/>
          <p:cNvSpPr txBox="1">
            <a:spLocks noChangeArrowheads="1"/>
          </p:cNvSpPr>
          <p:nvPr/>
        </p:nvSpPr>
        <p:spPr bwMode="auto">
          <a:xfrm>
            <a:off x="3376613" y="3843338"/>
            <a:ext cx="1685925" cy="276225"/>
          </a:xfrm>
          <a:prstGeom prst="rect">
            <a:avLst/>
          </a:prstGeom>
          <a:solidFill>
            <a:srgbClr val="00B050">
              <a:alpha val="30196"/>
            </a:srgbClr>
          </a:solidFill>
          <a:ln w="9525">
            <a:noFill/>
            <a:miter lim="800000"/>
            <a:headEnd/>
            <a:tailEnd/>
          </a:ln>
        </p:spPr>
        <p:txBody>
          <a:bodyPr>
            <a:prstTxWarp prst="textNoShape">
              <a:avLst/>
            </a:prstTxWarp>
            <a:spAutoFit/>
          </a:bodyPr>
          <a:lstStyle/>
          <a:p>
            <a:r>
              <a:rPr lang="en-US" altLang="zh-CN" sz="1200">
                <a:latin typeface="Corbel" pitchFamily="-108" charset="0"/>
              </a:rPr>
              <a:t>URL</a:t>
            </a:r>
            <a:r>
              <a:rPr lang="zh-CN" altLang="en-US" sz="1200">
                <a:latin typeface="Corbel" pitchFamily="-108" charset="0"/>
              </a:rPr>
              <a:t> </a:t>
            </a:r>
            <a:r>
              <a:rPr lang="en-US" altLang="zh-CN" sz="1200">
                <a:latin typeface="Corbel" pitchFamily="-108" charset="0"/>
              </a:rPr>
              <a:t>Switching</a:t>
            </a:r>
            <a:r>
              <a:rPr lang="zh-CN" altLang="en-US" sz="1200">
                <a:latin typeface="Corbel" pitchFamily="-108" charset="0"/>
              </a:rPr>
              <a:t> </a:t>
            </a:r>
            <a:r>
              <a:rPr lang="en-US" altLang="zh-CN" sz="1200">
                <a:latin typeface="Corbel" pitchFamily="-108" charset="0"/>
              </a:rPr>
              <a:t>iRule</a:t>
            </a:r>
          </a:p>
        </p:txBody>
      </p:sp>
      <p:sp>
        <p:nvSpPr>
          <p:cNvPr id="35" name="Text Box 18"/>
          <p:cNvSpPr txBox="1">
            <a:spLocks noChangeArrowheads="1"/>
          </p:cNvSpPr>
          <p:nvPr/>
        </p:nvSpPr>
        <p:spPr bwMode="auto">
          <a:xfrm>
            <a:off x="3563938" y="5954713"/>
            <a:ext cx="1328737" cy="246062"/>
          </a:xfrm>
          <a:prstGeom prst="rect">
            <a:avLst/>
          </a:prstGeom>
          <a:noFill/>
          <a:ln w="9525">
            <a:noFill/>
            <a:miter lim="800000"/>
            <a:headEnd/>
            <a:tailEnd/>
          </a:ln>
        </p:spPr>
        <p:txBody>
          <a:bodyPr wrap="none">
            <a:prstTxWarp prst="textNoShape">
              <a:avLst/>
            </a:prstTxWarp>
            <a:spAutoFit/>
          </a:bodyPr>
          <a:lstStyle/>
          <a:p>
            <a:r>
              <a:rPr lang="en-US" altLang="zh-CN" sz="1000">
                <a:latin typeface="Corbel" pitchFamily="-108" charset="0"/>
              </a:rPr>
              <a:t>Cache/Web Servers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负载均衡中的可编程控制</a:t>
            </a:r>
            <a:endParaRPr lang="en-US" dirty="0"/>
          </a:p>
        </p:txBody>
      </p:sp>
      <p:sp>
        <p:nvSpPr>
          <p:cNvPr id="5" name="Rectangle 4"/>
          <p:cNvSpPr>
            <a:spLocks noChangeArrowheads="1"/>
          </p:cNvSpPr>
          <p:nvPr/>
        </p:nvSpPr>
        <p:spPr bwMode="auto">
          <a:xfrm>
            <a:off x="0" y="1143000"/>
            <a:ext cx="5638800" cy="914400"/>
          </a:xfrm>
          <a:prstGeom prst="rect">
            <a:avLst/>
          </a:prstGeom>
          <a:noFill/>
          <a:ln w="9525">
            <a:noFill/>
            <a:miter lim="800000"/>
            <a:headEnd/>
            <a:tailEnd/>
          </a:ln>
        </p:spPr>
        <p:txBody>
          <a:bodyPr anchor="ctr">
            <a:prstTxWarp prst="textNoShape">
              <a:avLst/>
            </a:prstTxWarp>
          </a:bodyPr>
          <a:lstStyle/>
          <a:p>
            <a:pPr eaLnBrk="1" hangingPunct="1"/>
            <a:r>
              <a:rPr lang="zh-CN" altLang="en-US" sz="1800" b="1" i="1" dirty="0">
                <a:solidFill>
                  <a:schemeClr val="tx2"/>
                </a:solidFill>
                <a:latin typeface="Arial" pitchFamily="-111" charset="0"/>
                <a:ea typeface="宋体" pitchFamily="-111" charset="-122"/>
                <a:cs typeface="宋体" pitchFamily="-111" charset="-122"/>
              </a:rPr>
              <a:t>集中交易保证</a:t>
            </a:r>
            <a:r>
              <a:rPr lang="en-US" altLang="zh-CN" sz="1800" b="1" i="1" dirty="0">
                <a:solidFill>
                  <a:schemeClr val="tx2"/>
                </a:solidFill>
                <a:latin typeface="Arial" pitchFamily="-111" charset="0"/>
              </a:rPr>
              <a:t>: </a:t>
            </a:r>
            <a:r>
              <a:rPr lang="zh-CN" altLang="en-US" sz="1800" b="1" i="1" dirty="0">
                <a:solidFill>
                  <a:schemeClr val="tx2"/>
                </a:solidFill>
                <a:latin typeface="Arial" pitchFamily="-111" charset="0"/>
                <a:ea typeface="宋体" pitchFamily="-111" charset="-122"/>
                <a:cs typeface="宋体" pitchFamily="-111" charset="-122"/>
              </a:rPr>
              <a:t>正向错误处理</a:t>
            </a:r>
            <a:endParaRPr lang="en-US" altLang="zh-CN" sz="1800" b="1" i="1" dirty="0">
              <a:solidFill>
                <a:schemeClr val="tx2"/>
              </a:solidFill>
              <a:latin typeface="Arial" pitchFamily="-111" charset="0"/>
              <a:ea typeface="宋体" pitchFamily="-111" charset="-122"/>
              <a:cs typeface="宋体" pitchFamily="-111" charset="-122"/>
            </a:endParaRPr>
          </a:p>
        </p:txBody>
      </p:sp>
      <p:sp>
        <p:nvSpPr>
          <p:cNvPr id="6" name="Rectangle 5"/>
          <p:cNvSpPr>
            <a:spLocks noChangeArrowheads="1"/>
          </p:cNvSpPr>
          <p:nvPr/>
        </p:nvSpPr>
        <p:spPr bwMode="auto">
          <a:xfrm>
            <a:off x="304800" y="2103847"/>
            <a:ext cx="3409950" cy="1735138"/>
          </a:xfrm>
          <a:prstGeom prst="rect">
            <a:avLst/>
          </a:prstGeom>
          <a:gradFill>
            <a:gsLst>
              <a:gs pos="0">
                <a:srgbClr val="FFEFD1"/>
              </a:gs>
              <a:gs pos="64999">
                <a:srgbClr val="F0EBD5"/>
              </a:gs>
              <a:gs pos="100000">
                <a:srgbClr val="D1C39F"/>
              </a:gs>
            </a:gsLst>
            <a:lin ang="5400000" scaled="0"/>
          </a:gradFill>
          <a:ln w="9525">
            <a:noFill/>
            <a:miter lim="800000"/>
            <a:headEnd/>
            <a:tailEnd/>
          </a:ln>
        </p:spPr>
        <p:txBody>
          <a:bodyPr wrap="none" anchor="ctr">
            <a:prstTxWarp prst="textNoShape">
              <a:avLst/>
            </a:prstTxWarp>
            <a:spAutoFit/>
          </a:bodyPr>
          <a:lstStyle/>
          <a:p>
            <a:pPr algn="l"/>
            <a:r>
              <a:rPr lang="en-US" altLang="zh-CN" sz="1200" dirty="0">
                <a:latin typeface="Helvetica" pitchFamily="-111" charset="0"/>
                <a:ea typeface="宋体" pitchFamily="-111" charset="-122"/>
                <a:cs typeface="宋体" pitchFamily="-111" charset="-122"/>
              </a:rPr>
              <a:t>rule </a:t>
            </a:r>
            <a:r>
              <a:rPr lang="en-US" altLang="zh-CN" sz="1200" b="1" dirty="0" err="1">
                <a:latin typeface="Helvetica" pitchFamily="-111" charset="0"/>
                <a:ea typeface="宋体" pitchFamily="-111" charset="-122"/>
                <a:cs typeface="宋体" pitchFamily="-111" charset="-122"/>
              </a:rPr>
              <a:t>redirect_error_code</a:t>
            </a:r>
            <a:r>
              <a:rPr lang="en-US" altLang="zh-CN" sz="1200" dirty="0">
                <a:latin typeface="Helvetica" pitchFamily="-111" charset="0"/>
                <a:ea typeface="宋体" pitchFamily="-111" charset="-122"/>
                <a:cs typeface="宋体" pitchFamily="-111" charset="-122"/>
              </a:rPr>
              <a:t> {</a:t>
            </a:r>
            <a:br>
              <a:rPr lang="en-US" altLang="zh-CN" sz="1200" dirty="0">
                <a:latin typeface="Helvetica" pitchFamily="-111" charset="0"/>
                <a:ea typeface="宋体" pitchFamily="-111" charset="-122"/>
                <a:cs typeface="宋体" pitchFamily="-111" charset="-122"/>
              </a:rPr>
            </a:br>
            <a:r>
              <a:rPr lang="en-US" altLang="zh-CN" sz="1200" dirty="0">
                <a:latin typeface="Helvetica" pitchFamily="-111" charset="0"/>
                <a:ea typeface="宋体" pitchFamily="-111" charset="-122"/>
                <a:cs typeface="宋体" pitchFamily="-111" charset="-122"/>
              </a:rPr>
              <a:t>   when HTTP_REQUEST {</a:t>
            </a:r>
            <a:br>
              <a:rPr lang="en-US" altLang="zh-CN" sz="1200" dirty="0">
                <a:latin typeface="Helvetica" pitchFamily="-111" charset="0"/>
                <a:ea typeface="宋体" pitchFamily="-111" charset="-122"/>
                <a:cs typeface="宋体" pitchFamily="-111" charset="-122"/>
              </a:rPr>
            </a:br>
            <a:r>
              <a:rPr lang="en-US" altLang="zh-CN" sz="1200" dirty="0">
                <a:latin typeface="Helvetica" pitchFamily="-111" charset="0"/>
                <a:ea typeface="宋体" pitchFamily="-111" charset="-122"/>
                <a:cs typeface="宋体" pitchFamily="-111" charset="-122"/>
              </a:rPr>
              <a:t>   set </a:t>
            </a:r>
            <a:r>
              <a:rPr lang="en-US" altLang="zh-CN" sz="1200" dirty="0" err="1">
                <a:latin typeface="Helvetica" pitchFamily="-111" charset="0"/>
                <a:ea typeface="宋体" pitchFamily="-111" charset="-122"/>
                <a:cs typeface="宋体" pitchFamily="-111" charset="-122"/>
              </a:rPr>
              <a:t>my_uri</a:t>
            </a:r>
            <a:r>
              <a:rPr lang="en-US" altLang="zh-CN" sz="1200" dirty="0">
                <a:latin typeface="Helvetica" pitchFamily="-111" charset="0"/>
                <a:ea typeface="宋体" pitchFamily="-111" charset="-122"/>
                <a:cs typeface="宋体" pitchFamily="-111" charset="-122"/>
              </a:rPr>
              <a:t> [HTTP::</a:t>
            </a:r>
            <a:r>
              <a:rPr lang="en-US" altLang="zh-CN" sz="1200" dirty="0" err="1">
                <a:latin typeface="Helvetica" pitchFamily="-111" charset="0"/>
                <a:ea typeface="宋体" pitchFamily="-111" charset="-122"/>
                <a:cs typeface="宋体" pitchFamily="-111" charset="-122"/>
              </a:rPr>
              <a:t>uri</a:t>
            </a:r>
            <a:r>
              <a:rPr lang="en-US" altLang="zh-CN" sz="1200" dirty="0">
                <a:latin typeface="Helvetica" pitchFamily="-111" charset="0"/>
                <a:ea typeface="宋体" pitchFamily="-111" charset="-122"/>
                <a:cs typeface="宋体" pitchFamily="-111" charset="-122"/>
              </a:rPr>
              <a:t>]</a:t>
            </a:r>
            <a:br>
              <a:rPr lang="en-US" altLang="zh-CN" sz="1200" dirty="0">
                <a:latin typeface="Helvetica" pitchFamily="-111" charset="0"/>
                <a:ea typeface="宋体" pitchFamily="-111" charset="-122"/>
                <a:cs typeface="宋体" pitchFamily="-111" charset="-122"/>
              </a:rPr>
            </a:br>
            <a:r>
              <a:rPr lang="en-US" altLang="zh-CN" sz="1200" dirty="0">
                <a:latin typeface="Helvetica" pitchFamily="-111" charset="0"/>
                <a:ea typeface="宋体" pitchFamily="-111" charset="-122"/>
                <a:cs typeface="宋体" pitchFamily="-111" charset="-122"/>
              </a:rPr>
              <a:t>   }</a:t>
            </a:r>
            <a:br>
              <a:rPr lang="en-US" altLang="zh-CN" sz="1200" dirty="0">
                <a:latin typeface="Helvetica" pitchFamily="-111" charset="0"/>
                <a:ea typeface="宋体" pitchFamily="-111" charset="-122"/>
                <a:cs typeface="宋体" pitchFamily="-111" charset="-122"/>
              </a:rPr>
            </a:br>
            <a:r>
              <a:rPr lang="en-US" altLang="zh-CN" sz="1200" dirty="0">
                <a:latin typeface="Helvetica" pitchFamily="-111" charset="0"/>
                <a:ea typeface="宋体" pitchFamily="-111" charset="-122"/>
                <a:cs typeface="宋体" pitchFamily="-111" charset="-122"/>
              </a:rPr>
              <a:t>   when HTTP_RESPONSE {</a:t>
            </a:r>
            <a:br>
              <a:rPr lang="en-US" altLang="zh-CN" sz="1200" dirty="0">
                <a:latin typeface="Helvetica" pitchFamily="-111" charset="0"/>
                <a:ea typeface="宋体" pitchFamily="-111" charset="-122"/>
                <a:cs typeface="宋体" pitchFamily="-111" charset="-122"/>
              </a:rPr>
            </a:br>
            <a:r>
              <a:rPr lang="en-US" altLang="zh-CN" sz="1200" dirty="0">
                <a:latin typeface="Helvetica" pitchFamily="-111" charset="0"/>
                <a:ea typeface="宋体" pitchFamily="-111" charset="-122"/>
                <a:cs typeface="宋体" pitchFamily="-111" charset="-122"/>
              </a:rPr>
              <a:t>     if { [HTTP::status] == 500 } {</a:t>
            </a:r>
            <a:br>
              <a:rPr lang="en-US" altLang="zh-CN" sz="1200" dirty="0">
                <a:latin typeface="Helvetica" pitchFamily="-111" charset="0"/>
                <a:ea typeface="宋体" pitchFamily="-111" charset="-122"/>
                <a:cs typeface="宋体" pitchFamily="-111" charset="-122"/>
              </a:rPr>
            </a:br>
            <a:r>
              <a:rPr lang="en-US" altLang="zh-CN" sz="1200" dirty="0">
                <a:latin typeface="Helvetica" pitchFamily="-111" charset="0"/>
                <a:ea typeface="宋体" pitchFamily="-111" charset="-122"/>
                <a:cs typeface="宋体" pitchFamily="-111" charset="-122"/>
              </a:rPr>
              <a:t>     HTTP::redirect http://192.168.33.131$my_uri</a:t>
            </a:r>
            <a:br>
              <a:rPr lang="en-US" altLang="zh-CN" sz="1200" dirty="0">
                <a:latin typeface="Helvetica" pitchFamily="-111" charset="0"/>
                <a:ea typeface="宋体" pitchFamily="-111" charset="-122"/>
                <a:cs typeface="宋体" pitchFamily="-111" charset="-122"/>
              </a:rPr>
            </a:br>
            <a:r>
              <a:rPr lang="en-US" altLang="zh-CN" sz="1200" dirty="0">
                <a:latin typeface="Helvetica" pitchFamily="-111" charset="0"/>
                <a:ea typeface="宋体" pitchFamily="-111" charset="-122"/>
                <a:cs typeface="宋体" pitchFamily="-111" charset="-122"/>
              </a:rPr>
              <a:t>     }</a:t>
            </a:r>
            <a:br>
              <a:rPr lang="en-US" altLang="zh-CN" sz="1200" dirty="0">
                <a:latin typeface="Helvetica" pitchFamily="-111" charset="0"/>
                <a:ea typeface="宋体" pitchFamily="-111" charset="-122"/>
                <a:cs typeface="宋体" pitchFamily="-111" charset="-122"/>
              </a:rPr>
            </a:br>
            <a:endParaRPr lang="en-US" altLang="zh-CN" sz="1200" dirty="0">
              <a:latin typeface="Helvetica" pitchFamily="-111" charset="0"/>
              <a:ea typeface="宋体" pitchFamily="-111" charset="-122"/>
              <a:cs typeface="宋体" pitchFamily="-111" charset="-122"/>
            </a:endParaRPr>
          </a:p>
        </p:txBody>
      </p:sp>
      <p:sp>
        <p:nvSpPr>
          <p:cNvPr id="7" name="Rectangle 6"/>
          <p:cNvSpPr>
            <a:spLocks noChangeArrowheads="1"/>
          </p:cNvSpPr>
          <p:nvPr/>
        </p:nvSpPr>
        <p:spPr bwMode="auto">
          <a:xfrm>
            <a:off x="302342" y="4611329"/>
            <a:ext cx="4856163" cy="2100263"/>
          </a:xfrm>
          <a:prstGeom prst="rect">
            <a:avLst/>
          </a:prstGeom>
          <a:gradFill>
            <a:gsLst>
              <a:gs pos="0">
                <a:srgbClr val="FFEFD1"/>
              </a:gs>
              <a:gs pos="64999">
                <a:srgbClr val="F0EBD5"/>
              </a:gs>
              <a:gs pos="100000">
                <a:srgbClr val="D1C39F"/>
              </a:gs>
            </a:gsLst>
            <a:lin ang="5400000" scaled="0"/>
          </a:gradFill>
          <a:ln w="9525">
            <a:noFill/>
            <a:miter lim="800000"/>
            <a:headEnd/>
            <a:tailEnd/>
          </a:ln>
        </p:spPr>
        <p:txBody>
          <a:bodyPr wrap="none" anchor="ctr">
            <a:prstTxWarp prst="textNoShape">
              <a:avLst/>
            </a:prstTxWarp>
            <a:spAutoFit/>
          </a:bodyPr>
          <a:lstStyle/>
          <a:p>
            <a:pPr algn="l"/>
            <a:r>
              <a:rPr lang="en-US" altLang="zh-CN" sz="1200" dirty="0">
                <a:latin typeface="Helvetica" pitchFamily="-111" charset="0"/>
              </a:rPr>
              <a:t>when HTTP_REQUEST { </a:t>
            </a:r>
          </a:p>
          <a:p>
            <a:pPr algn="l"/>
            <a:r>
              <a:rPr lang="en-US" altLang="zh-CN" sz="1200" dirty="0">
                <a:latin typeface="Helvetica" pitchFamily="-111" charset="0"/>
              </a:rPr>
              <a:t>  # </a:t>
            </a:r>
            <a:r>
              <a:rPr lang="en-US" altLang="zh-CN" sz="1200" dirty="0" err="1">
                <a:latin typeface="Helvetica" pitchFamily="-111" charset="0"/>
              </a:rPr>
              <a:t>www.A.com</a:t>
            </a:r>
            <a:r>
              <a:rPr lang="en-US" altLang="zh-CN" sz="1200" dirty="0">
                <a:latin typeface="Helvetica" pitchFamily="-111" charset="0"/>
              </a:rPr>
              <a:t> -- domain == </a:t>
            </a:r>
            <a:r>
              <a:rPr lang="en-US" altLang="zh-CN" sz="1200" dirty="0" err="1">
                <a:latin typeface="Helvetica" pitchFamily="-111" charset="0"/>
              </a:rPr>
              <a:t>A.com</a:t>
            </a:r>
            <a:r>
              <a:rPr lang="en-US" altLang="zh-CN" sz="1200" dirty="0">
                <a:latin typeface="Helvetica" pitchFamily="-111" charset="0"/>
              </a:rPr>
              <a:t>, company == A </a:t>
            </a:r>
          </a:p>
          <a:p>
            <a:pPr algn="l"/>
            <a:r>
              <a:rPr lang="en-US" altLang="zh-CN" sz="1200" dirty="0">
                <a:latin typeface="Helvetica" pitchFamily="-111" charset="0"/>
              </a:rPr>
              <a:t>  </a:t>
            </a:r>
            <a:r>
              <a:rPr lang="en-US" altLang="zh-CN" sz="1200" dirty="0" err="1">
                <a:latin typeface="Helvetica" pitchFamily="-111" charset="0"/>
              </a:rPr>
              <a:t>regexp</a:t>
            </a:r>
            <a:r>
              <a:rPr lang="en-US" altLang="zh-CN" sz="1200" dirty="0">
                <a:latin typeface="Helvetica" pitchFamily="-111" charset="0"/>
              </a:rPr>
              <a:t> {\.([\</a:t>
            </a:r>
            <a:r>
              <a:rPr lang="en-US" altLang="zh-CN" sz="1200" dirty="0" err="1">
                <a:latin typeface="Helvetica" pitchFamily="-111" charset="0"/>
              </a:rPr>
              <a:t>w</a:t>
            </a:r>
            <a:r>
              <a:rPr lang="en-US" altLang="zh-CN" sz="1200" dirty="0">
                <a:latin typeface="Helvetica" pitchFamily="-111" charset="0"/>
              </a:rPr>
              <a:t>]+)\.com} [</a:t>
            </a:r>
            <a:r>
              <a:rPr lang="en-US" altLang="zh-CN" sz="1200" dirty="0" err="1">
                <a:latin typeface="Helvetica" pitchFamily="-111" charset="0"/>
              </a:rPr>
              <a:t>HTTP::host</a:t>
            </a:r>
            <a:r>
              <a:rPr lang="en-US" altLang="zh-CN" sz="1200" dirty="0">
                <a:latin typeface="Helvetica" pitchFamily="-111" charset="0"/>
              </a:rPr>
              <a:t>] domain company </a:t>
            </a:r>
          </a:p>
          <a:p>
            <a:pPr algn="l"/>
            <a:r>
              <a:rPr lang="en-US" altLang="zh-CN" sz="1200" dirty="0">
                <a:latin typeface="Helvetica" pitchFamily="-111" charset="0"/>
              </a:rPr>
              <a:t>  If { "" ne $company } { </a:t>
            </a:r>
          </a:p>
          <a:p>
            <a:pPr algn="l"/>
            <a:r>
              <a:rPr lang="en-US" altLang="zh-CN" sz="1200" dirty="0">
                <a:latin typeface="Helvetica" pitchFamily="-111" charset="0"/>
              </a:rPr>
              <a:t>    # look for the second string in the data group </a:t>
            </a:r>
          </a:p>
          <a:p>
            <a:pPr algn="l"/>
            <a:r>
              <a:rPr lang="en-US" altLang="zh-CN" sz="1200" dirty="0">
                <a:latin typeface="Helvetica" pitchFamily="-111" charset="0"/>
              </a:rPr>
              <a:t>    set mapping [</a:t>
            </a:r>
            <a:r>
              <a:rPr lang="en-US" altLang="zh-CN" sz="1200" dirty="0" err="1">
                <a:latin typeface="Helvetica" pitchFamily="-111" charset="0"/>
              </a:rPr>
              <a:t>findclass</a:t>
            </a:r>
            <a:r>
              <a:rPr lang="en-US" altLang="zh-CN" sz="1200" dirty="0">
                <a:latin typeface="Helvetica" pitchFamily="-111" charset="0"/>
              </a:rPr>
              <a:t> $company $::</a:t>
            </a:r>
            <a:r>
              <a:rPr lang="en-US" altLang="zh-CN" sz="1200" dirty="0" err="1">
                <a:latin typeface="Helvetica" pitchFamily="-111" charset="0"/>
              </a:rPr>
              <a:t>valid_company_mappings</a:t>
            </a:r>
            <a:r>
              <a:rPr lang="en-US" altLang="zh-CN" sz="1200" dirty="0">
                <a:latin typeface="Helvetica" pitchFamily="-111" charset="0"/>
              </a:rPr>
              <a:t> " "] </a:t>
            </a:r>
          </a:p>
          <a:p>
            <a:pPr algn="l"/>
            <a:r>
              <a:rPr lang="en-US" altLang="zh-CN" sz="1200" dirty="0">
                <a:latin typeface="Helvetica" pitchFamily="-111" charset="0"/>
              </a:rPr>
              <a:t>    if { "" ne $mapping } { </a:t>
            </a:r>
          </a:p>
          <a:p>
            <a:pPr algn="l"/>
            <a:r>
              <a:rPr lang="en-US" altLang="zh-CN" sz="1200" dirty="0">
                <a:latin typeface="Helvetica" pitchFamily="-111" charset="0"/>
              </a:rPr>
              <a:t>      </a:t>
            </a:r>
            <a:r>
              <a:rPr lang="en-US" altLang="zh-CN" sz="1200" dirty="0" err="1">
                <a:latin typeface="Helvetica" pitchFamily="-111" charset="0"/>
              </a:rPr>
              <a:t>HTTP::redirect</a:t>
            </a:r>
            <a:r>
              <a:rPr lang="en-US" altLang="zh-CN" sz="1200" dirty="0">
                <a:latin typeface="Helvetica" pitchFamily="-111" charset="0"/>
              </a:rPr>
              <a:t> "http://</a:t>
            </a:r>
            <a:r>
              <a:rPr lang="en-US" altLang="zh-CN" sz="1200" dirty="0" err="1">
                <a:latin typeface="Helvetica" pitchFamily="-111" charset="0"/>
              </a:rPr>
              <a:t>www.my_vs.com</a:t>
            </a:r>
            <a:r>
              <a:rPr lang="en-US" altLang="zh-CN" sz="1200" dirty="0">
                <a:latin typeface="Helvetica" pitchFamily="-111" charset="0"/>
              </a:rPr>
              <a:t>/$mapping" </a:t>
            </a:r>
          </a:p>
          <a:p>
            <a:pPr algn="l"/>
            <a:r>
              <a:rPr lang="en-US" altLang="zh-CN" sz="1200" dirty="0">
                <a:latin typeface="Helvetica" pitchFamily="-111" charset="0"/>
              </a:rPr>
              <a:t>    } </a:t>
            </a:r>
          </a:p>
          <a:p>
            <a:pPr algn="l"/>
            <a:r>
              <a:rPr lang="en-US" altLang="zh-CN" sz="1200" dirty="0">
                <a:latin typeface="Helvetica" pitchFamily="-111" charset="0"/>
              </a:rPr>
              <a:t>  } </a:t>
            </a:r>
          </a:p>
          <a:p>
            <a:pPr algn="l"/>
            <a:r>
              <a:rPr lang="en-US" altLang="zh-CN" sz="1200" dirty="0">
                <a:latin typeface="Helvetica" pitchFamily="-111" charset="0"/>
              </a:rPr>
              <a:t>} </a:t>
            </a:r>
          </a:p>
        </p:txBody>
      </p:sp>
      <p:sp>
        <p:nvSpPr>
          <p:cNvPr id="8" name="Rectangle 7"/>
          <p:cNvSpPr>
            <a:spLocks noChangeArrowheads="1"/>
          </p:cNvSpPr>
          <p:nvPr/>
        </p:nvSpPr>
        <p:spPr bwMode="auto">
          <a:xfrm>
            <a:off x="304800" y="3962400"/>
            <a:ext cx="4724400" cy="685800"/>
          </a:xfrm>
          <a:prstGeom prst="rect">
            <a:avLst/>
          </a:prstGeom>
          <a:noFill/>
          <a:ln w="9525">
            <a:noFill/>
            <a:miter lim="800000"/>
            <a:headEnd/>
            <a:tailEnd/>
          </a:ln>
        </p:spPr>
        <p:txBody>
          <a:bodyPr anchor="ctr">
            <a:prstTxWarp prst="textNoShape">
              <a:avLst/>
            </a:prstTxWarp>
          </a:bodyPr>
          <a:lstStyle/>
          <a:p>
            <a:pPr eaLnBrk="1" hangingPunct="1"/>
            <a:r>
              <a:rPr lang="en-US" altLang="zh-CN" sz="1800" b="1" i="1">
                <a:solidFill>
                  <a:schemeClr val="tx2"/>
                </a:solidFill>
                <a:latin typeface="Arial" pitchFamily="-111" charset="0"/>
                <a:ea typeface="宋体" pitchFamily="-111" charset="-122"/>
                <a:cs typeface="宋体" pitchFamily="-111" charset="-122"/>
              </a:rPr>
              <a:t>Host</a:t>
            </a:r>
            <a:r>
              <a:rPr lang="zh-CN" altLang="en-US" sz="1800" b="1" i="1">
                <a:solidFill>
                  <a:schemeClr val="tx2"/>
                </a:solidFill>
                <a:latin typeface="Arial" pitchFamily="-111" charset="0"/>
                <a:ea typeface="宋体" pitchFamily="-111" charset="-122"/>
                <a:cs typeface="宋体" pitchFamily="-111" charset="-122"/>
              </a:rPr>
              <a:t>到</a:t>
            </a:r>
            <a:r>
              <a:rPr lang="en-US" altLang="zh-CN" sz="1800" b="1" i="1">
                <a:solidFill>
                  <a:schemeClr val="tx2"/>
                </a:solidFill>
                <a:latin typeface="Arial" pitchFamily="-111" charset="0"/>
                <a:ea typeface="宋体" pitchFamily="-111" charset="-122"/>
                <a:cs typeface="宋体" pitchFamily="-111" charset="-122"/>
              </a:rPr>
              <a:t>URI</a:t>
            </a:r>
            <a:r>
              <a:rPr lang="zh-CN" altLang="en-US" sz="1800" b="1" i="1">
                <a:solidFill>
                  <a:schemeClr val="tx2"/>
                </a:solidFill>
                <a:latin typeface="Arial" pitchFamily="-111" charset="0"/>
                <a:ea typeface="宋体" pitchFamily="-111" charset="-122"/>
                <a:cs typeface="宋体" pitchFamily="-111" charset="-122"/>
              </a:rPr>
              <a:t>对应</a:t>
            </a:r>
            <a:r>
              <a:rPr lang="en-US" altLang="zh-CN" sz="1800" b="1" i="1">
                <a:solidFill>
                  <a:schemeClr val="tx2"/>
                </a:solidFill>
                <a:latin typeface="Arial" pitchFamily="-111" charset="0"/>
              </a:rPr>
              <a:t>: </a:t>
            </a:r>
            <a:r>
              <a:rPr lang="zh-CN" altLang="en-US" sz="1800" b="1" i="1">
                <a:solidFill>
                  <a:schemeClr val="tx2"/>
                </a:solidFill>
                <a:latin typeface="Arial" pitchFamily="-111" charset="0"/>
                <a:ea typeface="宋体" pitchFamily="-111" charset="-122"/>
                <a:cs typeface="宋体" pitchFamily="-111" charset="-122"/>
              </a:rPr>
              <a:t>通过重定向快速存取数据</a:t>
            </a:r>
            <a:endParaRPr lang="en-US" altLang="zh-CN" sz="1800" b="1" i="1">
              <a:solidFill>
                <a:schemeClr val="tx2"/>
              </a:solidFill>
              <a:latin typeface="Arial" pitchFamily="-111" charset="0"/>
              <a:ea typeface="宋体" pitchFamily="-111" charset="-122"/>
              <a:cs typeface="宋体" pitchFamily="-111" charset="-122"/>
            </a:endParaRPr>
          </a:p>
        </p:txBody>
      </p:sp>
      <p:sp>
        <p:nvSpPr>
          <p:cNvPr id="9" name="Rectangle 8"/>
          <p:cNvSpPr>
            <a:spLocks noChangeArrowheads="1"/>
          </p:cNvSpPr>
          <p:nvPr/>
        </p:nvSpPr>
        <p:spPr bwMode="auto">
          <a:xfrm>
            <a:off x="5252884" y="2408084"/>
            <a:ext cx="3733800" cy="3378200"/>
          </a:xfrm>
          <a:prstGeom prst="rect">
            <a:avLst/>
          </a:prstGeom>
          <a:gradFill>
            <a:gsLst>
              <a:gs pos="0">
                <a:srgbClr val="FFEFD1"/>
              </a:gs>
              <a:gs pos="64999">
                <a:srgbClr val="F0EBD5"/>
              </a:gs>
              <a:gs pos="100000">
                <a:srgbClr val="D1C39F"/>
              </a:gs>
            </a:gsLst>
            <a:lin ang="5400000" scaled="0"/>
          </a:gradFill>
          <a:ln w="9525">
            <a:noFill/>
            <a:miter lim="800000"/>
            <a:headEnd/>
            <a:tailEnd/>
          </a:ln>
        </p:spPr>
        <p:txBody>
          <a:bodyPr anchor="ctr">
            <a:prstTxWarp prst="textNoShape">
              <a:avLst/>
            </a:prstTxWarp>
            <a:spAutoFit/>
          </a:bodyPr>
          <a:lstStyle/>
          <a:p>
            <a:pPr algn="l"/>
            <a:r>
              <a:rPr lang="en-US" altLang="zh-CN" sz="1200" dirty="0">
                <a:latin typeface="Helvetica" pitchFamily="-111" charset="0"/>
                <a:ea typeface="宋体" pitchFamily="-111" charset="-122"/>
                <a:cs typeface="宋体" pitchFamily="-111" charset="-122"/>
              </a:rPr>
              <a:t>rule </a:t>
            </a:r>
            <a:r>
              <a:rPr lang="en-US" altLang="zh-CN" sz="1200" b="1" dirty="0" err="1">
                <a:latin typeface="Helvetica" pitchFamily="-111" charset="0"/>
                <a:ea typeface="宋体" pitchFamily="-111" charset="-122"/>
                <a:cs typeface="宋体" pitchFamily="-111" charset="-122"/>
              </a:rPr>
              <a:t>protect_content</a:t>
            </a:r>
            <a:r>
              <a:rPr lang="en-US" altLang="zh-CN" sz="1200" b="1" dirty="0">
                <a:latin typeface="Helvetica" pitchFamily="-111" charset="0"/>
                <a:ea typeface="宋体" pitchFamily="-111" charset="-122"/>
                <a:cs typeface="宋体" pitchFamily="-111" charset="-122"/>
              </a:rPr>
              <a:t> </a:t>
            </a:r>
            <a:r>
              <a:rPr lang="en-US" altLang="zh-CN" sz="1200" dirty="0">
                <a:latin typeface="Helvetica" pitchFamily="-111" charset="0"/>
                <a:ea typeface="宋体" pitchFamily="-111" charset="-122"/>
                <a:cs typeface="宋体" pitchFamily="-111" charset="-122"/>
              </a:rPr>
              <a:t>{</a:t>
            </a:r>
          </a:p>
          <a:p>
            <a:pPr algn="l"/>
            <a:r>
              <a:rPr lang="en-US" altLang="zh-CN" sz="1200" dirty="0">
                <a:latin typeface="Helvetica" pitchFamily="-111" charset="0"/>
                <a:ea typeface="宋体" pitchFamily="-111" charset="-122"/>
                <a:cs typeface="宋体" pitchFamily="-111" charset="-122"/>
              </a:rPr>
              <a:t>   when </a:t>
            </a:r>
            <a:r>
              <a:rPr lang="en-US" altLang="zh-CN" sz="1200" b="1" dirty="0">
                <a:latin typeface="Helvetica" pitchFamily="-111" charset="0"/>
                <a:ea typeface="宋体" pitchFamily="-111" charset="-122"/>
                <a:cs typeface="宋体" pitchFamily="-111" charset="-122"/>
              </a:rPr>
              <a:t>HTTP_RESPONSE_DATA</a:t>
            </a:r>
            <a:r>
              <a:rPr lang="en-US" altLang="zh-CN" sz="1200" dirty="0">
                <a:latin typeface="Helvetica" pitchFamily="-111" charset="0"/>
                <a:ea typeface="宋体" pitchFamily="-111" charset="-122"/>
                <a:cs typeface="宋体" pitchFamily="-111" charset="-122"/>
              </a:rPr>
              <a:t> {</a:t>
            </a:r>
          </a:p>
          <a:p>
            <a:pPr algn="l"/>
            <a:r>
              <a:rPr lang="en-US" altLang="zh-CN" sz="1200" dirty="0">
                <a:latin typeface="Helvetica" pitchFamily="-111" charset="0"/>
                <a:ea typeface="宋体" pitchFamily="-111" charset="-122"/>
                <a:cs typeface="宋体" pitchFamily="-111" charset="-122"/>
              </a:rPr>
              <a:t>    set payload [</a:t>
            </a:r>
            <a:r>
              <a:rPr lang="en-US" altLang="zh-CN" sz="1200" dirty="0" err="1">
                <a:latin typeface="Helvetica" pitchFamily="-111" charset="0"/>
                <a:ea typeface="宋体" pitchFamily="-111" charset="-122"/>
                <a:cs typeface="宋体" pitchFamily="-111" charset="-122"/>
              </a:rPr>
              <a:t>HTTP::payload</a:t>
            </a:r>
            <a:r>
              <a:rPr lang="en-US" altLang="zh-CN" sz="1200" dirty="0">
                <a:latin typeface="Helvetica" pitchFamily="-111" charset="0"/>
                <a:ea typeface="宋体" pitchFamily="-111" charset="-122"/>
                <a:cs typeface="宋体" pitchFamily="-111" charset="-122"/>
              </a:rPr>
              <a:t> [</a:t>
            </a:r>
            <a:r>
              <a:rPr lang="en-US" altLang="zh-CN" sz="1200" dirty="0" err="1">
                <a:latin typeface="Helvetica" pitchFamily="-111" charset="0"/>
                <a:ea typeface="宋体" pitchFamily="-111" charset="-122"/>
                <a:cs typeface="宋体" pitchFamily="-111" charset="-122"/>
              </a:rPr>
              <a:t>HTTP::payload</a:t>
            </a:r>
            <a:r>
              <a:rPr lang="en-US" altLang="zh-CN" sz="1200" dirty="0">
                <a:latin typeface="Helvetica" pitchFamily="-111" charset="0"/>
                <a:ea typeface="宋体" pitchFamily="-111" charset="-122"/>
                <a:cs typeface="宋体" pitchFamily="-111" charset="-122"/>
              </a:rPr>
              <a:t> length]]</a:t>
            </a:r>
          </a:p>
          <a:p>
            <a:pPr algn="l"/>
            <a:r>
              <a:rPr lang="en-US" altLang="zh-CN" sz="1200" dirty="0">
                <a:latin typeface="Helvetica" pitchFamily="-111" charset="0"/>
                <a:ea typeface="宋体" pitchFamily="-111" charset="-122"/>
                <a:cs typeface="宋体" pitchFamily="-111" charset="-122"/>
              </a:rPr>
              <a:t>     #</a:t>
            </a:r>
          </a:p>
          <a:p>
            <a:pPr algn="l"/>
            <a:r>
              <a:rPr lang="en-US" altLang="zh-CN" sz="1200" dirty="0">
                <a:latin typeface="Helvetica" pitchFamily="-111" charset="0"/>
                <a:ea typeface="宋体" pitchFamily="-111" charset="-122"/>
                <a:cs typeface="宋体" pitchFamily="-111" charset="-122"/>
              </a:rPr>
              <a:t>    # </a:t>
            </a:r>
            <a:r>
              <a:rPr lang="en-US" altLang="zh-CN" sz="1200" b="1" dirty="0">
                <a:latin typeface="Helvetica" pitchFamily="-111" charset="0"/>
                <a:ea typeface="宋体" pitchFamily="-111" charset="-122"/>
                <a:cs typeface="宋体" pitchFamily="-111" charset="-122"/>
              </a:rPr>
              <a:t>Find and replace SSN numbers</a:t>
            </a:r>
            <a:r>
              <a:rPr lang="en-US" altLang="zh-CN" sz="1200" dirty="0">
                <a:latin typeface="Helvetica" pitchFamily="-111" charset="0"/>
                <a:ea typeface="宋体" pitchFamily="-111" charset="-122"/>
                <a:cs typeface="宋体" pitchFamily="-111" charset="-122"/>
              </a:rPr>
              <a:t>.</a:t>
            </a:r>
          </a:p>
          <a:p>
            <a:pPr algn="l"/>
            <a:r>
              <a:rPr lang="en-US" altLang="zh-CN" sz="1200" dirty="0">
                <a:latin typeface="Helvetica" pitchFamily="-111" charset="0"/>
                <a:ea typeface="宋体" pitchFamily="-111" charset="-122"/>
                <a:cs typeface="宋体" pitchFamily="-111" charset="-122"/>
              </a:rPr>
              <a:t>    #   </a:t>
            </a:r>
          </a:p>
          <a:p>
            <a:pPr algn="l"/>
            <a:r>
              <a:rPr lang="en-US" altLang="zh-CN" sz="1200" dirty="0">
                <a:latin typeface="Helvetica" pitchFamily="-111" charset="0"/>
                <a:ea typeface="宋体" pitchFamily="-111" charset="-122"/>
                <a:cs typeface="宋体" pitchFamily="-111" charset="-122"/>
              </a:rPr>
              <a:t>    </a:t>
            </a:r>
            <a:r>
              <a:rPr lang="en-US" altLang="zh-CN" sz="1200" dirty="0" err="1">
                <a:latin typeface="Helvetica" pitchFamily="-111" charset="0"/>
                <a:ea typeface="宋体" pitchFamily="-111" charset="-122"/>
                <a:cs typeface="宋体" pitchFamily="-111" charset="-122"/>
              </a:rPr>
              <a:t>regsub</a:t>
            </a:r>
            <a:r>
              <a:rPr lang="en-US" altLang="zh-CN" sz="1200" dirty="0">
                <a:latin typeface="Helvetica" pitchFamily="-111" charset="0"/>
                <a:ea typeface="宋体" pitchFamily="-111" charset="-122"/>
                <a:cs typeface="宋体" pitchFamily="-111" charset="-122"/>
              </a:rPr>
              <a:t> -all {\d{3}-\d{2}-\d{4}} $payload "xxx-xx-</a:t>
            </a:r>
            <a:r>
              <a:rPr lang="en-US" altLang="zh-CN" sz="1200" dirty="0" err="1">
                <a:latin typeface="Helvetica" pitchFamily="-111" charset="0"/>
                <a:ea typeface="宋体" pitchFamily="-111" charset="-122"/>
                <a:cs typeface="宋体" pitchFamily="-111" charset="-122"/>
              </a:rPr>
              <a:t>xxxx</a:t>
            </a:r>
            <a:r>
              <a:rPr lang="en-US" altLang="zh-CN" sz="1200" dirty="0">
                <a:latin typeface="Helvetica" pitchFamily="-111" charset="0"/>
                <a:ea typeface="宋体" pitchFamily="-111" charset="-122"/>
                <a:cs typeface="宋体" pitchFamily="-111" charset="-122"/>
              </a:rPr>
              <a:t>" </a:t>
            </a:r>
            <a:r>
              <a:rPr lang="en-US" altLang="zh-CN" sz="1200" dirty="0" err="1">
                <a:latin typeface="Helvetica" pitchFamily="-111" charset="0"/>
                <a:ea typeface="宋体" pitchFamily="-111" charset="-122"/>
                <a:cs typeface="宋体" pitchFamily="-111" charset="-122"/>
              </a:rPr>
              <a:t>new_response</a:t>
            </a:r>
            <a:r>
              <a:rPr lang="en-US" altLang="zh-CN" sz="1200" dirty="0">
                <a:latin typeface="Helvetica" pitchFamily="-111" charset="0"/>
                <a:ea typeface="宋体" pitchFamily="-111" charset="-122"/>
                <a:cs typeface="宋体" pitchFamily="-111" charset="-122"/>
              </a:rPr>
              <a:t> </a:t>
            </a:r>
          </a:p>
          <a:p>
            <a:pPr algn="l"/>
            <a:r>
              <a:rPr lang="en-US" altLang="zh-CN" sz="1200" dirty="0">
                <a:latin typeface="Helvetica" pitchFamily="-111" charset="0"/>
                <a:ea typeface="宋体" pitchFamily="-111" charset="-122"/>
                <a:cs typeface="宋体" pitchFamily="-111" charset="-122"/>
              </a:rPr>
              <a:t>    #</a:t>
            </a:r>
          </a:p>
          <a:p>
            <a:pPr algn="l"/>
            <a:r>
              <a:rPr lang="en-US" altLang="zh-CN" sz="1200" dirty="0">
                <a:latin typeface="Helvetica" pitchFamily="-111" charset="0"/>
                <a:ea typeface="宋体" pitchFamily="-111" charset="-122"/>
                <a:cs typeface="宋体" pitchFamily="-111" charset="-122"/>
              </a:rPr>
              <a:t>    # Replace only if necessary.</a:t>
            </a:r>
          </a:p>
          <a:p>
            <a:pPr algn="l"/>
            <a:r>
              <a:rPr lang="en-US" altLang="zh-CN" sz="1200" dirty="0">
                <a:latin typeface="Helvetica" pitchFamily="-111" charset="0"/>
                <a:ea typeface="宋体" pitchFamily="-111" charset="-122"/>
                <a:cs typeface="宋体" pitchFamily="-111" charset="-122"/>
              </a:rPr>
              <a:t>    #  </a:t>
            </a:r>
          </a:p>
          <a:p>
            <a:pPr algn="l"/>
            <a:r>
              <a:rPr lang="en-US" altLang="zh-CN" sz="1200" dirty="0">
                <a:latin typeface="Helvetica" pitchFamily="-111" charset="0"/>
                <a:ea typeface="宋体" pitchFamily="-111" charset="-122"/>
                <a:cs typeface="宋体" pitchFamily="-111" charset="-122"/>
              </a:rPr>
              <a:t> </a:t>
            </a:r>
          </a:p>
          <a:p>
            <a:pPr algn="l"/>
            <a:r>
              <a:rPr lang="en-US" altLang="zh-CN" sz="1200" dirty="0">
                <a:latin typeface="Helvetica" pitchFamily="-111" charset="0"/>
                <a:ea typeface="宋体" pitchFamily="-111" charset="-122"/>
                <a:cs typeface="宋体" pitchFamily="-111" charset="-122"/>
              </a:rPr>
              <a:t>    if {$</a:t>
            </a:r>
            <a:r>
              <a:rPr lang="en-US" altLang="zh-CN" sz="1200" dirty="0" err="1">
                <a:latin typeface="Helvetica" pitchFamily="-111" charset="0"/>
                <a:ea typeface="宋体" pitchFamily="-111" charset="-122"/>
                <a:cs typeface="宋体" pitchFamily="-111" charset="-122"/>
              </a:rPr>
              <a:t>new_response</a:t>
            </a:r>
            <a:r>
              <a:rPr lang="en-US" altLang="zh-CN" sz="1200" dirty="0">
                <a:latin typeface="Helvetica" pitchFamily="-111" charset="0"/>
                <a:ea typeface="宋体" pitchFamily="-111" charset="-122"/>
                <a:cs typeface="宋体" pitchFamily="-111" charset="-122"/>
              </a:rPr>
              <a:t> != 0} {</a:t>
            </a:r>
          </a:p>
          <a:p>
            <a:pPr algn="l"/>
            <a:r>
              <a:rPr lang="en-US" altLang="zh-CN" sz="1200" dirty="0">
                <a:latin typeface="Helvetica" pitchFamily="-111" charset="0"/>
                <a:ea typeface="宋体" pitchFamily="-111" charset="-122"/>
                <a:cs typeface="宋体" pitchFamily="-111" charset="-122"/>
              </a:rPr>
              <a:t>        </a:t>
            </a:r>
            <a:r>
              <a:rPr lang="en-US" altLang="zh-CN" sz="1200" dirty="0" err="1">
                <a:latin typeface="Helvetica" pitchFamily="-111" charset="0"/>
                <a:ea typeface="宋体" pitchFamily="-111" charset="-122"/>
                <a:cs typeface="宋体" pitchFamily="-111" charset="-122"/>
              </a:rPr>
              <a:t>HTTP::payload</a:t>
            </a:r>
            <a:r>
              <a:rPr lang="en-US" altLang="zh-CN" sz="1200" dirty="0">
                <a:latin typeface="Helvetica" pitchFamily="-111" charset="0"/>
                <a:ea typeface="宋体" pitchFamily="-111" charset="-122"/>
                <a:cs typeface="宋体" pitchFamily="-111" charset="-122"/>
              </a:rPr>
              <a:t> replace 0 [</a:t>
            </a:r>
            <a:r>
              <a:rPr lang="en-US" altLang="zh-CN" sz="1200" dirty="0" err="1">
                <a:latin typeface="Helvetica" pitchFamily="-111" charset="0"/>
                <a:ea typeface="宋体" pitchFamily="-111" charset="-122"/>
                <a:cs typeface="宋体" pitchFamily="-111" charset="-122"/>
              </a:rPr>
              <a:t>HTTP::payload</a:t>
            </a:r>
            <a:r>
              <a:rPr lang="en-US" altLang="zh-CN" sz="1200" dirty="0">
                <a:latin typeface="Helvetica" pitchFamily="-111" charset="0"/>
                <a:ea typeface="宋体" pitchFamily="-111" charset="-122"/>
                <a:cs typeface="宋体" pitchFamily="-111" charset="-122"/>
              </a:rPr>
              <a:t> length] $</a:t>
            </a:r>
            <a:r>
              <a:rPr lang="en-US" altLang="zh-CN" sz="1200" dirty="0" err="1">
                <a:latin typeface="Helvetica" pitchFamily="-111" charset="0"/>
                <a:ea typeface="宋体" pitchFamily="-111" charset="-122"/>
                <a:cs typeface="宋体" pitchFamily="-111" charset="-122"/>
              </a:rPr>
              <a:t>new_response</a:t>
            </a:r>
            <a:endParaRPr lang="en-US" altLang="zh-CN" sz="1200" dirty="0">
              <a:latin typeface="Helvetica" pitchFamily="-111" charset="0"/>
              <a:ea typeface="宋体" pitchFamily="-111" charset="-122"/>
              <a:cs typeface="宋体" pitchFamily="-111" charset="-122"/>
            </a:endParaRPr>
          </a:p>
          <a:p>
            <a:pPr algn="l"/>
            <a:r>
              <a:rPr lang="en-US" altLang="zh-CN" sz="1200" dirty="0">
                <a:latin typeface="Helvetica" pitchFamily="-111" charset="0"/>
                <a:ea typeface="宋体" pitchFamily="-111" charset="-122"/>
                <a:cs typeface="宋体" pitchFamily="-111" charset="-122"/>
              </a:rPr>
              <a:t>    }</a:t>
            </a:r>
          </a:p>
          <a:p>
            <a:pPr algn="l"/>
            <a:r>
              <a:rPr lang="en-US" altLang="zh-CN" sz="1200" dirty="0">
                <a:latin typeface="Helvetica" pitchFamily="-111" charset="0"/>
                <a:ea typeface="宋体" pitchFamily="-111" charset="-122"/>
                <a:cs typeface="宋体" pitchFamily="-111" charset="-122"/>
              </a:rPr>
              <a:t>}</a:t>
            </a:r>
          </a:p>
        </p:txBody>
      </p:sp>
      <p:sp>
        <p:nvSpPr>
          <p:cNvPr id="10" name="Rectangle 9"/>
          <p:cNvSpPr>
            <a:spLocks noChangeArrowheads="1"/>
          </p:cNvSpPr>
          <p:nvPr/>
        </p:nvSpPr>
        <p:spPr bwMode="auto">
          <a:xfrm>
            <a:off x="4809357" y="1550424"/>
            <a:ext cx="3962400" cy="914400"/>
          </a:xfrm>
          <a:prstGeom prst="rect">
            <a:avLst/>
          </a:prstGeom>
          <a:noFill/>
          <a:ln w="9525">
            <a:noFill/>
            <a:miter lim="800000"/>
            <a:headEnd/>
            <a:tailEnd/>
          </a:ln>
        </p:spPr>
        <p:txBody>
          <a:bodyPr anchor="ctr">
            <a:prstTxWarp prst="textNoShape">
              <a:avLst/>
            </a:prstTxWarp>
          </a:bodyPr>
          <a:lstStyle/>
          <a:p>
            <a:pPr eaLnBrk="1" hangingPunct="1"/>
            <a:r>
              <a:rPr lang="zh-CN" altLang="en-US" sz="1800" b="1" i="1">
                <a:solidFill>
                  <a:schemeClr val="tx2"/>
                </a:solidFill>
                <a:latin typeface="Arial" pitchFamily="-111" charset="0"/>
                <a:ea typeface="宋体" pitchFamily="-111" charset="-122"/>
                <a:cs typeface="宋体" pitchFamily="-111" charset="-122"/>
              </a:rPr>
              <a:t>集中数据保护</a:t>
            </a:r>
            <a:r>
              <a:rPr lang="en-US" altLang="zh-CN" sz="1800" b="1" i="1">
                <a:solidFill>
                  <a:schemeClr val="tx2"/>
                </a:solidFill>
                <a:latin typeface="Arial" pitchFamily="-111" charset="0"/>
              </a:rPr>
              <a:t>: </a:t>
            </a:r>
            <a:r>
              <a:rPr lang="zh-CN" altLang="en-US" sz="1800" b="1" i="1">
                <a:solidFill>
                  <a:schemeClr val="tx2"/>
                </a:solidFill>
                <a:latin typeface="Arial" pitchFamily="-111" charset="0"/>
                <a:ea typeface="宋体" pitchFamily="-111" charset="-122"/>
                <a:cs typeface="宋体" pitchFamily="-111" charset="-122"/>
              </a:rPr>
              <a:t>重写，删除，阻止或者</a:t>
            </a:r>
            <a:r>
              <a:rPr lang="en-US" altLang="zh-CN" sz="1800" b="1" i="1">
                <a:solidFill>
                  <a:schemeClr val="tx2"/>
                </a:solidFill>
                <a:latin typeface="Arial" pitchFamily="-111" charset="0"/>
                <a:ea typeface="宋体" pitchFamily="-111" charset="-122"/>
                <a:cs typeface="宋体" pitchFamily="-111" charset="-122"/>
              </a:rPr>
              <a:t>Log</a:t>
            </a:r>
            <a:r>
              <a:rPr lang="zh-CN" altLang="en-US" sz="1800" b="1" i="1">
                <a:solidFill>
                  <a:schemeClr val="tx2"/>
                </a:solidFill>
                <a:latin typeface="Arial" pitchFamily="-111" charset="0"/>
                <a:ea typeface="宋体" pitchFamily="-111" charset="-122"/>
                <a:cs typeface="宋体" pitchFamily="-111" charset="-122"/>
              </a:rPr>
              <a:t>关键内容</a:t>
            </a:r>
            <a:endParaRPr lang="zh-CN" altLang="en-US" sz="1800" b="1" i="1">
              <a:solidFill>
                <a:schemeClr val="tx2"/>
              </a:solidFill>
              <a:latin typeface="Arial" pitchFamily="-111"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统一应用交付平台下的数据中心</a:t>
            </a:r>
            <a:endParaRPr lang="en-US" dirty="0"/>
          </a:p>
        </p:txBody>
      </p:sp>
      <p:grpSp>
        <p:nvGrpSpPr>
          <p:cNvPr id="4" name="Group 153"/>
          <p:cNvGrpSpPr/>
          <p:nvPr/>
        </p:nvGrpSpPr>
        <p:grpSpPr>
          <a:xfrm>
            <a:off x="1415984" y="1448594"/>
            <a:ext cx="338138" cy="5105400"/>
            <a:chOff x="1406151" y="1133961"/>
            <a:chExt cx="338138" cy="5105400"/>
          </a:xfrm>
        </p:grpSpPr>
        <p:sp>
          <p:nvSpPr>
            <p:cNvPr id="5" name="AutoShape 96"/>
            <p:cNvSpPr>
              <a:spLocks noChangeArrowheads="1"/>
            </p:cNvSpPr>
            <p:nvPr/>
          </p:nvSpPr>
          <p:spPr bwMode="auto">
            <a:xfrm rot="16200000">
              <a:off x="-977480" y="3517592"/>
              <a:ext cx="5105400" cy="338138"/>
            </a:xfrm>
            <a:prstGeom prst="roundRect">
              <a:avLst>
                <a:gd name="adj" fmla="val 16667"/>
              </a:avLst>
            </a:prstGeom>
            <a:solidFill>
              <a:srgbClr val="C00000"/>
            </a:solidFill>
            <a:ln w="12700">
              <a:solidFill>
                <a:srgbClr val="C0C0C0"/>
              </a:solidFill>
              <a:round/>
              <a:headEnd/>
              <a:tailEnd/>
            </a:ln>
          </p:spPr>
          <p:txBody>
            <a:bodyPr wrap="none" anchor="ctr"/>
            <a:lstStyle/>
            <a:p>
              <a:pPr algn="ctr"/>
              <a:r>
                <a:rPr lang="en-US" sz="1600" b="1" dirty="0">
                  <a:solidFill>
                    <a:schemeClr val="bg1"/>
                  </a:solidFill>
                </a:rPr>
                <a:t>Data Center &amp;</a:t>
              </a:r>
              <a:r>
                <a:rPr lang="en-US" sz="1600" b="1" dirty="0" smtClean="0">
                  <a:solidFill>
                    <a:schemeClr val="bg1"/>
                  </a:solidFill>
                </a:rPr>
                <a:t>Link Pool  </a:t>
              </a:r>
              <a:r>
                <a:rPr lang="en-US" sz="1600" b="1" dirty="0">
                  <a:solidFill>
                    <a:schemeClr val="bg1"/>
                  </a:solidFill>
                </a:rPr>
                <a:t>Virtualization</a:t>
              </a:r>
            </a:p>
          </p:txBody>
        </p:sp>
        <p:pic>
          <p:nvPicPr>
            <p:cNvPr id="6" name="Picture 17" descr="f5_logo"/>
            <p:cNvPicPr>
              <a:picLocks noChangeAspect="1" noChangeArrowheads="1"/>
            </p:cNvPicPr>
            <p:nvPr/>
          </p:nvPicPr>
          <p:blipFill>
            <a:blip r:embed="rId2" cstate="print"/>
            <a:srcRect/>
            <a:stretch>
              <a:fillRect/>
            </a:stretch>
          </p:blipFill>
          <p:spPr bwMode="auto">
            <a:xfrm>
              <a:off x="1418738" y="5335054"/>
              <a:ext cx="312738" cy="311150"/>
            </a:xfrm>
            <a:prstGeom prst="rect">
              <a:avLst/>
            </a:prstGeom>
            <a:noFill/>
            <a:ln w="9525">
              <a:noFill/>
              <a:miter lim="800000"/>
              <a:headEnd/>
              <a:tailEnd/>
            </a:ln>
          </p:spPr>
        </p:pic>
      </p:grpSp>
      <p:grpSp>
        <p:nvGrpSpPr>
          <p:cNvPr id="7" name="Group 154"/>
          <p:cNvGrpSpPr/>
          <p:nvPr/>
        </p:nvGrpSpPr>
        <p:grpSpPr>
          <a:xfrm>
            <a:off x="3207605" y="1448594"/>
            <a:ext cx="338138" cy="5105400"/>
            <a:chOff x="3207605" y="1133961"/>
            <a:chExt cx="338138" cy="5105400"/>
          </a:xfrm>
        </p:grpSpPr>
        <p:sp>
          <p:nvSpPr>
            <p:cNvPr id="8" name="AutoShape 96"/>
            <p:cNvSpPr>
              <a:spLocks noChangeArrowheads="1"/>
            </p:cNvSpPr>
            <p:nvPr/>
          </p:nvSpPr>
          <p:spPr bwMode="auto">
            <a:xfrm rot="16200000">
              <a:off x="823974" y="3517592"/>
              <a:ext cx="5105400" cy="338138"/>
            </a:xfrm>
            <a:prstGeom prst="roundRect">
              <a:avLst>
                <a:gd name="adj" fmla="val 16667"/>
              </a:avLst>
            </a:prstGeom>
            <a:solidFill>
              <a:srgbClr val="C00000"/>
            </a:solidFill>
            <a:ln w="12700">
              <a:solidFill>
                <a:srgbClr val="C0C0C0"/>
              </a:solidFill>
              <a:round/>
              <a:headEnd/>
              <a:tailEnd/>
            </a:ln>
          </p:spPr>
          <p:txBody>
            <a:bodyPr wrap="none" anchor="ctr"/>
            <a:lstStyle/>
            <a:p>
              <a:pPr algn="ctr"/>
              <a:r>
                <a:rPr lang="en-US" sz="1600" b="1" dirty="0">
                  <a:solidFill>
                    <a:schemeClr val="bg1"/>
                  </a:solidFill>
                </a:rPr>
                <a:t>Web Server </a:t>
              </a:r>
              <a:r>
                <a:rPr lang="en-US" sz="1600" b="1" dirty="0" smtClean="0">
                  <a:solidFill>
                    <a:schemeClr val="bg1"/>
                  </a:solidFill>
                </a:rPr>
                <a:t>Pool Virtualization</a:t>
              </a:r>
              <a:endParaRPr lang="en-US" sz="1600" b="1" dirty="0">
                <a:solidFill>
                  <a:schemeClr val="bg1"/>
                </a:solidFill>
              </a:endParaRPr>
            </a:p>
          </p:txBody>
        </p:sp>
        <p:pic>
          <p:nvPicPr>
            <p:cNvPr id="9" name="Picture 17" descr="f5_logo"/>
            <p:cNvPicPr>
              <a:picLocks noChangeAspect="1" noChangeArrowheads="1"/>
            </p:cNvPicPr>
            <p:nvPr/>
          </p:nvPicPr>
          <p:blipFill>
            <a:blip r:embed="rId2" cstate="print"/>
            <a:srcRect/>
            <a:stretch>
              <a:fillRect/>
            </a:stretch>
          </p:blipFill>
          <p:spPr bwMode="auto">
            <a:xfrm>
              <a:off x="3220901" y="5326889"/>
              <a:ext cx="312738" cy="311150"/>
            </a:xfrm>
            <a:prstGeom prst="rect">
              <a:avLst/>
            </a:prstGeom>
            <a:noFill/>
            <a:ln w="9525">
              <a:noFill/>
              <a:miter lim="800000"/>
              <a:headEnd/>
              <a:tailEnd/>
            </a:ln>
          </p:spPr>
        </p:pic>
      </p:grpSp>
      <p:grpSp>
        <p:nvGrpSpPr>
          <p:cNvPr id="10" name="Group 155"/>
          <p:cNvGrpSpPr/>
          <p:nvPr/>
        </p:nvGrpSpPr>
        <p:grpSpPr>
          <a:xfrm>
            <a:off x="5104909" y="1448595"/>
            <a:ext cx="344615" cy="5105399"/>
            <a:chOff x="5104909" y="1133961"/>
            <a:chExt cx="344615" cy="5105399"/>
          </a:xfrm>
        </p:grpSpPr>
        <p:sp>
          <p:nvSpPr>
            <p:cNvPr id="11" name="AutoShape 96"/>
            <p:cNvSpPr>
              <a:spLocks noChangeArrowheads="1"/>
            </p:cNvSpPr>
            <p:nvPr/>
          </p:nvSpPr>
          <p:spPr bwMode="auto">
            <a:xfrm rot="16200000">
              <a:off x="2721278" y="3517592"/>
              <a:ext cx="5105399" cy="338138"/>
            </a:xfrm>
            <a:prstGeom prst="roundRect">
              <a:avLst>
                <a:gd name="adj" fmla="val 16667"/>
              </a:avLst>
            </a:prstGeom>
            <a:solidFill>
              <a:srgbClr val="C00000"/>
            </a:solidFill>
            <a:ln w="12700">
              <a:solidFill>
                <a:srgbClr val="C0C0C0"/>
              </a:solidFill>
              <a:round/>
              <a:headEnd/>
              <a:tailEnd/>
            </a:ln>
          </p:spPr>
          <p:txBody>
            <a:bodyPr wrap="none" anchor="ctr"/>
            <a:lstStyle/>
            <a:p>
              <a:pPr algn="ctr"/>
              <a:r>
                <a:rPr lang="en-US" sz="1600" b="1" dirty="0">
                  <a:solidFill>
                    <a:schemeClr val="bg1"/>
                  </a:solidFill>
                </a:rPr>
                <a:t>Application Server </a:t>
              </a:r>
              <a:r>
                <a:rPr lang="en-US" sz="1600" b="1" dirty="0" smtClean="0">
                  <a:solidFill>
                    <a:schemeClr val="bg1"/>
                  </a:solidFill>
                </a:rPr>
                <a:t>Pool Virtualization</a:t>
              </a:r>
              <a:endParaRPr lang="en-US" sz="1600" b="1" dirty="0">
                <a:solidFill>
                  <a:schemeClr val="bg1"/>
                </a:solidFill>
              </a:endParaRPr>
            </a:p>
          </p:txBody>
        </p:sp>
        <p:pic>
          <p:nvPicPr>
            <p:cNvPr id="12" name="Picture 17" descr="f5_logo"/>
            <p:cNvPicPr>
              <a:picLocks noChangeAspect="1" noChangeArrowheads="1"/>
            </p:cNvPicPr>
            <p:nvPr/>
          </p:nvPicPr>
          <p:blipFill>
            <a:blip r:embed="rId2" cstate="print"/>
            <a:srcRect/>
            <a:stretch>
              <a:fillRect/>
            </a:stretch>
          </p:blipFill>
          <p:spPr bwMode="auto">
            <a:xfrm>
              <a:off x="5136786" y="5348661"/>
              <a:ext cx="312738" cy="311150"/>
            </a:xfrm>
            <a:prstGeom prst="rect">
              <a:avLst/>
            </a:prstGeom>
            <a:noFill/>
            <a:ln w="9525">
              <a:noFill/>
              <a:miter lim="800000"/>
              <a:headEnd/>
              <a:tailEnd/>
            </a:ln>
          </p:spPr>
        </p:pic>
      </p:grpSp>
      <p:grpSp>
        <p:nvGrpSpPr>
          <p:cNvPr id="13" name="Group 156"/>
          <p:cNvGrpSpPr/>
          <p:nvPr/>
        </p:nvGrpSpPr>
        <p:grpSpPr>
          <a:xfrm>
            <a:off x="7181372" y="1448595"/>
            <a:ext cx="341881" cy="5105399"/>
            <a:chOff x="7181372" y="1133961"/>
            <a:chExt cx="341881" cy="5105399"/>
          </a:xfrm>
        </p:grpSpPr>
        <p:sp>
          <p:nvSpPr>
            <p:cNvPr id="14" name="AutoShape 96"/>
            <p:cNvSpPr>
              <a:spLocks noChangeArrowheads="1"/>
            </p:cNvSpPr>
            <p:nvPr/>
          </p:nvSpPr>
          <p:spPr bwMode="auto">
            <a:xfrm rot="16200000">
              <a:off x="4797741" y="3517592"/>
              <a:ext cx="5105399" cy="338138"/>
            </a:xfrm>
            <a:prstGeom prst="roundRect">
              <a:avLst>
                <a:gd name="adj" fmla="val 16667"/>
              </a:avLst>
            </a:prstGeom>
            <a:solidFill>
              <a:srgbClr val="C00000"/>
            </a:solidFill>
            <a:ln w="12700">
              <a:solidFill>
                <a:srgbClr val="C0C0C0"/>
              </a:solidFill>
              <a:round/>
              <a:headEnd/>
              <a:tailEnd/>
            </a:ln>
          </p:spPr>
          <p:txBody>
            <a:bodyPr wrap="none" anchor="ctr"/>
            <a:lstStyle/>
            <a:p>
              <a:pPr algn="ctr"/>
              <a:r>
                <a:rPr lang="en-US" sz="1600" b="1" dirty="0">
                  <a:solidFill>
                    <a:schemeClr val="bg1"/>
                  </a:solidFill>
                </a:rPr>
                <a:t>File Storage </a:t>
              </a:r>
              <a:r>
                <a:rPr lang="en-US" sz="1600" b="1" dirty="0" smtClean="0">
                  <a:solidFill>
                    <a:schemeClr val="bg1"/>
                  </a:solidFill>
                </a:rPr>
                <a:t>Pool Virtualization</a:t>
              </a:r>
              <a:endParaRPr lang="en-US" sz="1600" b="1" dirty="0">
                <a:solidFill>
                  <a:schemeClr val="bg1"/>
                </a:solidFill>
              </a:endParaRPr>
            </a:p>
          </p:txBody>
        </p:sp>
        <p:pic>
          <p:nvPicPr>
            <p:cNvPr id="15" name="Picture 17" descr="f5_logo"/>
            <p:cNvPicPr>
              <a:picLocks noChangeAspect="1" noChangeArrowheads="1"/>
            </p:cNvPicPr>
            <p:nvPr/>
          </p:nvPicPr>
          <p:blipFill>
            <a:blip r:embed="rId2" cstate="print"/>
            <a:srcRect/>
            <a:stretch>
              <a:fillRect/>
            </a:stretch>
          </p:blipFill>
          <p:spPr bwMode="auto">
            <a:xfrm>
              <a:off x="7210515" y="5332332"/>
              <a:ext cx="312738" cy="311150"/>
            </a:xfrm>
            <a:prstGeom prst="rect">
              <a:avLst/>
            </a:prstGeom>
            <a:noFill/>
            <a:ln w="9525">
              <a:noFill/>
              <a:miter lim="800000"/>
              <a:headEnd/>
              <a:tailEnd/>
            </a:ln>
          </p:spPr>
        </p:pic>
      </p:grpSp>
      <p:grpSp>
        <p:nvGrpSpPr>
          <p:cNvPr id="16" name="Group 814"/>
          <p:cNvGrpSpPr>
            <a:grpSpLocks/>
          </p:cNvGrpSpPr>
          <p:nvPr/>
        </p:nvGrpSpPr>
        <p:grpSpPr bwMode="auto">
          <a:xfrm>
            <a:off x="104340" y="1438069"/>
            <a:ext cx="1346200" cy="1150938"/>
            <a:chOff x="-1803400" y="5356226"/>
            <a:chExt cx="1346200" cy="1150264"/>
          </a:xfrm>
        </p:grpSpPr>
        <p:sp>
          <p:nvSpPr>
            <p:cNvPr id="17" name="AutoShape 26"/>
            <p:cNvSpPr>
              <a:spLocks noChangeArrowheads="1"/>
            </p:cNvSpPr>
            <p:nvPr/>
          </p:nvSpPr>
          <p:spPr bwMode="auto">
            <a:xfrm>
              <a:off x="-1671863" y="5356226"/>
              <a:ext cx="1009136" cy="1009136"/>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18" name="Group 1600"/>
            <p:cNvGrpSpPr>
              <a:grpSpLocks/>
            </p:cNvGrpSpPr>
            <p:nvPr/>
          </p:nvGrpSpPr>
          <p:grpSpPr bwMode="auto">
            <a:xfrm>
              <a:off x="-1551155" y="5610370"/>
              <a:ext cx="747509" cy="604166"/>
              <a:chOff x="58" y="2408"/>
              <a:chExt cx="1455" cy="1176"/>
            </a:xfrm>
          </p:grpSpPr>
          <p:pic>
            <p:nvPicPr>
              <p:cNvPr id="21" name="Picture 1601"/>
              <p:cNvPicPr>
                <a:picLocks noChangeAspect="1" noChangeArrowheads="1"/>
              </p:cNvPicPr>
              <p:nvPr/>
            </p:nvPicPr>
            <p:blipFill>
              <a:blip r:embed="rId4" cstate="print">
                <a:lum bright="18000"/>
              </a:blip>
              <a:srcRect/>
              <a:stretch>
                <a:fillRect/>
              </a:stretch>
            </p:blipFill>
            <p:spPr bwMode="gray">
              <a:xfrm>
                <a:off x="58" y="3329"/>
                <a:ext cx="1230" cy="170"/>
              </a:xfrm>
              <a:prstGeom prst="rect">
                <a:avLst/>
              </a:prstGeom>
              <a:noFill/>
              <a:ln w="9525">
                <a:noFill/>
                <a:miter lim="800000"/>
                <a:headEnd/>
                <a:tailEnd/>
              </a:ln>
            </p:spPr>
          </p:pic>
          <p:sp>
            <p:nvSpPr>
              <p:cNvPr id="22" name="Freeform 1602"/>
              <p:cNvSpPr>
                <a:spLocks/>
              </p:cNvSpPr>
              <p:nvPr/>
            </p:nvSpPr>
            <p:spPr bwMode="gray">
              <a:xfrm>
                <a:off x="155" y="2446"/>
                <a:ext cx="1032" cy="782"/>
              </a:xfrm>
              <a:custGeom>
                <a:avLst/>
                <a:gdLst>
                  <a:gd name="T0" fmla="*/ 996 w 519"/>
                  <a:gd name="T1" fmla="*/ 0 h 393"/>
                  <a:gd name="T2" fmla="*/ 996 w 519"/>
                  <a:gd name="T3" fmla="*/ 714 h 393"/>
                  <a:gd name="T4" fmla="*/ 36 w 519"/>
                  <a:gd name="T5" fmla="*/ 714 h 393"/>
                  <a:gd name="T6" fmla="*/ 36 w 519"/>
                  <a:gd name="T7" fmla="*/ 0 h 393"/>
                  <a:gd name="T8" fmla="*/ 0 w 519"/>
                  <a:gd name="T9" fmla="*/ 0 h 393"/>
                  <a:gd name="T10" fmla="*/ 0 w 519"/>
                  <a:gd name="T11" fmla="*/ 766 h 393"/>
                  <a:gd name="T12" fmla="*/ 14 w 519"/>
                  <a:gd name="T13" fmla="*/ 782 h 393"/>
                  <a:gd name="T14" fmla="*/ 1018 w 519"/>
                  <a:gd name="T15" fmla="*/ 782 h 393"/>
                  <a:gd name="T16" fmla="*/ 1032 w 519"/>
                  <a:gd name="T17" fmla="*/ 766 h 393"/>
                  <a:gd name="T18" fmla="*/ 1032 w 519"/>
                  <a:gd name="T19" fmla="*/ 0 h 393"/>
                  <a:gd name="T20" fmla="*/ 996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9" h="393">
                    <a:moveTo>
                      <a:pt x="501" y="0"/>
                    </a:moveTo>
                    <a:cubicBezTo>
                      <a:pt x="501" y="359"/>
                      <a:pt x="501" y="359"/>
                      <a:pt x="501" y="359"/>
                    </a:cubicBezTo>
                    <a:cubicBezTo>
                      <a:pt x="18" y="359"/>
                      <a:pt x="18" y="359"/>
                      <a:pt x="18" y="359"/>
                    </a:cubicBezTo>
                    <a:cubicBezTo>
                      <a:pt x="18" y="0"/>
                      <a:pt x="18" y="0"/>
                      <a:pt x="18" y="0"/>
                    </a:cubicBezTo>
                    <a:cubicBezTo>
                      <a:pt x="0" y="0"/>
                      <a:pt x="0" y="0"/>
                      <a:pt x="0" y="0"/>
                    </a:cubicBezTo>
                    <a:cubicBezTo>
                      <a:pt x="0" y="385"/>
                      <a:pt x="0" y="385"/>
                      <a:pt x="0" y="385"/>
                    </a:cubicBezTo>
                    <a:cubicBezTo>
                      <a:pt x="0" y="389"/>
                      <a:pt x="3" y="393"/>
                      <a:pt x="7" y="393"/>
                    </a:cubicBezTo>
                    <a:cubicBezTo>
                      <a:pt x="512" y="393"/>
                      <a:pt x="512" y="393"/>
                      <a:pt x="512" y="393"/>
                    </a:cubicBezTo>
                    <a:cubicBezTo>
                      <a:pt x="516" y="393"/>
                      <a:pt x="519" y="389"/>
                      <a:pt x="519" y="385"/>
                    </a:cubicBezTo>
                    <a:cubicBezTo>
                      <a:pt x="519" y="0"/>
                      <a:pt x="519" y="0"/>
                      <a:pt x="519" y="0"/>
                    </a:cubicBezTo>
                    <a:lnTo>
                      <a:pt x="50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3" name="Freeform 1603"/>
              <p:cNvSpPr>
                <a:spLocks/>
              </p:cNvSpPr>
              <p:nvPr/>
            </p:nvSpPr>
            <p:spPr bwMode="gray">
              <a:xfrm>
                <a:off x="477" y="3228"/>
                <a:ext cx="389" cy="135"/>
              </a:xfrm>
              <a:custGeom>
                <a:avLst/>
                <a:gdLst>
                  <a:gd name="T0" fmla="*/ 343 w 195"/>
                  <a:gd name="T1" fmla="*/ 85 h 68"/>
                  <a:gd name="T2" fmla="*/ 327 w 195"/>
                  <a:gd name="T3" fmla="*/ 0 h 68"/>
                  <a:gd name="T4" fmla="*/ 62 w 195"/>
                  <a:gd name="T5" fmla="*/ 0 h 68"/>
                  <a:gd name="T6" fmla="*/ 46 w 195"/>
                  <a:gd name="T7" fmla="*/ 85 h 68"/>
                  <a:gd name="T8" fmla="*/ 0 w 195"/>
                  <a:gd name="T9" fmla="*/ 135 h 68"/>
                  <a:gd name="T10" fmla="*/ 389 w 195"/>
                  <a:gd name="T11" fmla="*/ 135 h 68"/>
                  <a:gd name="T12" fmla="*/ 343 w 195"/>
                  <a:gd name="T13" fmla="*/ 85 h 68"/>
                  <a:gd name="T14" fmla="*/ 0 60000 65536"/>
                  <a:gd name="T15" fmla="*/ 0 60000 65536"/>
                  <a:gd name="T16" fmla="*/ 0 60000 65536"/>
                  <a:gd name="T17" fmla="*/ 0 60000 65536"/>
                  <a:gd name="T18" fmla="*/ 0 60000 65536"/>
                  <a:gd name="T19" fmla="*/ 0 60000 65536"/>
                  <a:gd name="T20" fmla="*/ 0 60000 65536"/>
                  <a:gd name="T21" fmla="*/ 0 w 195"/>
                  <a:gd name="T22" fmla="*/ 0 h 68"/>
                  <a:gd name="T23" fmla="*/ 195 w 195"/>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68">
                    <a:moveTo>
                      <a:pt x="172" y="43"/>
                    </a:moveTo>
                    <a:cubicBezTo>
                      <a:pt x="166" y="32"/>
                      <a:pt x="164" y="9"/>
                      <a:pt x="164" y="0"/>
                    </a:cubicBezTo>
                    <a:cubicBezTo>
                      <a:pt x="31" y="0"/>
                      <a:pt x="31" y="0"/>
                      <a:pt x="31" y="0"/>
                    </a:cubicBezTo>
                    <a:cubicBezTo>
                      <a:pt x="31" y="9"/>
                      <a:pt x="29" y="32"/>
                      <a:pt x="23" y="43"/>
                    </a:cubicBezTo>
                    <a:cubicBezTo>
                      <a:pt x="17" y="56"/>
                      <a:pt x="8" y="62"/>
                      <a:pt x="0" y="68"/>
                    </a:cubicBezTo>
                    <a:cubicBezTo>
                      <a:pt x="195" y="68"/>
                      <a:pt x="195" y="68"/>
                      <a:pt x="195" y="68"/>
                    </a:cubicBezTo>
                    <a:cubicBezTo>
                      <a:pt x="187" y="62"/>
                      <a:pt x="178" y="56"/>
                      <a:pt x="172" y="43"/>
                    </a:cubicBezTo>
                    <a:close/>
                  </a:path>
                </a:pathLst>
              </a:custGeom>
              <a:gradFill rotWithShape="1">
                <a:gsLst>
                  <a:gs pos="0">
                    <a:srgbClr val="737373"/>
                  </a:gs>
                  <a:gs pos="50000">
                    <a:srgbClr val="EAEAEA"/>
                  </a:gs>
                  <a:gs pos="100000">
                    <a:srgbClr val="737373"/>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 name="Rectangle 1604"/>
              <p:cNvSpPr>
                <a:spLocks noChangeArrowheads="1"/>
              </p:cNvSpPr>
              <p:nvPr/>
            </p:nvSpPr>
            <p:spPr bwMode="gray">
              <a:xfrm>
                <a:off x="676" y="3187"/>
                <a:ext cx="78" cy="14"/>
              </a:xfrm>
              <a:prstGeom prst="rect">
                <a:avLst/>
              </a:prstGeom>
              <a:solidFill>
                <a:srgbClr val="DBDBDB"/>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 name="Rectangle 1605"/>
              <p:cNvSpPr>
                <a:spLocks noChangeArrowheads="1"/>
              </p:cNvSpPr>
              <p:nvPr/>
            </p:nvSpPr>
            <p:spPr bwMode="gray">
              <a:xfrm>
                <a:off x="588" y="3187"/>
                <a:ext cx="78" cy="14"/>
              </a:xfrm>
              <a:prstGeom prst="rect">
                <a:avLst/>
              </a:prstGeom>
              <a:solidFill>
                <a:srgbClr val="DBDBDB"/>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6" name="Freeform 1606"/>
              <p:cNvSpPr>
                <a:spLocks/>
              </p:cNvSpPr>
              <p:nvPr/>
            </p:nvSpPr>
            <p:spPr bwMode="gray">
              <a:xfrm>
                <a:off x="666" y="2446"/>
                <a:ext cx="486" cy="714"/>
              </a:xfrm>
              <a:custGeom>
                <a:avLst/>
                <a:gdLst>
                  <a:gd name="T0" fmla="*/ 486 w 577"/>
                  <a:gd name="T1" fmla="*/ 0 h 848"/>
                  <a:gd name="T2" fmla="*/ 0 w 577"/>
                  <a:gd name="T3" fmla="*/ 0 h 848"/>
                  <a:gd name="T4" fmla="*/ 261 w 577"/>
                  <a:gd name="T5" fmla="*/ 714 h 848"/>
                  <a:gd name="T6" fmla="*/ 486 w 577"/>
                  <a:gd name="T7" fmla="*/ 714 h 848"/>
                  <a:gd name="T8" fmla="*/ 486 w 577"/>
                  <a:gd name="T9" fmla="*/ 0 h 848"/>
                  <a:gd name="T10" fmla="*/ 0 60000 65536"/>
                  <a:gd name="T11" fmla="*/ 0 60000 65536"/>
                  <a:gd name="T12" fmla="*/ 0 60000 65536"/>
                  <a:gd name="T13" fmla="*/ 0 60000 65536"/>
                  <a:gd name="T14" fmla="*/ 0 60000 65536"/>
                  <a:gd name="T15" fmla="*/ 0 w 577"/>
                  <a:gd name="T16" fmla="*/ 0 h 848"/>
                  <a:gd name="T17" fmla="*/ 577 w 577"/>
                  <a:gd name="T18" fmla="*/ 848 h 848"/>
                </a:gdLst>
                <a:ahLst/>
                <a:cxnLst>
                  <a:cxn ang="T10">
                    <a:pos x="T0" y="T1"/>
                  </a:cxn>
                  <a:cxn ang="T11">
                    <a:pos x="T2" y="T3"/>
                  </a:cxn>
                  <a:cxn ang="T12">
                    <a:pos x="T4" y="T5"/>
                  </a:cxn>
                  <a:cxn ang="T13">
                    <a:pos x="T6" y="T7"/>
                  </a:cxn>
                  <a:cxn ang="T14">
                    <a:pos x="T8" y="T9"/>
                  </a:cxn>
                </a:cxnLst>
                <a:rect l="T15" t="T16" r="T17" b="T18"/>
                <a:pathLst>
                  <a:path w="577" h="848">
                    <a:moveTo>
                      <a:pt x="577" y="0"/>
                    </a:moveTo>
                    <a:lnTo>
                      <a:pt x="0" y="0"/>
                    </a:lnTo>
                    <a:lnTo>
                      <a:pt x="310" y="848"/>
                    </a:lnTo>
                    <a:lnTo>
                      <a:pt x="577" y="848"/>
                    </a:lnTo>
                    <a:lnTo>
                      <a:pt x="577" y="0"/>
                    </a:lnTo>
                    <a:close/>
                  </a:path>
                </a:pathLst>
              </a:custGeom>
              <a:gradFill rotWithShape="1">
                <a:gsLst>
                  <a:gs pos="0">
                    <a:srgbClr val="191919"/>
                  </a:gs>
                  <a:gs pos="100000">
                    <a:srgbClr val="4D4D4D"/>
                  </a:gs>
                </a:gsLst>
                <a:lin ang="5400000" scaled="1"/>
              </a:gra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 name="Freeform 1607"/>
              <p:cNvSpPr>
                <a:spLocks/>
              </p:cNvSpPr>
              <p:nvPr/>
            </p:nvSpPr>
            <p:spPr bwMode="gray">
              <a:xfrm>
                <a:off x="191" y="2559"/>
                <a:ext cx="445" cy="601"/>
              </a:xfrm>
              <a:custGeom>
                <a:avLst/>
                <a:gdLst>
                  <a:gd name="T0" fmla="*/ 0 w 529"/>
                  <a:gd name="T1" fmla="*/ 601 h 713"/>
                  <a:gd name="T2" fmla="*/ 445 w 529"/>
                  <a:gd name="T3" fmla="*/ 601 h 713"/>
                  <a:gd name="T4" fmla="*/ 0 w 529"/>
                  <a:gd name="T5" fmla="*/ 0 h 713"/>
                  <a:gd name="T6" fmla="*/ 0 w 529"/>
                  <a:gd name="T7" fmla="*/ 601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8" name="Freeform 1608"/>
              <p:cNvSpPr>
                <a:spLocks/>
              </p:cNvSpPr>
              <p:nvPr/>
            </p:nvSpPr>
            <p:spPr bwMode="gray">
              <a:xfrm>
                <a:off x="191" y="2446"/>
                <a:ext cx="736" cy="714"/>
              </a:xfrm>
              <a:custGeom>
                <a:avLst/>
                <a:gdLst>
                  <a:gd name="T0" fmla="*/ 0 w 874"/>
                  <a:gd name="T1" fmla="*/ 0 h 848"/>
                  <a:gd name="T2" fmla="*/ 0 w 874"/>
                  <a:gd name="T3" fmla="*/ 114 h 848"/>
                  <a:gd name="T4" fmla="*/ 445 w 874"/>
                  <a:gd name="T5" fmla="*/ 714 h 848"/>
                  <a:gd name="T6" fmla="*/ 736 w 874"/>
                  <a:gd name="T7" fmla="*/ 714 h 848"/>
                  <a:gd name="T8" fmla="*/ 475 w 874"/>
                  <a:gd name="T9" fmla="*/ 0 h 848"/>
                  <a:gd name="T10" fmla="*/ 0 w 874"/>
                  <a:gd name="T11" fmla="*/ 0 h 848"/>
                  <a:gd name="T12" fmla="*/ 0 60000 65536"/>
                  <a:gd name="T13" fmla="*/ 0 60000 65536"/>
                  <a:gd name="T14" fmla="*/ 0 60000 65536"/>
                  <a:gd name="T15" fmla="*/ 0 60000 65536"/>
                  <a:gd name="T16" fmla="*/ 0 60000 65536"/>
                  <a:gd name="T17" fmla="*/ 0 60000 65536"/>
                  <a:gd name="T18" fmla="*/ 0 w 874"/>
                  <a:gd name="T19" fmla="*/ 0 h 848"/>
                  <a:gd name="T20" fmla="*/ 874 w 874"/>
                  <a:gd name="T21" fmla="*/ 848 h 848"/>
                </a:gdLst>
                <a:ahLst/>
                <a:cxnLst>
                  <a:cxn ang="T12">
                    <a:pos x="T0" y="T1"/>
                  </a:cxn>
                  <a:cxn ang="T13">
                    <a:pos x="T2" y="T3"/>
                  </a:cxn>
                  <a:cxn ang="T14">
                    <a:pos x="T4" y="T5"/>
                  </a:cxn>
                  <a:cxn ang="T15">
                    <a:pos x="T6" y="T7"/>
                  </a:cxn>
                  <a:cxn ang="T16">
                    <a:pos x="T8" y="T9"/>
                  </a:cxn>
                  <a:cxn ang="T17">
                    <a:pos x="T10" y="T11"/>
                  </a:cxn>
                </a:cxnLst>
                <a:rect l="T18" t="T19" r="T20" b="T21"/>
                <a:pathLst>
                  <a:path w="874" h="848">
                    <a:moveTo>
                      <a:pt x="0" y="0"/>
                    </a:moveTo>
                    <a:lnTo>
                      <a:pt x="0" y="135"/>
                    </a:lnTo>
                    <a:lnTo>
                      <a:pt x="529" y="848"/>
                    </a:lnTo>
                    <a:lnTo>
                      <a:pt x="874" y="848"/>
                    </a:lnTo>
                    <a:lnTo>
                      <a:pt x="564" y="0"/>
                    </a:lnTo>
                    <a:lnTo>
                      <a:pt x="0" y="0"/>
                    </a:lnTo>
                    <a:close/>
                  </a:path>
                </a:pathLst>
              </a:custGeom>
              <a:solidFill>
                <a:srgbClr val="070707"/>
              </a:soli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9" name="Freeform 1609"/>
              <p:cNvSpPr>
                <a:spLocks/>
              </p:cNvSpPr>
              <p:nvPr/>
            </p:nvSpPr>
            <p:spPr bwMode="gray">
              <a:xfrm>
                <a:off x="155" y="2408"/>
                <a:ext cx="1032" cy="38"/>
              </a:xfrm>
              <a:custGeom>
                <a:avLst/>
                <a:gdLst>
                  <a:gd name="T0" fmla="*/ 36 w 519"/>
                  <a:gd name="T1" fmla="*/ 38 h 19"/>
                  <a:gd name="T2" fmla="*/ 996 w 519"/>
                  <a:gd name="T3" fmla="*/ 38 h 19"/>
                  <a:gd name="T4" fmla="*/ 996 w 519"/>
                  <a:gd name="T5" fmla="*/ 38 h 19"/>
                  <a:gd name="T6" fmla="*/ 1032 w 519"/>
                  <a:gd name="T7" fmla="*/ 38 h 19"/>
                  <a:gd name="T8" fmla="*/ 1032 w 519"/>
                  <a:gd name="T9" fmla="*/ 16 h 19"/>
                  <a:gd name="T10" fmla="*/ 1018 w 519"/>
                  <a:gd name="T11" fmla="*/ 0 h 19"/>
                  <a:gd name="T12" fmla="*/ 14 w 519"/>
                  <a:gd name="T13" fmla="*/ 0 h 19"/>
                  <a:gd name="T14" fmla="*/ 0 w 519"/>
                  <a:gd name="T15" fmla="*/ 16 h 19"/>
                  <a:gd name="T16" fmla="*/ 0 w 519"/>
                  <a:gd name="T17" fmla="*/ 38 h 19"/>
                  <a:gd name="T18" fmla="*/ 36 w 519"/>
                  <a:gd name="T19" fmla="*/ 3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ubicBezTo>
                      <a:pt x="18" y="19"/>
                      <a:pt x="18" y="19"/>
                      <a:pt x="18"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 name="Freeform 1610"/>
              <p:cNvSpPr>
                <a:spLocks/>
              </p:cNvSpPr>
              <p:nvPr/>
            </p:nvSpPr>
            <p:spPr bwMode="gray">
              <a:xfrm>
                <a:off x="477" y="3363"/>
                <a:ext cx="389" cy="33"/>
              </a:xfrm>
              <a:custGeom>
                <a:avLst/>
                <a:gdLst>
                  <a:gd name="T0" fmla="*/ 0 w 195"/>
                  <a:gd name="T1" fmla="*/ 0 h 16"/>
                  <a:gd name="T2" fmla="*/ 0 w 195"/>
                  <a:gd name="T3" fmla="*/ 21 h 16"/>
                  <a:gd name="T4" fmla="*/ 8 w 195"/>
                  <a:gd name="T5" fmla="*/ 33 h 16"/>
                  <a:gd name="T6" fmla="*/ 381 w 195"/>
                  <a:gd name="T7" fmla="*/ 33 h 16"/>
                  <a:gd name="T8" fmla="*/ 389 w 195"/>
                  <a:gd name="T9" fmla="*/ 21 h 16"/>
                  <a:gd name="T10" fmla="*/ 389 w 195"/>
                  <a:gd name="T11" fmla="*/ 0 h 16"/>
                  <a:gd name="T12" fmla="*/ 0 w 195"/>
                  <a:gd name="T13" fmla="*/ 0 h 16"/>
                  <a:gd name="T14" fmla="*/ 0 60000 65536"/>
                  <a:gd name="T15" fmla="*/ 0 60000 65536"/>
                  <a:gd name="T16" fmla="*/ 0 60000 65536"/>
                  <a:gd name="T17" fmla="*/ 0 60000 65536"/>
                  <a:gd name="T18" fmla="*/ 0 60000 65536"/>
                  <a:gd name="T19" fmla="*/ 0 60000 65536"/>
                  <a:gd name="T20" fmla="*/ 0 60000 65536"/>
                  <a:gd name="T21" fmla="*/ 0 w 195"/>
                  <a:gd name="T22" fmla="*/ 0 h 16"/>
                  <a:gd name="T23" fmla="*/ 195 w 19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16">
                    <a:moveTo>
                      <a:pt x="0" y="0"/>
                    </a:moveTo>
                    <a:cubicBezTo>
                      <a:pt x="0" y="10"/>
                      <a:pt x="0" y="10"/>
                      <a:pt x="0" y="10"/>
                    </a:cubicBezTo>
                    <a:cubicBezTo>
                      <a:pt x="0" y="13"/>
                      <a:pt x="2" y="16"/>
                      <a:pt x="4" y="16"/>
                    </a:cubicBezTo>
                    <a:cubicBezTo>
                      <a:pt x="191" y="16"/>
                      <a:pt x="191" y="16"/>
                      <a:pt x="191" y="16"/>
                    </a:cubicBezTo>
                    <a:cubicBezTo>
                      <a:pt x="193" y="16"/>
                      <a:pt x="195" y="13"/>
                      <a:pt x="195" y="10"/>
                    </a:cubicBezTo>
                    <a:cubicBezTo>
                      <a:pt x="195" y="0"/>
                      <a:pt x="195" y="0"/>
                      <a:pt x="195" y="0"/>
                    </a:cubicBezTo>
                    <a:lnTo>
                      <a:pt x="0" y="0"/>
                    </a:ln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1" name="Rectangle 1611"/>
              <p:cNvSpPr>
                <a:spLocks noChangeArrowheads="1"/>
              </p:cNvSpPr>
              <p:nvPr/>
            </p:nvSpPr>
            <p:spPr bwMode="gray">
              <a:xfrm>
                <a:off x="1099" y="3187"/>
                <a:ext cx="49" cy="14"/>
              </a:xfrm>
              <a:prstGeom prst="rect">
                <a:avLst/>
              </a:prstGeom>
              <a:solidFill>
                <a:srgbClr val="DBDBDB"/>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 name="Rectangle 1612"/>
              <p:cNvSpPr>
                <a:spLocks noChangeArrowheads="1"/>
              </p:cNvSpPr>
              <p:nvPr/>
            </p:nvSpPr>
            <p:spPr bwMode="gray">
              <a:xfrm>
                <a:off x="191" y="2446"/>
                <a:ext cx="960" cy="714"/>
              </a:xfrm>
              <a:prstGeom prst="rect">
                <a:avLst/>
              </a:prstGeom>
              <a:noFill/>
              <a:ln w="12700">
                <a:solidFill>
                  <a:srgbClr val="C0C0C0"/>
                </a:solidFill>
                <a:miter lim="800000"/>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sp>
            <p:nvSpPr>
              <p:cNvPr id="33" name="Freeform 1613"/>
              <p:cNvSpPr>
                <a:spLocks/>
              </p:cNvSpPr>
              <p:nvPr/>
            </p:nvSpPr>
            <p:spPr bwMode="gray">
              <a:xfrm>
                <a:off x="1056" y="2643"/>
                <a:ext cx="457" cy="941"/>
              </a:xfrm>
              <a:custGeom>
                <a:avLst/>
                <a:gdLst>
                  <a:gd name="T0" fmla="*/ 68 w 236"/>
                  <a:gd name="T1" fmla="*/ 0 h 438"/>
                  <a:gd name="T2" fmla="*/ 19 w 236"/>
                  <a:gd name="T3" fmla="*/ 0 h 438"/>
                  <a:gd name="T4" fmla="*/ 0 w 236"/>
                  <a:gd name="T5" fmla="*/ 19 h 438"/>
                  <a:gd name="T6" fmla="*/ 0 w 236"/>
                  <a:gd name="T7" fmla="*/ 920 h 438"/>
                  <a:gd name="T8" fmla="*/ 19 w 236"/>
                  <a:gd name="T9" fmla="*/ 941 h 438"/>
                  <a:gd name="T10" fmla="*/ 438 w 236"/>
                  <a:gd name="T11" fmla="*/ 941 h 438"/>
                  <a:gd name="T12" fmla="*/ 457 w 236"/>
                  <a:gd name="T13" fmla="*/ 920 h 438"/>
                  <a:gd name="T14" fmla="*/ 457 w 236"/>
                  <a:gd name="T15" fmla="*/ 855 h 438"/>
                  <a:gd name="T16" fmla="*/ 68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4" name="Freeform 1614"/>
              <p:cNvSpPr>
                <a:spLocks/>
              </p:cNvSpPr>
              <p:nvPr/>
            </p:nvSpPr>
            <p:spPr bwMode="gray">
              <a:xfrm>
                <a:off x="1124" y="2643"/>
                <a:ext cx="388" cy="856"/>
              </a:xfrm>
              <a:custGeom>
                <a:avLst/>
                <a:gdLst>
                  <a:gd name="T0" fmla="*/ 388 w 201"/>
                  <a:gd name="T1" fmla="*/ 19 h 398"/>
                  <a:gd name="T2" fmla="*/ 369 w 201"/>
                  <a:gd name="T3" fmla="*/ 0 h 398"/>
                  <a:gd name="T4" fmla="*/ 0 w 201"/>
                  <a:gd name="T5" fmla="*/ 0 h 398"/>
                  <a:gd name="T6" fmla="*/ 388 w 201"/>
                  <a:gd name="T7" fmla="*/ 856 h 398"/>
                  <a:gd name="T8" fmla="*/ 388 w 201"/>
                  <a:gd name="T9" fmla="*/ 19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 name="Freeform 1615"/>
              <p:cNvSpPr>
                <a:spLocks/>
              </p:cNvSpPr>
              <p:nvPr/>
            </p:nvSpPr>
            <p:spPr bwMode="gray">
              <a:xfrm>
                <a:off x="1160" y="2680"/>
                <a:ext cx="321" cy="502"/>
              </a:xfrm>
              <a:custGeom>
                <a:avLst/>
                <a:gdLst>
                  <a:gd name="T0" fmla="*/ 307 w 166"/>
                  <a:gd name="T1" fmla="*/ 502 h 234"/>
                  <a:gd name="T2" fmla="*/ 321 w 166"/>
                  <a:gd name="T3" fmla="*/ 487 h 234"/>
                  <a:gd name="T4" fmla="*/ 321 w 166"/>
                  <a:gd name="T5" fmla="*/ 13 h 234"/>
                  <a:gd name="T6" fmla="*/ 307 w 166"/>
                  <a:gd name="T7" fmla="*/ 0 h 234"/>
                  <a:gd name="T8" fmla="*/ 0 w 166"/>
                  <a:gd name="T9" fmla="*/ 0 h 234"/>
                  <a:gd name="T10" fmla="*/ 232 w 166"/>
                  <a:gd name="T11" fmla="*/ 502 h 234"/>
                  <a:gd name="T12" fmla="*/ 307 w 166"/>
                  <a:gd name="T13" fmla="*/ 50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6" name="Freeform 1616"/>
              <p:cNvSpPr>
                <a:spLocks/>
              </p:cNvSpPr>
              <p:nvPr/>
            </p:nvSpPr>
            <p:spPr bwMode="gray">
              <a:xfrm>
                <a:off x="1091" y="2680"/>
                <a:ext cx="300" cy="502"/>
              </a:xfrm>
              <a:custGeom>
                <a:avLst/>
                <a:gdLst>
                  <a:gd name="T0" fmla="*/ 69 w 156"/>
                  <a:gd name="T1" fmla="*/ 0 h 234"/>
                  <a:gd name="T2" fmla="*/ 13 w 156"/>
                  <a:gd name="T3" fmla="*/ 0 h 234"/>
                  <a:gd name="T4" fmla="*/ 0 w 156"/>
                  <a:gd name="T5" fmla="*/ 13 h 234"/>
                  <a:gd name="T6" fmla="*/ 0 w 156"/>
                  <a:gd name="T7" fmla="*/ 487 h 234"/>
                  <a:gd name="T8" fmla="*/ 13 w 156"/>
                  <a:gd name="T9" fmla="*/ 502 h 234"/>
                  <a:gd name="T10" fmla="*/ 300 w 156"/>
                  <a:gd name="T11" fmla="*/ 502 h 234"/>
                  <a:gd name="T12" fmla="*/ 69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7" name="Rectangle 1617"/>
              <p:cNvSpPr>
                <a:spLocks noChangeArrowheads="1"/>
              </p:cNvSpPr>
              <p:nvPr/>
            </p:nvSpPr>
            <p:spPr bwMode="gray">
              <a:xfrm>
                <a:off x="1106" y="2698"/>
                <a:ext cx="359" cy="111"/>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 name="Rectangle 1618"/>
              <p:cNvSpPr>
                <a:spLocks noChangeArrowheads="1"/>
              </p:cNvSpPr>
              <p:nvPr/>
            </p:nvSpPr>
            <p:spPr bwMode="gray">
              <a:xfrm>
                <a:off x="1106" y="2816"/>
                <a:ext cx="359" cy="111"/>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9" name="Rectangle 1619"/>
              <p:cNvSpPr>
                <a:spLocks noChangeArrowheads="1"/>
              </p:cNvSpPr>
              <p:nvPr/>
            </p:nvSpPr>
            <p:spPr bwMode="gray">
              <a:xfrm>
                <a:off x="1106" y="2935"/>
                <a:ext cx="359" cy="112"/>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 name="Rectangle 1620"/>
              <p:cNvSpPr>
                <a:spLocks noChangeArrowheads="1"/>
              </p:cNvSpPr>
              <p:nvPr/>
            </p:nvSpPr>
            <p:spPr bwMode="gray">
              <a:xfrm>
                <a:off x="1388" y="2892"/>
                <a:ext cx="58"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 name="Rectangle 1621"/>
              <p:cNvSpPr>
                <a:spLocks noChangeArrowheads="1"/>
              </p:cNvSpPr>
              <p:nvPr/>
            </p:nvSpPr>
            <p:spPr bwMode="gray">
              <a:xfrm>
                <a:off x="1124" y="2832"/>
                <a:ext cx="322"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2" name="Rectangle 1622"/>
              <p:cNvSpPr>
                <a:spLocks noChangeArrowheads="1"/>
              </p:cNvSpPr>
              <p:nvPr/>
            </p:nvSpPr>
            <p:spPr bwMode="gray">
              <a:xfrm>
                <a:off x="1388" y="2775"/>
                <a:ext cx="58" cy="16"/>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 name="Rectangle 1623"/>
              <p:cNvSpPr>
                <a:spLocks noChangeArrowheads="1"/>
              </p:cNvSpPr>
              <p:nvPr/>
            </p:nvSpPr>
            <p:spPr bwMode="gray">
              <a:xfrm>
                <a:off x="1124" y="2715"/>
                <a:ext cx="322" cy="47"/>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 name="Freeform 1624"/>
              <p:cNvSpPr>
                <a:spLocks/>
              </p:cNvSpPr>
              <p:nvPr/>
            </p:nvSpPr>
            <p:spPr bwMode="gray">
              <a:xfrm>
                <a:off x="1091" y="3499"/>
                <a:ext cx="390" cy="31"/>
              </a:xfrm>
              <a:custGeom>
                <a:avLst/>
                <a:gdLst>
                  <a:gd name="T0" fmla="*/ 0 w 202"/>
                  <a:gd name="T1" fmla="*/ 0 h 15"/>
                  <a:gd name="T2" fmla="*/ 0 w 202"/>
                  <a:gd name="T3" fmla="*/ 12 h 15"/>
                  <a:gd name="T4" fmla="*/ 21 w 202"/>
                  <a:gd name="T5" fmla="*/ 31 h 15"/>
                  <a:gd name="T6" fmla="*/ 369 w 202"/>
                  <a:gd name="T7" fmla="*/ 31 h 15"/>
                  <a:gd name="T8" fmla="*/ 390 w 202"/>
                  <a:gd name="T9" fmla="*/ 12 h 15"/>
                  <a:gd name="T10" fmla="*/ 390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5" name="Freeform 1625"/>
              <p:cNvSpPr>
                <a:spLocks/>
              </p:cNvSpPr>
              <p:nvPr/>
            </p:nvSpPr>
            <p:spPr bwMode="gray">
              <a:xfrm>
                <a:off x="1091" y="3468"/>
                <a:ext cx="390" cy="31"/>
              </a:xfrm>
              <a:custGeom>
                <a:avLst/>
                <a:gdLst>
                  <a:gd name="T0" fmla="*/ 390 w 202"/>
                  <a:gd name="T1" fmla="*/ 20 h 14"/>
                  <a:gd name="T2" fmla="*/ 369 w 202"/>
                  <a:gd name="T3" fmla="*/ 0 h 14"/>
                  <a:gd name="T4" fmla="*/ 21 w 202"/>
                  <a:gd name="T5" fmla="*/ 0 h 14"/>
                  <a:gd name="T6" fmla="*/ 0 w 202"/>
                  <a:gd name="T7" fmla="*/ 20 h 14"/>
                  <a:gd name="T8" fmla="*/ 0 w 202"/>
                  <a:gd name="T9" fmla="*/ 31 h 14"/>
                  <a:gd name="T10" fmla="*/ 390 w 202"/>
                  <a:gd name="T11" fmla="*/ 31 h 14"/>
                  <a:gd name="T12" fmla="*/ 390 w 202"/>
                  <a:gd name="T13" fmla="*/ 20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pic>
          <p:nvPicPr>
            <p:cNvPr id="19" name="Picture 34" descr="FotoIcon_Rechteck_Rand"/>
            <p:cNvPicPr>
              <a:picLocks noChangeAspect="1" noChangeArrowheads="1"/>
            </p:cNvPicPr>
            <p:nvPr/>
          </p:nvPicPr>
          <p:blipFill>
            <a:blip r:embed="rId5" cstate="print"/>
            <a:srcRect/>
            <a:stretch>
              <a:fillRect/>
            </a:stretch>
          </p:blipFill>
          <p:spPr bwMode="auto">
            <a:xfrm>
              <a:off x="-1669807" y="5363762"/>
              <a:ext cx="1000230" cy="998174"/>
            </a:xfrm>
            <a:prstGeom prst="rect">
              <a:avLst/>
            </a:prstGeom>
            <a:noFill/>
            <a:ln w="9525">
              <a:noFill/>
              <a:miter lim="800000"/>
              <a:headEnd/>
              <a:tailEnd/>
            </a:ln>
          </p:spPr>
        </p:pic>
        <p:pic>
          <p:nvPicPr>
            <p:cNvPr id="20" name="Picture 9"/>
            <p:cNvPicPr>
              <a:picLocks noChangeAspect="1" noChangeArrowheads="1"/>
            </p:cNvPicPr>
            <p:nvPr/>
          </p:nvPicPr>
          <p:blipFill>
            <a:blip r:embed="rId6" cstate="print"/>
            <a:srcRect/>
            <a:stretch>
              <a:fillRect/>
            </a:stretch>
          </p:blipFill>
          <p:spPr bwMode="auto">
            <a:xfrm>
              <a:off x="-1803400" y="6222178"/>
              <a:ext cx="1346200" cy="284312"/>
            </a:xfrm>
            <a:prstGeom prst="rect">
              <a:avLst/>
            </a:prstGeom>
            <a:noFill/>
            <a:ln w="9525">
              <a:noFill/>
              <a:miter lim="800000"/>
              <a:headEnd/>
              <a:tailEnd/>
            </a:ln>
          </p:spPr>
        </p:pic>
      </p:grpSp>
      <p:grpSp>
        <p:nvGrpSpPr>
          <p:cNvPr id="46" name="Group 815"/>
          <p:cNvGrpSpPr>
            <a:grpSpLocks/>
          </p:cNvGrpSpPr>
          <p:nvPr/>
        </p:nvGrpSpPr>
        <p:grpSpPr bwMode="auto">
          <a:xfrm>
            <a:off x="104340" y="2777253"/>
            <a:ext cx="1346200" cy="1150938"/>
            <a:chOff x="9474200" y="2282826"/>
            <a:chExt cx="1346200" cy="1150264"/>
          </a:xfrm>
        </p:grpSpPr>
        <p:sp>
          <p:nvSpPr>
            <p:cNvPr id="47" name="AutoShape 26"/>
            <p:cNvSpPr>
              <a:spLocks noChangeArrowheads="1"/>
            </p:cNvSpPr>
            <p:nvPr/>
          </p:nvSpPr>
          <p:spPr bwMode="auto">
            <a:xfrm>
              <a:off x="9605737" y="2282826"/>
              <a:ext cx="1009136" cy="1009136"/>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48" name="Group 131"/>
            <p:cNvGrpSpPr>
              <a:grpSpLocks/>
            </p:cNvGrpSpPr>
            <p:nvPr/>
          </p:nvGrpSpPr>
          <p:grpSpPr bwMode="auto">
            <a:xfrm>
              <a:off x="9842500" y="2468030"/>
              <a:ext cx="554567" cy="739422"/>
              <a:chOff x="4470" y="2424"/>
              <a:chExt cx="830" cy="1159"/>
            </a:xfrm>
          </p:grpSpPr>
          <p:pic>
            <p:nvPicPr>
              <p:cNvPr id="51" name="Picture 132"/>
              <p:cNvPicPr>
                <a:picLocks noChangeAspect="1" noChangeArrowheads="1"/>
              </p:cNvPicPr>
              <p:nvPr/>
            </p:nvPicPr>
            <p:blipFill>
              <a:blip r:embed="rId7" cstate="print">
                <a:lum bright="18000"/>
              </a:blip>
              <a:srcRect/>
              <a:stretch>
                <a:fillRect/>
              </a:stretch>
            </p:blipFill>
            <p:spPr bwMode="gray">
              <a:xfrm>
                <a:off x="4470" y="3413"/>
                <a:ext cx="830" cy="170"/>
              </a:xfrm>
              <a:prstGeom prst="rect">
                <a:avLst/>
              </a:prstGeom>
              <a:noFill/>
              <a:ln w="9525">
                <a:noFill/>
                <a:miter lim="800000"/>
                <a:headEnd/>
                <a:tailEnd/>
              </a:ln>
            </p:spPr>
          </p:pic>
          <p:grpSp>
            <p:nvGrpSpPr>
              <p:cNvPr id="52" name="Group 133"/>
              <p:cNvGrpSpPr>
                <a:grpSpLocks/>
              </p:cNvGrpSpPr>
              <p:nvPr/>
            </p:nvGrpSpPr>
            <p:grpSpPr bwMode="auto">
              <a:xfrm>
                <a:off x="4618" y="2424"/>
                <a:ext cx="554" cy="1064"/>
                <a:chOff x="4618" y="2420"/>
                <a:chExt cx="554" cy="1064"/>
              </a:xfrm>
            </p:grpSpPr>
            <p:grpSp>
              <p:nvGrpSpPr>
                <p:cNvPr id="53" name="Group 134"/>
                <p:cNvGrpSpPr>
                  <a:grpSpLocks/>
                </p:cNvGrpSpPr>
                <p:nvPr/>
              </p:nvGrpSpPr>
              <p:grpSpPr bwMode="auto">
                <a:xfrm>
                  <a:off x="4618" y="2420"/>
                  <a:ext cx="554" cy="1064"/>
                  <a:chOff x="4618" y="2420"/>
                  <a:chExt cx="554" cy="1064"/>
                </a:xfrm>
              </p:grpSpPr>
              <p:grpSp>
                <p:nvGrpSpPr>
                  <p:cNvPr id="55" name="Group 135"/>
                  <p:cNvGrpSpPr>
                    <a:grpSpLocks/>
                  </p:cNvGrpSpPr>
                  <p:nvPr/>
                </p:nvGrpSpPr>
                <p:grpSpPr bwMode="auto">
                  <a:xfrm>
                    <a:off x="4618" y="2420"/>
                    <a:ext cx="554" cy="1064"/>
                    <a:chOff x="4618" y="2420"/>
                    <a:chExt cx="554" cy="1064"/>
                  </a:xfrm>
                </p:grpSpPr>
                <p:sp>
                  <p:nvSpPr>
                    <p:cNvPr id="75" name="Freeform 136"/>
                    <p:cNvSpPr>
                      <a:spLocks/>
                    </p:cNvSpPr>
                    <p:nvPr/>
                  </p:nvSpPr>
                  <p:spPr bwMode="gray">
                    <a:xfrm>
                      <a:off x="4629" y="2420"/>
                      <a:ext cx="543" cy="1064"/>
                    </a:xfrm>
                    <a:custGeom>
                      <a:avLst/>
                      <a:gdLst>
                        <a:gd name="T0" fmla="*/ 543 w 984"/>
                        <a:gd name="T1" fmla="*/ 1009 h 1932"/>
                        <a:gd name="T2" fmla="*/ 479 w 984"/>
                        <a:gd name="T3" fmla="*/ 1064 h 1932"/>
                        <a:gd name="T4" fmla="*/ 64 w 984"/>
                        <a:gd name="T5" fmla="*/ 1064 h 1932"/>
                        <a:gd name="T6" fmla="*/ 0 w 984"/>
                        <a:gd name="T7" fmla="*/ 1009 h 1932"/>
                        <a:gd name="T8" fmla="*/ 0 w 984"/>
                        <a:gd name="T9" fmla="*/ 55 h 1932"/>
                        <a:gd name="T10" fmla="*/ 64 w 984"/>
                        <a:gd name="T11" fmla="*/ 0 h 1932"/>
                        <a:gd name="T12" fmla="*/ 479 w 984"/>
                        <a:gd name="T13" fmla="*/ 0 h 1932"/>
                        <a:gd name="T14" fmla="*/ 543 w 984"/>
                        <a:gd name="T15" fmla="*/ 55 h 1932"/>
                        <a:gd name="T16" fmla="*/ 543 w 984"/>
                        <a:gd name="T17" fmla="*/ 1009 h 19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4"/>
                        <a:gd name="T28" fmla="*/ 0 h 1932"/>
                        <a:gd name="T29" fmla="*/ 984 w 984"/>
                        <a:gd name="T30" fmla="*/ 1932 h 19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4" h="1932">
                          <a:moveTo>
                            <a:pt x="984" y="1833"/>
                          </a:moveTo>
                          <a:cubicBezTo>
                            <a:pt x="984" y="1889"/>
                            <a:pt x="933" y="1932"/>
                            <a:pt x="868" y="1932"/>
                          </a:cubicBezTo>
                          <a:cubicBezTo>
                            <a:pt x="116" y="1932"/>
                            <a:pt x="116" y="1932"/>
                            <a:pt x="116" y="1932"/>
                          </a:cubicBezTo>
                          <a:cubicBezTo>
                            <a:pt x="52" y="1932"/>
                            <a:pt x="0" y="1889"/>
                            <a:pt x="0" y="1833"/>
                          </a:cubicBezTo>
                          <a:cubicBezTo>
                            <a:pt x="0" y="99"/>
                            <a:pt x="0" y="99"/>
                            <a:pt x="0" y="99"/>
                          </a:cubicBezTo>
                          <a:cubicBezTo>
                            <a:pt x="0" y="44"/>
                            <a:pt x="52" y="0"/>
                            <a:pt x="116" y="0"/>
                          </a:cubicBezTo>
                          <a:cubicBezTo>
                            <a:pt x="868" y="0"/>
                            <a:pt x="868" y="0"/>
                            <a:pt x="868" y="0"/>
                          </a:cubicBezTo>
                          <a:cubicBezTo>
                            <a:pt x="933" y="0"/>
                            <a:pt x="984" y="44"/>
                            <a:pt x="984" y="99"/>
                          </a:cubicBezTo>
                          <a:cubicBezTo>
                            <a:pt x="984" y="1833"/>
                            <a:pt x="984" y="1833"/>
                            <a:pt x="984" y="1833"/>
                          </a:cubicBezTo>
                          <a:close/>
                        </a:path>
                      </a:pathLst>
                    </a:custGeom>
                    <a:solidFill>
                      <a:srgbClr val="666666"/>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6" name="Freeform 137"/>
                    <p:cNvSpPr>
                      <a:spLocks/>
                    </p:cNvSpPr>
                    <p:nvPr/>
                  </p:nvSpPr>
                  <p:spPr bwMode="gray">
                    <a:xfrm>
                      <a:off x="4636" y="2429"/>
                      <a:ext cx="528" cy="1044"/>
                    </a:xfrm>
                    <a:custGeom>
                      <a:avLst/>
                      <a:gdLst>
                        <a:gd name="T0" fmla="*/ 528 w 946"/>
                        <a:gd name="T1" fmla="*/ 990 h 1859"/>
                        <a:gd name="T2" fmla="*/ 465 w 946"/>
                        <a:gd name="T3" fmla="*/ 1044 h 1859"/>
                        <a:gd name="T4" fmla="*/ 62 w 946"/>
                        <a:gd name="T5" fmla="*/ 1044 h 1859"/>
                        <a:gd name="T6" fmla="*/ 0 w 946"/>
                        <a:gd name="T7" fmla="*/ 990 h 1859"/>
                        <a:gd name="T8" fmla="*/ 0 w 946"/>
                        <a:gd name="T9" fmla="*/ 53 h 1859"/>
                        <a:gd name="T10" fmla="*/ 62 w 946"/>
                        <a:gd name="T11" fmla="*/ 0 h 1859"/>
                        <a:gd name="T12" fmla="*/ 465 w 946"/>
                        <a:gd name="T13" fmla="*/ 0 h 1859"/>
                        <a:gd name="T14" fmla="*/ 528 w 946"/>
                        <a:gd name="T15" fmla="*/ 53 h 1859"/>
                        <a:gd name="T16" fmla="*/ 528 w 946"/>
                        <a:gd name="T17" fmla="*/ 990 h 18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6"/>
                        <a:gd name="T28" fmla="*/ 0 h 1859"/>
                        <a:gd name="T29" fmla="*/ 946 w 946"/>
                        <a:gd name="T30" fmla="*/ 1859 h 18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6" h="1859">
                          <a:moveTo>
                            <a:pt x="946" y="1763"/>
                          </a:moveTo>
                          <a:cubicBezTo>
                            <a:pt x="946" y="1816"/>
                            <a:pt x="896" y="1859"/>
                            <a:pt x="834" y="1859"/>
                          </a:cubicBezTo>
                          <a:cubicBezTo>
                            <a:pt x="111" y="1859"/>
                            <a:pt x="111" y="1859"/>
                            <a:pt x="111" y="1859"/>
                          </a:cubicBezTo>
                          <a:cubicBezTo>
                            <a:pt x="50" y="1859"/>
                            <a:pt x="0" y="1816"/>
                            <a:pt x="0" y="1763"/>
                          </a:cubicBezTo>
                          <a:cubicBezTo>
                            <a:pt x="0" y="95"/>
                            <a:pt x="0" y="95"/>
                            <a:pt x="0" y="95"/>
                          </a:cubicBezTo>
                          <a:cubicBezTo>
                            <a:pt x="0" y="44"/>
                            <a:pt x="50" y="0"/>
                            <a:pt x="111" y="0"/>
                          </a:cubicBezTo>
                          <a:cubicBezTo>
                            <a:pt x="834" y="0"/>
                            <a:pt x="834" y="0"/>
                            <a:pt x="834" y="0"/>
                          </a:cubicBezTo>
                          <a:cubicBezTo>
                            <a:pt x="896" y="0"/>
                            <a:pt x="946" y="44"/>
                            <a:pt x="946" y="95"/>
                          </a:cubicBezTo>
                          <a:cubicBezTo>
                            <a:pt x="946" y="1763"/>
                            <a:pt x="946" y="1763"/>
                            <a:pt x="946" y="1763"/>
                          </a:cubicBezTo>
                          <a:close/>
                        </a:path>
                      </a:pathLst>
                    </a:custGeom>
                    <a:solidFill>
                      <a:srgbClr val="00000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7" name="Freeform 138"/>
                    <p:cNvSpPr>
                      <a:spLocks/>
                    </p:cNvSpPr>
                    <p:nvPr/>
                  </p:nvSpPr>
                  <p:spPr bwMode="gray">
                    <a:xfrm>
                      <a:off x="4618" y="2732"/>
                      <a:ext cx="12" cy="99"/>
                    </a:xfrm>
                    <a:custGeom>
                      <a:avLst/>
                      <a:gdLst>
                        <a:gd name="T0" fmla="*/ 0 w 22"/>
                        <a:gd name="T1" fmla="*/ 8 h 180"/>
                        <a:gd name="T2" fmla="*/ 0 w 22"/>
                        <a:gd name="T3" fmla="*/ 91 h 180"/>
                        <a:gd name="T4" fmla="*/ 6 w 22"/>
                        <a:gd name="T5" fmla="*/ 99 h 180"/>
                        <a:gd name="T6" fmla="*/ 12 w 22"/>
                        <a:gd name="T7" fmla="*/ 91 h 180"/>
                        <a:gd name="T8" fmla="*/ 12 w 22"/>
                        <a:gd name="T9" fmla="*/ 8 h 180"/>
                        <a:gd name="T10" fmla="*/ 6 w 22"/>
                        <a:gd name="T11" fmla="*/ 0 h 180"/>
                        <a:gd name="T12" fmla="*/ 0 w 22"/>
                        <a:gd name="T13" fmla="*/ 8 h 180"/>
                        <a:gd name="T14" fmla="*/ 0 60000 65536"/>
                        <a:gd name="T15" fmla="*/ 0 60000 65536"/>
                        <a:gd name="T16" fmla="*/ 0 60000 65536"/>
                        <a:gd name="T17" fmla="*/ 0 60000 65536"/>
                        <a:gd name="T18" fmla="*/ 0 60000 65536"/>
                        <a:gd name="T19" fmla="*/ 0 60000 65536"/>
                        <a:gd name="T20" fmla="*/ 0 60000 65536"/>
                        <a:gd name="T21" fmla="*/ 0 w 22"/>
                        <a:gd name="T22" fmla="*/ 0 h 180"/>
                        <a:gd name="T23" fmla="*/ 22 w 22"/>
                        <a:gd name="T24" fmla="*/ 180 h 1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80">
                          <a:moveTo>
                            <a:pt x="0" y="14"/>
                          </a:moveTo>
                          <a:cubicBezTo>
                            <a:pt x="0" y="166"/>
                            <a:pt x="0" y="166"/>
                            <a:pt x="0" y="166"/>
                          </a:cubicBezTo>
                          <a:cubicBezTo>
                            <a:pt x="0" y="174"/>
                            <a:pt x="5" y="180"/>
                            <a:pt x="11" y="180"/>
                          </a:cubicBezTo>
                          <a:cubicBezTo>
                            <a:pt x="17" y="180"/>
                            <a:pt x="22" y="174"/>
                            <a:pt x="22" y="166"/>
                          </a:cubicBezTo>
                          <a:cubicBezTo>
                            <a:pt x="22" y="14"/>
                            <a:pt x="22" y="14"/>
                            <a:pt x="22" y="14"/>
                          </a:cubicBezTo>
                          <a:cubicBezTo>
                            <a:pt x="22" y="6"/>
                            <a:pt x="17" y="0"/>
                            <a:pt x="11" y="0"/>
                          </a:cubicBezTo>
                          <a:cubicBezTo>
                            <a:pt x="5" y="0"/>
                            <a:pt x="0" y="6"/>
                            <a:pt x="0" y="14"/>
                          </a:cubicBezTo>
                          <a:close/>
                        </a:path>
                      </a:pathLst>
                    </a:custGeom>
                    <a:gradFill rotWithShape="1">
                      <a:gsLst>
                        <a:gs pos="0">
                          <a:srgbClr val="525252"/>
                        </a:gs>
                        <a:gs pos="50000">
                          <a:srgbClr val="B2B2B2"/>
                        </a:gs>
                        <a:gs pos="100000">
                          <a:srgbClr val="525252"/>
                        </a:gs>
                      </a:gsLst>
                      <a:lin ang="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8" name="Freeform 139"/>
                    <p:cNvSpPr>
                      <a:spLocks/>
                    </p:cNvSpPr>
                    <p:nvPr/>
                  </p:nvSpPr>
                  <p:spPr bwMode="gray">
                    <a:xfrm>
                      <a:off x="4618" y="2620"/>
                      <a:ext cx="12" cy="99"/>
                    </a:xfrm>
                    <a:custGeom>
                      <a:avLst/>
                      <a:gdLst>
                        <a:gd name="T0" fmla="*/ 0 w 22"/>
                        <a:gd name="T1" fmla="*/ 8 h 179"/>
                        <a:gd name="T2" fmla="*/ 0 w 22"/>
                        <a:gd name="T3" fmla="*/ 91 h 179"/>
                        <a:gd name="T4" fmla="*/ 6 w 22"/>
                        <a:gd name="T5" fmla="*/ 99 h 179"/>
                        <a:gd name="T6" fmla="*/ 12 w 22"/>
                        <a:gd name="T7" fmla="*/ 91 h 179"/>
                        <a:gd name="T8" fmla="*/ 12 w 22"/>
                        <a:gd name="T9" fmla="*/ 8 h 179"/>
                        <a:gd name="T10" fmla="*/ 6 w 22"/>
                        <a:gd name="T11" fmla="*/ 0 h 179"/>
                        <a:gd name="T12" fmla="*/ 0 w 22"/>
                        <a:gd name="T13" fmla="*/ 8 h 179"/>
                        <a:gd name="T14" fmla="*/ 0 60000 65536"/>
                        <a:gd name="T15" fmla="*/ 0 60000 65536"/>
                        <a:gd name="T16" fmla="*/ 0 60000 65536"/>
                        <a:gd name="T17" fmla="*/ 0 60000 65536"/>
                        <a:gd name="T18" fmla="*/ 0 60000 65536"/>
                        <a:gd name="T19" fmla="*/ 0 60000 65536"/>
                        <a:gd name="T20" fmla="*/ 0 60000 65536"/>
                        <a:gd name="T21" fmla="*/ 0 w 22"/>
                        <a:gd name="T22" fmla="*/ 0 h 179"/>
                        <a:gd name="T23" fmla="*/ 22 w 22"/>
                        <a:gd name="T24" fmla="*/ 179 h 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79">
                          <a:moveTo>
                            <a:pt x="0" y="14"/>
                          </a:moveTo>
                          <a:cubicBezTo>
                            <a:pt x="0" y="165"/>
                            <a:pt x="0" y="165"/>
                            <a:pt x="0" y="165"/>
                          </a:cubicBezTo>
                          <a:cubicBezTo>
                            <a:pt x="0" y="173"/>
                            <a:pt x="5" y="179"/>
                            <a:pt x="11" y="179"/>
                          </a:cubicBezTo>
                          <a:cubicBezTo>
                            <a:pt x="17" y="179"/>
                            <a:pt x="22" y="173"/>
                            <a:pt x="22" y="165"/>
                          </a:cubicBezTo>
                          <a:cubicBezTo>
                            <a:pt x="22" y="14"/>
                            <a:pt x="22" y="14"/>
                            <a:pt x="22" y="14"/>
                          </a:cubicBezTo>
                          <a:cubicBezTo>
                            <a:pt x="22" y="6"/>
                            <a:pt x="17" y="0"/>
                            <a:pt x="11" y="0"/>
                          </a:cubicBezTo>
                          <a:cubicBezTo>
                            <a:pt x="5" y="0"/>
                            <a:pt x="0" y="6"/>
                            <a:pt x="0" y="14"/>
                          </a:cubicBezTo>
                          <a:close/>
                        </a:path>
                      </a:pathLst>
                    </a:custGeom>
                    <a:gradFill rotWithShape="1">
                      <a:gsLst>
                        <a:gs pos="0">
                          <a:srgbClr val="525252"/>
                        </a:gs>
                        <a:gs pos="50000">
                          <a:srgbClr val="B2B2B2"/>
                        </a:gs>
                        <a:gs pos="100000">
                          <a:srgbClr val="525252"/>
                        </a:gs>
                      </a:gsLst>
                      <a:lin ang="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56" name="Freeform 140"/>
                  <p:cNvSpPr>
                    <a:spLocks/>
                  </p:cNvSpPr>
                  <p:nvPr/>
                </p:nvSpPr>
                <p:spPr bwMode="gray">
                  <a:xfrm>
                    <a:off x="4672" y="2591"/>
                    <a:ext cx="295" cy="458"/>
                  </a:xfrm>
                  <a:custGeom>
                    <a:avLst/>
                    <a:gdLst>
                      <a:gd name="T0" fmla="*/ 0 w 529"/>
                      <a:gd name="T1" fmla="*/ 458 h 713"/>
                      <a:gd name="T2" fmla="*/ 295 w 529"/>
                      <a:gd name="T3" fmla="*/ 458 h 713"/>
                      <a:gd name="T4" fmla="*/ 0 w 529"/>
                      <a:gd name="T5" fmla="*/ 0 h 713"/>
                      <a:gd name="T6" fmla="*/ 0 w 529"/>
                      <a:gd name="T7" fmla="*/ 458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 name="Freeform 141"/>
                  <p:cNvSpPr>
                    <a:spLocks noEditPoints="1"/>
                  </p:cNvSpPr>
                  <p:nvPr/>
                </p:nvSpPr>
                <p:spPr bwMode="gray">
                  <a:xfrm>
                    <a:off x="4659" y="2583"/>
                    <a:ext cx="482" cy="475"/>
                  </a:xfrm>
                  <a:custGeom>
                    <a:avLst/>
                    <a:gdLst>
                      <a:gd name="T0" fmla="*/ 482 w 691"/>
                      <a:gd name="T1" fmla="*/ 472 h 862"/>
                      <a:gd name="T2" fmla="*/ 482 w 691"/>
                      <a:gd name="T3" fmla="*/ 472 h 862"/>
                      <a:gd name="T4" fmla="*/ 482 w 691"/>
                      <a:gd name="T5" fmla="*/ 472 h 862"/>
                      <a:gd name="T6" fmla="*/ 8 w 691"/>
                      <a:gd name="T7" fmla="*/ 469 h 862"/>
                      <a:gd name="T8" fmla="*/ 8 w 691"/>
                      <a:gd name="T9" fmla="*/ 6 h 862"/>
                      <a:gd name="T10" fmla="*/ 474 w 691"/>
                      <a:gd name="T11" fmla="*/ 6 h 862"/>
                      <a:gd name="T12" fmla="*/ 474 w 691"/>
                      <a:gd name="T13" fmla="*/ 469 h 862"/>
                      <a:gd name="T14" fmla="*/ 8 w 691"/>
                      <a:gd name="T15" fmla="*/ 469 h 862"/>
                      <a:gd name="T16" fmla="*/ 479 w 691"/>
                      <a:gd name="T17" fmla="*/ 0 h 862"/>
                      <a:gd name="T18" fmla="*/ 4 w 691"/>
                      <a:gd name="T19" fmla="*/ 0 h 862"/>
                      <a:gd name="T20" fmla="*/ 1 w 691"/>
                      <a:gd name="T21" fmla="*/ 1 h 862"/>
                      <a:gd name="T22" fmla="*/ 0 w 691"/>
                      <a:gd name="T23" fmla="*/ 3 h 862"/>
                      <a:gd name="T24" fmla="*/ 0 w 691"/>
                      <a:gd name="T25" fmla="*/ 472 h 862"/>
                      <a:gd name="T26" fmla="*/ 1 w 691"/>
                      <a:gd name="T27" fmla="*/ 474 h 862"/>
                      <a:gd name="T28" fmla="*/ 4 w 691"/>
                      <a:gd name="T29" fmla="*/ 475 h 862"/>
                      <a:gd name="T30" fmla="*/ 479 w 691"/>
                      <a:gd name="T31" fmla="*/ 475 h 862"/>
                      <a:gd name="T32" fmla="*/ 481 w 691"/>
                      <a:gd name="T33" fmla="*/ 474 h 862"/>
                      <a:gd name="T34" fmla="*/ 482 w 691"/>
                      <a:gd name="T35" fmla="*/ 472 h 862"/>
                      <a:gd name="T36" fmla="*/ 479 w 691"/>
                      <a:gd name="T37" fmla="*/ 472 h 862"/>
                      <a:gd name="T38" fmla="*/ 479 w 691"/>
                      <a:gd name="T39" fmla="*/ 469 h 862"/>
                      <a:gd name="T40" fmla="*/ 479 w 691"/>
                      <a:gd name="T41" fmla="*/ 472 h 862"/>
                      <a:gd name="T42" fmla="*/ 482 w 691"/>
                      <a:gd name="T43" fmla="*/ 472 h 862"/>
                      <a:gd name="T44" fmla="*/ 482 w 691"/>
                      <a:gd name="T45" fmla="*/ 472 h 862"/>
                      <a:gd name="T46" fmla="*/ 482 w 691"/>
                      <a:gd name="T47" fmla="*/ 472 h 862"/>
                      <a:gd name="T48" fmla="*/ 482 w 691"/>
                      <a:gd name="T49" fmla="*/ 3 h 862"/>
                      <a:gd name="T50" fmla="*/ 481 w 691"/>
                      <a:gd name="T51" fmla="*/ 1 h 862"/>
                      <a:gd name="T52" fmla="*/ 479 w 691"/>
                      <a:gd name="T53" fmla="*/ 0 h 8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91"/>
                      <a:gd name="T82" fmla="*/ 0 h 862"/>
                      <a:gd name="T83" fmla="*/ 691 w 691"/>
                      <a:gd name="T84" fmla="*/ 862 h 8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91" h="862">
                        <a:moveTo>
                          <a:pt x="691" y="857"/>
                        </a:moveTo>
                        <a:cubicBezTo>
                          <a:pt x="691" y="857"/>
                          <a:pt x="691" y="857"/>
                          <a:pt x="691" y="857"/>
                        </a:cubicBezTo>
                        <a:cubicBezTo>
                          <a:pt x="691" y="857"/>
                          <a:pt x="691" y="857"/>
                          <a:pt x="691" y="857"/>
                        </a:cubicBezTo>
                        <a:moveTo>
                          <a:pt x="11" y="852"/>
                        </a:moveTo>
                        <a:cubicBezTo>
                          <a:pt x="11" y="10"/>
                          <a:pt x="11" y="10"/>
                          <a:pt x="11" y="10"/>
                        </a:cubicBezTo>
                        <a:cubicBezTo>
                          <a:pt x="679" y="10"/>
                          <a:pt x="679" y="10"/>
                          <a:pt x="679" y="10"/>
                        </a:cubicBezTo>
                        <a:cubicBezTo>
                          <a:pt x="679" y="852"/>
                          <a:pt x="679" y="852"/>
                          <a:pt x="679" y="852"/>
                        </a:cubicBezTo>
                        <a:cubicBezTo>
                          <a:pt x="11" y="852"/>
                          <a:pt x="11" y="852"/>
                          <a:pt x="11" y="852"/>
                        </a:cubicBezTo>
                        <a:moveTo>
                          <a:pt x="686" y="0"/>
                        </a:moveTo>
                        <a:cubicBezTo>
                          <a:pt x="6" y="0"/>
                          <a:pt x="6" y="0"/>
                          <a:pt x="6" y="0"/>
                        </a:cubicBezTo>
                        <a:cubicBezTo>
                          <a:pt x="4" y="0"/>
                          <a:pt x="3" y="1"/>
                          <a:pt x="2" y="1"/>
                        </a:cubicBezTo>
                        <a:cubicBezTo>
                          <a:pt x="0" y="3"/>
                          <a:pt x="0" y="4"/>
                          <a:pt x="0" y="5"/>
                        </a:cubicBezTo>
                        <a:cubicBezTo>
                          <a:pt x="0" y="857"/>
                          <a:pt x="0" y="857"/>
                          <a:pt x="0" y="857"/>
                        </a:cubicBezTo>
                        <a:cubicBezTo>
                          <a:pt x="0" y="858"/>
                          <a:pt x="0" y="859"/>
                          <a:pt x="2" y="860"/>
                        </a:cubicBezTo>
                        <a:cubicBezTo>
                          <a:pt x="3" y="862"/>
                          <a:pt x="4" y="862"/>
                          <a:pt x="6" y="862"/>
                        </a:cubicBezTo>
                        <a:cubicBezTo>
                          <a:pt x="686" y="862"/>
                          <a:pt x="686" y="862"/>
                          <a:pt x="686" y="862"/>
                        </a:cubicBezTo>
                        <a:cubicBezTo>
                          <a:pt x="687" y="862"/>
                          <a:pt x="688" y="862"/>
                          <a:pt x="690" y="860"/>
                        </a:cubicBezTo>
                        <a:cubicBezTo>
                          <a:pt x="691" y="859"/>
                          <a:pt x="691" y="858"/>
                          <a:pt x="691" y="857"/>
                        </a:cubicBezTo>
                        <a:cubicBezTo>
                          <a:pt x="686" y="857"/>
                          <a:pt x="686" y="857"/>
                          <a:pt x="686" y="857"/>
                        </a:cubicBezTo>
                        <a:cubicBezTo>
                          <a:pt x="686" y="852"/>
                          <a:pt x="686" y="852"/>
                          <a:pt x="686" y="852"/>
                        </a:cubicBezTo>
                        <a:cubicBezTo>
                          <a:pt x="686" y="857"/>
                          <a:pt x="686" y="857"/>
                          <a:pt x="686" y="857"/>
                        </a:cubicBezTo>
                        <a:cubicBezTo>
                          <a:pt x="691" y="857"/>
                          <a:pt x="691" y="857"/>
                          <a:pt x="691" y="857"/>
                        </a:cubicBezTo>
                        <a:cubicBezTo>
                          <a:pt x="691" y="857"/>
                          <a:pt x="691" y="857"/>
                          <a:pt x="691" y="857"/>
                        </a:cubicBezTo>
                        <a:cubicBezTo>
                          <a:pt x="691" y="857"/>
                          <a:pt x="691" y="857"/>
                          <a:pt x="691" y="857"/>
                        </a:cubicBezTo>
                        <a:cubicBezTo>
                          <a:pt x="691" y="5"/>
                          <a:pt x="691" y="5"/>
                          <a:pt x="691" y="5"/>
                        </a:cubicBezTo>
                        <a:cubicBezTo>
                          <a:pt x="691" y="4"/>
                          <a:pt x="691" y="3"/>
                          <a:pt x="690" y="1"/>
                        </a:cubicBezTo>
                        <a:cubicBezTo>
                          <a:pt x="688" y="1"/>
                          <a:pt x="687" y="0"/>
                          <a:pt x="686" y="0"/>
                        </a:cubicBezTo>
                      </a:path>
                    </a:pathLst>
                  </a:custGeom>
                  <a:solidFill>
                    <a:srgbClr val="646567"/>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8" name="Freeform 142"/>
                  <p:cNvSpPr>
                    <a:spLocks/>
                  </p:cNvSpPr>
                  <p:nvPr/>
                </p:nvSpPr>
                <p:spPr bwMode="gray">
                  <a:xfrm>
                    <a:off x="4710" y="3112"/>
                    <a:ext cx="59" cy="10"/>
                  </a:xfrm>
                  <a:custGeom>
                    <a:avLst/>
                    <a:gdLst>
                      <a:gd name="T0" fmla="*/ 5 w 106"/>
                      <a:gd name="T1" fmla="*/ 0 h 18"/>
                      <a:gd name="T2" fmla="*/ 0 w 106"/>
                      <a:gd name="T3" fmla="*/ 5 h 18"/>
                      <a:gd name="T4" fmla="*/ 5 w 106"/>
                      <a:gd name="T5" fmla="*/ 10 h 18"/>
                      <a:gd name="T6" fmla="*/ 54 w 106"/>
                      <a:gd name="T7" fmla="*/ 10 h 18"/>
                      <a:gd name="T8" fmla="*/ 59 w 106"/>
                      <a:gd name="T9" fmla="*/ 5 h 18"/>
                      <a:gd name="T10" fmla="*/ 54 w 106"/>
                      <a:gd name="T11" fmla="*/ 0 h 18"/>
                      <a:gd name="T12" fmla="*/ 5 w 106"/>
                      <a:gd name="T13" fmla="*/ 0 h 18"/>
                      <a:gd name="T14" fmla="*/ 0 60000 65536"/>
                      <a:gd name="T15" fmla="*/ 0 60000 65536"/>
                      <a:gd name="T16" fmla="*/ 0 60000 65536"/>
                      <a:gd name="T17" fmla="*/ 0 60000 65536"/>
                      <a:gd name="T18" fmla="*/ 0 60000 65536"/>
                      <a:gd name="T19" fmla="*/ 0 60000 65536"/>
                      <a:gd name="T20" fmla="*/ 0 60000 65536"/>
                      <a:gd name="T21" fmla="*/ 0 w 106"/>
                      <a:gd name="T22" fmla="*/ 0 h 18"/>
                      <a:gd name="T23" fmla="*/ 106 w 10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18">
                        <a:moveTo>
                          <a:pt x="9" y="0"/>
                        </a:moveTo>
                        <a:cubicBezTo>
                          <a:pt x="4" y="0"/>
                          <a:pt x="0" y="4"/>
                          <a:pt x="0" y="9"/>
                        </a:cubicBezTo>
                        <a:cubicBezTo>
                          <a:pt x="0" y="14"/>
                          <a:pt x="4" y="18"/>
                          <a:pt x="9" y="18"/>
                        </a:cubicBezTo>
                        <a:cubicBezTo>
                          <a:pt x="97" y="18"/>
                          <a:pt x="97" y="18"/>
                          <a:pt x="97" y="18"/>
                        </a:cubicBezTo>
                        <a:cubicBezTo>
                          <a:pt x="102" y="18"/>
                          <a:pt x="106" y="14"/>
                          <a:pt x="106" y="9"/>
                        </a:cubicBezTo>
                        <a:cubicBezTo>
                          <a:pt x="106" y="4"/>
                          <a:pt x="102" y="0"/>
                          <a:pt x="97" y="0"/>
                        </a:cubicBezTo>
                        <a:lnTo>
                          <a:pt x="9" y="0"/>
                        </a:lnTo>
                        <a:close/>
                      </a:path>
                    </a:pathLst>
                  </a:custGeom>
                  <a:gradFill rotWithShape="1">
                    <a:gsLst>
                      <a:gs pos="0">
                        <a:srgbClr val="EEEEEE"/>
                      </a:gs>
                      <a:gs pos="100000">
                        <a:srgbClr val="6E6E6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 name="Freeform 143"/>
                  <p:cNvSpPr>
                    <a:spLocks/>
                  </p:cNvSpPr>
                  <p:nvPr/>
                </p:nvSpPr>
                <p:spPr bwMode="gray">
                  <a:xfrm>
                    <a:off x="5033" y="3112"/>
                    <a:ext cx="58" cy="10"/>
                  </a:xfrm>
                  <a:custGeom>
                    <a:avLst/>
                    <a:gdLst>
                      <a:gd name="T0" fmla="*/ 5 w 105"/>
                      <a:gd name="T1" fmla="*/ 0 h 18"/>
                      <a:gd name="T2" fmla="*/ 0 w 105"/>
                      <a:gd name="T3" fmla="*/ 5 h 18"/>
                      <a:gd name="T4" fmla="*/ 5 w 105"/>
                      <a:gd name="T5" fmla="*/ 10 h 18"/>
                      <a:gd name="T6" fmla="*/ 53 w 105"/>
                      <a:gd name="T7" fmla="*/ 10 h 18"/>
                      <a:gd name="T8" fmla="*/ 58 w 105"/>
                      <a:gd name="T9" fmla="*/ 5 h 18"/>
                      <a:gd name="T10" fmla="*/ 53 w 105"/>
                      <a:gd name="T11" fmla="*/ 0 h 18"/>
                      <a:gd name="T12" fmla="*/ 5 w 105"/>
                      <a:gd name="T13" fmla="*/ 0 h 18"/>
                      <a:gd name="T14" fmla="*/ 0 60000 65536"/>
                      <a:gd name="T15" fmla="*/ 0 60000 65536"/>
                      <a:gd name="T16" fmla="*/ 0 60000 65536"/>
                      <a:gd name="T17" fmla="*/ 0 60000 65536"/>
                      <a:gd name="T18" fmla="*/ 0 60000 65536"/>
                      <a:gd name="T19" fmla="*/ 0 60000 65536"/>
                      <a:gd name="T20" fmla="*/ 0 60000 65536"/>
                      <a:gd name="T21" fmla="*/ 0 w 105"/>
                      <a:gd name="T22" fmla="*/ 0 h 18"/>
                      <a:gd name="T23" fmla="*/ 105 w 105"/>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8">
                        <a:moveTo>
                          <a:pt x="9" y="0"/>
                        </a:moveTo>
                        <a:cubicBezTo>
                          <a:pt x="4" y="0"/>
                          <a:pt x="0" y="4"/>
                          <a:pt x="0" y="9"/>
                        </a:cubicBezTo>
                        <a:cubicBezTo>
                          <a:pt x="0" y="14"/>
                          <a:pt x="4" y="18"/>
                          <a:pt x="9" y="18"/>
                        </a:cubicBezTo>
                        <a:cubicBezTo>
                          <a:pt x="96" y="18"/>
                          <a:pt x="96" y="18"/>
                          <a:pt x="96" y="18"/>
                        </a:cubicBezTo>
                        <a:cubicBezTo>
                          <a:pt x="101" y="18"/>
                          <a:pt x="105" y="14"/>
                          <a:pt x="105" y="9"/>
                        </a:cubicBezTo>
                        <a:cubicBezTo>
                          <a:pt x="105" y="4"/>
                          <a:pt x="101" y="0"/>
                          <a:pt x="96" y="0"/>
                        </a:cubicBezTo>
                        <a:lnTo>
                          <a:pt x="9" y="0"/>
                        </a:lnTo>
                        <a:close/>
                      </a:path>
                    </a:pathLst>
                  </a:custGeom>
                  <a:gradFill rotWithShape="1">
                    <a:gsLst>
                      <a:gs pos="0">
                        <a:srgbClr val="EEEEEE"/>
                      </a:gs>
                      <a:gs pos="100000">
                        <a:srgbClr val="6E6E6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nvGrpSpPr>
                  <p:cNvPr id="60" name="Group 144"/>
                  <p:cNvGrpSpPr>
                    <a:grpSpLocks/>
                  </p:cNvGrpSpPr>
                  <p:nvPr/>
                </p:nvGrpSpPr>
                <p:grpSpPr bwMode="auto">
                  <a:xfrm>
                    <a:off x="4737" y="3152"/>
                    <a:ext cx="320" cy="269"/>
                    <a:chOff x="4737" y="3152"/>
                    <a:chExt cx="320" cy="269"/>
                  </a:xfrm>
                </p:grpSpPr>
                <p:sp>
                  <p:nvSpPr>
                    <p:cNvPr id="67" name="Freeform 145"/>
                    <p:cNvSpPr>
                      <a:spLocks/>
                    </p:cNvSpPr>
                    <p:nvPr/>
                  </p:nvSpPr>
                  <p:spPr bwMode="gray">
                    <a:xfrm>
                      <a:off x="4873" y="3152"/>
                      <a:ext cx="42" cy="24"/>
                    </a:xfrm>
                    <a:custGeom>
                      <a:avLst/>
                      <a:gdLst>
                        <a:gd name="T0" fmla="*/ 41 w 77"/>
                        <a:gd name="T1" fmla="*/ 19 h 43"/>
                        <a:gd name="T2" fmla="*/ 23 w 77"/>
                        <a:gd name="T3" fmla="*/ 1 h 43"/>
                        <a:gd name="T4" fmla="*/ 21 w 77"/>
                        <a:gd name="T5" fmla="*/ 0 h 43"/>
                        <a:gd name="T6" fmla="*/ 19 w 77"/>
                        <a:gd name="T7" fmla="*/ 1 h 43"/>
                        <a:gd name="T8" fmla="*/ 1 w 77"/>
                        <a:gd name="T9" fmla="*/ 19 h 43"/>
                        <a:gd name="T10" fmla="*/ 1 w 77"/>
                        <a:gd name="T11" fmla="*/ 23 h 43"/>
                        <a:gd name="T12" fmla="*/ 5 w 77"/>
                        <a:gd name="T13" fmla="*/ 23 h 43"/>
                        <a:gd name="T14" fmla="*/ 21 w 77"/>
                        <a:gd name="T15" fmla="*/ 6 h 43"/>
                        <a:gd name="T16" fmla="*/ 37 w 77"/>
                        <a:gd name="T17" fmla="*/ 23 h 43"/>
                        <a:gd name="T18" fmla="*/ 41 w 77"/>
                        <a:gd name="T19" fmla="*/ 23 h 43"/>
                        <a:gd name="T20" fmla="*/ 41 w 77"/>
                        <a:gd name="T21" fmla="*/ 19 h 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43"/>
                        <a:gd name="T35" fmla="*/ 77 w 77"/>
                        <a:gd name="T36" fmla="*/ 43 h 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43">
                          <a:moveTo>
                            <a:pt x="75" y="34"/>
                          </a:moveTo>
                          <a:cubicBezTo>
                            <a:pt x="42" y="1"/>
                            <a:pt x="42" y="1"/>
                            <a:pt x="42" y="1"/>
                          </a:cubicBezTo>
                          <a:cubicBezTo>
                            <a:pt x="41" y="0"/>
                            <a:pt x="40" y="0"/>
                            <a:pt x="39" y="0"/>
                          </a:cubicBezTo>
                          <a:cubicBezTo>
                            <a:pt x="37" y="0"/>
                            <a:pt x="36" y="0"/>
                            <a:pt x="35" y="1"/>
                          </a:cubicBezTo>
                          <a:cubicBezTo>
                            <a:pt x="2" y="34"/>
                            <a:pt x="2" y="34"/>
                            <a:pt x="2" y="34"/>
                          </a:cubicBezTo>
                          <a:cubicBezTo>
                            <a:pt x="0" y="36"/>
                            <a:pt x="0" y="39"/>
                            <a:pt x="2" y="41"/>
                          </a:cubicBezTo>
                          <a:cubicBezTo>
                            <a:pt x="4" y="43"/>
                            <a:pt x="7" y="43"/>
                            <a:pt x="9" y="41"/>
                          </a:cubicBezTo>
                          <a:cubicBezTo>
                            <a:pt x="39" y="11"/>
                            <a:pt x="39" y="11"/>
                            <a:pt x="39" y="11"/>
                          </a:cubicBezTo>
                          <a:cubicBezTo>
                            <a:pt x="68" y="41"/>
                            <a:pt x="68" y="41"/>
                            <a:pt x="68" y="41"/>
                          </a:cubicBezTo>
                          <a:cubicBezTo>
                            <a:pt x="70" y="43"/>
                            <a:pt x="73" y="43"/>
                            <a:pt x="75" y="41"/>
                          </a:cubicBezTo>
                          <a:cubicBezTo>
                            <a:pt x="77" y="39"/>
                            <a:pt x="77" y="36"/>
                            <a:pt x="75" y="34"/>
                          </a:cubicBezTo>
                          <a:close/>
                        </a:path>
                      </a:pathLst>
                    </a:custGeom>
                    <a:gradFill rotWithShape="1">
                      <a:gsLst>
                        <a:gs pos="0">
                          <a:srgbClr val="6E6E6E"/>
                        </a:gs>
                        <a:gs pos="100000">
                          <a:srgbClr val="EEEEE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 name="Freeform 146"/>
                    <p:cNvSpPr>
                      <a:spLocks/>
                    </p:cNvSpPr>
                    <p:nvPr/>
                  </p:nvSpPr>
                  <p:spPr bwMode="gray">
                    <a:xfrm>
                      <a:off x="4873" y="3397"/>
                      <a:ext cx="42" cy="24"/>
                    </a:xfrm>
                    <a:custGeom>
                      <a:avLst/>
                      <a:gdLst>
                        <a:gd name="T0" fmla="*/ 1 w 77"/>
                        <a:gd name="T1" fmla="*/ 5 h 44"/>
                        <a:gd name="T2" fmla="*/ 19 w 77"/>
                        <a:gd name="T3" fmla="*/ 23 h 44"/>
                        <a:gd name="T4" fmla="*/ 21 w 77"/>
                        <a:gd name="T5" fmla="*/ 23 h 44"/>
                        <a:gd name="T6" fmla="*/ 23 w 77"/>
                        <a:gd name="T7" fmla="*/ 23 h 44"/>
                        <a:gd name="T8" fmla="*/ 41 w 77"/>
                        <a:gd name="T9" fmla="*/ 5 h 44"/>
                        <a:gd name="T10" fmla="*/ 41 w 77"/>
                        <a:gd name="T11" fmla="*/ 1 h 44"/>
                        <a:gd name="T12" fmla="*/ 37 w 77"/>
                        <a:gd name="T13" fmla="*/ 1 h 44"/>
                        <a:gd name="T14" fmla="*/ 21 w 77"/>
                        <a:gd name="T15" fmla="*/ 17 h 44"/>
                        <a:gd name="T16" fmla="*/ 5 w 77"/>
                        <a:gd name="T17" fmla="*/ 1 h 44"/>
                        <a:gd name="T18" fmla="*/ 1 w 77"/>
                        <a:gd name="T19" fmla="*/ 1 h 44"/>
                        <a:gd name="T20" fmla="*/ 1 w 77"/>
                        <a:gd name="T21" fmla="*/ 5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44"/>
                        <a:gd name="T35" fmla="*/ 77 w 77"/>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44">
                          <a:moveTo>
                            <a:pt x="2" y="9"/>
                          </a:moveTo>
                          <a:cubicBezTo>
                            <a:pt x="35" y="42"/>
                            <a:pt x="35" y="42"/>
                            <a:pt x="35" y="42"/>
                          </a:cubicBezTo>
                          <a:cubicBezTo>
                            <a:pt x="36" y="43"/>
                            <a:pt x="37" y="44"/>
                            <a:pt x="39" y="43"/>
                          </a:cubicBezTo>
                          <a:cubicBezTo>
                            <a:pt x="40" y="44"/>
                            <a:pt x="41" y="43"/>
                            <a:pt x="42" y="42"/>
                          </a:cubicBezTo>
                          <a:cubicBezTo>
                            <a:pt x="75" y="9"/>
                            <a:pt x="75" y="9"/>
                            <a:pt x="75" y="9"/>
                          </a:cubicBezTo>
                          <a:cubicBezTo>
                            <a:pt x="77" y="7"/>
                            <a:pt x="77" y="4"/>
                            <a:pt x="75" y="2"/>
                          </a:cubicBezTo>
                          <a:cubicBezTo>
                            <a:pt x="73" y="0"/>
                            <a:pt x="70" y="0"/>
                            <a:pt x="68" y="2"/>
                          </a:cubicBezTo>
                          <a:cubicBezTo>
                            <a:pt x="39" y="32"/>
                            <a:pt x="39" y="32"/>
                            <a:pt x="39" y="32"/>
                          </a:cubicBezTo>
                          <a:cubicBezTo>
                            <a:pt x="9" y="2"/>
                            <a:pt x="9" y="2"/>
                            <a:pt x="9" y="2"/>
                          </a:cubicBezTo>
                          <a:cubicBezTo>
                            <a:pt x="7" y="0"/>
                            <a:pt x="4" y="0"/>
                            <a:pt x="2" y="2"/>
                          </a:cubicBezTo>
                          <a:cubicBezTo>
                            <a:pt x="0" y="4"/>
                            <a:pt x="0" y="7"/>
                            <a:pt x="2" y="9"/>
                          </a:cubicBezTo>
                          <a:close/>
                        </a:path>
                      </a:pathLst>
                    </a:custGeom>
                    <a:gradFill rotWithShape="1">
                      <a:gsLst>
                        <a:gs pos="0">
                          <a:srgbClr val="EEEEEE"/>
                        </a:gs>
                        <a:gs pos="100000">
                          <a:srgbClr val="6E6E6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9" name="Freeform 147"/>
                    <p:cNvSpPr>
                      <a:spLocks/>
                    </p:cNvSpPr>
                    <p:nvPr/>
                  </p:nvSpPr>
                  <p:spPr bwMode="gray">
                    <a:xfrm>
                      <a:off x="5033" y="3264"/>
                      <a:ext cx="24" cy="42"/>
                    </a:xfrm>
                    <a:custGeom>
                      <a:avLst/>
                      <a:gdLst>
                        <a:gd name="T0" fmla="*/ 5 w 44"/>
                        <a:gd name="T1" fmla="*/ 41 h 77"/>
                        <a:gd name="T2" fmla="*/ 23 w 44"/>
                        <a:gd name="T3" fmla="*/ 23 h 77"/>
                        <a:gd name="T4" fmla="*/ 24 w 44"/>
                        <a:gd name="T5" fmla="*/ 21 h 77"/>
                        <a:gd name="T6" fmla="*/ 23 w 44"/>
                        <a:gd name="T7" fmla="*/ 19 h 77"/>
                        <a:gd name="T8" fmla="*/ 5 w 44"/>
                        <a:gd name="T9" fmla="*/ 1 h 77"/>
                        <a:gd name="T10" fmla="*/ 1 w 44"/>
                        <a:gd name="T11" fmla="*/ 1 h 77"/>
                        <a:gd name="T12" fmla="*/ 1 w 44"/>
                        <a:gd name="T13" fmla="*/ 5 h 77"/>
                        <a:gd name="T14" fmla="*/ 17 w 44"/>
                        <a:gd name="T15" fmla="*/ 21 h 77"/>
                        <a:gd name="T16" fmla="*/ 1 w 44"/>
                        <a:gd name="T17" fmla="*/ 37 h 77"/>
                        <a:gd name="T18" fmla="*/ 1 w 44"/>
                        <a:gd name="T19" fmla="*/ 41 h 77"/>
                        <a:gd name="T20" fmla="*/ 5 w 44"/>
                        <a:gd name="T21" fmla="*/ 41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77"/>
                        <a:gd name="T35" fmla="*/ 44 w 44"/>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77">
                          <a:moveTo>
                            <a:pt x="9" y="75"/>
                          </a:moveTo>
                          <a:cubicBezTo>
                            <a:pt x="42" y="42"/>
                            <a:pt x="42" y="42"/>
                            <a:pt x="42" y="42"/>
                          </a:cubicBezTo>
                          <a:cubicBezTo>
                            <a:pt x="43" y="41"/>
                            <a:pt x="44" y="40"/>
                            <a:pt x="44" y="39"/>
                          </a:cubicBezTo>
                          <a:cubicBezTo>
                            <a:pt x="44" y="37"/>
                            <a:pt x="43" y="36"/>
                            <a:pt x="42" y="35"/>
                          </a:cubicBezTo>
                          <a:cubicBezTo>
                            <a:pt x="9" y="2"/>
                            <a:pt x="9" y="2"/>
                            <a:pt x="9" y="2"/>
                          </a:cubicBezTo>
                          <a:cubicBezTo>
                            <a:pt x="8" y="0"/>
                            <a:pt x="4" y="0"/>
                            <a:pt x="2" y="2"/>
                          </a:cubicBezTo>
                          <a:cubicBezTo>
                            <a:pt x="0" y="4"/>
                            <a:pt x="0" y="7"/>
                            <a:pt x="2" y="9"/>
                          </a:cubicBezTo>
                          <a:cubicBezTo>
                            <a:pt x="32" y="39"/>
                            <a:pt x="32" y="39"/>
                            <a:pt x="32" y="39"/>
                          </a:cubicBezTo>
                          <a:cubicBezTo>
                            <a:pt x="2" y="68"/>
                            <a:pt x="2" y="68"/>
                            <a:pt x="2" y="68"/>
                          </a:cubicBezTo>
                          <a:cubicBezTo>
                            <a:pt x="0" y="70"/>
                            <a:pt x="0" y="73"/>
                            <a:pt x="2" y="75"/>
                          </a:cubicBezTo>
                          <a:cubicBezTo>
                            <a:pt x="4" y="77"/>
                            <a:pt x="8" y="77"/>
                            <a:pt x="9" y="75"/>
                          </a:cubicBezTo>
                          <a:close/>
                        </a:path>
                      </a:pathLst>
                    </a:custGeom>
                    <a:gradFill rotWithShape="1">
                      <a:gsLst>
                        <a:gs pos="0">
                          <a:srgbClr val="EEEEEE"/>
                        </a:gs>
                        <a:gs pos="100000">
                          <a:srgbClr val="6E6E6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0" name="Freeform 148"/>
                    <p:cNvSpPr>
                      <a:spLocks/>
                    </p:cNvSpPr>
                    <p:nvPr/>
                  </p:nvSpPr>
                  <p:spPr bwMode="gray">
                    <a:xfrm>
                      <a:off x="4737" y="3264"/>
                      <a:ext cx="24" cy="42"/>
                    </a:xfrm>
                    <a:custGeom>
                      <a:avLst/>
                      <a:gdLst>
                        <a:gd name="T0" fmla="*/ 19 w 44"/>
                        <a:gd name="T1" fmla="*/ 1 h 77"/>
                        <a:gd name="T2" fmla="*/ 1 w 44"/>
                        <a:gd name="T3" fmla="*/ 19 h 77"/>
                        <a:gd name="T4" fmla="*/ 0 w 44"/>
                        <a:gd name="T5" fmla="*/ 21 h 77"/>
                        <a:gd name="T6" fmla="*/ 1 w 44"/>
                        <a:gd name="T7" fmla="*/ 23 h 77"/>
                        <a:gd name="T8" fmla="*/ 19 w 44"/>
                        <a:gd name="T9" fmla="*/ 41 h 77"/>
                        <a:gd name="T10" fmla="*/ 23 w 44"/>
                        <a:gd name="T11" fmla="*/ 41 h 77"/>
                        <a:gd name="T12" fmla="*/ 23 w 44"/>
                        <a:gd name="T13" fmla="*/ 37 h 77"/>
                        <a:gd name="T14" fmla="*/ 7 w 44"/>
                        <a:gd name="T15" fmla="*/ 21 h 77"/>
                        <a:gd name="T16" fmla="*/ 23 w 44"/>
                        <a:gd name="T17" fmla="*/ 5 h 77"/>
                        <a:gd name="T18" fmla="*/ 23 w 44"/>
                        <a:gd name="T19" fmla="*/ 1 h 77"/>
                        <a:gd name="T20" fmla="*/ 19 w 44"/>
                        <a:gd name="T21" fmla="*/ 1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77"/>
                        <a:gd name="T35" fmla="*/ 44 w 44"/>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77">
                          <a:moveTo>
                            <a:pt x="35" y="2"/>
                          </a:moveTo>
                          <a:cubicBezTo>
                            <a:pt x="2" y="35"/>
                            <a:pt x="2" y="35"/>
                            <a:pt x="2" y="35"/>
                          </a:cubicBezTo>
                          <a:cubicBezTo>
                            <a:pt x="1" y="36"/>
                            <a:pt x="0" y="37"/>
                            <a:pt x="0" y="39"/>
                          </a:cubicBezTo>
                          <a:cubicBezTo>
                            <a:pt x="0" y="40"/>
                            <a:pt x="1" y="41"/>
                            <a:pt x="2" y="42"/>
                          </a:cubicBezTo>
                          <a:cubicBezTo>
                            <a:pt x="35" y="75"/>
                            <a:pt x="35" y="75"/>
                            <a:pt x="35" y="75"/>
                          </a:cubicBezTo>
                          <a:cubicBezTo>
                            <a:pt x="37" y="77"/>
                            <a:pt x="40" y="77"/>
                            <a:pt x="42" y="75"/>
                          </a:cubicBezTo>
                          <a:cubicBezTo>
                            <a:pt x="44" y="73"/>
                            <a:pt x="44" y="70"/>
                            <a:pt x="42" y="68"/>
                          </a:cubicBezTo>
                          <a:cubicBezTo>
                            <a:pt x="12" y="39"/>
                            <a:pt x="12" y="39"/>
                            <a:pt x="12" y="39"/>
                          </a:cubicBezTo>
                          <a:cubicBezTo>
                            <a:pt x="42" y="9"/>
                            <a:pt x="42" y="9"/>
                            <a:pt x="42" y="9"/>
                          </a:cubicBezTo>
                          <a:cubicBezTo>
                            <a:pt x="44" y="7"/>
                            <a:pt x="44" y="4"/>
                            <a:pt x="42" y="2"/>
                          </a:cubicBezTo>
                          <a:cubicBezTo>
                            <a:pt x="40" y="0"/>
                            <a:pt x="37" y="0"/>
                            <a:pt x="35" y="2"/>
                          </a:cubicBezTo>
                          <a:close/>
                        </a:path>
                      </a:pathLst>
                    </a:custGeom>
                    <a:gradFill rotWithShape="1">
                      <a:gsLst>
                        <a:gs pos="0">
                          <a:srgbClr val="EEEEEE"/>
                        </a:gs>
                        <a:gs pos="100000">
                          <a:srgbClr val="6E6E6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nvGrpSpPr>
                    <p:cNvPr id="71" name="Group 149"/>
                    <p:cNvGrpSpPr>
                      <a:grpSpLocks/>
                    </p:cNvGrpSpPr>
                    <p:nvPr/>
                  </p:nvGrpSpPr>
                  <p:grpSpPr bwMode="auto">
                    <a:xfrm>
                      <a:off x="4798" y="3213"/>
                      <a:ext cx="200" cy="142"/>
                      <a:chOff x="4798" y="3213"/>
                      <a:chExt cx="200" cy="142"/>
                    </a:xfrm>
                  </p:grpSpPr>
                  <p:sp>
                    <p:nvSpPr>
                      <p:cNvPr id="72" name="Freeform 150"/>
                      <p:cNvSpPr>
                        <a:spLocks/>
                      </p:cNvSpPr>
                      <p:nvPr/>
                    </p:nvSpPr>
                    <p:spPr bwMode="gray">
                      <a:xfrm>
                        <a:off x="4798" y="3213"/>
                        <a:ext cx="200" cy="142"/>
                      </a:xfrm>
                      <a:custGeom>
                        <a:avLst/>
                        <a:gdLst>
                          <a:gd name="T0" fmla="*/ 161 w 378"/>
                          <a:gd name="T1" fmla="*/ 0 h 270"/>
                          <a:gd name="T2" fmla="*/ 39 w 378"/>
                          <a:gd name="T3" fmla="*/ 0 h 270"/>
                          <a:gd name="T4" fmla="*/ 0 w 378"/>
                          <a:gd name="T5" fmla="*/ 30 h 270"/>
                          <a:gd name="T6" fmla="*/ 0 w 378"/>
                          <a:gd name="T7" fmla="*/ 113 h 270"/>
                          <a:gd name="T8" fmla="*/ 39 w 378"/>
                          <a:gd name="T9" fmla="*/ 142 h 270"/>
                          <a:gd name="T10" fmla="*/ 161 w 378"/>
                          <a:gd name="T11" fmla="*/ 142 h 270"/>
                          <a:gd name="T12" fmla="*/ 200 w 378"/>
                          <a:gd name="T13" fmla="*/ 113 h 270"/>
                          <a:gd name="T14" fmla="*/ 200 w 378"/>
                          <a:gd name="T15" fmla="*/ 30 h 270"/>
                          <a:gd name="T16" fmla="*/ 161 w 378"/>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8"/>
                          <a:gd name="T28" fmla="*/ 0 h 270"/>
                          <a:gd name="T29" fmla="*/ 378 w 378"/>
                          <a:gd name="T30" fmla="*/ 270 h 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8" h="270">
                            <a:moveTo>
                              <a:pt x="305" y="0"/>
                            </a:moveTo>
                            <a:cubicBezTo>
                              <a:pt x="260" y="0"/>
                              <a:pt x="188" y="0"/>
                              <a:pt x="73" y="0"/>
                            </a:cubicBezTo>
                            <a:cubicBezTo>
                              <a:pt x="32" y="0"/>
                              <a:pt x="0" y="26"/>
                              <a:pt x="0" y="57"/>
                            </a:cubicBezTo>
                            <a:cubicBezTo>
                              <a:pt x="0" y="103"/>
                              <a:pt x="0" y="155"/>
                              <a:pt x="0" y="214"/>
                            </a:cubicBezTo>
                            <a:cubicBezTo>
                              <a:pt x="0" y="245"/>
                              <a:pt x="32" y="270"/>
                              <a:pt x="73" y="270"/>
                            </a:cubicBezTo>
                            <a:cubicBezTo>
                              <a:pt x="117" y="270"/>
                              <a:pt x="190" y="270"/>
                              <a:pt x="305" y="270"/>
                            </a:cubicBezTo>
                            <a:cubicBezTo>
                              <a:pt x="345" y="270"/>
                              <a:pt x="378" y="245"/>
                              <a:pt x="378" y="214"/>
                            </a:cubicBezTo>
                            <a:cubicBezTo>
                              <a:pt x="378" y="57"/>
                              <a:pt x="378" y="57"/>
                              <a:pt x="378" y="57"/>
                            </a:cubicBezTo>
                            <a:cubicBezTo>
                              <a:pt x="378" y="26"/>
                              <a:pt x="345" y="0"/>
                              <a:pt x="305" y="0"/>
                            </a:cubicBezTo>
                            <a:close/>
                          </a:path>
                        </a:pathLst>
                      </a:custGeom>
                      <a:gradFill rotWithShape="1">
                        <a:gsLst>
                          <a:gs pos="0">
                            <a:srgbClr val="313131"/>
                          </a:gs>
                          <a:gs pos="50000">
                            <a:srgbClr val="F7F7F7"/>
                          </a:gs>
                          <a:gs pos="100000">
                            <a:srgbClr val="313131"/>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3" name="Freeform 151"/>
                      <p:cNvSpPr>
                        <a:spLocks/>
                      </p:cNvSpPr>
                      <p:nvPr/>
                    </p:nvSpPr>
                    <p:spPr bwMode="gray">
                      <a:xfrm>
                        <a:off x="4805" y="3226"/>
                        <a:ext cx="185" cy="117"/>
                      </a:xfrm>
                      <a:custGeom>
                        <a:avLst/>
                        <a:gdLst/>
                        <a:ahLst/>
                        <a:cxnLst>
                          <a:cxn ang="0">
                            <a:pos x="305" y="0"/>
                          </a:cxn>
                          <a:cxn ang="0">
                            <a:pos x="73" y="0"/>
                          </a:cxn>
                          <a:cxn ang="0">
                            <a:pos x="0" y="57"/>
                          </a:cxn>
                          <a:cxn ang="0">
                            <a:pos x="0" y="214"/>
                          </a:cxn>
                          <a:cxn ang="0">
                            <a:pos x="73" y="270"/>
                          </a:cxn>
                          <a:cxn ang="0">
                            <a:pos x="305" y="270"/>
                          </a:cxn>
                          <a:cxn ang="0">
                            <a:pos x="378" y="214"/>
                          </a:cxn>
                          <a:cxn ang="0">
                            <a:pos x="378" y="57"/>
                          </a:cxn>
                          <a:cxn ang="0">
                            <a:pos x="305" y="0"/>
                          </a:cxn>
                        </a:cxnLst>
                        <a:rect l="0" t="0" r="r" b="b"/>
                        <a:pathLst>
                          <a:path w="378" h="270">
                            <a:moveTo>
                              <a:pt x="305" y="0"/>
                            </a:moveTo>
                            <a:cubicBezTo>
                              <a:pt x="260" y="0"/>
                              <a:pt x="188" y="0"/>
                              <a:pt x="73" y="0"/>
                            </a:cubicBezTo>
                            <a:cubicBezTo>
                              <a:pt x="32" y="0"/>
                              <a:pt x="0" y="26"/>
                              <a:pt x="0" y="57"/>
                            </a:cubicBezTo>
                            <a:cubicBezTo>
                              <a:pt x="0" y="103"/>
                              <a:pt x="0" y="155"/>
                              <a:pt x="0" y="214"/>
                            </a:cubicBezTo>
                            <a:cubicBezTo>
                              <a:pt x="0" y="245"/>
                              <a:pt x="32" y="270"/>
                              <a:pt x="73" y="270"/>
                            </a:cubicBezTo>
                            <a:cubicBezTo>
                              <a:pt x="117" y="270"/>
                              <a:pt x="190" y="270"/>
                              <a:pt x="305" y="270"/>
                            </a:cubicBezTo>
                            <a:cubicBezTo>
                              <a:pt x="345" y="270"/>
                              <a:pt x="378" y="245"/>
                              <a:pt x="378" y="214"/>
                            </a:cubicBezTo>
                            <a:cubicBezTo>
                              <a:pt x="378" y="57"/>
                              <a:pt x="378" y="57"/>
                              <a:pt x="378" y="57"/>
                            </a:cubicBezTo>
                            <a:cubicBezTo>
                              <a:pt x="378" y="26"/>
                              <a:pt x="345" y="0"/>
                              <a:pt x="305" y="0"/>
                            </a:cubicBezTo>
                            <a:close/>
                          </a:path>
                        </a:pathLst>
                      </a:custGeom>
                      <a:gradFill rotWithShape="1">
                        <a:gsLst>
                          <a:gs pos="0">
                            <a:schemeClr val="tx1"/>
                          </a:gs>
                          <a:gs pos="100000">
                            <a:schemeClr val="tx1">
                              <a:gamma/>
                              <a:tint val="66667"/>
                              <a:invGamma/>
                            </a:schemeClr>
                          </a:gs>
                        </a:gsLst>
                        <a:lin ang="27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4" name="Freeform 152"/>
                      <p:cNvSpPr>
                        <a:spLocks/>
                      </p:cNvSpPr>
                      <p:nvPr/>
                    </p:nvSpPr>
                    <p:spPr bwMode="gray">
                      <a:xfrm>
                        <a:off x="4816" y="3231"/>
                        <a:ext cx="164" cy="106"/>
                      </a:xfrm>
                      <a:custGeom>
                        <a:avLst/>
                        <a:gdLst>
                          <a:gd name="T0" fmla="*/ 132 w 378"/>
                          <a:gd name="T1" fmla="*/ 0 h 270"/>
                          <a:gd name="T2" fmla="*/ 32 w 378"/>
                          <a:gd name="T3" fmla="*/ 0 h 270"/>
                          <a:gd name="T4" fmla="*/ 0 w 378"/>
                          <a:gd name="T5" fmla="*/ 22 h 270"/>
                          <a:gd name="T6" fmla="*/ 0 w 378"/>
                          <a:gd name="T7" fmla="*/ 84 h 270"/>
                          <a:gd name="T8" fmla="*/ 32 w 378"/>
                          <a:gd name="T9" fmla="*/ 106 h 270"/>
                          <a:gd name="T10" fmla="*/ 132 w 378"/>
                          <a:gd name="T11" fmla="*/ 106 h 270"/>
                          <a:gd name="T12" fmla="*/ 164 w 378"/>
                          <a:gd name="T13" fmla="*/ 84 h 270"/>
                          <a:gd name="T14" fmla="*/ 164 w 378"/>
                          <a:gd name="T15" fmla="*/ 22 h 270"/>
                          <a:gd name="T16" fmla="*/ 132 w 378"/>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8"/>
                          <a:gd name="T28" fmla="*/ 0 h 270"/>
                          <a:gd name="T29" fmla="*/ 378 w 378"/>
                          <a:gd name="T30" fmla="*/ 270 h 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8" h="270">
                            <a:moveTo>
                              <a:pt x="305" y="0"/>
                            </a:moveTo>
                            <a:cubicBezTo>
                              <a:pt x="260" y="0"/>
                              <a:pt x="188" y="0"/>
                              <a:pt x="73" y="0"/>
                            </a:cubicBezTo>
                            <a:cubicBezTo>
                              <a:pt x="32" y="0"/>
                              <a:pt x="0" y="26"/>
                              <a:pt x="0" y="57"/>
                            </a:cubicBezTo>
                            <a:cubicBezTo>
                              <a:pt x="0" y="103"/>
                              <a:pt x="0" y="155"/>
                              <a:pt x="0" y="214"/>
                            </a:cubicBezTo>
                            <a:cubicBezTo>
                              <a:pt x="0" y="245"/>
                              <a:pt x="32" y="270"/>
                              <a:pt x="73" y="270"/>
                            </a:cubicBezTo>
                            <a:cubicBezTo>
                              <a:pt x="117" y="270"/>
                              <a:pt x="190" y="270"/>
                              <a:pt x="305" y="270"/>
                            </a:cubicBezTo>
                            <a:cubicBezTo>
                              <a:pt x="345" y="270"/>
                              <a:pt x="378" y="245"/>
                              <a:pt x="378" y="214"/>
                            </a:cubicBezTo>
                            <a:cubicBezTo>
                              <a:pt x="378" y="57"/>
                              <a:pt x="378" y="57"/>
                              <a:pt x="378" y="57"/>
                            </a:cubicBezTo>
                            <a:cubicBezTo>
                              <a:pt x="378" y="26"/>
                              <a:pt x="345" y="0"/>
                              <a:pt x="305" y="0"/>
                            </a:cubicBezTo>
                            <a:close/>
                          </a:path>
                        </a:pathLst>
                      </a:custGeom>
                      <a:gradFill rotWithShape="1">
                        <a:gsLst>
                          <a:gs pos="0">
                            <a:srgbClr val="C0C0C0"/>
                          </a:gs>
                          <a:gs pos="50000">
                            <a:srgbClr val="595959"/>
                          </a:gs>
                          <a:gs pos="100000">
                            <a:srgbClr val="C0C0C0"/>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61" name="Group 153"/>
                  <p:cNvGrpSpPr>
                    <a:grpSpLocks/>
                  </p:cNvGrpSpPr>
                  <p:nvPr/>
                </p:nvGrpSpPr>
                <p:grpSpPr bwMode="auto">
                  <a:xfrm>
                    <a:off x="4847" y="2485"/>
                    <a:ext cx="100" cy="100"/>
                    <a:chOff x="4196" y="2117"/>
                    <a:chExt cx="337" cy="336"/>
                  </a:xfrm>
                </p:grpSpPr>
                <p:sp>
                  <p:nvSpPr>
                    <p:cNvPr id="62" name="Oval 154"/>
                    <p:cNvSpPr>
                      <a:spLocks noChangeArrowheads="1"/>
                    </p:cNvSpPr>
                    <p:nvPr/>
                  </p:nvSpPr>
                  <p:spPr bwMode="gray">
                    <a:xfrm>
                      <a:off x="4196" y="2117"/>
                      <a:ext cx="337" cy="336"/>
                    </a:xfrm>
                    <a:prstGeom prst="ellipse">
                      <a:avLst/>
                    </a:prstGeom>
                    <a:gradFill rotWithShape="1">
                      <a:gsLst>
                        <a:gs pos="0">
                          <a:schemeClr val="tx1"/>
                        </a:gs>
                        <a:gs pos="50000">
                          <a:schemeClr val="tx1">
                            <a:gamma/>
                            <a:tint val="68627"/>
                            <a:invGamma/>
                          </a:schemeClr>
                        </a:gs>
                        <a:gs pos="100000">
                          <a:schemeClr val="tx1"/>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 name="Oval 155"/>
                    <p:cNvSpPr>
                      <a:spLocks noChangeArrowheads="1"/>
                    </p:cNvSpPr>
                    <p:nvPr/>
                  </p:nvSpPr>
                  <p:spPr bwMode="gray">
                    <a:xfrm>
                      <a:off x="4232" y="2138"/>
                      <a:ext cx="266" cy="266"/>
                    </a:xfrm>
                    <a:prstGeom prst="ellipse">
                      <a:avLst/>
                    </a:prstGeom>
                    <a:solidFill>
                      <a:srgbClr val="86878A"/>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 name="Oval 156"/>
                    <p:cNvSpPr>
                      <a:spLocks noChangeArrowheads="1"/>
                    </p:cNvSpPr>
                    <p:nvPr/>
                  </p:nvSpPr>
                  <p:spPr bwMode="gray">
                    <a:xfrm>
                      <a:off x="4244" y="2167"/>
                      <a:ext cx="240" cy="235"/>
                    </a:xfrm>
                    <a:prstGeom prst="ellipse">
                      <a:avLst/>
                    </a:prstGeom>
                    <a:gradFill rotWithShape="1">
                      <a:gsLst>
                        <a:gs pos="0">
                          <a:schemeClr val="tx1">
                            <a:gamma/>
                            <a:tint val="63922"/>
                            <a:invGamma/>
                          </a:schemeClr>
                        </a:gs>
                        <a:gs pos="100000">
                          <a:schemeClr val="tx1"/>
                        </a:gs>
                      </a:gsLst>
                      <a:path path="shape">
                        <a:fillToRect l="50000" t="50000" r="50000" b="50000"/>
                      </a:path>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 name="Oval 157"/>
                    <p:cNvSpPr>
                      <a:spLocks noChangeArrowheads="1"/>
                    </p:cNvSpPr>
                    <p:nvPr/>
                  </p:nvSpPr>
                  <p:spPr bwMode="gray">
                    <a:xfrm>
                      <a:off x="4308" y="2234"/>
                      <a:ext cx="112" cy="101"/>
                    </a:xfrm>
                    <a:prstGeom prst="ellipse">
                      <a:avLst/>
                    </a:prstGeom>
                    <a:gradFill rotWithShape="1">
                      <a:gsLst>
                        <a:gs pos="0">
                          <a:schemeClr val="tx1">
                            <a:gamma/>
                            <a:tint val="30196"/>
                            <a:invGamma/>
                          </a:schemeClr>
                        </a:gs>
                        <a:gs pos="100000">
                          <a:schemeClr val="tx1"/>
                        </a:gs>
                      </a:gsLst>
                      <a:path path="shape">
                        <a:fillToRect l="50000" t="50000" r="50000" b="50000"/>
                      </a:path>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6" name="Oval 158"/>
                    <p:cNvSpPr>
                      <a:spLocks noChangeArrowheads="1"/>
                    </p:cNvSpPr>
                    <p:nvPr/>
                  </p:nvSpPr>
                  <p:spPr bwMode="gray">
                    <a:xfrm flipH="1">
                      <a:off x="4351" y="2257"/>
                      <a:ext cx="28" cy="28"/>
                    </a:xfrm>
                    <a:prstGeom prst="ellipse">
                      <a:avLst/>
                    </a:prstGeom>
                    <a:solidFill>
                      <a:schemeClr val="tx1"/>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sp>
              <p:nvSpPr>
                <p:cNvPr id="54" name="Freeform 159"/>
                <p:cNvSpPr>
                  <a:spLocks/>
                </p:cNvSpPr>
                <p:nvPr/>
              </p:nvSpPr>
              <p:spPr bwMode="gray">
                <a:xfrm>
                  <a:off x="4847" y="2451"/>
                  <a:ext cx="96" cy="15"/>
                </a:xfrm>
                <a:custGeom>
                  <a:avLst/>
                  <a:gdLst>
                    <a:gd name="T0" fmla="*/ 0 w 174"/>
                    <a:gd name="T1" fmla="*/ 7 h 27"/>
                    <a:gd name="T2" fmla="*/ 0 w 174"/>
                    <a:gd name="T3" fmla="*/ 8 h 27"/>
                    <a:gd name="T4" fmla="*/ 1 w 174"/>
                    <a:gd name="T5" fmla="*/ 11 h 27"/>
                    <a:gd name="T6" fmla="*/ 2 w 174"/>
                    <a:gd name="T7" fmla="*/ 14 h 27"/>
                    <a:gd name="T8" fmla="*/ 6 w 174"/>
                    <a:gd name="T9" fmla="*/ 15 h 27"/>
                    <a:gd name="T10" fmla="*/ 90 w 174"/>
                    <a:gd name="T11" fmla="*/ 15 h 27"/>
                    <a:gd name="T12" fmla="*/ 93 w 174"/>
                    <a:gd name="T13" fmla="*/ 14 h 27"/>
                    <a:gd name="T14" fmla="*/ 95 w 174"/>
                    <a:gd name="T15" fmla="*/ 11 h 27"/>
                    <a:gd name="T16" fmla="*/ 96 w 174"/>
                    <a:gd name="T17" fmla="*/ 8 h 27"/>
                    <a:gd name="T18" fmla="*/ 96 w 174"/>
                    <a:gd name="T19" fmla="*/ 7 h 27"/>
                    <a:gd name="T20" fmla="*/ 95 w 174"/>
                    <a:gd name="T21" fmla="*/ 4 h 27"/>
                    <a:gd name="T22" fmla="*/ 94 w 174"/>
                    <a:gd name="T23" fmla="*/ 2 h 27"/>
                    <a:gd name="T24" fmla="*/ 90 w 174"/>
                    <a:gd name="T25" fmla="*/ 0 h 27"/>
                    <a:gd name="T26" fmla="*/ 6 w 174"/>
                    <a:gd name="T27" fmla="*/ 0 h 27"/>
                    <a:gd name="T28" fmla="*/ 2 w 174"/>
                    <a:gd name="T29" fmla="*/ 2 h 27"/>
                    <a:gd name="T30" fmla="*/ 0 w 174"/>
                    <a:gd name="T31" fmla="*/ 4 h 27"/>
                    <a:gd name="T32" fmla="*/ 0 w 174"/>
                    <a:gd name="T33" fmla="*/ 7 h 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4"/>
                    <a:gd name="T52" fmla="*/ 0 h 27"/>
                    <a:gd name="T53" fmla="*/ 174 w 174"/>
                    <a:gd name="T54" fmla="*/ 27 h 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4" h="27">
                      <a:moveTo>
                        <a:pt x="0" y="13"/>
                      </a:moveTo>
                      <a:cubicBezTo>
                        <a:pt x="0" y="13"/>
                        <a:pt x="0" y="14"/>
                        <a:pt x="0" y="14"/>
                      </a:cubicBezTo>
                      <a:cubicBezTo>
                        <a:pt x="0" y="16"/>
                        <a:pt x="0" y="18"/>
                        <a:pt x="1" y="19"/>
                      </a:cubicBezTo>
                      <a:cubicBezTo>
                        <a:pt x="1" y="21"/>
                        <a:pt x="3" y="23"/>
                        <a:pt x="4" y="25"/>
                      </a:cubicBezTo>
                      <a:cubicBezTo>
                        <a:pt x="6" y="26"/>
                        <a:pt x="8" y="27"/>
                        <a:pt x="10" y="27"/>
                      </a:cubicBezTo>
                      <a:cubicBezTo>
                        <a:pt x="10" y="27"/>
                        <a:pt x="10" y="27"/>
                        <a:pt x="164" y="27"/>
                      </a:cubicBezTo>
                      <a:cubicBezTo>
                        <a:pt x="166" y="27"/>
                        <a:pt x="168" y="26"/>
                        <a:pt x="169" y="25"/>
                      </a:cubicBezTo>
                      <a:cubicBezTo>
                        <a:pt x="171" y="23"/>
                        <a:pt x="172" y="21"/>
                        <a:pt x="173" y="19"/>
                      </a:cubicBezTo>
                      <a:cubicBezTo>
                        <a:pt x="174" y="18"/>
                        <a:pt x="174" y="16"/>
                        <a:pt x="174" y="14"/>
                      </a:cubicBezTo>
                      <a:cubicBezTo>
                        <a:pt x="174" y="14"/>
                        <a:pt x="174" y="13"/>
                        <a:pt x="174" y="13"/>
                      </a:cubicBezTo>
                      <a:cubicBezTo>
                        <a:pt x="174" y="12"/>
                        <a:pt x="174" y="10"/>
                        <a:pt x="173" y="8"/>
                      </a:cubicBezTo>
                      <a:cubicBezTo>
                        <a:pt x="173" y="6"/>
                        <a:pt x="171" y="4"/>
                        <a:pt x="170" y="3"/>
                      </a:cubicBezTo>
                      <a:cubicBezTo>
                        <a:pt x="168" y="1"/>
                        <a:pt x="166" y="0"/>
                        <a:pt x="164" y="0"/>
                      </a:cubicBezTo>
                      <a:cubicBezTo>
                        <a:pt x="164" y="0"/>
                        <a:pt x="164" y="0"/>
                        <a:pt x="10" y="0"/>
                      </a:cubicBezTo>
                      <a:cubicBezTo>
                        <a:pt x="8" y="0"/>
                        <a:pt x="5" y="1"/>
                        <a:pt x="4" y="3"/>
                      </a:cubicBezTo>
                      <a:cubicBezTo>
                        <a:pt x="2" y="4"/>
                        <a:pt x="1" y="6"/>
                        <a:pt x="0" y="8"/>
                      </a:cubicBezTo>
                      <a:cubicBezTo>
                        <a:pt x="0" y="10"/>
                        <a:pt x="0" y="12"/>
                        <a:pt x="0" y="13"/>
                      </a:cubicBezTo>
                      <a:close/>
                    </a:path>
                  </a:pathLst>
                </a:custGeom>
                <a:gradFill rotWithShape="1">
                  <a:gsLst>
                    <a:gs pos="0">
                      <a:srgbClr val="3F3F3F"/>
                    </a:gs>
                    <a:gs pos="100000">
                      <a:srgbClr val="EEEEE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pic>
          <p:nvPicPr>
            <p:cNvPr id="49" name="Picture 9"/>
            <p:cNvPicPr>
              <a:picLocks noChangeAspect="1" noChangeArrowheads="1"/>
            </p:cNvPicPr>
            <p:nvPr/>
          </p:nvPicPr>
          <p:blipFill>
            <a:blip r:embed="rId6" cstate="print"/>
            <a:srcRect/>
            <a:stretch>
              <a:fillRect/>
            </a:stretch>
          </p:blipFill>
          <p:spPr bwMode="auto">
            <a:xfrm>
              <a:off x="9474200" y="3148778"/>
              <a:ext cx="1346200" cy="284312"/>
            </a:xfrm>
            <a:prstGeom prst="rect">
              <a:avLst/>
            </a:prstGeom>
            <a:noFill/>
            <a:ln w="9525">
              <a:noFill/>
              <a:miter lim="800000"/>
              <a:headEnd/>
              <a:tailEnd/>
            </a:ln>
          </p:spPr>
        </p:pic>
        <p:pic>
          <p:nvPicPr>
            <p:cNvPr id="50" name="Picture 34" descr="FotoIcon_Rechteck_Rand"/>
            <p:cNvPicPr>
              <a:picLocks noChangeAspect="1" noChangeArrowheads="1"/>
            </p:cNvPicPr>
            <p:nvPr/>
          </p:nvPicPr>
          <p:blipFill>
            <a:blip r:embed="rId5" cstate="print"/>
            <a:srcRect/>
            <a:stretch>
              <a:fillRect/>
            </a:stretch>
          </p:blipFill>
          <p:spPr bwMode="auto">
            <a:xfrm>
              <a:off x="9607793" y="2290362"/>
              <a:ext cx="1000230" cy="998174"/>
            </a:xfrm>
            <a:prstGeom prst="rect">
              <a:avLst/>
            </a:prstGeom>
            <a:noFill/>
            <a:ln w="9525">
              <a:noFill/>
              <a:miter lim="800000"/>
              <a:headEnd/>
              <a:tailEnd/>
            </a:ln>
          </p:spPr>
        </p:pic>
      </p:grpSp>
      <p:grpSp>
        <p:nvGrpSpPr>
          <p:cNvPr id="79" name="Group 816"/>
          <p:cNvGrpSpPr>
            <a:grpSpLocks/>
          </p:cNvGrpSpPr>
          <p:nvPr/>
        </p:nvGrpSpPr>
        <p:grpSpPr bwMode="auto">
          <a:xfrm>
            <a:off x="104340" y="4116437"/>
            <a:ext cx="1346200" cy="1184275"/>
            <a:chOff x="-1803400" y="3747560"/>
            <a:chExt cx="1346200" cy="1184129"/>
          </a:xfrm>
        </p:grpSpPr>
        <p:pic>
          <p:nvPicPr>
            <p:cNvPr id="80" name="Picture 9"/>
            <p:cNvPicPr>
              <a:picLocks noChangeAspect="1" noChangeArrowheads="1"/>
            </p:cNvPicPr>
            <p:nvPr/>
          </p:nvPicPr>
          <p:blipFill>
            <a:blip r:embed="rId6" cstate="print"/>
            <a:srcRect/>
            <a:stretch>
              <a:fillRect/>
            </a:stretch>
          </p:blipFill>
          <p:spPr bwMode="auto">
            <a:xfrm>
              <a:off x="-1803400" y="4647377"/>
              <a:ext cx="1346200" cy="284312"/>
            </a:xfrm>
            <a:prstGeom prst="rect">
              <a:avLst/>
            </a:prstGeom>
            <a:noFill/>
            <a:ln w="9525">
              <a:noFill/>
              <a:miter lim="800000"/>
              <a:headEnd/>
              <a:tailEnd/>
            </a:ln>
          </p:spPr>
        </p:pic>
        <p:sp>
          <p:nvSpPr>
            <p:cNvPr id="81" name="AutoShape 26"/>
            <p:cNvSpPr>
              <a:spLocks noChangeArrowheads="1"/>
            </p:cNvSpPr>
            <p:nvPr/>
          </p:nvSpPr>
          <p:spPr bwMode="auto">
            <a:xfrm>
              <a:off x="-1671863" y="3747560"/>
              <a:ext cx="1009136" cy="1009136"/>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82" name="Group 1633"/>
            <p:cNvGrpSpPr>
              <a:grpSpLocks/>
            </p:cNvGrpSpPr>
            <p:nvPr/>
          </p:nvGrpSpPr>
          <p:grpSpPr bwMode="auto">
            <a:xfrm>
              <a:off x="-1566332" y="3962404"/>
              <a:ext cx="791242" cy="591236"/>
              <a:chOff x="1606" y="2518"/>
              <a:chExt cx="1171" cy="875"/>
            </a:xfrm>
          </p:grpSpPr>
          <p:grpSp>
            <p:nvGrpSpPr>
              <p:cNvPr id="84" name="Group 1634"/>
              <p:cNvGrpSpPr>
                <a:grpSpLocks/>
              </p:cNvGrpSpPr>
              <p:nvPr/>
            </p:nvGrpSpPr>
            <p:grpSpPr bwMode="auto">
              <a:xfrm>
                <a:off x="1606" y="2518"/>
                <a:ext cx="1171" cy="875"/>
                <a:chOff x="4352" y="2518"/>
                <a:chExt cx="1171" cy="875"/>
              </a:xfrm>
            </p:grpSpPr>
            <p:sp>
              <p:nvSpPr>
                <p:cNvPr id="86" name="Freeform 1635"/>
                <p:cNvSpPr>
                  <a:spLocks/>
                </p:cNvSpPr>
                <p:nvPr/>
              </p:nvSpPr>
              <p:spPr bwMode="gray">
                <a:xfrm>
                  <a:off x="4352" y="3126"/>
                  <a:ext cx="1171" cy="208"/>
                </a:xfrm>
                <a:custGeom>
                  <a:avLst/>
                  <a:gdLst>
                    <a:gd name="T0" fmla="*/ 1171 w 543"/>
                    <a:gd name="T1" fmla="*/ 208 h 96"/>
                    <a:gd name="T2" fmla="*/ 1171 w 543"/>
                    <a:gd name="T3" fmla="*/ 208 h 96"/>
                    <a:gd name="T4" fmla="*/ 1167 w 543"/>
                    <a:gd name="T5" fmla="*/ 199 h 96"/>
                    <a:gd name="T6" fmla="*/ 992 w 543"/>
                    <a:gd name="T7" fmla="*/ 17 h 96"/>
                    <a:gd name="T8" fmla="*/ 955 w 543"/>
                    <a:gd name="T9" fmla="*/ 0 h 96"/>
                    <a:gd name="T10" fmla="*/ 216 w 543"/>
                    <a:gd name="T11" fmla="*/ 0 h 96"/>
                    <a:gd name="T12" fmla="*/ 181 w 543"/>
                    <a:gd name="T13" fmla="*/ 15 h 96"/>
                    <a:gd name="T14" fmla="*/ 6 w 543"/>
                    <a:gd name="T15" fmla="*/ 199 h 96"/>
                    <a:gd name="T16" fmla="*/ 0 w 543"/>
                    <a:gd name="T17" fmla="*/ 208 h 96"/>
                    <a:gd name="T18" fmla="*/ 0 w 543"/>
                    <a:gd name="T19" fmla="*/ 208 h 96"/>
                    <a:gd name="T20" fmla="*/ 1171 w 543"/>
                    <a:gd name="T21" fmla="*/ 208 h 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3"/>
                    <a:gd name="T34" fmla="*/ 0 h 96"/>
                    <a:gd name="T35" fmla="*/ 543 w 543"/>
                    <a:gd name="T36" fmla="*/ 96 h 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3" h="96">
                      <a:moveTo>
                        <a:pt x="543" y="96"/>
                      </a:moveTo>
                      <a:cubicBezTo>
                        <a:pt x="543" y="96"/>
                        <a:pt x="543" y="96"/>
                        <a:pt x="543" y="96"/>
                      </a:cubicBezTo>
                      <a:cubicBezTo>
                        <a:pt x="543" y="94"/>
                        <a:pt x="542" y="93"/>
                        <a:pt x="541" y="92"/>
                      </a:cubicBezTo>
                      <a:cubicBezTo>
                        <a:pt x="460" y="8"/>
                        <a:pt x="460" y="8"/>
                        <a:pt x="460" y="8"/>
                      </a:cubicBezTo>
                      <a:cubicBezTo>
                        <a:pt x="456" y="4"/>
                        <a:pt x="449" y="0"/>
                        <a:pt x="443" y="0"/>
                      </a:cubicBezTo>
                      <a:cubicBezTo>
                        <a:pt x="100" y="0"/>
                        <a:pt x="100" y="0"/>
                        <a:pt x="100" y="0"/>
                      </a:cubicBezTo>
                      <a:cubicBezTo>
                        <a:pt x="95" y="0"/>
                        <a:pt x="87" y="4"/>
                        <a:pt x="84" y="7"/>
                      </a:cubicBezTo>
                      <a:cubicBezTo>
                        <a:pt x="3" y="92"/>
                        <a:pt x="3" y="92"/>
                        <a:pt x="3" y="92"/>
                      </a:cubicBezTo>
                      <a:cubicBezTo>
                        <a:pt x="1" y="93"/>
                        <a:pt x="0" y="95"/>
                        <a:pt x="0" y="96"/>
                      </a:cubicBezTo>
                      <a:cubicBezTo>
                        <a:pt x="0" y="96"/>
                        <a:pt x="0" y="96"/>
                        <a:pt x="0" y="96"/>
                      </a:cubicBezTo>
                      <a:lnTo>
                        <a:pt x="543" y="96"/>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7" name="Freeform 1636"/>
                <p:cNvSpPr>
                  <a:spLocks/>
                </p:cNvSpPr>
                <p:nvPr/>
              </p:nvSpPr>
              <p:spPr bwMode="gray">
                <a:xfrm>
                  <a:off x="4545" y="2546"/>
                  <a:ext cx="786" cy="573"/>
                </a:xfrm>
                <a:custGeom>
                  <a:avLst/>
                  <a:gdLst>
                    <a:gd name="T0" fmla="*/ 758 w 364"/>
                    <a:gd name="T1" fmla="*/ 0 h 265"/>
                    <a:gd name="T2" fmla="*/ 758 w 364"/>
                    <a:gd name="T3" fmla="*/ 523 h 265"/>
                    <a:gd name="T4" fmla="*/ 28 w 364"/>
                    <a:gd name="T5" fmla="*/ 523 h 265"/>
                    <a:gd name="T6" fmla="*/ 28 w 364"/>
                    <a:gd name="T7" fmla="*/ 0 h 265"/>
                    <a:gd name="T8" fmla="*/ 0 w 364"/>
                    <a:gd name="T9" fmla="*/ 0 h 265"/>
                    <a:gd name="T10" fmla="*/ 0 w 364"/>
                    <a:gd name="T11" fmla="*/ 560 h 265"/>
                    <a:gd name="T12" fmla="*/ 13 w 364"/>
                    <a:gd name="T13" fmla="*/ 573 h 265"/>
                    <a:gd name="T14" fmla="*/ 775 w 364"/>
                    <a:gd name="T15" fmla="*/ 573 h 265"/>
                    <a:gd name="T16" fmla="*/ 786 w 364"/>
                    <a:gd name="T17" fmla="*/ 560 h 265"/>
                    <a:gd name="T18" fmla="*/ 786 w 364"/>
                    <a:gd name="T19" fmla="*/ 0 h 265"/>
                    <a:gd name="T20" fmla="*/ 758 w 364"/>
                    <a:gd name="T21" fmla="*/ 0 h 2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4"/>
                    <a:gd name="T34" fmla="*/ 0 h 265"/>
                    <a:gd name="T35" fmla="*/ 364 w 364"/>
                    <a:gd name="T36" fmla="*/ 265 h 2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4" h="265">
                      <a:moveTo>
                        <a:pt x="351" y="0"/>
                      </a:moveTo>
                      <a:cubicBezTo>
                        <a:pt x="351" y="242"/>
                        <a:pt x="351" y="242"/>
                        <a:pt x="351" y="242"/>
                      </a:cubicBezTo>
                      <a:cubicBezTo>
                        <a:pt x="13" y="242"/>
                        <a:pt x="13" y="242"/>
                        <a:pt x="13" y="242"/>
                      </a:cubicBezTo>
                      <a:cubicBezTo>
                        <a:pt x="13" y="0"/>
                        <a:pt x="13" y="0"/>
                        <a:pt x="13" y="0"/>
                      </a:cubicBezTo>
                      <a:cubicBezTo>
                        <a:pt x="0" y="0"/>
                        <a:pt x="0" y="0"/>
                        <a:pt x="0" y="0"/>
                      </a:cubicBezTo>
                      <a:cubicBezTo>
                        <a:pt x="0" y="259"/>
                        <a:pt x="0" y="259"/>
                        <a:pt x="0" y="259"/>
                      </a:cubicBezTo>
                      <a:cubicBezTo>
                        <a:pt x="0" y="262"/>
                        <a:pt x="3" y="265"/>
                        <a:pt x="6" y="265"/>
                      </a:cubicBezTo>
                      <a:cubicBezTo>
                        <a:pt x="359" y="265"/>
                        <a:pt x="359" y="265"/>
                        <a:pt x="359" y="265"/>
                      </a:cubicBezTo>
                      <a:cubicBezTo>
                        <a:pt x="362" y="265"/>
                        <a:pt x="364" y="262"/>
                        <a:pt x="364" y="259"/>
                      </a:cubicBezTo>
                      <a:cubicBezTo>
                        <a:pt x="364" y="0"/>
                        <a:pt x="364" y="0"/>
                        <a:pt x="364" y="0"/>
                      </a:cubicBezTo>
                      <a:lnTo>
                        <a:pt x="35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nvGrpSpPr>
                <p:cNvPr id="88" name="Group 1637"/>
                <p:cNvGrpSpPr>
                  <a:grpSpLocks/>
                </p:cNvGrpSpPr>
                <p:nvPr/>
              </p:nvGrpSpPr>
              <p:grpSpPr bwMode="auto">
                <a:xfrm>
                  <a:off x="4574" y="2546"/>
                  <a:ext cx="730" cy="522"/>
                  <a:chOff x="4574" y="2546"/>
                  <a:chExt cx="730" cy="522"/>
                </a:xfrm>
              </p:grpSpPr>
              <p:sp>
                <p:nvSpPr>
                  <p:cNvPr id="100" name="Freeform 1638"/>
                  <p:cNvSpPr>
                    <a:spLocks/>
                  </p:cNvSpPr>
                  <p:nvPr/>
                </p:nvSpPr>
                <p:spPr bwMode="gray">
                  <a:xfrm>
                    <a:off x="4935" y="2546"/>
                    <a:ext cx="369" cy="522"/>
                  </a:xfrm>
                  <a:custGeom>
                    <a:avLst/>
                    <a:gdLst>
                      <a:gd name="T0" fmla="*/ 369 w 404"/>
                      <a:gd name="T1" fmla="*/ 0 h 571"/>
                      <a:gd name="T2" fmla="*/ 0 w 404"/>
                      <a:gd name="T3" fmla="*/ 0 h 571"/>
                      <a:gd name="T4" fmla="*/ 198 w 404"/>
                      <a:gd name="T5" fmla="*/ 522 h 571"/>
                      <a:gd name="T6" fmla="*/ 369 w 404"/>
                      <a:gd name="T7" fmla="*/ 522 h 571"/>
                      <a:gd name="T8" fmla="*/ 369 w 404"/>
                      <a:gd name="T9" fmla="*/ 0 h 571"/>
                      <a:gd name="T10" fmla="*/ 0 60000 65536"/>
                      <a:gd name="T11" fmla="*/ 0 60000 65536"/>
                      <a:gd name="T12" fmla="*/ 0 60000 65536"/>
                      <a:gd name="T13" fmla="*/ 0 60000 65536"/>
                      <a:gd name="T14" fmla="*/ 0 60000 65536"/>
                      <a:gd name="T15" fmla="*/ 0 w 404"/>
                      <a:gd name="T16" fmla="*/ 0 h 571"/>
                      <a:gd name="T17" fmla="*/ 404 w 404"/>
                      <a:gd name="T18" fmla="*/ 571 h 571"/>
                    </a:gdLst>
                    <a:ahLst/>
                    <a:cxnLst>
                      <a:cxn ang="T10">
                        <a:pos x="T0" y="T1"/>
                      </a:cxn>
                      <a:cxn ang="T11">
                        <a:pos x="T2" y="T3"/>
                      </a:cxn>
                      <a:cxn ang="T12">
                        <a:pos x="T4" y="T5"/>
                      </a:cxn>
                      <a:cxn ang="T13">
                        <a:pos x="T6" y="T7"/>
                      </a:cxn>
                      <a:cxn ang="T14">
                        <a:pos x="T8" y="T9"/>
                      </a:cxn>
                    </a:cxnLst>
                    <a:rect l="T15" t="T16" r="T17" b="T18"/>
                    <a:pathLst>
                      <a:path w="404" h="571">
                        <a:moveTo>
                          <a:pt x="404" y="0"/>
                        </a:moveTo>
                        <a:lnTo>
                          <a:pt x="0" y="0"/>
                        </a:lnTo>
                        <a:lnTo>
                          <a:pt x="217" y="571"/>
                        </a:lnTo>
                        <a:lnTo>
                          <a:pt x="404" y="571"/>
                        </a:lnTo>
                        <a:lnTo>
                          <a:pt x="404" y="0"/>
                        </a:lnTo>
                        <a:close/>
                      </a:path>
                    </a:pathLst>
                  </a:custGeom>
                  <a:gradFill rotWithShape="1">
                    <a:gsLst>
                      <a:gs pos="0">
                        <a:srgbClr val="191919"/>
                      </a:gs>
                      <a:gs pos="100000">
                        <a:srgbClr val="4D4D4D"/>
                      </a:gs>
                    </a:gsLst>
                    <a:lin ang="5400000" scaled="1"/>
                  </a:gra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01" name="Freeform 1639"/>
                  <p:cNvSpPr>
                    <a:spLocks/>
                  </p:cNvSpPr>
                  <p:nvPr/>
                </p:nvSpPr>
                <p:spPr bwMode="gray">
                  <a:xfrm>
                    <a:off x="4574" y="2627"/>
                    <a:ext cx="337" cy="441"/>
                  </a:xfrm>
                  <a:custGeom>
                    <a:avLst/>
                    <a:gdLst>
                      <a:gd name="T0" fmla="*/ 0 w 369"/>
                      <a:gd name="T1" fmla="*/ 441 h 482"/>
                      <a:gd name="T2" fmla="*/ 337 w 369"/>
                      <a:gd name="T3" fmla="*/ 441 h 482"/>
                      <a:gd name="T4" fmla="*/ 0 w 369"/>
                      <a:gd name="T5" fmla="*/ 0 h 482"/>
                      <a:gd name="T6" fmla="*/ 0 w 369"/>
                      <a:gd name="T7" fmla="*/ 441 h 482"/>
                      <a:gd name="T8" fmla="*/ 0 60000 65536"/>
                      <a:gd name="T9" fmla="*/ 0 60000 65536"/>
                      <a:gd name="T10" fmla="*/ 0 60000 65536"/>
                      <a:gd name="T11" fmla="*/ 0 60000 65536"/>
                      <a:gd name="T12" fmla="*/ 0 w 369"/>
                      <a:gd name="T13" fmla="*/ 0 h 482"/>
                      <a:gd name="T14" fmla="*/ 369 w 369"/>
                      <a:gd name="T15" fmla="*/ 482 h 482"/>
                    </a:gdLst>
                    <a:ahLst/>
                    <a:cxnLst>
                      <a:cxn ang="T8">
                        <a:pos x="T0" y="T1"/>
                      </a:cxn>
                      <a:cxn ang="T9">
                        <a:pos x="T2" y="T3"/>
                      </a:cxn>
                      <a:cxn ang="T10">
                        <a:pos x="T4" y="T5"/>
                      </a:cxn>
                      <a:cxn ang="T11">
                        <a:pos x="T6" y="T7"/>
                      </a:cxn>
                    </a:cxnLst>
                    <a:rect l="T12" t="T13" r="T14" b="T15"/>
                    <a:pathLst>
                      <a:path w="369" h="482">
                        <a:moveTo>
                          <a:pt x="0" y="482"/>
                        </a:moveTo>
                        <a:lnTo>
                          <a:pt x="369" y="482"/>
                        </a:lnTo>
                        <a:lnTo>
                          <a:pt x="0" y="0"/>
                        </a:lnTo>
                        <a:lnTo>
                          <a:pt x="0" y="482"/>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02" name="Freeform 1640"/>
                  <p:cNvSpPr>
                    <a:spLocks/>
                  </p:cNvSpPr>
                  <p:nvPr/>
                </p:nvSpPr>
                <p:spPr bwMode="gray">
                  <a:xfrm>
                    <a:off x="4574" y="2546"/>
                    <a:ext cx="559" cy="522"/>
                  </a:xfrm>
                  <a:custGeom>
                    <a:avLst/>
                    <a:gdLst>
                      <a:gd name="T0" fmla="*/ 0 w 612"/>
                      <a:gd name="T1" fmla="*/ 0 h 571"/>
                      <a:gd name="T2" fmla="*/ 0 w 612"/>
                      <a:gd name="T3" fmla="*/ 81 h 571"/>
                      <a:gd name="T4" fmla="*/ 337 w 612"/>
                      <a:gd name="T5" fmla="*/ 522 h 571"/>
                      <a:gd name="T6" fmla="*/ 559 w 612"/>
                      <a:gd name="T7" fmla="*/ 522 h 571"/>
                      <a:gd name="T8" fmla="*/ 361 w 612"/>
                      <a:gd name="T9" fmla="*/ 0 h 571"/>
                      <a:gd name="T10" fmla="*/ 0 w 612"/>
                      <a:gd name="T11" fmla="*/ 0 h 571"/>
                      <a:gd name="T12" fmla="*/ 0 60000 65536"/>
                      <a:gd name="T13" fmla="*/ 0 60000 65536"/>
                      <a:gd name="T14" fmla="*/ 0 60000 65536"/>
                      <a:gd name="T15" fmla="*/ 0 60000 65536"/>
                      <a:gd name="T16" fmla="*/ 0 60000 65536"/>
                      <a:gd name="T17" fmla="*/ 0 60000 65536"/>
                      <a:gd name="T18" fmla="*/ 0 w 612"/>
                      <a:gd name="T19" fmla="*/ 0 h 571"/>
                      <a:gd name="T20" fmla="*/ 612 w 612"/>
                      <a:gd name="T21" fmla="*/ 571 h 571"/>
                    </a:gdLst>
                    <a:ahLst/>
                    <a:cxnLst>
                      <a:cxn ang="T12">
                        <a:pos x="T0" y="T1"/>
                      </a:cxn>
                      <a:cxn ang="T13">
                        <a:pos x="T2" y="T3"/>
                      </a:cxn>
                      <a:cxn ang="T14">
                        <a:pos x="T4" y="T5"/>
                      </a:cxn>
                      <a:cxn ang="T15">
                        <a:pos x="T6" y="T7"/>
                      </a:cxn>
                      <a:cxn ang="T16">
                        <a:pos x="T8" y="T9"/>
                      </a:cxn>
                      <a:cxn ang="T17">
                        <a:pos x="T10" y="T11"/>
                      </a:cxn>
                    </a:cxnLst>
                    <a:rect l="T18" t="T19" r="T20" b="T21"/>
                    <a:pathLst>
                      <a:path w="612" h="571">
                        <a:moveTo>
                          <a:pt x="0" y="0"/>
                        </a:moveTo>
                        <a:lnTo>
                          <a:pt x="0" y="89"/>
                        </a:lnTo>
                        <a:lnTo>
                          <a:pt x="369" y="571"/>
                        </a:lnTo>
                        <a:lnTo>
                          <a:pt x="612" y="571"/>
                        </a:lnTo>
                        <a:lnTo>
                          <a:pt x="395" y="0"/>
                        </a:lnTo>
                        <a:lnTo>
                          <a:pt x="0" y="0"/>
                        </a:lnTo>
                        <a:close/>
                      </a:path>
                    </a:pathLst>
                  </a:custGeom>
                  <a:solidFill>
                    <a:srgbClr val="070707"/>
                  </a:soli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89" name="Freeform 1641"/>
                <p:cNvSpPr>
                  <a:spLocks/>
                </p:cNvSpPr>
                <p:nvPr/>
              </p:nvSpPr>
              <p:spPr bwMode="gray">
                <a:xfrm>
                  <a:off x="4545" y="2518"/>
                  <a:ext cx="786" cy="28"/>
                </a:xfrm>
                <a:custGeom>
                  <a:avLst/>
                  <a:gdLst>
                    <a:gd name="T0" fmla="*/ 28 w 364"/>
                    <a:gd name="T1" fmla="*/ 28 h 13"/>
                    <a:gd name="T2" fmla="*/ 758 w 364"/>
                    <a:gd name="T3" fmla="*/ 28 h 13"/>
                    <a:gd name="T4" fmla="*/ 758 w 364"/>
                    <a:gd name="T5" fmla="*/ 28 h 13"/>
                    <a:gd name="T6" fmla="*/ 786 w 364"/>
                    <a:gd name="T7" fmla="*/ 28 h 13"/>
                    <a:gd name="T8" fmla="*/ 786 w 364"/>
                    <a:gd name="T9" fmla="*/ 13 h 13"/>
                    <a:gd name="T10" fmla="*/ 775 w 364"/>
                    <a:gd name="T11" fmla="*/ 0 h 13"/>
                    <a:gd name="T12" fmla="*/ 13 w 364"/>
                    <a:gd name="T13" fmla="*/ 0 h 13"/>
                    <a:gd name="T14" fmla="*/ 0 w 364"/>
                    <a:gd name="T15" fmla="*/ 13 h 13"/>
                    <a:gd name="T16" fmla="*/ 0 w 364"/>
                    <a:gd name="T17" fmla="*/ 28 h 13"/>
                    <a:gd name="T18" fmla="*/ 28 w 364"/>
                    <a:gd name="T19" fmla="*/ 28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4"/>
                    <a:gd name="T31" fmla="*/ 0 h 13"/>
                    <a:gd name="T32" fmla="*/ 364 w 364"/>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4" h="13">
                      <a:moveTo>
                        <a:pt x="13" y="13"/>
                      </a:moveTo>
                      <a:cubicBezTo>
                        <a:pt x="351" y="13"/>
                        <a:pt x="351" y="13"/>
                        <a:pt x="351" y="13"/>
                      </a:cubicBezTo>
                      <a:cubicBezTo>
                        <a:pt x="351" y="13"/>
                        <a:pt x="351" y="13"/>
                        <a:pt x="351" y="13"/>
                      </a:cubicBezTo>
                      <a:cubicBezTo>
                        <a:pt x="364" y="13"/>
                        <a:pt x="364" y="13"/>
                        <a:pt x="364" y="13"/>
                      </a:cubicBezTo>
                      <a:cubicBezTo>
                        <a:pt x="364" y="6"/>
                        <a:pt x="364" y="6"/>
                        <a:pt x="364" y="6"/>
                      </a:cubicBezTo>
                      <a:cubicBezTo>
                        <a:pt x="364" y="3"/>
                        <a:pt x="362" y="0"/>
                        <a:pt x="359" y="0"/>
                      </a:cubicBezTo>
                      <a:cubicBezTo>
                        <a:pt x="6" y="0"/>
                        <a:pt x="6" y="0"/>
                        <a:pt x="6" y="0"/>
                      </a:cubicBezTo>
                      <a:cubicBezTo>
                        <a:pt x="3" y="0"/>
                        <a:pt x="0" y="3"/>
                        <a:pt x="0" y="6"/>
                      </a:cubicBezTo>
                      <a:cubicBezTo>
                        <a:pt x="0" y="13"/>
                        <a:pt x="0" y="13"/>
                        <a:pt x="0" y="13"/>
                      </a:cubicBezTo>
                      <a:cubicBezTo>
                        <a:pt x="13" y="13"/>
                        <a:pt x="13" y="13"/>
                        <a:pt x="13" y="13"/>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0" name="Rectangle 1642"/>
                <p:cNvSpPr>
                  <a:spLocks noChangeArrowheads="1"/>
                </p:cNvSpPr>
                <p:nvPr/>
              </p:nvSpPr>
              <p:spPr bwMode="gray">
                <a:xfrm>
                  <a:off x="4943" y="2526"/>
                  <a:ext cx="58" cy="11"/>
                </a:xfrm>
                <a:prstGeom prst="rect">
                  <a:avLst/>
                </a:prstGeom>
                <a:solidFill>
                  <a:srgbClr val="DBDBDB"/>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1" name="Rectangle 1643"/>
                <p:cNvSpPr>
                  <a:spLocks noChangeArrowheads="1"/>
                </p:cNvSpPr>
                <p:nvPr/>
              </p:nvSpPr>
              <p:spPr bwMode="gray">
                <a:xfrm>
                  <a:off x="4877" y="2526"/>
                  <a:ext cx="58" cy="11"/>
                </a:xfrm>
                <a:prstGeom prst="rect">
                  <a:avLst/>
                </a:prstGeom>
                <a:solidFill>
                  <a:srgbClr val="DBDBDB"/>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2" name="Rectangle 1644"/>
                <p:cNvSpPr>
                  <a:spLocks noChangeArrowheads="1"/>
                </p:cNvSpPr>
                <p:nvPr/>
              </p:nvSpPr>
              <p:spPr bwMode="gray">
                <a:xfrm>
                  <a:off x="5213" y="3096"/>
                  <a:ext cx="91" cy="32"/>
                </a:xfrm>
                <a:prstGeom prst="rect">
                  <a:avLst/>
                </a:prstGeom>
                <a:solidFill>
                  <a:srgbClr val="54545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3" name="Rectangle 1645"/>
                <p:cNvSpPr>
                  <a:spLocks noChangeArrowheads="1"/>
                </p:cNvSpPr>
                <p:nvPr/>
              </p:nvSpPr>
              <p:spPr bwMode="gray">
                <a:xfrm>
                  <a:off x="4574" y="3096"/>
                  <a:ext cx="90" cy="32"/>
                </a:xfrm>
                <a:prstGeom prst="rect">
                  <a:avLst/>
                </a:prstGeom>
                <a:solidFill>
                  <a:srgbClr val="54545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4" name="Rectangle 1646"/>
                <p:cNvSpPr>
                  <a:spLocks noChangeArrowheads="1"/>
                </p:cNvSpPr>
                <p:nvPr/>
              </p:nvSpPr>
              <p:spPr bwMode="gray">
                <a:xfrm>
                  <a:off x="4352" y="3334"/>
                  <a:ext cx="1171" cy="21"/>
                </a:xfrm>
                <a:prstGeom prst="rect">
                  <a:avLst/>
                </a:prstGeom>
                <a:gradFill rotWithShape="1">
                  <a:gsLst>
                    <a:gs pos="0">
                      <a:srgbClr val="000000"/>
                    </a:gs>
                    <a:gs pos="50000">
                      <a:srgbClr val="949494"/>
                    </a:gs>
                    <a:gs pos="100000">
                      <a:srgbClr val="000000"/>
                    </a:gs>
                  </a:gsLst>
                  <a:lin ang="0" scaled="1"/>
                </a:gra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5" name="Freeform 1647"/>
                <p:cNvSpPr>
                  <a:spLocks/>
                </p:cNvSpPr>
                <p:nvPr/>
              </p:nvSpPr>
              <p:spPr bwMode="gray">
                <a:xfrm>
                  <a:off x="4352" y="3355"/>
                  <a:ext cx="1171" cy="38"/>
                </a:xfrm>
                <a:custGeom>
                  <a:avLst/>
                  <a:gdLst>
                    <a:gd name="T0" fmla="*/ 0 w 543"/>
                    <a:gd name="T1" fmla="*/ 0 h 17"/>
                    <a:gd name="T2" fmla="*/ 0 w 543"/>
                    <a:gd name="T3" fmla="*/ 16 h 17"/>
                    <a:gd name="T4" fmla="*/ 28 w 543"/>
                    <a:gd name="T5" fmla="*/ 38 h 17"/>
                    <a:gd name="T6" fmla="*/ 1145 w 543"/>
                    <a:gd name="T7" fmla="*/ 38 h 17"/>
                    <a:gd name="T8" fmla="*/ 1171 w 543"/>
                    <a:gd name="T9" fmla="*/ 16 h 17"/>
                    <a:gd name="T10" fmla="*/ 1171 w 543"/>
                    <a:gd name="T11" fmla="*/ 0 h 17"/>
                    <a:gd name="T12" fmla="*/ 0 w 543"/>
                    <a:gd name="T13" fmla="*/ 0 h 17"/>
                    <a:gd name="T14" fmla="*/ 0 60000 65536"/>
                    <a:gd name="T15" fmla="*/ 0 60000 65536"/>
                    <a:gd name="T16" fmla="*/ 0 60000 65536"/>
                    <a:gd name="T17" fmla="*/ 0 60000 65536"/>
                    <a:gd name="T18" fmla="*/ 0 60000 65536"/>
                    <a:gd name="T19" fmla="*/ 0 60000 65536"/>
                    <a:gd name="T20" fmla="*/ 0 60000 65536"/>
                    <a:gd name="T21" fmla="*/ 0 w 543"/>
                    <a:gd name="T22" fmla="*/ 0 h 17"/>
                    <a:gd name="T23" fmla="*/ 543 w 543"/>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3" h="17">
                      <a:moveTo>
                        <a:pt x="0" y="0"/>
                      </a:moveTo>
                      <a:cubicBezTo>
                        <a:pt x="0" y="7"/>
                        <a:pt x="0" y="7"/>
                        <a:pt x="0" y="7"/>
                      </a:cubicBezTo>
                      <a:cubicBezTo>
                        <a:pt x="0" y="13"/>
                        <a:pt x="6" y="17"/>
                        <a:pt x="13" y="17"/>
                      </a:cubicBezTo>
                      <a:cubicBezTo>
                        <a:pt x="531" y="17"/>
                        <a:pt x="531" y="17"/>
                        <a:pt x="531" y="17"/>
                      </a:cubicBezTo>
                      <a:cubicBezTo>
                        <a:pt x="537" y="17"/>
                        <a:pt x="543" y="13"/>
                        <a:pt x="543" y="7"/>
                      </a:cubicBezTo>
                      <a:cubicBezTo>
                        <a:pt x="543" y="0"/>
                        <a:pt x="543" y="0"/>
                        <a:pt x="543" y="0"/>
                      </a:cubicBezTo>
                      <a:lnTo>
                        <a:pt x="0" y="0"/>
                      </a:ln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6" name="Freeform 1648"/>
                <p:cNvSpPr>
                  <a:spLocks/>
                </p:cNvSpPr>
                <p:nvPr/>
              </p:nvSpPr>
              <p:spPr bwMode="gray">
                <a:xfrm>
                  <a:off x="4458" y="3139"/>
                  <a:ext cx="960" cy="107"/>
                </a:xfrm>
                <a:custGeom>
                  <a:avLst/>
                  <a:gdLst>
                    <a:gd name="T0" fmla="*/ 874 w 445"/>
                    <a:gd name="T1" fmla="*/ 15 h 49"/>
                    <a:gd name="T2" fmla="*/ 839 w 445"/>
                    <a:gd name="T3" fmla="*/ 0 h 49"/>
                    <a:gd name="T4" fmla="*/ 123 w 445"/>
                    <a:gd name="T5" fmla="*/ 0 h 49"/>
                    <a:gd name="T6" fmla="*/ 88 w 445"/>
                    <a:gd name="T7" fmla="*/ 15 h 49"/>
                    <a:gd name="T8" fmla="*/ 0 w 445"/>
                    <a:gd name="T9" fmla="*/ 107 h 49"/>
                    <a:gd name="T10" fmla="*/ 960 w 445"/>
                    <a:gd name="T11" fmla="*/ 107 h 49"/>
                    <a:gd name="T12" fmla="*/ 874 w 445"/>
                    <a:gd name="T13" fmla="*/ 15 h 49"/>
                    <a:gd name="T14" fmla="*/ 0 60000 65536"/>
                    <a:gd name="T15" fmla="*/ 0 60000 65536"/>
                    <a:gd name="T16" fmla="*/ 0 60000 65536"/>
                    <a:gd name="T17" fmla="*/ 0 60000 65536"/>
                    <a:gd name="T18" fmla="*/ 0 60000 65536"/>
                    <a:gd name="T19" fmla="*/ 0 60000 65536"/>
                    <a:gd name="T20" fmla="*/ 0 60000 65536"/>
                    <a:gd name="T21" fmla="*/ 0 w 445"/>
                    <a:gd name="T22" fmla="*/ 0 h 49"/>
                    <a:gd name="T23" fmla="*/ 445 w 445"/>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5" h="49">
                      <a:moveTo>
                        <a:pt x="405" y="7"/>
                      </a:moveTo>
                      <a:cubicBezTo>
                        <a:pt x="401" y="3"/>
                        <a:pt x="394" y="0"/>
                        <a:pt x="389" y="0"/>
                      </a:cubicBezTo>
                      <a:cubicBezTo>
                        <a:pt x="57" y="0"/>
                        <a:pt x="57" y="0"/>
                        <a:pt x="57" y="0"/>
                      </a:cubicBezTo>
                      <a:cubicBezTo>
                        <a:pt x="52" y="0"/>
                        <a:pt x="45" y="3"/>
                        <a:pt x="41" y="7"/>
                      </a:cubicBezTo>
                      <a:cubicBezTo>
                        <a:pt x="0" y="49"/>
                        <a:pt x="0" y="49"/>
                        <a:pt x="0" y="49"/>
                      </a:cubicBezTo>
                      <a:cubicBezTo>
                        <a:pt x="445" y="49"/>
                        <a:pt x="445" y="49"/>
                        <a:pt x="445" y="49"/>
                      </a:cubicBezTo>
                      <a:lnTo>
                        <a:pt x="405" y="7"/>
                      </a:lnTo>
                      <a:close/>
                    </a:path>
                  </a:pathLst>
                </a:custGeom>
                <a:solidFill>
                  <a:srgbClr val="B2B2B2"/>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7" name="Freeform 1649"/>
                <p:cNvSpPr>
                  <a:spLocks/>
                </p:cNvSpPr>
                <p:nvPr/>
              </p:nvSpPr>
              <p:spPr bwMode="gray">
                <a:xfrm>
                  <a:off x="4829" y="3257"/>
                  <a:ext cx="220" cy="61"/>
                </a:xfrm>
                <a:custGeom>
                  <a:avLst/>
                  <a:gdLst>
                    <a:gd name="T0" fmla="*/ 11 w 102"/>
                    <a:gd name="T1" fmla="*/ 61 h 29"/>
                    <a:gd name="T2" fmla="*/ 2 w 102"/>
                    <a:gd name="T3" fmla="*/ 48 h 29"/>
                    <a:gd name="T4" fmla="*/ 13 w 102"/>
                    <a:gd name="T5" fmla="*/ 13 h 29"/>
                    <a:gd name="T6" fmla="*/ 30 w 102"/>
                    <a:gd name="T7" fmla="*/ 0 h 29"/>
                    <a:gd name="T8" fmla="*/ 190 w 102"/>
                    <a:gd name="T9" fmla="*/ 0 h 29"/>
                    <a:gd name="T10" fmla="*/ 205 w 102"/>
                    <a:gd name="T11" fmla="*/ 13 h 29"/>
                    <a:gd name="T12" fmla="*/ 218 w 102"/>
                    <a:gd name="T13" fmla="*/ 48 h 29"/>
                    <a:gd name="T14" fmla="*/ 207 w 102"/>
                    <a:gd name="T15" fmla="*/ 61 h 29"/>
                    <a:gd name="T16" fmla="*/ 11 w 102"/>
                    <a:gd name="T17" fmla="*/ 61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29"/>
                    <a:gd name="T29" fmla="*/ 102 w 10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29">
                      <a:moveTo>
                        <a:pt x="5" y="29"/>
                      </a:moveTo>
                      <a:cubicBezTo>
                        <a:pt x="2" y="29"/>
                        <a:pt x="0" y="26"/>
                        <a:pt x="1" y="23"/>
                      </a:cubicBezTo>
                      <a:cubicBezTo>
                        <a:pt x="6" y="6"/>
                        <a:pt x="6" y="6"/>
                        <a:pt x="6" y="6"/>
                      </a:cubicBezTo>
                      <a:cubicBezTo>
                        <a:pt x="7" y="3"/>
                        <a:pt x="11" y="0"/>
                        <a:pt x="14" y="0"/>
                      </a:cubicBezTo>
                      <a:cubicBezTo>
                        <a:pt x="88" y="0"/>
                        <a:pt x="88" y="0"/>
                        <a:pt x="88" y="0"/>
                      </a:cubicBezTo>
                      <a:cubicBezTo>
                        <a:pt x="91" y="0"/>
                        <a:pt x="94" y="3"/>
                        <a:pt x="95" y="6"/>
                      </a:cubicBezTo>
                      <a:cubicBezTo>
                        <a:pt x="101" y="23"/>
                        <a:pt x="101" y="23"/>
                        <a:pt x="101" y="23"/>
                      </a:cubicBezTo>
                      <a:cubicBezTo>
                        <a:pt x="102" y="26"/>
                        <a:pt x="100" y="29"/>
                        <a:pt x="96" y="29"/>
                      </a:cubicBezTo>
                      <a:lnTo>
                        <a:pt x="5" y="29"/>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8" name="Freeform 1650"/>
                <p:cNvSpPr>
                  <a:spLocks/>
                </p:cNvSpPr>
                <p:nvPr/>
              </p:nvSpPr>
              <p:spPr bwMode="gray">
                <a:xfrm>
                  <a:off x="4829" y="3257"/>
                  <a:ext cx="220" cy="61"/>
                </a:xfrm>
                <a:custGeom>
                  <a:avLst/>
                  <a:gdLst>
                    <a:gd name="T0" fmla="*/ 11 w 102"/>
                    <a:gd name="T1" fmla="*/ 61 h 29"/>
                    <a:gd name="T2" fmla="*/ 2 w 102"/>
                    <a:gd name="T3" fmla="*/ 48 h 29"/>
                    <a:gd name="T4" fmla="*/ 13 w 102"/>
                    <a:gd name="T5" fmla="*/ 13 h 29"/>
                    <a:gd name="T6" fmla="*/ 30 w 102"/>
                    <a:gd name="T7" fmla="*/ 0 h 29"/>
                    <a:gd name="T8" fmla="*/ 190 w 102"/>
                    <a:gd name="T9" fmla="*/ 0 h 29"/>
                    <a:gd name="T10" fmla="*/ 205 w 102"/>
                    <a:gd name="T11" fmla="*/ 13 h 29"/>
                    <a:gd name="T12" fmla="*/ 218 w 102"/>
                    <a:gd name="T13" fmla="*/ 48 h 29"/>
                    <a:gd name="T14" fmla="*/ 207 w 102"/>
                    <a:gd name="T15" fmla="*/ 61 h 29"/>
                    <a:gd name="T16" fmla="*/ 11 w 102"/>
                    <a:gd name="T17" fmla="*/ 61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29"/>
                    <a:gd name="T29" fmla="*/ 102 w 10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29">
                      <a:moveTo>
                        <a:pt x="5" y="29"/>
                      </a:moveTo>
                      <a:cubicBezTo>
                        <a:pt x="2" y="29"/>
                        <a:pt x="0" y="26"/>
                        <a:pt x="1" y="23"/>
                      </a:cubicBezTo>
                      <a:cubicBezTo>
                        <a:pt x="6" y="6"/>
                        <a:pt x="6" y="6"/>
                        <a:pt x="6" y="6"/>
                      </a:cubicBezTo>
                      <a:cubicBezTo>
                        <a:pt x="7" y="3"/>
                        <a:pt x="11" y="0"/>
                        <a:pt x="14" y="0"/>
                      </a:cubicBezTo>
                      <a:cubicBezTo>
                        <a:pt x="88" y="0"/>
                        <a:pt x="88" y="0"/>
                        <a:pt x="88" y="0"/>
                      </a:cubicBezTo>
                      <a:cubicBezTo>
                        <a:pt x="91" y="0"/>
                        <a:pt x="94" y="3"/>
                        <a:pt x="95" y="6"/>
                      </a:cubicBezTo>
                      <a:cubicBezTo>
                        <a:pt x="101" y="23"/>
                        <a:pt x="101" y="23"/>
                        <a:pt x="101" y="23"/>
                      </a:cubicBezTo>
                      <a:cubicBezTo>
                        <a:pt x="102" y="26"/>
                        <a:pt x="100" y="29"/>
                        <a:pt x="96" y="29"/>
                      </a:cubicBezTo>
                      <a:lnTo>
                        <a:pt x="5" y="29"/>
                      </a:lnTo>
                      <a:close/>
                    </a:path>
                  </a:pathLst>
                </a:custGeom>
                <a:solidFill>
                  <a:srgbClr val="737373"/>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9" name="Rectangle 1651"/>
                <p:cNvSpPr>
                  <a:spLocks noChangeArrowheads="1"/>
                </p:cNvSpPr>
                <p:nvPr/>
              </p:nvSpPr>
              <p:spPr bwMode="gray">
                <a:xfrm>
                  <a:off x="4574" y="2546"/>
                  <a:ext cx="729" cy="522"/>
                </a:xfrm>
                <a:prstGeom prst="rect">
                  <a:avLst/>
                </a:prstGeom>
                <a:noFill/>
                <a:ln w="12700">
                  <a:solidFill>
                    <a:srgbClr val="C0C0C0"/>
                  </a:solidFill>
                  <a:miter lim="800000"/>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sp>
            <p:nvSpPr>
              <p:cNvPr id="85" name="Freeform 1652"/>
              <p:cNvSpPr>
                <a:spLocks noEditPoints="1"/>
              </p:cNvSpPr>
              <p:nvPr/>
            </p:nvSpPr>
            <p:spPr bwMode="gray">
              <a:xfrm>
                <a:off x="1749" y="3148"/>
                <a:ext cx="885" cy="87"/>
              </a:xfrm>
              <a:custGeom>
                <a:avLst/>
                <a:gdLst>
                  <a:gd name="T0" fmla="*/ 142 w 1272"/>
                  <a:gd name="T1" fmla="*/ 1 h 125"/>
                  <a:gd name="T2" fmla="*/ 191 w 1272"/>
                  <a:gd name="T3" fmla="*/ 6 h 125"/>
                  <a:gd name="T4" fmla="*/ 342 w 1272"/>
                  <a:gd name="T5" fmla="*/ 1 h 125"/>
                  <a:gd name="T6" fmla="*/ 346 w 1272"/>
                  <a:gd name="T7" fmla="*/ 6 h 125"/>
                  <a:gd name="T8" fmla="*/ 439 w 1272"/>
                  <a:gd name="T9" fmla="*/ 1 h 125"/>
                  <a:gd name="T10" fmla="*/ 535 w 1272"/>
                  <a:gd name="T11" fmla="*/ 1 h 125"/>
                  <a:gd name="T12" fmla="*/ 543 w 1272"/>
                  <a:gd name="T13" fmla="*/ 6 h 125"/>
                  <a:gd name="T14" fmla="*/ 691 w 1272"/>
                  <a:gd name="T15" fmla="*/ 6 h 125"/>
                  <a:gd name="T16" fmla="*/ 694 w 1272"/>
                  <a:gd name="T17" fmla="*/ 1 h 125"/>
                  <a:gd name="T18" fmla="*/ 808 w 1272"/>
                  <a:gd name="T19" fmla="*/ 6 h 125"/>
                  <a:gd name="T20" fmla="*/ 115 w 1272"/>
                  <a:gd name="T21" fmla="*/ 22 h 125"/>
                  <a:gd name="T22" fmla="*/ 228 w 1272"/>
                  <a:gd name="T23" fmla="*/ 8 h 125"/>
                  <a:gd name="T24" fmla="*/ 278 w 1272"/>
                  <a:gd name="T25" fmla="*/ 22 h 125"/>
                  <a:gd name="T26" fmla="*/ 378 w 1272"/>
                  <a:gd name="T27" fmla="*/ 8 h 125"/>
                  <a:gd name="T28" fmla="*/ 382 w 1272"/>
                  <a:gd name="T29" fmla="*/ 22 h 125"/>
                  <a:gd name="T30" fmla="*/ 484 w 1272"/>
                  <a:gd name="T31" fmla="*/ 22 h 125"/>
                  <a:gd name="T32" fmla="*/ 580 w 1272"/>
                  <a:gd name="T33" fmla="*/ 22 h 125"/>
                  <a:gd name="T34" fmla="*/ 630 w 1272"/>
                  <a:gd name="T35" fmla="*/ 8 h 125"/>
                  <a:gd name="T36" fmla="*/ 740 w 1272"/>
                  <a:gd name="T37" fmla="*/ 22 h 125"/>
                  <a:gd name="T38" fmla="*/ 747 w 1272"/>
                  <a:gd name="T39" fmla="*/ 22 h 125"/>
                  <a:gd name="T40" fmla="*/ 189 w 1272"/>
                  <a:gd name="T41" fmla="*/ 23 h 125"/>
                  <a:gd name="T42" fmla="*/ 196 w 1272"/>
                  <a:gd name="T43" fmla="*/ 23 h 125"/>
                  <a:gd name="T44" fmla="*/ 297 w 1272"/>
                  <a:gd name="T45" fmla="*/ 37 h 125"/>
                  <a:gd name="T46" fmla="*/ 400 w 1272"/>
                  <a:gd name="T47" fmla="*/ 23 h 125"/>
                  <a:gd name="T48" fmla="*/ 404 w 1272"/>
                  <a:gd name="T49" fmla="*/ 37 h 125"/>
                  <a:gd name="T50" fmla="*/ 559 w 1272"/>
                  <a:gd name="T51" fmla="*/ 37 h 125"/>
                  <a:gd name="T52" fmla="*/ 613 w 1272"/>
                  <a:gd name="T53" fmla="*/ 37 h 125"/>
                  <a:gd name="T54" fmla="*/ 724 w 1272"/>
                  <a:gd name="T55" fmla="*/ 37 h 125"/>
                  <a:gd name="T56" fmla="*/ 731 w 1272"/>
                  <a:gd name="T57" fmla="*/ 37 h 125"/>
                  <a:gd name="T58" fmla="*/ 788 w 1272"/>
                  <a:gd name="T59" fmla="*/ 37 h 125"/>
                  <a:gd name="T60" fmla="*/ 191 w 1272"/>
                  <a:gd name="T61" fmla="*/ 38 h 125"/>
                  <a:gd name="T62" fmla="*/ 239 w 1272"/>
                  <a:gd name="T63" fmla="*/ 53 h 125"/>
                  <a:gd name="T64" fmla="*/ 357 w 1272"/>
                  <a:gd name="T65" fmla="*/ 38 h 125"/>
                  <a:gd name="T66" fmla="*/ 360 w 1272"/>
                  <a:gd name="T67" fmla="*/ 53 h 125"/>
                  <a:gd name="T68" fmla="*/ 465 w 1272"/>
                  <a:gd name="T69" fmla="*/ 38 h 125"/>
                  <a:gd name="T70" fmla="*/ 526 w 1272"/>
                  <a:gd name="T71" fmla="*/ 38 h 125"/>
                  <a:gd name="T72" fmla="*/ 585 w 1272"/>
                  <a:gd name="T73" fmla="*/ 53 h 125"/>
                  <a:gd name="T74" fmla="*/ 750 w 1272"/>
                  <a:gd name="T75" fmla="*/ 52 h 125"/>
                  <a:gd name="T76" fmla="*/ 840 w 1272"/>
                  <a:gd name="T77" fmla="*/ 38 h 125"/>
                  <a:gd name="T78" fmla="*/ 154 w 1272"/>
                  <a:gd name="T79" fmla="*/ 54 h 125"/>
                  <a:gd name="T80" fmla="*/ 209 w 1272"/>
                  <a:gd name="T81" fmla="*/ 69 h 125"/>
                  <a:gd name="T82" fmla="*/ 321 w 1272"/>
                  <a:gd name="T83" fmla="*/ 69 h 125"/>
                  <a:gd name="T84" fmla="*/ 390 w 1272"/>
                  <a:gd name="T85" fmla="*/ 54 h 125"/>
                  <a:gd name="T86" fmla="*/ 446 w 1272"/>
                  <a:gd name="T87" fmla="*/ 54 h 125"/>
                  <a:gd name="T88" fmla="*/ 557 w 1272"/>
                  <a:gd name="T89" fmla="*/ 69 h 125"/>
                  <a:gd name="T90" fmla="*/ 666 w 1272"/>
                  <a:gd name="T91" fmla="*/ 54 h 125"/>
                  <a:gd name="T92" fmla="*/ 683 w 1272"/>
                  <a:gd name="T93" fmla="*/ 68 h 125"/>
                  <a:gd name="T94" fmla="*/ 14 w 1272"/>
                  <a:gd name="T95" fmla="*/ 72 h 125"/>
                  <a:gd name="T96" fmla="*/ 113 w 1272"/>
                  <a:gd name="T97" fmla="*/ 87 h 125"/>
                  <a:gd name="T98" fmla="*/ 120 w 1272"/>
                  <a:gd name="T99" fmla="*/ 87 h 125"/>
                  <a:gd name="T100" fmla="*/ 261 w 1272"/>
                  <a:gd name="T101" fmla="*/ 86 h 125"/>
                  <a:gd name="T102" fmla="*/ 632 w 1272"/>
                  <a:gd name="T103" fmla="*/ 70 h 125"/>
                  <a:gd name="T104" fmla="*/ 703 w 1272"/>
                  <a:gd name="T105" fmla="*/ 79 h 125"/>
                  <a:gd name="T106" fmla="*/ 762 w 1272"/>
                  <a:gd name="T107" fmla="*/ 77 h 125"/>
                  <a:gd name="T108" fmla="*/ 763 w 1272"/>
                  <a:gd name="T109" fmla="*/ 79 h 12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72"/>
                  <a:gd name="T166" fmla="*/ 0 h 125"/>
                  <a:gd name="T167" fmla="*/ 1272 w 1272"/>
                  <a:gd name="T168" fmla="*/ 125 h 12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72" h="125">
                    <a:moveTo>
                      <a:pt x="195" y="1"/>
                    </a:moveTo>
                    <a:cubicBezTo>
                      <a:pt x="168" y="1"/>
                      <a:pt x="142" y="1"/>
                      <a:pt x="115" y="1"/>
                    </a:cubicBezTo>
                    <a:cubicBezTo>
                      <a:pt x="112" y="4"/>
                      <a:pt x="110" y="6"/>
                      <a:pt x="107" y="9"/>
                    </a:cubicBezTo>
                    <a:cubicBezTo>
                      <a:pt x="134" y="9"/>
                      <a:pt x="161" y="9"/>
                      <a:pt x="188" y="9"/>
                    </a:cubicBezTo>
                    <a:cubicBezTo>
                      <a:pt x="191" y="6"/>
                      <a:pt x="192" y="4"/>
                      <a:pt x="195" y="1"/>
                    </a:cubicBezTo>
                    <a:close/>
                    <a:moveTo>
                      <a:pt x="272" y="1"/>
                    </a:moveTo>
                    <a:cubicBezTo>
                      <a:pt x="249" y="1"/>
                      <a:pt x="226" y="1"/>
                      <a:pt x="204" y="1"/>
                    </a:cubicBezTo>
                    <a:cubicBezTo>
                      <a:pt x="201" y="4"/>
                      <a:pt x="199" y="6"/>
                      <a:pt x="197" y="9"/>
                    </a:cubicBezTo>
                    <a:cubicBezTo>
                      <a:pt x="221" y="9"/>
                      <a:pt x="242" y="9"/>
                      <a:pt x="266" y="9"/>
                    </a:cubicBezTo>
                    <a:cubicBezTo>
                      <a:pt x="268" y="6"/>
                      <a:pt x="269" y="4"/>
                      <a:pt x="272" y="1"/>
                    </a:cubicBezTo>
                    <a:close/>
                    <a:moveTo>
                      <a:pt x="342" y="9"/>
                    </a:moveTo>
                    <a:cubicBezTo>
                      <a:pt x="344" y="6"/>
                      <a:pt x="345" y="4"/>
                      <a:pt x="347" y="1"/>
                    </a:cubicBezTo>
                    <a:cubicBezTo>
                      <a:pt x="325" y="1"/>
                      <a:pt x="303" y="1"/>
                      <a:pt x="281" y="1"/>
                    </a:cubicBezTo>
                    <a:cubicBezTo>
                      <a:pt x="279" y="4"/>
                      <a:pt x="278" y="6"/>
                      <a:pt x="275" y="9"/>
                    </a:cubicBezTo>
                    <a:cubicBezTo>
                      <a:pt x="298" y="9"/>
                      <a:pt x="319" y="9"/>
                      <a:pt x="342" y="9"/>
                    </a:cubicBezTo>
                    <a:close/>
                    <a:moveTo>
                      <a:pt x="420" y="1"/>
                    </a:moveTo>
                    <a:cubicBezTo>
                      <a:pt x="399" y="1"/>
                      <a:pt x="378" y="1"/>
                      <a:pt x="357" y="1"/>
                    </a:cubicBezTo>
                    <a:cubicBezTo>
                      <a:pt x="355" y="4"/>
                      <a:pt x="354" y="6"/>
                      <a:pt x="352" y="9"/>
                    </a:cubicBezTo>
                    <a:cubicBezTo>
                      <a:pt x="374" y="9"/>
                      <a:pt x="394" y="9"/>
                      <a:pt x="417" y="9"/>
                    </a:cubicBezTo>
                    <a:cubicBezTo>
                      <a:pt x="418" y="6"/>
                      <a:pt x="419" y="4"/>
                      <a:pt x="420" y="1"/>
                    </a:cubicBezTo>
                    <a:close/>
                    <a:moveTo>
                      <a:pt x="492" y="1"/>
                    </a:moveTo>
                    <a:cubicBezTo>
                      <a:pt x="471" y="1"/>
                      <a:pt x="450" y="1"/>
                      <a:pt x="430" y="1"/>
                    </a:cubicBezTo>
                    <a:cubicBezTo>
                      <a:pt x="428" y="4"/>
                      <a:pt x="427" y="6"/>
                      <a:pt x="426" y="9"/>
                    </a:cubicBezTo>
                    <a:cubicBezTo>
                      <a:pt x="448" y="9"/>
                      <a:pt x="467" y="9"/>
                      <a:pt x="489" y="9"/>
                    </a:cubicBezTo>
                    <a:cubicBezTo>
                      <a:pt x="490" y="6"/>
                      <a:pt x="491" y="4"/>
                      <a:pt x="492" y="1"/>
                    </a:cubicBezTo>
                    <a:close/>
                    <a:moveTo>
                      <a:pt x="561" y="1"/>
                    </a:moveTo>
                    <a:cubicBezTo>
                      <a:pt x="540" y="1"/>
                      <a:pt x="520" y="1"/>
                      <a:pt x="500" y="1"/>
                    </a:cubicBezTo>
                    <a:cubicBezTo>
                      <a:pt x="499" y="4"/>
                      <a:pt x="498" y="6"/>
                      <a:pt x="497" y="9"/>
                    </a:cubicBezTo>
                    <a:cubicBezTo>
                      <a:pt x="519" y="9"/>
                      <a:pt x="538" y="9"/>
                      <a:pt x="559" y="9"/>
                    </a:cubicBezTo>
                    <a:cubicBezTo>
                      <a:pt x="560" y="6"/>
                      <a:pt x="560" y="4"/>
                      <a:pt x="561" y="1"/>
                    </a:cubicBezTo>
                    <a:close/>
                    <a:moveTo>
                      <a:pt x="631" y="1"/>
                    </a:moveTo>
                    <a:cubicBezTo>
                      <a:pt x="611" y="1"/>
                      <a:pt x="590" y="1"/>
                      <a:pt x="570" y="1"/>
                    </a:cubicBezTo>
                    <a:cubicBezTo>
                      <a:pt x="570" y="4"/>
                      <a:pt x="570" y="6"/>
                      <a:pt x="569" y="9"/>
                    </a:cubicBezTo>
                    <a:cubicBezTo>
                      <a:pt x="591" y="9"/>
                      <a:pt x="610" y="9"/>
                      <a:pt x="631" y="9"/>
                    </a:cubicBezTo>
                    <a:cubicBezTo>
                      <a:pt x="631" y="6"/>
                      <a:pt x="631" y="4"/>
                      <a:pt x="631" y="1"/>
                    </a:cubicBezTo>
                    <a:close/>
                    <a:moveTo>
                      <a:pt x="701" y="9"/>
                    </a:moveTo>
                    <a:cubicBezTo>
                      <a:pt x="701" y="6"/>
                      <a:pt x="700" y="4"/>
                      <a:pt x="699" y="1"/>
                    </a:cubicBezTo>
                    <a:cubicBezTo>
                      <a:pt x="678" y="1"/>
                      <a:pt x="660" y="1"/>
                      <a:pt x="639" y="1"/>
                    </a:cubicBezTo>
                    <a:cubicBezTo>
                      <a:pt x="639" y="4"/>
                      <a:pt x="639" y="6"/>
                      <a:pt x="639" y="9"/>
                    </a:cubicBezTo>
                    <a:cubicBezTo>
                      <a:pt x="661" y="9"/>
                      <a:pt x="680" y="9"/>
                      <a:pt x="701" y="9"/>
                    </a:cubicBezTo>
                    <a:close/>
                    <a:moveTo>
                      <a:pt x="772" y="9"/>
                    </a:moveTo>
                    <a:cubicBezTo>
                      <a:pt x="771" y="6"/>
                      <a:pt x="770" y="4"/>
                      <a:pt x="769" y="1"/>
                    </a:cubicBezTo>
                    <a:cubicBezTo>
                      <a:pt x="748" y="1"/>
                      <a:pt x="729" y="1"/>
                      <a:pt x="708" y="1"/>
                    </a:cubicBezTo>
                    <a:cubicBezTo>
                      <a:pt x="708" y="4"/>
                      <a:pt x="709" y="6"/>
                      <a:pt x="710" y="9"/>
                    </a:cubicBezTo>
                    <a:cubicBezTo>
                      <a:pt x="731" y="9"/>
                      <a:pt x="750" y="9"/>
                      <a:pt x="772" y="9"/>
                    </a:cubicBezTo>
                    <a:close/>
                    <a:moveTo>
                      <a:pt x="844" y="9"/>
                    </a:moveTo>
                    <a:cubicBezTo>
                      <a:pt x="843" y="6"/>
                      <a:pt x="842" y="4"/>
                      <a:pt x="840" y="1"/>
                    </a:cubicBezTo>
                    <a:cubicBezTo>
                      <a:pt x="818" y="1"/>
                      <a:pt x="799" y="1"/>
                      <a:pt x="778" y="1"/>
                    </a:cubicBezTo>
                    <a:cubicBezTo>
                      <a:pt x="779" y="4"/>
                      <a:pt x="780" y="6"/>
                      <a:pt x="781" y="9"/>
                    </a:cubicBezTo>
                    <a:cubicBezTo>
                      <a:pt x="803" y="9"/>
                      <a:pt x="822" y="9"/>
                      <a:pt x="844" y="9"/>
                    </a:cubicBezTo>
                    <a:close/>
                    <a:moveTo>
                      <a:pt x="917" y="9"/>
                    </a:moveTo>
                    <a:cubicBezTo>
                      <a:pt x="915" y="6"/>
                      <a:pt x="914" y="4"/>
                      <a:pt x="911" y="1"/>
                    </a:cubicBezTo>
                    <a:cubicBezTo>
                      <a:pt x="889" y="1"/>
                      <a:pt x="870" y="1"/>
                      <a:pt x="848" y="1"/>
                    </a:cubicBezTo>
                    <a:cubicBezTo>
                      <a:pt x="850" y="4"/>
                      <a:pt x="851" y="6"/>
                      <a:pt x="852" y="9"/>
                    </a:cubicBezTo>
                    <a:cubicBezTo>
                      <a:pt x="875" y="9"/>
                      <a:pt x="895" y="9"/>
                      <a:pt x="917" y="9"/>
                    </a:cubicBezTo>
                    <a:close/>
                    <a:moveTo>
                      <a:pt x="993" y="9"/>
                    </a:moveTo>
                    <a:cubicBezTo>
                      <a:pt x="991" y="6"/>
                      <a:pt x="989" y="4"/>
                      <a:pt x="987" y="1"/>
                    </a:cubicBezTo>
                    <a:cubicBezTo>
                      <a:pt x="964" y="1"/>
                      <a:pt x="944" y="1"/>
                      <a:pt x="921" y="1"/>
                    </a:cubicBezTo>
                    <a:cubicBezTo>
                      <a:pt x="923" y="4"/>
                      <a:pt x="924" y="6"/>
                      <a:pt x="927" y="9"/>
                    </a:cubicBezTo>
                    <a:cubicBezTo>
                      <a:pt x="950" y="9"/>
                      <a:pt x="970" y="9"/>
                      <a:pt x="993" y="9"/>
                    </a:cubicBezTo>
                    <a:close/>
                    <a:moveTo>
                      <a:pt x="1073" y="9"/>
                    </a:moveTo>
                    <a:cubicBezTo>
                      <a:pt x="1070" y="6"/>
                      <a:pt x="1068" y="4"/>
                      <a:pt x="1065" y="0"/>
                    </a:cubicBezTo>
                    <a:cubicBezTo>
                      <a:pt x="1041" y="0"/>
                      <a:pt x="1020" y="0"/>
                      <a:pt x="997" y="1"/>
                    </a:cubicBezTo>
                    <a:cubicBezTo>
                      <a:pt x="1000" y="4"/>
                      <a:pt x="1001" y="6"/>
                      <a:pt x="1004" y="9"/>
                    </a:cubicBezTo>
                    <a:cubicBezTo>
                      <a:pt x="1028" y="9"/>
                      <a:pt x="1049" y="9"/>
                      <a:pt x="1073" y="9"/>
                    </a:cubicBezTo>
                    <a:close/>
                    <a:moveTo>
                      <a:pt x="1162" y="9"/>
                    </a:moveTo>
                    <a:cubicBezTo>
                      <a:pt x="1159" y="6"/>
                      <a:pt x="1157" y="4"/>
                      <a:pt x="1154" y="0"/>
                    </a:cubicBezTo>
                    <a:cubicBezTo>
                      <a:pt x="1127" y="0"/>
                      <a:pt x="1101" y="0"/>
                      <a:pt x="1075" y="0"/>
                    </a:cubicBezTo>
                    <a:cubicBezTo>
                      <a:pt x="1078" y="4"/>
                      <a:pt x="1079" y="6"/>
                      <a:pt x="1083" y="9"/>
                    </a:cubicBezTo>
                    <a:cubicBezTo>
                      <a:pt x="1109" y="9"/>
                      <a:pt x="1136" y="9"/>
                      <a:pt x="1162" y="9"/>
                    </a:cubicBezTo>
                    <a:close/>
                    <a:moveTo>
                      <a:pt x="157" y="31"/>
                    </a:moveTo>
                    <a:cubicBezTo>
                      <a:pt x="164" y="23"/>
                      <a:pt x="167" y="19"/>
                      <a:pt x="174" y="11"/>
                    </a:cubicBezTo>
                    <a:cubicBezTo>
                      <a:pt x="150" y="11"/>
                      <a:pt x="129" y="11"/>
                      <a:pt x="105" y="11"/>
                    </a:cubicBezTo>
                    <a:cubicBezTo>
                      <a:pt x="98" y="19"/>
                      <a:pt x="95" y="23"/>
                      <a:pt x="87" y="31"/>
                    </a:cubicBezTo>
                    <a:cubicBezTo>
                      <a:pt x="111" y="31"/>
                      <a:pt x="133" y="31"/>
                      <a:pt x="157" y="31"/>
                    </a:cubicBezTo>
                    <a:close/>
                    <a:moveTo>
                      <a:pt x="182" y="11"/>
                    </a:moveTo>
                    <a:cubicBezTo>
                      <a:pt x="176" y="19"/>
                      <a:pt x="173" y="23"/>
                      <a:pt x="166" y="31"/>
                    </a:cubicBezTo>
                    <a:cubicBezTo>
                      <a:pt x="190" y="31"/>
                      <a:pt x="212" y="31"/>
                      <a:pt x="236" y="31"/>
                    </a:cubicBezTo>
                    <a:cubicBezTo>
                      <a:pt x="242" y="23"/>
                      <a:pt x="245" y="19"/>
                      <a:pt x="251" y="11"/>
                    </a:cubicBezTo>
                    <a:cubicBezTo>
                      <a:pt x="227" y="11"/>
                      <a:pt x="206" y="11"/>
                      <a:pt x="182" y="11"/>
                    </a:cubicBezTo>
                    <a:close/>
                    <a:moveTo>
                      <a:pt x="260" y="11"/>
                    </a:moveTo>
                    <a:cubicBezTo>
                      <a:pt x="255" y="19"/>
                      <a:pt x="252" y="23"/>
                      <a:pt x="246" y="31"/>
                    </a:cubicBezTo>
                    <a:cubicBezTo>
                      <a:pt x="269" y="31"/>
                      <a:pt x="290" y="31"/>
                      <a:pt x="314" y="31"/>
                    </a:cubicBezTo>
                    <a:cubicBezTo>
                      <a:pt x="319" y="23"/>
                      <a:pt x="322" y="19"/>
                      <a:pt x="327" y="11"/>
                    </a:cubicBezTo>
                    <a:cubicBezTo>
                      <a:pt x="304" y="11"/>
                      <a:pt x="283" y="11"/>
                      <a:pt x="260" y="11"/>
                    </a:cubicBezTo>
                    <a:close/>
                    <a:moveTo>
                      <a:pt x="401" y="11"/>
                    </a:moveTo>
                    <a:cubicBezTo>
                      <a:pt x="379" y="11"/>
                      <a:pt x="359" y="11"/>
                      <a:pt x="337" y="11"/>
                    </a:cubicBezTo>
                    <a:cubicBezTo>
                      <a:pt x="332" y="19"/>
                      <a:pt x="329" y="23"/>
                      <a:pt x="324" y="31"/>
                    </a:cubicBezTo>
                    <a:cubicBezTo>
                      <a:pt x="347" y="31"/>
                      <a:pt x="368" y="31"/>
                      <a:pt x="391" y="31"/>
                    </a:cubicBezTo>
                    <a:cubicBezTo>
                      <a:pt x="395" y="23"/>
                      <a:pt x="397" y="19"/>
                      <a:pt x="401" y="11"/>
                    </a:cubicBezTo>
                    <a:close/>
                    <a:moveTo>
                      <a:pt x="400" y="31"/>
                    </a:moveTo>
                    <a:cubicBezTo>
                      <a:pt x="423" y="31"/>
                      <a:pt x="443" y="31"/>
                      <a:pt x="466" y="31"/>
                    </a:cubicBezTo>
                    <a:cubicBezTo>
                      <a:pt x="469" y="23"/>
                      <a:pt x="470" y="19"/>
                      <a:pt x="473" y="11"/>
                    </a:cubicBezTo>
                    <a:cubicBezTo>
                      <a:pt x="451" y="11"/>
                      <a:pt x="432" y="11"/>
                      <a:pt x="410" y="11"/>
                    </a:cubicBezTo>
                    <a:cubicBezTo>
                      <a:pt x="406" y="19"/>
                      <a:pt x="404" y="23"/>
                      <a:pt x="400" y="31"/>
                    </a:cubicBezTo>
                    <a:close/>
                    <a:moveTo>
                      <a:pt x="475" y="31"/>
                    </a:moveTo>
                    <a:cubicBezTo>
                      <a:pt x="498" y="31"/>
                      <a:pt x="518" y="31"/>
                      <a:pt x="540" y="31"/>
                    </a:cubicBezTo>
                    <a:cubicBezTo>
                      <a:pt x="542" y="23"/>
                      <a:pt x="542" y="19"/>
                      <a:pt x="544" y="11"/>
                    </a:cubicBezTo>
                    <a:cubicBezTo>
                      <a:pt x="522" y="11"/>
                      <a:pt x="503" y="11"/>
                      <a:pt x="482" y="11"/>
                    </a:cubicBezTo>
                    <a:cubicBezTo>
                      <a:pt x="479" y="19"/>
                      <a:pt x="478" y="23"/>
                      <a:pt x="475" y="31"/>
                    </a:cubicBezTo>
                    <a:close/>
                    <a:moveTo>
                      <a:pt x="549" y="31"/>
                    </a:moveTo>
                    <a:cubicBezTo>
                      <a:pt x="571" y="31"/>
                      <a:pt x="591" y="31"/>
                      <a:pt x="613" y="31"/>
                    </a:cubicBezTo>
                    <a:cubicBezTo>
                      <a:pt x="613" y="23"/>
                      <a:pt x="613" y="19"/>
                      <a:pt x="613" y="11"/>
                    </a:cubicBezTo>
                    <a:cubicBezTo>
                      <a:pt x="592" y="11"/>
                      <a:pt x="573" y="11"/>
                      <a:pt x="552" y="11"/>
                    </a:cubicBezTo>
                    <a:cubicBezTo>
                      <a:pt x="551" y="19"/>
                      <a:pt x="550" y="23"/>
                      <a:pt x="549" y="31"/>
                    </a:cubicBezTo>
                    <a:close/>
                    <a:moveTo>
                      <a:pt x="622" y="11"/>
                    </a:moveTo>
                    <a:cubicBezTo>
                      <a:pt x="622" y="19"/>
                      <a:pt x="622" y="23"/>
                      <a:pt x="622" y="31"/>
                    </a:cubicBezTo>
                    <a:cubicBezTo>
                      <a:pt x="644" y="31"/>
                      <a:pt x="664" y="31"/>
                      <a:pt x="686" y="31"/>
                    </a:cubicBezTo>
                    <a:cubicBezTo>
                      <a:pt x="685" y="23"/>
                      <a:pt x="685" y="19"/>
                      <a:pt x="683" y="11"/>
                    </a:cubicBezTo>
                    <a:cubicBezTo>
                      <a:pt x="662" y="11"/>
                      <a:pt x="643" y="11"/>
                      <a:pt x="622" y="11"/>
                    </a:cubicBezTo>
                    <a:close/>
                    <a:moveTo>
                      <a:pt x="693" y="11"/>
                    </a:moveTo>
                    <a:cubicBezTo>
                      <a:pt x="694" y="19"/>
                      <a:pt x="695" y="23"/>
                      <a:pt x="696" y="31"/>
                    </a:cubicBezTo>
                    <a:cubicBezTo>
                      <a:pt x="718" y="31"/>
                      <a:pt x="738" y="31"/>
                      <a:pt x="761" y="31"/>
                    </a:cubicBezTo>
                    <a:cubicBezTo>
                      <a:pt x="758" y="23"/>
                      <a:pt x="757" y="19"/>
                      <a:pt x="754" y="11"/>
                    </a:cubicBezTo>
                    <a:cubicBezTo>
                      <a:pt x="733" y="11"/>
                      <a:pt x="714" y="11"/>
                      <a:pt x="693" y="11"/>
                    </a:cubicBezTo>
                    <a:close/>
                    <a:moveTo>
                      <a:pt x="824" y="12"/>
                    </a:moveTo>
                    <a:cubicBezTo>
                      <a:pt x="802" y="11"/>
                      <a:pt x="783" y="11"/>
                      <a:pt x="762" y="11"/>
                    </a:cubicBezTo>
                    <a:cubicBezTo>
                      <a:pt x="764" y="19"/>
                      <a:pt x="766" y="23"/>
                      <a:pt x="768" y="31"/>
                    </a:cubicBezTo>
                    <a:cubicBezTo>
                      <a:pt x="791" y="31"/>
                      <a:pt x="811" y="31"/>
                      <a:pt x="833" y="31"/>
                    </a:cubicBezTo>
                    <a:cubicBezTo>
                      <a:pt x="830" y="23"/>
                      <a:pt x="828" y="19"/>
                      <a:pt x="824" y="12"/>
                    </a:cubicBezTo>
                    <a:close/>
                    <a:moveTo>
                      <a:pt x="833" y="12"/>
                    </a:moveTo>
                    <a:cubicBezTo>
                      <a:pt x="837" y="19"/>
                      <a:pt x="839" y="23"/>
                      <a:pt x="843" y="31"/>
                    </a:cubicBezTo>
                    <a:cubicBezTo>
                      <a:pt x="866" y="31"/>
                      <a:pt x="886" y="31"/>
                      <a:pt x="909" y="31"/>
                    </a:cubicBezTo>
                    <a:cubicBezTo>
                      <a:pt x="904" y="23"/>
                      <a:pt x="902" y="19"/>
                      <a:pt x="897" y="12"/>
                    </a:cubicBezTo>
                    <a:cubicBezTo>
                      <a:pt x="875" y="12"/>
                      <a:pt x="855" y="12"/>
                      <a:pt x="833" y="12"/>
                    </a:cubicBezTo>
                    <a:close/>
                    <a:moveTo>
                      <a:pt x="905" y="12"/>
                    </a:moveTo>
                    <a:cubicBezTo>
                      <a:pt x="910" y="19"/>
                      <a:pt x="913" y="23"/>
                      <a:pt x="918" y="31"/>
                    </a:cubicBezTo>
                    <a:cubicBezTo>
                      <a:pt x="941" y="31"/>
                      <a:pt x="962" y="31"/>
                      <a:pt x="985" y="31"/>
                    </a:cubicBezTo>
                    <a:cubicBezTo>
                      <a:pt x="979" y="23"/>
                      <a:pt x="977" y="19"/>
                      <a:pt x="971" y="12"/>
                    </a:cubicBezTo>
                    <a:cubicBezTo>
                      <a:pt x="948" y="12"/>
                      <a:pt x="928" y="12"/>
                      <a:pt x="905" y="12"/>
                    </a:cubicBezTo>
                    <a:close/>
                    <a:moveTo>
                      <a:pt x="980" y="12"/>
                    </a:moveTo>
                    <a:cubicBezTo>
                      <a:pt x="986" y="19"/>
                      <a:pt x="989" y="23"/>
                      <a:pt x="995" y="31"/>
                    </a:cubicBezTo>
                    <a:cubicBezTo>
                      <a:pt x="1019" y="31"/>
                      <a:pt x="1040" y="31"/>
                      <a:pt x="1064" y="31"/>
                    </a:cubicBezTo>
                    <a:cubicBezTo>
                      <a:pt x="1057" y="23"/>
                      <a:pt x="1054" y="19"/>
                      <a:pt x="1047" y="12"/>
                    </a:cubicBezTo>
                    <a:cubicBezTo>
                      <a:pt x="1024" y="12"/>
                      <a:pt x="1003" y="12"/>
                      <a:pt x="980" y="12"/>
                    </a:cubicBezTo>
                    <a:close/>
                    <a:moveTo>
                      <a:pt x="1074" y="31"/>
                    </a:moveTo>
                    <a:cubicBezTo>
                      <a:pt x="1110" y="31"/>
                      <a:pt x="1147" y="31"/>
                      <a:pt x="1184" y="31"/>
                    </a:cubicBezTo>
                    <a:cubicBezTo>
                      <a:pt x="1176" y="23"/>
                      <a:pt x="1172" y="19"/>
                      <a:pt x="1165" y="12"/>
                    </a:cubicBezTo>
                    <a:cubicBezTo>
                      <a:pt x="1129" y="12"/>
                      <a:pt x="1093" y="12"/>
                      <a:pt x="1057" y="12"/>
                    </a:cubicBezTo>
                    <a:cubicBezTo>
                      <a:pt x="1063" y="19"/>
                      <a:pt x="1067" y="23"/>
                      <a:pt x="1074" y="31"/>
                    </a:cubicBezTo>
                    <a:close/>
                    <a:moveTo>
                      <a:pt x="194" y="32"/>
                    </a:moveTo>
                    <a:cubicBezTo>
                      <a:pt x="158" y="32"/>
                      <a:pt x="122" y="32"/>
                      <a:pt x="86" y="32"/>
                    </a:cubicBezTo>
                    <a:cubicBezTo>
                      <a:pt x="78" y="40"/>
                      <a:pt x="74" y="45"/>
                      <a:pt x="67" y="53"/>
                    </a:cubicBezTo>
                    <a:cubicBezTo>
                      <a:pt x="103" y="53"/>
                      <a:pt x="140" y="53"/>
                      <a:pt x="177" y="53"/>
                    </a:cubicBezTo>
                    <a:cubicBezTo>
                      <a:pt x="184" y="45"/>
                      <a:pt x="187" y="40"/>
                      <a:pt x="194" y="32"/>
                    </a:cubicBezTo>
                    <a:close/>
                    <a:moveTo>
                      <a:pt x="257" y="53"/>
                    </a:moveTo>
                    <a:cubicBezTo>
                      <a:pt x="263" y="45"/>
                      <a:pt x="266" y="41"/>
                      <a:pt x="272" y="33"/>
                    </a:cubicBezTo>
                    <a:cubicBezTo>
                      <a:pt x="248" y="33"/>
                      <a:pt x="227" y="33"/>
                      <a:pt x="203" y="33"/>
                    </a:cubicBezTo>
                    <a:cubicBezTo>
                      <a:pt x="196" y="41"/>
                      <a:pt x="193" y="45"/>
                      <a:pt x="186" y="53"/>
                    </a:cubicBezTo>
                    <a:cubicBezTo>
                      <a:pt x="211" y="53"/>
                      <a:pt x="233" y="53"/>
                      <a:pt x="257" y="53"/>
                    </a:cubicBezTo>
                    <a:close/>
                    <a:moveTo>
                      <a:pt x="267" y="53"/>
                    </a:moveTo>
                    <a:cubicBezTo>
                      <a:pt x="292" y="53"/>
                      <a:pt x="313" y="53"/>
                      <a:pt x="337" y="53"/>
                    </a:cubicBezTo>
                    <a:cubicBezTo>
                      <a:pt x="342" y="45"/>
                      <a:pt x="345" y="41"/>
                      <a:pt x="350" y="33"/>
                    </a:cubicBezTo>
                    <a:cubicBezTo>
                      <a:pt x="326" y="33"/>
                      <a:pt x="305" y="33"/>
                      <a:pt x="282" y="33"/>
                    </a:cubicBezTo>
                    <a:cubicBezTo>
                      <a:pt x="276" y="41"/>
                      <a:pt x="273" y="45"/>
                      <a:pt x="267" y="53"/>
                    </a:cubicBezTo>
                    <a:close/>
                    <a:moveTo>
                      <a:pt x="426" y="33"/>
                    </a:moveTo>
                    <a:cubicBezTo>
                      <a:pt x="403" y="33"/>
                      <a:pt x="383" y="33"/>
                      <a:pt x="360" y="33"/>
                    </a:cubicBezTo>
                    <a:cubicBezTo>
                      <a:pt x="355" y="41"/>
                      <a:pt x="353" y="45"/>
                      <a:pt x="348" y="53"/>
                    </a:cubicBezTo>
                    <a:cubicBezTo>
                      <a:pt x="372" y="53"/>
                      <a:pt x="393" y="53"/>
                      <a:pt x="417" y="53"/>
                    </a:cubicBezTo>
                    <a:cubicBezTo>
                      <a:pt x="421" y="45"/>
                      <a:pt x="422" y="41"/>
                      <a:pt x="426" y="33"/>
                    </a:cubicBezTo>
                    <a:close/>
                    <a:moveTo>
                      <a:pt x="427" y="53"/>
                    </a:moveTo>
                    <a:cubicBezTo>
                      <a:pt x="450" y="53"/>
                      <a:pt x="471" y="53"/>
                      <a:pt x="495" y="53"/>
                    </a:cubicBezTo>
                    <a:cubicBezTo>
                      <a:pt x="497" y="45"/>
                      <a:pt x="498" y="41"/>
                      <a:pt x="501" y="33"/>
                    </a:cubicBezTo>
                    <a:cubicBezTo>
                      <a:pt x="478" y="33"/>
                      <a:pt x="458" y="33"/>
                      <a:pt x="435" y="33"/>
                    </a:cubicBezTo>
                    <a:cubicBezTo>
                      <a:pt x="432" y="41"/>
                      <a:pt x="430" y="45"/>
                      <a:pt x="427" y="53"/>
                    </a:cubicBezTo>
                    <a:close/>
                    <a:moveTo>
                      <a:pt x="505" y="53"/>
                    </a:moveTo>
                    <a:cubicBezTo>
                      <a:pt x="528" y="53"/>
                      <a:pt x="549" y="53"/>
                      <a:pt x="572" y="53"/>
                    </a:cubicBezTo>
                    <a:cubicBezTo>
                      <a:pt x="573" y="45"/>
                      <a:pt x="574" y="41"/>
                      <a:pt x="575" y="33"/>
                    </a:cubicBezTo>
                    <a:cubicBezTo>
                      <a:pt x="553" y="33"/>
                      <a:pt x="533" y="33"/>
                      <a:pt x="510" y="33"/>
                    </a:cubicBezTo>
                    <a:cubicBezTo>
                      <a:pt x="508" y="41"/>
                      <a:pt x="507" y="45"/>
                      <a:pt x="505" y="53"/>
                    </a:cubicBezTo>
                    <a:close/>
                    <a:moveTo>
                      <a:pt x="581" y="53"/>
                    </a:moveTo>
                    <a:cubicBezTo>
                      <a:pt x="605" y="53"/>
                      <a:pt x="625" y="53"/>
                      <a:pt x="649" y="53"/>
                    </a:cubicBezTo>
                    <a:cubicBezTo>
                      <a:pt x="649" y="45"/>
                      <a:pt x="648" y="41"/>
                      <a:pt x="648" y="33"/>
                    </a:cubicBezTo>
                    <a:cubicBezTo>
                      <a:pt x="626" y="33"/>
                      <a:pt x="606" y="33"/>
                      <a:pt x="584" y="33"/>
                    </a:cubicBezTo>
                    <a:cubicBezTo>
                      <a:pt x="583" y="41"/>
                      <a:pt x="582" y="45"/>
                      <a:pt x="581" y="53"/>
                    </a:cubicBezTo>
                    <a:close/>
                    <a:moveTo>
                      <a:pt x="658" y="53"/>
                    </a:moveTo>
                    <a:cubicBezTo>
                      <a:pt x="682" y="53"/>
                      <a:pt x="703" y="53"/>
                      <a:pt x="726" y="53"/>
                    </a:cubicBezTo>
                    <a:cubicBezTo>
                      <a:pt x="724" y="45"/>
                      <a:pt x="724" y="41"/>
                      <a:pt x="722" y="33"/>
                    </a:cubicBezTo>
                    <a:cubicBezTo>
                      <a:pt x="699" y="33"/>
                      <a:pt x="680" y="33"/>
                      <a:pt x="657" y="33"/>
                    </a:cubicBezTo>
                    <a:cubicBezTo>
                      <a:pt x="658" y="41"/>
                      <a:pt x="658" y="45"/>
                      <a:pt x="658" y="53"/>
                    </a:cubicBezTo>
                    <a:close/>
                    <a:moveTo>
                      <a:pt x="736" y="53"/>
                    </a:moveTo>
                    <a:cubicBezTo>
                      <a:pt x="760" y="53"/>
                      <a:pt x="781" y="53"/>
                      <a:pt x="804" y="53"/>
                    </a:cubicBezTo>
                    <a:cubicBezTo>
                      <a:pt x="801" y="45"/>
                      <a:pt x="800" y="41"/>
                      <a:pt x="797" y="33"/>
                    </a:cubicBezTo>
                    <a:cubicBezTo>
                      <a:pt x="774" y="33"/>
                      <a:pt x="754" y="33"/>
                      <a:pt x="732" y="33"/>
                    </a:cubicBezTo>
                    <a:cubicBezTo>
                      <a:pt x="734" y="41"/>
                      <a:pt x="734" y="45"/>
                      <a:pt x="736" y="53"/>
                    </a:cubicBezTo>
                    <a:close/>
                    <a:moveTo>
                      <a:pt x="870" y="33"/>
                    </a:moveTo>
                    <a:cubicBezTo>
                      <a:pt x="847" y="33"/>
                      <a:pt x="827" y="33"/>
                      <a:pt x="804" y="33"/>
                    </a:cubicBezTo>
                    <a:cubicBezTo>
                      <a:pt x="808" y="41"/>
                      <a:pt x="809" y="45"/>
                      <a:pt x="812" y="53"/>
                    </a:cubicBezTo>
                    <a:cubicBezTo>
                      <a:pt x="836" y="53"/>
                      <a:pt x="857" y="53"/>
                      <a:pt x="881" y="53"/>
                    </a:cubicBezTo>
                    <a:cubicBezTo>
                      <a:pt x="877" y="45"/>
                      <a:pt x="874" y="41"/>
                      <a:pt x="870" y="33"/>
                    </a:cubicBezTo>
                    <a:close/>
                    <a:moveTo>
                      <a:pt x="880" y="33"/>
                    </a:moveTo>
                    <a:cubicBezTo>
                      <a:pt x="884" y="41"/>
                      <a:pt x="886" y="45"/>
                      <a:pt x="891" y="53"/>
                    </a:cubicBezTo>
                    <a:cubicBezTo>
                      <a:pt x="915" y="53"/>
                      <a:pt x="936" y="53"/>
                      <a:pt x="960" y="53"/>
                    </a:cubicBezTo>
                    <a:cubicBezTo>
                      <a:pt x="955" y="45"/>
                      <a:pt x="952" y="41"/>
                      <a:pt x="947" y="33"/>
                    </a:cubicBezTo>
                    <a:cubicBezTo>
                      <a:pt x="924" y="33"/>
                      <a:pt x="903" y="33"/>
                      <a:pt x="880" y="33"/>
                    </a:cubicBezTo>
                    <a:close/>
                    <a:moveTo>
                      <a:pt x="1040" y="53"/>
                    </a:moveTo>
                    <a:cubicBezTo>
                      <a:pt x="1034" y="45"/>
                      <a:pt x="1031" y="41"/>
                      <a:pt x="1024" y="33"/>
                    </a:cubicBezTo>
                    <a:cubicBezTo>
                      <a:pt x="1001" y="33"/>
                      <a:pt x="980" y="33"/>
                      <a:pt x="956" y="33"/>
                    </a:cubicBezTo>
                    <a:cubicBezTo>
                      <a:pt x="961" y="41"/>
                      <a:pt x="964" y="45"/>
                      <a:pt x="970" y="53"/>
                    </a:cubicBezTo>
                    <a:cubicBezTo>
                      <a:pt x="994" y="53"/>
                      <a:pt x="1016" y="53"/>
                      <a:pt x="1040" y="53"/>
                    </a:cubicBezTo>
                    <a:close/>
                    <a:moveTo>
                      <a:pt x="1104" y="33"/>
                    </a:moveTo>
                    <a:cubicBezTo>
                      <a:pt x="1080" y="33"/>
                      <a:pt x="1058" y="33"/>
                      <a:pt x="1034" y="33"/>
                    </a:cubicBezTo>
                    <a:cubicBezTo>
                      <a:pt x="1040" y="41"/>
                      <a:pt x="1044" y="45"/>
                      <a:pt x="1050" y="53"/>
                    </a:cubicBezTo>
                    <a:cubicBezTo>
                      <a:pt x="1075" y="53"/>
                      <a:pt x="1097" y="53"/>
                      <a:pt x="1122" y="53"/>
                    </a:cubicBezTo>
                    <a:cubicBezTo>
                      <a:pt x="1115" y="45"/>
                      <a:pt x="1111" y="41"/>
                      <a:pt x="1104" y="33"/>
                    </a:cubicBezTo>
                    <a:close/>
                    <a:moveTo>
                      <a:pt x="1132" y="53"/>
                    </a:moveTo>
                    <a:cubicBezTo>
                      <a:pt x="1157" y="53"/>
                      <a:pt x="1179" y="53"/>
                      <a:pt x="1204" y="53"/>
                    </a:cubicBezTo>
                    <a:cubicBezTo>
                      <a:pt x="1197" y="45"/>
                      <a:pt x="1193" y="41"/>
                      <a:pt x="1185" y="33"/>
                    </a:cubicBezTo>
                    <a:cubicBezTo>
                      <a:pt x="1160" y="33"/>
                      <a:pt x="1139" y="33"/>
                      <a:pt x="1114" y="33"/>
                    </a:cubicBezTo>
                    <a:cubicBezTo>
                      <a:pt x="1121" y="41"/>
                      <a:pt x="1125" y="45"/>
                      <a:pt x="1132" y="53"/>
                    </a:cubicBezTo>
                    <a:close/>
                    <a:moveTo>
                      <a:pt x="195" y="55"/>
                    </a:moveTo>
                    <a:cubicBezTo>
                      <a:pt x="152" y="55"/>
                      <a:pt x="108" y="55"/>
                      <a:pt x="64" y="55"/>
                    </a:cubicBezTo>
                    <a:cubicBezTo>
                      <a:pt x="57" y="64"/>
                      <a:pt x="53" y="68"/>
                      <a:pt x="44" y="76"/>
                    </a:cubicBezTo>
                    <a:cubicBezTo>
                      <a:pt x="89" y="76"/>
                      <a:pt x="134" y="76"/>
                      <a:pt x="178" y="76"/>
                    </a:cubicBezTo>
                    <a:cubicBezTo>
                      <a:pt x="185" y="68"/>
                      <a:pt x="188" y="63"/>
                      <a:pt x="195" y="55"/>
                    </a:cubicBezTo>
                    <a:close/>
                    <a:moveTo>
                      <a:pt x="261" y="76"/>
                    </a:moveTo>
                    <a:cubicBezTo>
                      <a:pt x="267" y="68"/>
                      <a:pt x="270" y="63"/>
                      <a:pt x="275" y="55"/>
                    </a:cubicBezTo>
                    <a:cubicBezTo>
                      <a:pt x="251" y="55"/>
                      <a:pt x="229" y="55"/>
                      <a:pt x="204" y="55"/>
                    </a:cubicBezTo>
                    <a:cubicBezTo>
                      <a:pt x="197" y="63"/>
                      <a:pt x="194" y="68"/>
                      <a:pt x="187" y="76"/>
                    </a:cubicBezTo>
                    <a:cubicBezTo>
                      <a:pt x="213" y="76"/>
                      <a:pt x="235" y="76"/>
                      <a:pt x="261" y="76"/>
                    </a:cubicBezTo>
                    <a:close/>
                    <a:moveTo>
                      <a:pt x="355" y="55"/>
                    </a:moveTo>
                    <a:cubicBezTo>
                      <a:pt x="331" y="55"/>
                      <a:pt x="310" y="55"/>
                      <a:pt x="285" y="55"/>
                    </a:cubicBezTo>
                    <a:cubicBezTo>
                      <a:pt x="280" y="63"/>
                      <a:pt x="277" y="68"/>
                      <a:pt x="271" y="76"/>
                    </a:cubicBezTo>
                    <a:cubicBezTo>
                      <a:pt x="296" y="76"/>
                      <a:pt x="318" y="76"/>
                      <a:pt x="343" y="76"/>
                    </a:cubicBezTo>
                    <a:cubicBezTo>
                      <a:pt x="348" y="68"/>
                      <a:pt x="351" y="63"/>
                      <a:pt x="355" y="55"/>
                    </a:cubicBezTo>
                    <a:close/>
                    <a:moveTo>
                      <a:pt x="435" y="55"/>
                    </a:moveTo>
                    <a:cubicBezTo>
                      <a:pt x="411" y="55"/>
                      <a:pt x="390" y="55"/>
                      <a:pt x="366" y="55"/>
                    </a:cubicBezTo>
                    <a:cubicBezTo>
                      <a:pt x="361" y="63"/>
                      <a:pt x="359" y="68"/>
                      <a:pt x="354" y="76"/>
                    </a:cubicBezTo>
                    <a:cubicBezTo>
                      <a:pt x="379" y="76"/>
                      <a:pt x="401" y="76"/>
                      <a:pt x="426" y="76"/>
                    </a:cubicBezTo>
                    <a:cubicBezTo>
                      <a:pt x="430" y="68"/>
                      <a:pt x="431" y="63"/>
                      <a:pt x="435" y="55"/>
                    </a:cubicBezTo>
                    <a:close/>
                    <a:moveTo>
                      <a:pt x="513" y="55"/>
                    </a:moveTo>
                    <a:cubicBezTo>
                      <a:pt x="489" y="55"/>
                      <a:pt x="468" y="55"/>
                      <a:pt x="445" y="55"/>
                    </a:cubicBezTo>
                    <a:cubicBezTo>
                      <a:pt x="441" y="63"/>
                      <a:pt x="440" y="68"/>
                      <a:pt x="436" y="76"/>
                    </a:cubicBezTo>
                    <a:cubicBezTo>
                      <a:pt x="461" y="76"/>
                      <a:pt x="483" y="76"/>
                      <a:pt x="507" y="76"/>
                    </a:cubicBezTo>
                    <a:cubicBezTo>
                      <a:pt x="510" y="67"/>
                      <a:pt x="511" y="63"/>
                      <a:pt x="513" y="55"/>
                    </a:cubicBezTo>
                    <a:close/>
                    <a:moveTo>
                      <a:pt x="591" y="55"/>
                    </a:moveTo>
                    <a:cubicBezTo>
                      <a:pt x="567" y="55"/>
                      <a:pt x="546" y="55"/>
                      <a:pt x="523" y="55"/>
                    </a:cubicBezTo>
                    <a:cubicBezTo>
                      <a:pt x="521" y="63"/>
                      <a:pt x="520" y="67"/>
                      <a:pt x="518" y="76"/>
                    </a:cubicBezTo>
                    <a:cubicBezTo>
                      <a:pt x="542" y="76"/>
                      <a:pt x="564" y="76"/>
                      <a:pt x="589" y="76"/>
                    </a:cubicBezTo>
                    <a:cubicBezTo>
                      <a:pt x="590" y="67"/>
                      <a:pt x="590" y="63"/>
                      <a:pt x="591" y="55"/>
                    </a:cubicBezTo>
                    <a:close/>
                    <a:moveTo>
                      <a:pt x="668" y="55"/>
                    </a:moveTo>
                    <a:cubicBezTo>
                      <a:pt x="644" y="55"/>
                      <a:pt x="623" y="55"/>
                      <a:pt x="600" y="55"/>
                    </a:cubicBezTo>
                    <a:cubicBezTo>
                      <a:pt x="599" y="63"/>
                      <a:pt x="599" y="67"/>
                      <a:pt x="598" y="76"/>
                    </a:cubicBezTo>
                    <a:cubicBezTo>
                      <a:pt x="623" y="76"/>
                      <a:pt x="645" y="76"/>
                      <a:pt x="669" y="76"/>
                    </a:cubicBezTo>
                    <a:cubicBezTo>
                      <a:pt x="669" y="67"/>
                      <a:pt x="668" y="63"/>
                      <a:pt x="668" y="55"/>
                    </a:cubicBezTo>
                    <a:close/>
                    <a:moveTo>
                      <a:pt x="745" y="55"/>
                    </a:moveTo>
                    <a:cubicBezTo>
                      <a:pt x="722" y="55"/>
                      <a:pt x="701" y="55"/>
                      <a:pt x="677" y="55"/>
                    </a:cubicBezTo>
                    <a:cubicBezTo>
                      <a:pt x="678" y="63"/>
                      <a:pt x="679" y="67"/>
                      <a:pt x="679" y="76"/>
                    </a:cubicBezTo>
                    <a:cubicBezTo>
                      <a:pt x="704" y="76"/>
                      <a:pt x="726" y="76"/>
                      <a:pt x="750" y="76"/>
                    </a:cubicBezTo>
                    <a:cubicBezTo>
                      <a:pt x="748" y="67"/>
                      <a:pt x="747" y="63"/>
                      <a:pt x="745" y="55"/>
                    </a:cubicBezTo>
                    <a:close/>
                    <a:moveTo>
                      <a:pt x="824" y="55"/>
                    </a:moveTo>
                    <a:cubicBezTo>
                      <a:pt x="800" y="55"/>
                      <a:pt x="779" y="55"/>
                      <a:pt x="756" y="55"/>
                    </a:cubicBezTo>
                    <a:cubicBezTo>
                      <a:pt x="758" y="63"/>
                      <a:pt x="759" y="67"/>
                      <a:pt x="761" y="76"/>
                    </a:cubicBezTo>
                    <a:cubicBezTo>
                      <a:pt x="786" y="76"/>
                      <a:pt x="808" y="76"/>
                      <a:pt x="832" y="76"/>
                    </a:cubicBezTo>
                    <a:cubicBezTo>
                      <a:pt x="829" y="67"/>
                      <a:pt x="827" y="63"/>
                      <a:pt x="824" y="55"/>
                    </a:cubicBezTo>
                    <a:close/>
                    <a:moveTo>
                      <a:pt x="912" y="75"/>
                    </a:moveTo>
                    <a:cubicBezTo>
                      <a:pt x="908" y="67"/>
                      <a:pt x="906" y="63"/>
                      <a:pt x="901" y="55"/>
                    </a:cubicBezTo>
                    <a:cubicBezTo>
                      <a:pt x="877" y="55"/>
                      <a:pt x="856" y="55"/>
                      <a:pt x="832" y="55"/>
                    </a:cubicBezTo>
                    <a:cubicBezTo>
                      <a:pt x="836" y="63"/>
                      <a:pt x="837" y="67"/>
                      <a:pt x="841" y="76"/>
                    </a:cubicBezTo>
                    <a:cubicBezTo>
                      <a:pt x="866" y="76"/>
                      <a:pt x="888" y="75"/>
                      <a:pt x="912" y="75"/>
                    </a:cubicBezTo>
                    <a:close/>
                    <a:moveTo>
                      <a:pt x="981" y="55"/>
                    </a:moveTo>
                    <a:cubicBezTo>
                      <a:pt x="957" y="55"/>
                      <a:pt x="935" y="55"/>
                      <a:pt x="911" y="55"/>
                    </a:cubicBezTo>
                    <a:cubicBezTo>
                      <a:pt x="916" y="63"/>
                      <a:pt x="918" y="67"/>
                      <a:pt x="923" y="75"/>
                    </a:cubicBezTo>
                    <a:cubicBezTo>
                      <a:pt x="948" y="75"/>
                      <a:pt x="970" y="75"/>
                      <a:pt x="995" y="75"/>
                    </a:cubicBezTo>
                    <a:cubicBezTo>
                      <a:pt x="990" y="67"/>
                      <a:pt x="987" y="63"/>
                      <a:pt x="981" y="55"/>
                    </a:cubicBezTo>
                    <a:close/>
                    <a:moveTo>
                      <a:pt x="1078" y="75"/>
                    </a:moveTo>
                    <a:cubicBezTo>
                      <a:pt x="1072" y="67"/>
                      <a:pt x="1068" y="63"/>
                      <a:pt x="1062" y="55"/>
                    </a:cubicBezTo>
                    <a:cubicBezTo>
                      <a:pt x="1037" y="55"/>
                      <a:pt x="1015" y="55"/>
                      <a:pt x="990" y="55"/>
                    </a:cubicBezTo>
                    <a:cubicBezTo>
                      <a:pt x="996" y="63"/>
                      <a:pt x="999" y="67"/>
                      <a:pt x="1005" y="75"/>
                    </a:cubicBezTo>
                    <a:cubicBezTo>
                      <a:pt x="1030" y="75"/>
                      <a:pt x="1053" y="75"/>
                      <a:pt x="1078" y="75"/>
                    </a:cubicBezTo>
                    <a:close/>
                    <a:moveTo>
                      <a:pt x="1088" y="75"/>
                    </a:moveTo>
                    <a:cubicBezTo>
                      <a:pt x="1134" y="75"/>
                      <a:pt x="1180" y="75"/>
                      <a:pt x="1226" y="75"/>
                    </a:cubicBezTo>
                    <a:cubicBezTo>
                      <a:pt x="1218" y="67"/>
                      <a:pt x="1214" y="63"/>
                      <a:pt x="1207" y="55"/>
                    </a:cubicBezTo>
                    <a:cubicBezTo>
                      <a:pt x="1162" y="55"/>
                      <a:pt x="1117" y="55"/>
                      <a:pt x="1072" y="55"/>
                    </a:cubicBezTo>
                    <a:cubicBezTo>
                      <a:pt x="1078" y="63"/>
                      <a:pt x="1082" y="67"/>
                      <a:pt x="1088" y="75"/>
                    </a:cubicBezTo>
                    <a:close/>
                    <a:moveTo>
                      <a:pt x="221" y="78"/>
                    </a:moveTo>
                    <a:cubicBezTo>
                      <a:pt x="161" y="78"/>
                      <a:pt x="102" y="78"/>
                      <a:pt x="43" y="79"/>
                    </a:cubicBezTo>
                    <a:cubicBezTo>
                      <a:pt x="34" y="87"/>
                      <a:pt x="30" y="92"/>
                      <a:pt x="22" y="100"/>
                    </a:cubicBezTo>
                    <a:cubicBezTo>
                      <a:pt x="83" y="100"/>
                      <a:pt x="144" y="100"/>
                      <a:pt x="204" y="100"/>
                    </a:cubicBezTo>
                    <a:cubicBezTo>
                      <a:pt x="211" y="91"/>
                      <a:pt x="214" y="87"/>
                      <a:pt x="221" y="78"/>
                    </a:cubicBezTo>
                    <a:close/>
                    <a:moveTo>
                      <a:pt x="289" y="100"/>
                    </a:moveTo>
                    <a:cubicBezTo>
                      <a:pt x="295" y="91"/>
                      <a:pt x="297" y="87"/>
                      <a:pt x="303" y="78"/>
                    </a:cubicBezTo>
                    <a:cubicBezTo>
                      <a:pt x="277" y="78"/>
                      <a:pt x="255" y="78"/>
                      <a:pt x="230" y="78"/>
                    </a:cubicBezTo>
                    <a:cubicBezTo>
                      <a:pt x="223" y="87"/>
                      <a:pt x="220" y="91"/>
                      <a:pt x="214" y="100"/>
                    </a:cubicBezTo>
                    <a:cubicBezTo>
                      <a:pt x="240" y="100"/>
                      <a:pt x="263" y="100"/>
                      <a:pt x="289" y="100"/>
                    </a:cubicBezTo>
                    <a:close/>
                    <a:moveTo>
                      <a:pt x="313" y="78"/>
                    </a:moveTo>
                    <a:cubicBezTo>
                      <a:pt x="308" y="87"/>
                      <a:pt x="305" y="91"/>
                      <a:pt x="300" y="99"/>
                    </a:cubicBezTo>
                    <a:cubicBezTo>
                      <a:pt x="326" y="99"/>
                      <a:pt x="349" y="99"/>
                      <a:pt x="375" y="99"/>
                    </a:cubicBezTo>
                    <a:cubicBezTo>
                      <a:pt x="379" y="91"/>
                      <a:pt x="381" y="87"/>
                      <a:pt x="385" y="78"/>
                    </a:cubicBezTo>
                    <a:cubicBezTo>
                      <a:pt x="360" y="78"/>
                      <a:pt x="338" y="78"/>
                      <a:pt x="313" y="78"/>
                    </a:cubicBezTo>
                    <a:close/>
                    <a:moveTo>
                      <a:pt x="468" y="78"/>
                    </a:moveTo>
                    <a:cubicBezTo>
                      <a:pt x="443" y="78"/>
                      <a:pt x="421" y="78"/>
                      <a:pt x="396" y="78"/>
                    </a:cubicBezTo>
                    <a:cubicBezTo>
                      <a:pt x="392" y="87"/>
                      <a:pt x="390" y="91"/>
                      <a:pt x="386" y="99"/>
                    </a:cubicBezTo>
                    <a:cubicBezTo>
                      <a:pt x="412" y="99"/>
                      <a:pt x="435" y="99"/>
                      <a:pt x="461" y="99"/>
                    </a:cubicBezTo>
                    <a:cubicBezTo>
                      <a:pt x="464" y="91"/>
                      <a:pt x="465" y="87"/>
                      <a:pt x="468" y="78"/>
                    </a:cubicBezTo>
                    <a:close/>
                    <a:moveTo>
                      <a:pt x="550" y="78"/>
                    </a:moveTo>
                    <a:cubicBezTo>
                      <a:pt x="525" y="78"/>
                      <a:pt x="503" y="78"/>
                      <a:pt x="478" y="78"/>
                    </a:cubicBezTo>
                    <a:cubicBezTo>
                      <a:pt x="475" y="87"/>
                      <a:pt x="474" y="91"/>
                      <a:pt x="471" y="99"/>
                    </a:cubicBezTo>
                    <a:cubicBezTo>
                      <a:pt x="497" y="99"/>
                      <a:pt x="520" y="99"/>
                      <a:pt x="546" y="99"/>
                    </a:cubicBezTo>
                    <a:cubicBezTo>
                      <a:pt x="547" y="91"/>
                      <a:pt x="548" y="86"/>
                      <a:pt x="550" y="78"/>
                    </a:cubicBezTo>
                    <a:close/>
                    <a:moveTo>
                      <a:pt x="560" y="78"/>
                    </a:moveTo>
                    <a:cubicBezTo>
                      <a:pt x="559" y="86"/>
                      <a:pt x="558" y="91"/>
                      <a:pt x="557" y="99"/>
                    </a:cubicBezTo>
                    <a:cubicBezTo>
                      <a:pt x="583" y="99"/>
                      <a:pt x="605" y="99"/>
                      <a:pt x="631" y="99"/>
                    </a:cubicBezTo>
                    <a:cubicBezTo>
                      <a:pt x="631" y="91"/>
                      <a:pt x="631" y="86"/>
                      <a:pt x="631" y="78"/>
                    </a:cubicBezTo>
                    <a:cubicBezTo>
                      <a:pt x="607" y="78"/>
                      <a:pt x="585" y="78"/>
                      <a:pt x="560" y="78"/>
                    </a:cubicBezTo>
                    <a:close/>
                    <a:moveTo>
                      <a:pt x="715" y="99"/>
                    </a:moveTo>
                    <a:cubicBezTo>
                      <a:pt x="714" y="90"/>
                      <a:pt x="713" y="86"/>
                      <a:pt x="712" y="78"/>
                    </a:cubicBezTo>
                    <a:cubicBezTo>
                      <a:pt x="687" y="78"/>
                      <a:pt x="665" y="78"/>
                      <a:pt x="641" y="78"/>
                    </a:cubicBezTo>
                    <a:cubicBezTo>
                      <a:pt x="641" y="86"/>
                      <a:pt x="641" y="91"/>
                      <a:pt x="641" y="99"/>
                    </a:cubicBezTo>
                    <a:cubicBezTo>
                      <a:pt x="667" y="99"/>
                      <a:pt x="690" y="99"/>
                      <a:pt x="715" y="99"/>
                    </a:cubicBezTo>
                    <a:close/>
                    <a:moveTo>
                      <a:pt x="801" y="99"/>
                    </a:moveTo>
                    <a:cubicBezTo>
                      <a:pt x="798" y="90"/>
                      <a:pt x="796" y="86"/>
                      <a:pt x="794" y="78"/>
                    </a:cubicBezTo>
                    <a:cubicBezTo>
                      <a:pt x="769" y="78"/>
                      <a:pt x="747" y="78"/>
                      <a:pt x="722" y="78"/>
                    </a:cubicBezTo>
                    <a:cubicBezTo>
                      <a:pt x="724" y="86"/>
                      <a:pt x="725" y="90"/>
                      <a:pt x="726" y="99"/>
                    </a:cubicBezTo>
                    <a:cubicBezTo>
                      <a:pt x="752" y="99"/>
                      <a:pt x="775" y="99"/>
                      <a:pt x="801" y="99"/>
                    </a:cubicBezTo>
                    <a:close/>
                    <a:moveTo>
                      <a:pt x="887" y="98"/>
                    </a:moveTo>
                    <a:cubicBezTo>
                      <a:pt x="882" y="90"/>
                      <a:pt x="880" y="86"/>
                      <a:pt x="876" y="78"/>
                    </a:cubicBezTo>
                    <a:cubicBezTo>
                      <a:pt x="851" y="78"/>
                      <a:pt x="829" y="78"/>
                      <a:pt x="804" y="78"/>
                    </a:cubicBezTo>
                    <a:cubicBezTo>
                      <a:pt x="807" y="86"/>
                      <a:pt x="809" y="90"/>
                      <a:pt x="812" y="99"/>
                    </a:cubicBezTo>
                    <a:cubicBezTo>
                      <a:pt x="838" y="99"/>
                      <a:pt x="861" y="98"/>
                      <a:pt x="887" y="98"/>
                    </a:cubicBezTo>
                    <a:close/>
                    <a:moveTo>
                      <a:pt x="970" y="98"/>
                    </a:moveTo>
                    <a:cubicBezTo>
                      <a:pt x="965" y="90"/>
                      <a:pt x="962" y="86"/>
                      <a:pt x="957" y="78"/>
                    </a:cubicBezTo>
                    <a:cubicBezTo>
                      <a:pt x="932" y="78"/>
                      <a:pt x="910" y="78"/>
                      <a:pt x="885" y="78"/>
                    </a:cubicBezTo>
                    <a:cubicBezTo>
                      <a:pt x="889" y="86"/>
                      <a:pt x="891" y="90"/>
                      <a:pt x="895" y="98"/>
                    </a:cubicBezTo>
                    <a:cubicBezTo>
                      <a:pt x="921" y="98"/>
                      <a:pt x="944" y="98"/>
                      <a:pt x="970" y="98"/>
                    </a:cubicBezTo>
                    <a:close/>
                    <a:moveTo>
                      <a:pt x="1057" y="98"/>
                    </a:moveTo>
                    <a:cubicBezTo>
                      <a:pt x="1050" y="90"/>
                      <a:pt x="1047" y="86"/>
                      <a:pt x="1041" y="77"/>
                    </a:cubicBezTo>
                    <a:cubicBezTo>
                      <a:pt x="1015" y="77"/>
                      <a:pt x="993" y="77"/>
                      <a:pt x="968" y="78"/>
                    </a:cubicBezTo>
                    <a:cubicBezTo>
                      <a:pt x="973" y="86"/>
                      <a:pt x="976" y="90"/>
                      <a:pt x="981" y="98"/>
                    </a:cubicBezTo>
                    <a:cubicBezTo>
                      <a:pt x="1007" y="98"/>
                      <a:pt x="1031" y="98"/>
                      <a:pt x="1057" y="98"/>
                    </a:cubicBezTo>
                    <a:close/>
                    <a:moveTo>
                      <a:pt x="1066" y="98"/>
                    </a:moveTo>
                    <a:cubicBezTo>
                      <a:pt x="1127" y="98"/>
                      <a:pt x="1187" y="98"/>
                      <a:pt x="1248" y="98"/>
                    </a:cubicBezTo>
                    <a:cubicBezTo>
                      <a:pt x="1241" y="90"/>
                      <a:pt x="1235" y="84"/>
                      <a:pt x="1228" y="77"/>
                    </a:cubicBezTo>
                    <a:cubicBezTo>
                      <a:pt x="1169" y="77"/>
                      <a:pt x="1110" y="77"/>
                      <a:pt x="1050" y="77"/>
                    </a:cubicBezTo>
                    <a:cubicBezTo>
                      <a:pt x="1057" y="86"/>
                      <a:pt x="1060" y="90"/>
                      <a:pt x="1066" y="98"/>
                    </a:cubicBezTo>
                    <a:close/>
                    <a:moveTo>
                      <a:pt x="20" y="103"/>
                    </a:moveTo>
                    <a:cubicBezTo>
                      <a:pt x="12" y="112"/>
                      <a:pt x="8" y="116"/>
                      <a:pt x="0" y="125"/>
                    </a:cubicBezTo>
                    <a:cubicBezTo>
                      <a:pt x="26" y="125"/>
                      <a:pt x="50" y="125"/>
                      <a:pt x="76" y="125"/>
                    </a:cubicBezTo>
                    <a:cubicBezTo>
                      <a:pt x="84" y="116"/>
                      <a:pt x="88" y="112"/>
                      <a:pt x="96" y="103"/>
                    </a:cubicBezTo>
                    <a:cubicBezTo>
                      <a:pt x="69" y="103"/>
                      <a:pt x="46" y="103"/>
                      <a:pt x="20" y="103"/>
                    </a:cubicBezTo>
                    <a:close/>
                    <a:moveTo>
                      <a:pt x="104" y="103"/>
                    </a:moveTo>
                    <a:cubicBezTo>
                      <a:pt x="96" y="112"/>
                      <a:pt x="93" y="116"/>
                      <a:pt x="85" y="125"/>
                    </a:cubicBezTo>
                    <a:cubicBezTo>
                      <a:pt x="112" y="125"/>
                      <a:pt x="135" y="125"/>
                      <a:pt x="162" y="125"/>
                    </a:cubicBezTo>
                    <a:cubicBezTo>
                      <a:pt x="169" y="116"/>
                      <a:pt x="172" y="112"/>
                      <a:pt x="180" y="102"/>
                    </a:cubicBezTo>
                    <a:cubicBezTo>
                      <a:pt x="153" y="102"/>
                      <a:pt x="130" y="103"/>
                      <a:pt x="104" y="103"/>
                    </a:cubicBezTo>
                    <a:close/>
                    <a:moveTo>
                      <a:pt x="173" y="125"/>
                    </a:moveTo>
                    <a:cubicBezTo>
                      <a:pt x="200" y="125"/>
                      <a:pt x="224" y="125"/>
                      <a:pt x="251" y="125"/>
                    </a:cubicBezTo>
                    <a:cubicBezTo>
                      <a:pt x="257" y="116"/>
                      <a:pt x="260" y="111"/>
                      <a:pt x="266" y="102"/>
                    </a:cubicBezTo>
                    <a:cubicBezTo>
                      <a:pt x="239" y="102"/>
                      <a:pt x="216" y="102"/>
                      <a:pt x="190" y="102"/>
                    </a:cubicBezTo>
                    <a:cubicBezTo>
                      <a:pt x="183" y="112"/>
                      <a:pt x="179" y="116"/>
                      <a:pt x="173" y="125"/>
                    </a:cubicBezTo>
                    <a:close/>
                    <a:moveTo>
                      <a:pt x="262" y="124"/>
                    </a:moveTo>
                    <a:cubicBezTo>
                      <a:pt x="296" y="124"/>
                      <a:pt x="329" y="124"/>
                      <a:pt x="363" y="124"/>
                    </a:cubicBezTo>
                    <a:cubicBezTo>
                      <a:pt x="367" y="116"/>
                      <a:pt x="369" y="111"/>
                      <a:pt x="374" y="102"/>
                    </a:cubicBezTo>
                    <a:cubicBezTo>
                      <a:pt x="341" y="102"/>
                      <a:pt x="309" y="102"/>
                      <a:pt x="277" y="102"/>
                    </a:cubicBezTo>
                    <a:cubicBezTo>
                      <a:pt x="271" y="111"/>
                      <a:pt x="268" y="116"/>
                      <a:pt x="262" y="124"/>
                    </a:cubicBezTo>
                    <a:close/>
                    <a:moveTo>
                      <a:pt x="385" y="102"/>
                    </a:moveTo>
                    <a:cubicBezTo>
                      <a:pt x="381" y="111"/>
                      <a:pt x="379" y="116"/>
                      <a:pt x="375" y="124"/>
                    </a:cubicBezTo>
                    <a:cubicBezTo>
                      <a:pt x="519" y="124"/>
                      <a:pt x="664" y="124"/>
                      <a:pt x="809" y="124"/>
                    </a:cubicBezTo>
                    <a:cubicBezTo>
                      <a:pt x="806" y="115"/>
                      <a:pt x="804" y="110"/>
                      <a:pt x="801" y="101"/>
                    </a:cubicBezTo>
                    <a:cubicBezTo>
                      <a:pt x="663" y="102"/>
                      <a:pt x="524" y="102"/>
                      <a:pt x="385" y="102"/>
                    </a:cubicBezTo>
                    <a:close/>
                    <a:moveTo>
                      <a:pt x="812" y="101"/>
                    </a:moveTo>
                    <a:cubicBezTo>
                      <a:pt x="815" y="110"/>
                      <a:pt x="817" y="115"/>
                      <a:pt x="820" y="123"/>
                    </a:cubicBezTo>
                    <a:cubicBezTo>
                      <a:pt x="853" y="123"/>
                      <a:pt x="887" y="123"/>
                      <a:pt x="920" y="123"/>
                    </a:cubicBezTo>
                    <a:cubicBezTo>
                      <a:pt x="915" y="114"/>
                      <a:pt x="913" y="110"/>
                      <a:pt x="908" y="101"/>
                    </a:cubicBezTo>
                    <a:cubicBezTo>
                      <a:pt x="876" y="101"/>
                      <a:pt x="844" y="101"/>
                      <a:pt x="812" y="101"/>
                    </a:cubicBezTo>
                    <a:close/>
                    <a:moveTo>
                      <a:pt x="918" y="101"/>
                    </a:moveTo>
                    <a:cubicBezTo>
                      <a:pt x="923" y="110"/>
                      <a:pt x="925" y="114"/>
                      <a:pt x="930" y="123"/>
                    </a:cubicBezTo>
                    <a:cubicBezTo>
                      <a:pt x="957" y="123"/>
                      <a:pt x="981" y="123"/>
                      <a:pt x="1008" y="123"/>
                    </a:cubicBezTo>
                    <a:cubicBezTo>
                      <a:pt x="1002" y="114"/>
                      <a:pt x="999" y="110"/>
                      <a:pt x="993" y="101"/>
                    </a:cubicBezTo>
                    <a:cubicBezTo>
                      <a:pt x="967" y="101"/>
                      <a:pt x="944" y="101"/>
                      <a:pt x="918" y="101"/>
                    </a:cubicBezTo>
                    <a:close/>
                    <a:moveTo>
                      <a:pt x="1010" y="113"/>
                    </a:moveTo>
                    <a:cubicBezTo>
                      <a:pt x="1012" y="117"/>
                      <a:pt x="1014" y="119"/>
                      <a:pt x="1017" y="123"/>
                    </a:cubicBezTo>
                    <a:cubicBezTo>
                      <a:pt x="1044" y="123"/>
                      <a:pt x="1068" y="123"/>
                      <a:pt x="1096" y="123"/>
                    </a:cubicBezTo>
                    <a:cubicBezTo>
                      <a:pt x="1092" y="119"/>
                      <a:pt x="1091" y="117"/>
                      <a:pt x="1088" y="113"/>
                    </a:cubicBezTo>
                    <a:cubicBezTo>
                      <a:pt x="1061" y="113"/>
                      <a:pt x="1037" y="113"/>
                      <a:pt x="1010" y="113"/>
                    </a:cubicBezTo>
                    <a:close/>
                    <a:moveTo>
                      <a:pt x="1162" y="100"/>
                    </a:moveTo>
                    <a:cubicBezTo>
                      <a:pt x="1136" y="100"/>
                      <a:pt x="1113" y="100"/>
                      <a:pt x="1087" y="100"/>
                    </a:cubicBezTo>
                    <a:cubicBezTo>
                      <a:pt x="1090" y="104"/>
                      <a:pt x="1092" y="106"/>
                      <a:pt x="1095" y="110"/>
                    </a:cubicBezTo>
                    <a:cubicBezTo>
                      <a:pt x="1121" y="110"/>
                      <a:pt x="1145" y="110"/>
                      <a:pt x="1171" y="110"/>
                    </a:cubicBezTo>
                    <a:cubicBezTo>
                      <a:pt x="1168" y="106"/>
                      <a:pt x="1166" y="104"/>
                      <a:pt x="1162" y="100"/>
                    </a:cubicBezTo>
                    <a:close/>
                    <a:moveTo>
                      <a:pt x="1097" y="113"/>
                    </a:moveTo>
                    <a:cubicBezTo>
                      <a:pt x="1100" y="117"/>
                      <a:pt x="1102" y="119"/>
                      <a:pt x="1105" y="123"/>
                    </a:cubicBezTo>
                    <a:cubicBezTo>
                      <a:pt x="1131" y="123"/>
                      <a:pt x="1157" y="123"/>
                      <a:pt x="1183" y="123"/>
                    </a:cubicBezTo>
                    <a:cubicBezTo>
                      <a:pt x="1179" y="119"/>
                      <a:pt x="1177" y="117"/>
                      <a:pt x="1174" y="113"/>
                    </a:cubicBezTo>
                    <a:cubicBezTo>
                      <a:pt x="1147" y="113"/>
                      <a:pt x="1124" y="113"/>
                      <a:pt x="1097" y="113"/>
                    </a:cubicBezTo>
                    <a:close/>
                    <a:moveTo>
                      <a:pt x="1263" y="113"/>
                    </a:moveTo>
                    <a:cubicBezTo>
                      <a:pt x="1235" y="113"/>
                      <a:pt x="1211" y="113"/>
                      <a:pt x="1184" y="113"/>
                    </a:cubicBezTo>
                    <a:cubicBezTo>
                      <a:pt x="1187" y="117"/>
                      <a:pt x="1189" y="119"/>
                      <a:pt x="1192" y="123"/>
                    </a:cubicBezTo>
                    <a:cubicBezTo>
                      <a:pt x="1219" y="123"/>
                      <a:pt x="1246" y="123"/>
                      <a:pt x="1272" y="123"/>
                    </a:cubicBezTo>
                    <a:cubicBezTo>
                      <a:pt x="1269" y="119"/>
                      <a:pt x="1267" y="117"/>
                      <a:pt x="1263" y="113"/>
                    </a:cubicBezTo>
                    <a:close/>
                  </a:path>
                </a:pathLst>
              </a:custGeom>
              <a:solidFill>
                <a:srgbClr val="4D4D4D"/>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pic>
          <p:nvPicPr>
            <p:cNvPr id="83" name="Picture 34" descr="FotoIcon_Rechteck_Rand"/>
            <p:cNvPicPr>
              <a:picLocks noChangeAspect="1" noChangeArrowheads="1"/>
            </p:cNvPicPr>
            <p:nvPr/>
          </p:nvPicPr>
          <p:blipFill>
            <a:blip r:embed="rId5" cstate="print"/>
            <a:srcRect/>
            <a:stretch>
              <a:fillRect/>
            </a:stretch>
          </p:blipFill>
          <p:spPr bwMode="auto">
            <a:xfrm>
              <a:off x="-1669807" y="3755096"/>
              <a:ext cx="1000230" cy="998174"/>
            </a:xfrm>
            <a:prstGeom prst="rect">
              <a:avLst/>
            </a:prstGeom>
            <a:noFill/>
            <a:ln w="9525">
              <a:noFill/>
              <a:miter lim="800000"/>
              <a:headEnd/>
              <a:tailEnd/>
            </a:ln>
          </p:spPr>
        </p:pic>
      </p:grpSp>
      <p:sp>
        <p:nvSpPr>
          <p:cNvPr id="103" name="TextBox 392"/>
          <p:cNvSpPr txBox="1">
            <a:spLocks noChangeArrowheads="1"/>
          </p:cNvSpPr>
          <p:nvPr/>
        </p:nvSpPr>
        <p:spPr bwMode="auto">
          <a:xfrm>
            <a:off x="407373" y="3771233"/>
            <a:ext cx="676788"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Mobile</a:t>
            </a:r>
            <a:endParaRPr lang="en-US" sz="1300" dirty="0">
              <a:solidFill>
                <a:schemeClr val="tx1">
                  <a:lumMod val="50000"/>
                  <a:lumOff val="50000"/>
                </a:schemeClr>
              </a:solidFill>
              <a:latin typeface="Arial" pitchFamily="34" charset="0"/>
              <a:cs typeface="Arial" pitchFamily="34" charset="0"/>
            </a:endParaRPr>
          </a:p>
        </p:txBody>
      </p:sp>
      <p:sp>
        <p:nvSpPr>
          <p:cNvPr id="104" name="TextBox 392"/>
          <p:cNvSpPr txBox="1">
            <a:spLocks noChangeArrowheads="1"/>
          </p:cNvSpPr>
          <p:nvPr/>
        </p:nvSpPr>
        <p:spPr bwMode="auto">
          <a:xfrm>
            <a:off x="372960" y="5152666"/>
            <a:ext cx="769763"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Remote</a:t>
            </a:r>
            <a:endParaRPr lang="en-US" sz="1300" dirty="0">
              <a:solidFill>
                <a:schemeClr val="tx1">
                  <a:lumMod val="50000"/>
                  <a:lumOff val="50000"/>
                </a:schemeClr>
              </a:solidFill>
              <a:latin typeface="Arial" pitchFamily="34" charset="0"/>
              <a:cs typeface="Arial" pitchFamily="34" charset="0"/>
            </a:endParaRPr>
          </a:p>
        </p:txBody>
      </p:sp>
      <p:sp>
        <p:nvSpPr>
          <p:cNvPr id="105" name="TextBox 392"/>
          <p:cNvSpPr txBox="1">
            <a:spLocks noChangeArrowheads="1"/>
          </p:cNvSpPr>
          <p:nvPr/>
        </p:nvSpPr>
        <p:spPr bwMode="auto">
          <a:xfrm>
            <a:off x="427037" y="2463543"/>
            <a:ext cx="617670"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Office</a:t>
            </a:r>
            <a:endParaRPr lang="en-US" sz="1300" dirty="0">
              <a:solidFill>
                <a:schemeClr val="tx1">
                  <a:lumMod val="50000"/>
                  <a:lumOff val="50000"/>
                </a:schemeClr>
              </a:solidFill>
              <a:latin typeface="Arial" pitchFamily="34" charset="0"/>
              <a:cs typeface="Arial" pitchFamily="34" charset="0"/>
            </a:endParaRPr>
          </a:p>
        </p:txBody>
      </p:sp>
      <p:grpSp>
        <p:nvGrpSpPr>
          <p:cNvPr id="106" name="Group 1144"/>
          <p:cNvGrpSpPr>
            <a:grpSpLocks/>
          </p:cNvGrpSpPr>
          <p:nvPr/>
        </p:nvGrpSpPr>
        <p:grpSpPr bwMode="auto">
          <a:xfrm>
            <a:off x="1796166" y="1641526"/>
            <a:ext cx="1346200" cy="1149350"/>
            <a:chOff x="9271000" y="3722157"/>
            <a:chExt cx="1346200" cy="1150264"/>
          </a:xfrm>
        </p:grpSpPr>
        <p:sp>
          <p:nvSpPr>
            <p:cNvPr id="107" name="AutoShape 26"/>
            <p:cNvSpPr>
              <a:spLocks noChangeArrowheads="1"/>
            </p:cNvSpPr>
            <p:nvPr/>
          </p:nvSpPr>
          <p:spPr bwMode="auto">
            <a:xfrm>
              <a:off x="9402537" y="3722157"/>
              <a:ext cx="1009136" cy="1009136"/>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pic>
          <p:nvPicPr>
            <p:cNvPr id="108" name="Picture 1025" descr="building.wmf"/>
            <p:cNvPicPr>
              <a:picLocks noChangeAspect="1"/>
            </p:cNvPicPr>
            <p:nvPr/>
          </p:nvPicPr>
          <p:blipFill>
            <a:blip r:embed="rId8" cstate="print"/>
            <a:srcRect/>
            <a:stretch>
              <a:fillRect/>
            </a:stretch>
          </p:blipFill>
          <p:spPr bwMode="auto">
            <a:xfrm>
              <a:off x="9508066" y="3869266"/>
              <a:ext cx="794115" cy="719667"/>
            </a:xfrm>
            <a:prstGeom prst="rect">
              <a:avLst/>
            </a:prstGeom>
            <a:noFill/>
            <a:ln w="9525">
              <a:noFill/>
              <a:miter lim="800000"/>
              <a:headEnd/>
              <a:tailEnd/>
            </a:ln>
          </p:spPr>
        </p:pic>
        <p:pic>
          <p:nvPicPr>
            <p:cNvPr id="109" name="Picture 34" descr="FotoIcon_Rechteck_Rand"/>
            <p:cNvPicPr>
              <a:picLocks noChangeAspect="1" noChangeArrowheads="1"/>
            </p:cNvPicPr>
            <p:nvPr/>
          </p:nvPicPr>
          <p:blipFill>
            <a:blip r:embed="rId9" cstate="print"/>
            <a:srcRect/>
            <a:stretch>
              <a:fillRect/>
            </a:stretch>
          </p:blipFill>
          <p:spPr bwMode="auto">
            <a:xfrm>
              <a:off x="9404593" y="3729693"/>
              <a:ext cx="1000230" cy="998174"/>
            </a:xfrm>
            <a:prstGeom prst="rect">
              <a:avLst/>
            </a:prstGeom>
            <a:noFill/>
            <a:ln w="9525">
              <a:noFill/>
              <a:miter lim="800000"/>
              <a:headEnd/>
              <a:tailEnd/>
            </a:ln>
          </p:spPr>
        </p:pic>
        <p:pic>
          <p:nvPicPr>
            <p:cNvPr id="110" name="Picture 9"/>
            <p:cNvPicPr>
              <a:picLocks noChangeAspect="1" noChangeArrowheads="1"/>
            </p:cNvPicPr>
            <p:nvPr/>
          </p:nvPicPr>
          <p:blipFill>
            <a:blip r:embed="rId6" cstate="print"/>
            <a:srcRect/>
            <a:stretch>
              <a:fillRect/>
            </a:stretch>
          </p:blipFill>
          <p:spPr bwMode="auto">
            <a:xfrm>
              <a:off x="9271000" y="4588109"/>
              <a:ext cx="1346200" cy="284312"/>
            </a:xfrm>
            <a:prstGeom prst="rect">
              <a:avLst/>
            </a:prstGeom>
            <a:noFill/>
            <a:ln w="9525">
              <a:noFill/>
              <a:miter lim="800000"/>
              <a:headEnd/>
              <a:tailEnd/>
            </a:ln>
          </p:spPr>
        </p:pic>
      </p:grpSp>
      <p:grpSp>
        <p:nvGrpSpPr>
          <p:cNvPr id="111" name="Group 1144"/>
          <p:cNvGrpSpPr>
            <a:grpSpLocks/>
          </p:cNvGrpSpPr>
          <p:nvPr/>
        </p:nvGrpSpPr>
        <p:grpSpPr bwMode="auto">
          <a:xfrm>
            <a:off x="1796166" y="3520735"/>
            <a:ext cx="1346200" cy="1149350"/>
            <a:chOff x="9271000" y="3722157"/>
            <a:chExt cx="1346200" cy="1150264"/>
          </a:xfrm>
        </p:grpSpPr>
        <p:sp>
          <p:nvSpPr>
            <p:cNvPr id="112" name="AutoShape 26"/>
            <p:cNvSpPr>
              <a:spLocks noChangeArrowheads="1"/>
            </p:cNvSpPr>
            <p:nvPr/>
          </p:nvSpPr>
          <p:spPr bwMode="auto">
            <a:xfrm>
              <a:off x="9402537" y="3722157"/>
              <a:ext cx="1009136" cy="1009136"/>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pic>
          <p:nvPicPr>
            <p:cNvPr id="113" name="Picture 1025" descr="building.wmf"/>
            <p:cNvPicPr>
              <a:picLocks noChangeAspect="1"/>
            </p:cNvPicPr>
            <p:nvPr/>
          </p:nvPicPr>
          <p:blipFill>
            <a:blip r:embed="rId8" cstate="print"/>
            <a:srcRect/>
            <a:stretch>
              <a:fillRect/>
            </a:stretch>
          </p:blipFill>
          <p:spPr bwMode="auto">
            <a:xfrm>
              <a:off x="9508066" y="3869266"/>
              <a:ext cx="794115" cy="719667"/>
            </a:xfrm>
            <a:prstGeom prst="rect">
              <a:avLst/>
            </a:prstGeom>
            <a:noFill/>
            <a:ln w="9525">
              <a:noFill/>
              <a:miter lim="800000"/>
              <a:headEnd/>
              <a:tailEnd/>
            </a:ln>
          </p:spPr>
        </p:pic>
        <p:pic>
          <p:nvPicPr>
            <p:cNvPr id="114" name="Picture 34" descr="FotoIcon_Rechteck_Rand"/>
            <p:cNvPicPr>
              <a:picLocks noChangeAspect="1" noChangeArrowheads="1"/>
            </p:cNvPicPr>
            <p:nvPr/>
          </p:nvPicPr>
          <p:blipFill>
            <a:blip r:embed="rId9" cstate="print"/>
            <a:srcRect/>
            <a:stretch>
              <a:fillRect/>
            </a:stretch>
          </p:blipFill>
          <p:spPr bwMode="auto">
            <a:xfrm>
              <a:off x="9404593" y="3729693"/>
              <a:ext cx="1000230" cy="998174"/>
            </a:xfrm>
            <a:prstGeom prst="rect">
              <a:avLst/>
            </a:prstGeom>
            <a:noFill/>
            <a:ln w="9525">
              <a:noFill/>
              <a:miter lim="800000"/>
              <a:headEnd/>
              <a:tailEnd/>
            </a:ln>
          </p:spPr>
        </p:pic>
        <p:pic>
          <p:nvPicPr>
            <p:cNvPr id="115" name="Picture 9"/>
            <p:cNvPicPr>
              <a:picLocks noChangeAspect="1" noChangeArrowheads="1"/>
            </p:cNvPicPr>
            <p:nvPr/>
          </p:nvPicPr>
          <p:blipFill>
            <a:blip r:embed="rId6" cstate="print"/>
            <a:srcRect/>
            <a:stretch>
              <a:fillRect/>
            </a:stretch>
          </p:blipFill>
          <p:spPr bwMode="auto">
            <a:xfrm>
              <a:off x="9271000" y="4588109"/>
              <a:ext cx="1346200" cy="284312"/>
            </a:xfrm>
            <a:prstGeom prst="rect">
              <a:avLst/>
            </a:prstGeom>
            <a:noFill/>
            <a:ln w="9525">
              <a:noFill/>
              <a:miter lim="800000"/>
              <a:headEnd/>
              <a:tailEnd/>
            </a:ln>
          </p:spPr>
        </p:pic>
      </p:grpSp>
      <p:grpSp>
        <p:nvGrpSpPr>
          <p:cNvPr id="116" name="Group 173"/>
          <p:cNvGrpSpPr/>
          <p:nvPr/>
        </p:nvGrpSpPr>
        <p:grpSpPr>
          <a:xfrm>
            <a:off x="2029436" y="5399944"/>
            <a:ext cx="879660" cy="599687"/>
            <a:chOff x="1952030" y="5272125"/>
            <a:chExt cx="879660" cy="599687"/>
          </a:xfrm>
        </p:grpSpPr>
        <p:sp>
          <p:nvSpPr>
            <p:cNvPr id="117" name="Freeform 127"/>
            <p:cNvSpPr>
              <a:spLocks/>
            </p:cNvSpPr>
            <p:nvPr/>
          </p:nvSpPr>
          <p:spPr bwMode="gray">
            <a:xfrm>
              <a:off x="1952030" y="5272125"/>
              <a:ext cx="879660" cy="599687"/>
            </a:xfrm>
            <a:custGeom>
              <a:avLst/>
              <a:gdLst>
                <a:gd name="T0" fmla="*/ 998 w 378"/>
                <a:gd name="T1" fmla="*/ 388 h 324"/>
                <a:gd name="T2" fmla="*/ 953 w 378"/>
                <a:gd name="T3" fmla="*/ 302 h 324"/>
                <a:gd name="T4" fmla="*/ 977 w 378"/>
                <a:gd name="T5" fmla="*/ 250 h 324"/>
                <a:gd name="T6" fmla="*/ 892 w 378"/>
                <a:gd name="T7" fmla="*/ 174 h 324"/>
                <a:gd name="T8" fmla="*/ 774 w 378"/>
                <a:gd name="T9" fmla="*/ 88 h 324"/>
                <a:gd name="T10" fmla="*/ 715 w 378"/>
                <a:gd name="T11" fmla="*/ 101 h 324"/>
                <a:gd name="T12" fmla="*/ 586 w 378"/>
                <a:gd name="T13" fmla="*/ 13 h 324"/>
                <a:gd name="T14" fmla="*/ 531 w 378"/>
                <a:gd name="T15" fmla="*/ 23 h 324"/>
                <a:gd name="T16" fmla="*/ 404 w 378"/>
                <a:gd name="T17" fmla="*/ 0 h 324"/>
                <a:gd name="T18" fmla="*/ 132 w 378"/>
                <a:gd name="T19" fmla="*/ 199 h 324"/>
                <a:gd name="T20" fmla="*/ 74 w 378"/>
                <a:gd name="T21" fmla="*/ 258 h 324"/>
                <a:gd name="T22" fmla="*/ 84 w 378"/>
                <a:gd name="T23" fmla="*/ 290 h 324"/>
                <a:gd name="T24" fmla="*/ 0 w 378"/>
                <a:gd name="T25" fmla="*/ 403 h 324"/>
                <a:gd name="T26" fmla="*/ 58 w 378"/>
                <a:gd name="T27" fmla="*/ 504 h 324"/>
                <a:gd name="T28" fmla="*/ 32 w 378"/>
                <a:gd name="T29" fmla="*/ 548 h 324"/>
                <a:gd name="T30" fmla="*/ 106 w 378"/>
                <a:gd name="T31" fmla="*/ 607 h 324"/>
                <a:gd name="T32" fmla="*/ 166 w 378"/>
                <a:gd name="T33" fmla="*/ 586 h 324"/>
                <a:gd name="T34" fmla="*/ 346 w 378"/>
                <a:gd name="T35" fmla="*/ 665 h 324"/>
                <a:gd name="T36" fmla="*/ 473 w 378"/>
                <a:gd name="T37" fmla="*/ 634 h 324"/>
                <a:gd name="T38" fmla="*/ 634 w 378"/>
                <a:gd name="T39" fmla="*/ 680 h 324"/>
                <a:gd name="T40" fmla="*/ 845 w 378"/>
                <a:gd name="T41" fmla="*/ 586 h 324"/>
                <a:gd name="T42" fmla="*/ 911 w 378"/>
                <a:gd name="T43" fmla="*/ 527 h 324"/>
                <a:gd name="T44" fmla="*/ 906 w 378"/>
                <a:gd name="T45" fmla="*/ 504 h 324"/>
                <a:gd name="T46" fmla="*/ 998 w 378"/>
                <a:gd name="T47" fmla="*/ 388 h 3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8"/>
                <a:gd name="T73" fmla="*/ 0 h 324"/>
                <a:gd name="T74" fmla="*/ 378 w 378"/>
                <a:gd name="T75" fmla="*/ 324 h 3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295594"/>
                </a:gs>
                <a:gs pos="100000">
                  <a:srgbClr val="DDDDDD"/>
                </a:gs>
              </a:gsLst>
              <a:lin ang="2700000" scaled="1"/>
            </a:gradFill>
            <a:ln w="3175">
              <a:solidFill>
                <a:srgbClr val="F8F8F8"/>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18" name="Freeform 128"/>
            <p:cNvSpPr>
              <a:spLocks/>
            </p:cNvSpPr>
            <p:nvPr/>
          </p:nvSpPr>
          <p:spPr bwMode="gray">
            <a:xfrm>
              <a:off x="1954674" y="5272125"/>
              <a:ext cx="609063" cy="529136"/>
            </a:xfrm>
            <a:custGeom>
              <a:avLst/>
              <a:gdLst>
                <a:gd name="T0" fmla="*/ 87 w 262"/>
                <a:gd name="T1" fmla="*/ 527 h 286"/>
                <a:gd name="T2" fmla="*/ 29 w 262"/>
                <a:gd name="T3" fmla="*/ 426 h 286"/>
                <a:gd name="T4" fmla="*/ 113 w 262"/>
                <a:gd name="T5" fmla="*/ 313 h 286"/>
                <a:gd name="T6" fmla="*/ 103 w 262"/>
                <a:gd name="T7" fmla="*/ 281 h 286"/>
                <a:gd name="T8" fmla="*/ 161 w 262"/>
                <a:gd name="T9" fmla="*/ 222 h 286"/>
                <a:gd name="T10" fmla="*/ 433 w 262"/>
                <a:gd name="T11" fmla="*/ 23 h 286"/>
                <a:gd name="T12" fmla="*/ 559 w 262"/>
                <a:gd name="T13" fmla="*/ 46 h 286"/>
                <a:gd name="T14" fmla="*/ 615 w 262"/>
                <a:gd name="T15" fmla="*/ 36 h 286"/>
                <a:gd name="T16" fmla="*/ 691 w 262"/>
                <a:gd name="T17" fmla="*/ 57 h 286"/>
                <a:gd name="T18" fmla="*/ 586 w 262"/>
                <a:gd name="T19" fmla="*/ 13 h 286"/>
                <a:gd name="T20" fmla="*/ 530 w 262"/>
                <a:gd name="T21" fmla="*/ 23 h 286"/>
                <a:gd name="T22" fmla="*/ 404 w 262"/>
                <a:gd name="T23" fmla="*/ 0 h 286"/>
                <a:gd name="T24" fmla="*/ 132 w 262"/>
                <a:gd name="T25" fmla="*/ 199 h 286"/>
                <a:gd name="T26" fmla="*/ 74 w 262"/>
                <a:gd name="T27" fmla="*/ 258 h 286"/>
                <a:gd name="T28" fmla="*/ 84 w 262"/>
                <a:gd name="T29" fmla="*/ 290 h 286"/>
                <a:gd name="T30" fmla="*/ 0 w 262"/>
                <a:gd name="T31" fmla="*/ 403 h 286"/>
                <a:gd name="T32" fmla="*/ 58 w 262"/>
                <a:gd name="T33" fmla="*/ 503 h 286"/>
                <a:gd name="T34" fmla="*/ 32 w 262"/>
                <a:gd name="T35" fmla="*/ 548 h 286"/>
                <a:gd name="T36" fmla="*/ 71 w 262"/>
                <a:gd name="T37" fmla="*/ 600 h 286"/>
                <a:gd name="T38" fmla="*/ 61 w 262"/>
                <a:gd name="T39" fmla="*/ 571 h 286"/>
                <a:gd name="T40" fmla="*/ 87 w 262"/>
                <a:gd name="T41" fmla="*/ 527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2"/>
                <a:gd name="T64" fmla="*/ 0 h 286"/>
                <a:gd name="T65" fmla="*/ 262 w 262"/>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sp>
        <p:nvSpPr>
          <p:cNvPr id="119" name="TextBox 392"/>
          <p:cNvSpPr txBox="1">
            <a:spLocks noChangeArrowheads="1"/>
          </p:cNvSpPr>
          <p:nvPr/>
        </p:nvSpPr>
        <p:spPr bwMode="auto">
          <a:xfrm>
            <a:off x="2009846" y="2704433"/>
            <a:ext cx="918841" cy="492443"/>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Data </a:t>
            </a:r>
          </a:p>
          <a:p>
            <a:pPr algn="ctr"/>
            <a:r>
              <a:rPr lang="en-US" sz="1300" dirty="0" smtClean="0">
                <a:solidFill>
                  <a:schemeClr val="tx1">
                    <a:lumMod val="50000"/>
                    <a:lumOff val="50000"/>
                  </a:schemeClr>
                </a:solidFill>
                <a:latin typeface="Arial" pitchFamily="34" charset="0"/>
                <a:cs typeface="Arial" pitchFamily="34" charset="0"/>
              </a:rPr>
              <a:t>Center #1</a:t>
            </a:r>
            <a:endParaRPr lang="en-US" sz="1300" dirty="0">
              <a:solidFill>
                <a:schemeClr val="tx1">
                  <a:lumMod val="50000"/>
                  <a:lumOff val="50000"/>
                </a:schemeClr>
              </a:solidFill>
              <a:latin typeface="Arial" pitchFamily="34" charset="0"/>
              <a:cs typeface="Arial" pitchFamily="34" charset="0"/>
            </a:endParaRPr>
          </a:p>
        </p:txBody>
      </p:sp>
      <p:sp>
        <p:nvSpPr>
          <p:cNvPr id="120" name="TextBox 392"/>
          <p:cNvSpPr txBox="1">
            <a:spLocks noChangeArrowheads="1"/>
          </p:cNvSpPr>
          <p:nvPr/>
        </p:nvSpPr>
        <p:spPr bwMode="auto">
          <a:xfrm>
            <a:off x="2009846" y="4518485"/>
            <a:ext cx="918841" cy="492443"/>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Data </a:t>
            </a:r>
          </a:p>
          <a:p>
            <a:pPr algn="ctr"/>
            <a:r>
              <a:rPr lang="en-US" sz="1300" dirty="0" smtClean="0">
                <a:solidFill>
                  <a:schemeClr val="tx1">
                    <a:lumMod val="50000"/>
                    <a:lumOff val="50000"/>
                  </a:schemeClr>
                </a:solidFill>
                <a:latin typeface="Arial" pitchFamily="34" charset="0"/>
                <a:cs typeface="Arial" pitchFamily="34" charset="0"/>
              </a:rPr>
              <a:t>Center #2</a:t>
            </a:r>
            <a:endParaRPr lang="en-US" sz="1300" dirty="0">
              <a:solidFill>
                <a:schemeClr val="tx1">
                  <a:lumMod val="50000"/>
                  <a:lumOff val="50000"/>
                </a:schemeClr>
              </a:solidFill>
              <a:latin typeface="Arial" pitchFamily="34" charset="0"/>
              <a:cs typeface="Arial" pitchFamily="34" charset="0"/>
            </a:endParaRPr>
          </a:p>
        </p:txBody>
      </p:sp>
      <p:sp>
        <p:nvSpPr>
          <p:cNvPr id="121" name="TextBox 392"/>
          <p:cNvSpPr txBox="1">
            <a:spLocks noChangeArrowheads="1"/>
          </p:cNvSpPr>
          <p:nvPr/>
        </p:nvSpPr>
        <p:spPr bwMode="auto">
          <a:xfrm>
            <a:off x="2065951" y="5998240"/>
            <a:ext cx="806631" cy="492443"/>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Cloud </a:t>
            </a:r>
          </a:p>
          <a:p>
            <a:pPr algn="ctr"/>
            <a:r>
              <a:rPr lang="en-US" sz="1300" dirty="0" smtClean="0">
                <a:solidFill>
                  <a:schemeClr val="tx1">
                    <a:lumMod val="50000"/>
                    <a:lumOff val="50000"/>
                  </a:schemeClr>
                </a:solidFill>
                <a:latin typeface="Arial" pitchFamily="34" charset="0"/>
                <a:cs typeface="Arial" pitchFamily="34" charset="0"/>
              </a:rPr>
              <a:t>Provider</a:t>
            </a:r>
            <a:endParaRPr lang="en-US" sz="1300" dirty="0">
              <a:solidFill>
                <a:schemeClr val="tx1">
                  <a:lumMod val="50000"/>
                  <a:lumOff val="50000"/>
                </a:schemeClr>
              </a:solidFill>
              <a:latin typeface="Arial" pitchFamily="34" charset="0"/>
              <a:cs typeface="Arial" pitchFamily="34" charset="0"/>
            </a:endParaRPr>
          </a:p>
        </p:txBody>
      </p:sp>
      <p:grpSp>
        <p:nvGrpSpPr>
          <p:cNvPr id="122" name="Group 1143"/>
          <p:cNvGrpSpPr>
            <a:grpSpLocks/>
          </p:cNvGrpSpPr>
          <p:nvPr/>
        </p:nvGrpSpPr>
        <p:grpSpPr bwMode="auto">
          <a:xfrm>
            <a:off x="3710180" y="1438069"/>
            <a:ext cx="1346200" cy="1150938"/>
            <a:chOff x="9271000" y="2045757"/>
            <a:chExt cx="1346200" cy="1150264"/>
          </a:xfrm>
        </p:grpSpPr>
        <p:sp>
          <p:nvSpPr>
            <p:cNvPr id="123" name="AutoShape 26"/>
            <p:cNvSpPr>
              <a:spLocks noChangeArrowheads="1"/>
            </p:cNvSpPr>
            <p:nvPr/>
          </p:nvSpPr>
          <p:spPr bwMode="auto">
            <a:xfrm>
              <a:off x="9402537" y="2045757"/>
              <a:ext cx="1009136" cy="1009136"/>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124" name="Group 856"/>
            <p:cNvGrpSpPr>
              <a:grpSpLocks/>
            </p:cNvGrpSpPr>
            <p:nvPr/>
          </p:nvGrpSpPr>
          <p:grpSpPr bwMode="auto">
            <a:xfrm>
              <a:off x="9441090" y="2235199"/>
              <a:ext cx="945149" cy="719666"/>
              <a:chOff x="5715000" y="2209799"/>
              <a:chExt cx="1300970" cy="990599"/>
            </a:xfrm>
          </p:grpSpPr>
          <p:grpSp>
            <p:nvGrpSpPr>
              <p:cNvPr id="127" name="Group 481"/>
              <p:cNvGrpSpPr>
                <a:grpSpLocks/>
              </p:cNvGrpSpPr>
              <p:nvPr/>
            </p:nvGrpSpPr>
            <p:grpSpPr bwMode="auto">
              <a:xfrm>
                <a:off x="6477000" y="2209799"/>
                <a:ext cx="538970" cy="914399"/>
                <a:chOff x="4506" y="755"/>
                <a:chExt cx="758" cy="1286"/>
              </a:xfrm>
            </p:grpSpPr>
            <p:pic>
              <p:nvPicPr>
                <p:cNvPr id="178"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179" name="Group 483"/>
                <p:cNvGrpSpPr>
                  <a:grpSpLocks/>
                </p:cNvGrpSpPr>
                <p:nvPr/>
              </p:nvGrpSpPr>
              <p:grpSpPr bwMode="auto">
                <a:xfrm>
                  <a:off x="4656" y="755"/>
                  <a:ext cx="477" cy="1200"/>
                  <a:chOff x="4694" y="755"/>
                  <a:chExt cx="477" cy="1200"/>
                </a:xfrm>
              </p:grpSpPr>
              <p:grpSp>
                <p:nvGrpSpPr>
                  <p:cNvPr id="180" name="Group 484"/>
                  <p:cNvGrpSpPr>
                    <a:grpSpLocks/>
                  </p:cNvGrpSpPr>
                  <p:nvPr/>
                </p:nvGrpSpPr>
                <p:grpSpPr bwMode="auto">
                  <a:xfrm>
                    <a:off x="4694" y="755"/>
                    <a:ext cx="477" cy="1200"/>
                    <a:chOff x="4694" y="755"/>
                    <a:chExt cx="477" cy="1200"/>
                  </a:xfrm>
                </p:grpSpPr>
                <p:sp>
                  <p:nvSpPr>
                    <p:cNvPr id="200"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01"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181"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82"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83"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84"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85"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86"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87"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88"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89"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0"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1"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2"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3"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4"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5"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6"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7"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8"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9"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128" name="Group 481"/>
              <p:cNvGrpSpPr>
                <a:grpSpLocks/>
              </p:cNvGrpSpPr>
              <p:nvPr/>
            </p:nvGrpSpPr>
            <p:grpSpPr bwMode="auto">
              <a:xfrm>
                <a:off x="6096000" y="2285999"/>
                <a:ext cx="538970" cy="914399"/>
                <a:chOff x="4506" y="755"/>
                <a:chExt cx="758" cy="1286"/>
              </a:xfrm>
            </p:grpSpPr>
            <p:pic>
              <p:nvPicPr>
                <p:cNvPr id="154"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155" name="Group 483"/>
                <p:cNvGrpSpPr>
                  <a:grpSpLocks/>
                </p:cNvGrpSpPr>
                <p:nvPr/>
              </p:nvGrpSpPr>
              <p:grpSpPr bwMode="auto">
                <a:xfrm>
                  <a:off x="4656" y="755"/>
                  <a:ext cx="477" cy="1200"/>
                  <a:chOff x="4694" y="755"/>
                  <a:chExt cx="477" cy="1200"/>
                </a:xfrm>
              </p:grpSpPr>
              <p:grpSp>
                <p:nvGrpSpPr>
                  <p:cNvPr id="156" name="Group 484"/>
                  <p:cNvGrpSpPr>
                    <a:grpSpLocks/>
                  </p:cNvGrpSpPr>
                  <p:nvPr/>
                </p:nvGrpSpPr>
                <p:grpSpPr bwMode="auto">
                  <a:xfrm>
                    <a:off x="4694" y="755"/>
                    <a:ext cx="477" cy="1200"/>
                    <a:chOff x="4694" y="755"/>
                    <a:chExt cx="477" cy="1200"/>
                  </a:xfrm>
                </p:grpSpPr>
                <p:sp>
                  <p:nvSpPr>
                    <p:cNvPr id="176"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77"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157"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58"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59"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60"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61"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62"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63"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64"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65"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66"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67"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68"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69"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70"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71"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72"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73"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74"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75"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129" name="Group 481"/>
              <p:cNvGrpSpPr>
                <a:grpSpLocks/>
              </p:cNvGrpSpPr>
              <p:nvPr/>
            </p:nvGrpSpPr>
            <p:grpSpPr bwMode="auto">
              <a:xfrm>
                <a:off x="5715000" y="2209799"/>
                <a:ext cx="538970" cy="914399"/>
                <a:chOff x="4506" y="755"/>
                <a:chExt cx="758" cy="1286"/>
              </a:xfrm>
            </p:grpSpPr>
            <p:pic>
              <p:nvPicPr>
                <p:cNvPr id="130"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131" name="Group 483"/>
                <p:cNvGrpSpPr>
                  <a:grpSpLocks/>
                </p:cNvGrpSpPr>
                <p:nvPr/>
              </p:nvGrpSpPr>
              <p:grpSpPr bwMode="auto">
                <a:xfrm>
                  <a:off x="4656" y="755"/>
                  <a:ext cx="477" cy="1200"/>
                  <a:chOff x="4694" y="755"/>
                  <a:chExt cx="477" cy="1200"/>
                </a:xfrm>
              </p:grpSpPr>
              <p:grpSp>
                <p:nvGrpSpPr>
                  <p:cNvPr id="132" name="Group 484"/>
                  <p:cNvGrpSpPr>
                    <a:grpSpLocks/>
                  </p:cNvGrpSpPr>
                  <p:nvPr/>
                </p:nvGrpSpPr>
                <p:grpSpPr bwMode="auto">
                  <a:xfrm>
                    <a:off x="4694" y="755"/>
                    <a:ext cx="477" cy="1200"/>
                    <a:chOff x="4694" y="755"/>
                    <a:chExt cx="477" cy="1200"/>
                  </a:xfrm>
                </p:grpSpPr>
                <p:sp>
                  <p:nvSpPr>
                    <p:cNvPr id="152"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53"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133"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4"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5"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6"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7"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8"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9"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0"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1"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2"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3"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4"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5"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6"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7"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8"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9"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50"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51"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125" name="Picture 34" descr="FotoIcon_Rechteck_Rand"/>
            <p:cNvPicPr>
              <a:picLocks noChangeAspect="1" noChangeArrowheads="1"/>
            </p:cNvPicPr>
            <p:nvPr/>
          </p:nvPicPr>
          <p:blipFill>
            <a:blip r:embed="rId5" cstate="print"/>
            <a:srcRect/>
            <a:stretch>
              <a:fillRect/>
            </a:stretch>
          </p:blipFill>
          <p:spPr bwMode="auto">
            <a:xfrm>
              <a:off x="9404593" y="2053293"/>
              <a:ext cx="1000230" cy="998174"/>
            </a:xfrm>
            <a:prstGeom prst="rect">
              <a:avLst/>
            </a:prstGeom>
            <a:noFill/>
            <a:ln w="9525">
              <a:noFill/>
              <a:miter lim="800000"/>
              <a:headEnd/>
              <a:tailEnd/>
            </a:ln>
          </p:spPr>
        </p:pic>
        <p:pic>
          <p:nvPicPr>
            <p:cNvPr id="126" name="Picture 9"/>
            <p:cNvPicPr>
              <a:picLocks noChangeAspect="1" noChangeArrowheads="1"/>
            </p:cNvPicPr>
            <p:nvPr/>
          </p:nvPicPr>
          <p:blipFill>
            <a:blip r:embed="rId6" cstate="print"/>
            <a:srcRect/>
            <a:stretch>
              <a:fillRect/>
            </a:stretch>
          </p:blipFill>
          <p:spPr bwMode="auto">
            <a:xfrm>
              <a:off x="9271000" y="2911709"/>
              <a:ext cx="1346200" cy="284312"/>
            </a:xfrm>
            <a:prstGeom prst="rect">
              <a:avLst/>
            </a:prstGeom>
            <a:noFill/>
            <a:ln w="9525">
              <a:noFill/>
              <a:miter lim="800000"/>
              <a:headEnd/>
              <a:tailEnd/>
            </a:ln>
          </p:spPr>
        </p:pic>
      </p:grpSp>
      <p:grpSp>
        <p:nvGrpSpPr>
          <p:cNvPr id="202" name="Group 1143"/>
          <p:cNvGrpSpPr>
            <a:grpSpLocks/>
          </p:cNvGrpSpPr>
          <p:nvPr/>
        </p:nvGrpSpPr>
        <p:grpSpPr bwMode="auto">
          <a:xfrm>
            <a:off x="3710180" y="2788366"/>
            <a:ext cx="1346200" cy="1150938"/>
            <a:chOff x="9271000" y="2045757"/>
            <a:chExt cx="1346200" cy="1150264"/>
          </a:xfrm>
        </p:grpSpPr>
        <p:sp>
          <p:nvSpPr>
            <p:cNvPr id="203" name="AutoShape 26"/>
            <p:cNvSpPr>
              <a:spLocks noChangeArrowheads="1"/>
            </p:cNvSpPr>
            <p:nvPr/>
          </p:nvSpPr>
          <p:spPr bwMode="auto">
            <a:xfrm>
              <a:off x="9402537" y="2045757"/>
              <a:ext cx="1009136" cy="1009136"/>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204" name="Group 856"/>
            <p:cNvGrpSpPr>
              <a:grpSpLocks/>
            </p:cNvGrpSpPr>
            <p:nvPr/>
          </p:nvGrpSpPr>
          <p:grpSpPr bwMode="auto">
            <a:xfrm>
              <a:off x="9441090" y="2235199"/>
              <a:ext cx="945149" cy="719666"/>
              <a:chOff x="5715000" y="2209799"/>
              <a:chExt cx="1300970" cy="990599"/>
            </a:xfrm>
          </p:grpSpPr>
          <p:grpSp>
            <p:nvGrpSpPr>
              <p:cNvPr id="207" name="Group 481"/>
              <p:cNvGrpSpPr>
                <a:grpSpLocks/>
              </p:cNvGrpSpPr>
              <p:nvPr/>
            </p:nvGrpSpPr>
            <p:grpSpPr bwMode="auto">
              <a:xfrm>
                <a:off x="6477000" y="2209799"/>
                <a:ext cx="538970" cy="914399"/>
                <a:chOff x="4506" y="755"/>
                <a:chExt cx="758" cy="1286"/>
              </a:xfrm>
            </p:grpSpPr>
            <p:pic>
              <p:nvPicPr>
                <p:cNvPr id="258"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259" name="Group 483"/>
                <p:cNvGrpSpPr>
                  <a:grpSpLocks/>
                </p:cNvGrpSpPr>
                <p:nvPr/>
              </p:nvGrpSpPr>
              <p:grpSpPr bwMode="auto">
                <a:xfrm>
                  <a:off x="4656" y="755"/>
                  <a:ext cx="477" cy="1200"/>
                  <a:chOff x="4694" y="755"/>
                  <a:chExt cx="477" cy="1200"/>
                </a:xfrm>
              </p:grpSpPr>
              <p:grpSp>
                <p:nvGrpSpPr>
                  <p:cNvPr id="260" name="Group 484"/>
                  <p:cNvGrpSpPr>
                    <a:grpSpLocks/>
                  </p:cNvGrpSpPr>
                  <p:nvPr/>
                </p:nvGrpSpPr>
                <p:grpSpPr bwMode="auto">
                  <a:xfrm>
                    <a:off x="4694" y="755"/>
                    <a:ext cx="477" cy="1200"/>
                    <a:chOff x="4694" y="755"/>
                    <a:chExt cx="477" cy="1200"/>
                  </a:xfrm>
                </p:grpSpPr>
                <p:sp>
                  <p:nvSpPr>
                    <p:cNvPr id="280"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81"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261"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62"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63"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64"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65"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66"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67"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68"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69"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0"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1"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2"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3"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4"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5"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6"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7"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8"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9"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208" name="Group 481"/>
              <p:cNvGrpSpPr>
                <a:grpSpLocks/>
              </p:cNvGrpSpPr>
              <p:nvPr/>
            </p:nvGrpSpPr>
            <p:grpSpPr bwMode="auto">
              <a:xfrm>
                <a:off x="6096000" y="2285999"/>
                <a:ext cx="538970" cy="914399"/>
                <a:chOff x="4506" y="755"/>
                <a:chExt cx="758" cy="1286"/>
              </a:xfrm>
            </p:grpSpPr>
            <p:pic>
              <p:nvPicPr>
                <p:cNvPr id="234"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235" name="Group 483"/>
                <p:cNvGrpSpPr>
                  <a:grpSpLocks/>
                </p:cNvGrpSpPr>
                <p:nvPr/>
              </p:nvGrpSpPr>
              <p:grpSpPr bwMode="auto">
                <a:xfrm>
                  <a:off x="4656" y="755"/>
                  <a:ext cx="477" cy="1200"/>
                  <a:chOff x="4694" y="755"/>
                  <a:chExt cx="477" cy="1200"/>
                </a:xfrm>
              </p:grpSpPr>
              <p:grpSp>
                <p:nvGrpSpPr>
                  <p:cNvPr id="236" name="Group 484"/>
                  <p:cNvGrpSpPr>
                    <a:grpSpLocks/>
                  </p:cNvGrpSpPr>
                  <p:nvPr/>
                </p:nvGrpSpPr>
                <p:grpSpPr bwMode="auto">
                  <a:xfrm>
                    <a:off x="4694" y="755"/>
                    <a:ext cx="477" cy="1200"/>
                    <a:chOff x="4694" y="755"/>
                    <a:chExt cx="477" cy="1200"/>
                  </a:xfrm>
                </p:grpSpPr>
                <p:sp>
                  <p:nvSpPr>
                    <p:cNvPr id="256"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7"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237"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38"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39"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0"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1"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2"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3"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4"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5"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6"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7"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8"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9"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0"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1"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2"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3"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4"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5"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209" name="Group 481"/>
              <p:cNvGrpSpPr>
                <a:grpSpLocks/>
              </p:cNvGrpSpPr>
              <p:nvPr/>
            </p:nvGrpSpPr>
            <p:grpSpPr bwMode="auto">
              <a:xfrm>
                <a:off x="5715000" y="2209799"/>
                <a:ext cx="538970" cy="914399"/>
                <a:chOff x="4506" y="755"/>
                <a:chExt cx="758" cy="1286"/>
              </a:xfrm>
            </p:grpSpPr>
            <p:pic>
              <p:nvPicPr>
                <p:cNvPr id="210"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211" name="Group 483"/>
                <p:cNvGrpSpPr>
                  <a:grpSpLocks/>
                </p:cNvGrpSpPr>
                <p:nvPr/>
              </p:nvGrpSpPr>
              <p:grpSpPr bwMode="auto">
                <a:xfrm>
                  <a:off x="4656" y="755"/>
                  <a:ext cx="477" cy="1200"/>
                  <a:chOff x="4694" y="755"/>
                  <a:chExt cx="477" cy="1200"/>
                </a:xfrm>
              </p:grpSpPr>
              <p:grpSp>
                <p:nvGrpSpPr>
                  <p:cNvPr id="212" name="Group 484"/>
                  <p:cNvGrpSpPr>
                    <a:grpSpLocks/>
                  </p:cNvGrpSpPr>
                  <p:nvPr/>
                </p:nvGrpSpPr>
                <p:grpSpPr bwMode="auto">
                  <a:xfrm>
                    <a:off x="4694" y="755"/>
                    <a:ext cx="477" cy="1200"/>
                    <a:chOff x="4694" y="755"/>
                    <a:chExt cx="477" cy="1200"/>
                  </a:xfrm>
                </p:grpSpPr>
                <p:sp>
                  <p:nvSpPr>
                    <p:cNvPr id="232"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33"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213"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14"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15"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16"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17"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18"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19"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0"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1"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2"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3"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4"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5"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6"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7"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8"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9"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30"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31"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205" name="Picture 34" descr="FotoIcon_Rechteck_Rand"/>
            <p:cNvPicPr>
              <a:picLocks noChangeAspect="1" noChangeArrowheads="1"/>
            </p:cNvPicPr>
            <p:nvPr/>
          </p:nvPicPr>
          <p:blipFill>
            <a:blip r:embed="rId5" cstate="print"/>
            <a:srcRect/>
            <a:stretch>
              <a:fillRect/>
            </a:stretch>
          </p:blipFill>
          <p:spPr bwMode="auto">
            <a:xfrm>
              <a:off x="9404593" y="2053293"/>
              <a:ext cx="1000230" cy="998174"/>
            </a:xfrm>
            <a:prstGeom prst="rect">
              <a:avLst/>
            </a:prstGeom>
            <a:noFill/>
            <a:ln w="9525">
              <a:noFill/>
              <a:miter lim="800000"/>
              <a:headEnd/>
              <a:tailEnd/>
            </a:ln>
          </p:spPr>
        </p:pic>
        <p:pic>
          <p:nvPicPr>
            <p:cNvPr id="206" name="Picture 9"/>
            <p:cNvPicPr>
              <a:picLocks noChangeAspect="1" noChangeArrowheads="1"/>
            </p:cNvPicPr>
            <p:nvPr/>
          </p:nvPicPr>
          <p:blipFill>
            <a:blip r:embed="rId6" cstate="print"/>
            <a:srcRect/>
            <a:stretch>
              <a:fillRect/>
            </a:stretch>
          </p:blipFill>
          <p:spPr bwMode="auto">
            <a:xfrm>
              <a:off x="9271000" y="2911709"/>
              <a:ext cx="1346200" cy="284312"/>
            </a:xfrm>
            <a:prstGeom prst="rect">
              <a:avLst/>
            </a:prstGeom>
            <a:noFill/>
            <a:ln w="9525">
              <a:noFill/>
              <a:miter lim="800000"/>
              <a:headEnd/>
              <a:tailEnd/>
            </a:ln>
          </p:spPr>
        </p:pic>
      </p:grpSp>
      <p:grpSp>
        <p:nvGrpSpPr>
          <p:cNvPr id="282" name="Group 1143"/>
          <p:cNvGrpSpPr>
            <a:grpSpLocks/>
          </p:cNvGrpSpPr>
          <p:nvPr/>
        </p:nvGrpSpPr>
        <p:grpSpPr bwMode="auto">
          <a:xfrm>
            <a:off x="3710180" y="4138663"/>
            <a:ext cx="1346200" cy="1150938"/>
            <a:chOff x="9271000" y="2045757"/>
            <a:chExt cx="1346200" cy="1150264"/>
          </a:xfrm>
        </p:grpSpPr>
        <p:sp>
          <p:nvSpPr>
            <p:cNvPr id="283" name="AutoShape 26"/>
            <p:cNvSpPr>
              <a:spLocks noChangeArrowheads="1"/>
            </p:cNvSpPr>
            <p:nvPr/>
          </p:nvSpPr>
          <p:spPr bwMode="auto">
            <a:xfrm>
              <a:off x="9402537" y="2045757"/>
              <a:ext cx="1009136" cy="1009136"/>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284" name="Group 856"/>
            <p:cNvGrpSpPr>
              <a:grpSpLocks/>
            </p:cNvGrpSpPr>
            <p:nvPr/>
          </p:nvGrpSpPr>
          <p:grpSpPr bwMode="auto">
            <a:xfrm>
              <a:off x="9441090" y="2235199"/>
              <a:ext cx="945149" cy="719666"/>
              <a:chOff x="5715000" y="2209799"/>
              <a:chExt cx="1300970" cy="990599"/>
            </a:xfrm>
          </p:grpSpPr>
          <p:grpSp>
            <p:nvGrpSpPr>
              <p:cNvPr id="287" name="Group 481"/>
              <p:cNvGrpSpPr>
                <a:grpSpLocks/>
              </p:cNvGrpSpPr>
              <p:nvPr/>
            </p:nvGrpSpPr>
            <p:grpSpPr bwMode="auto">
              <a:xfrm>
                <a:off x="6477000" y="2209799"/>
                <a:ext cx="538970" cy="914399"/>
                <a:chOff x="4506" y="755"/>
                <a:chExt cx="758" cy="1286"/>
              </a:xfrm>
            </p:grpSpPr>
            <p:pic>
              <p:nvPicPr>
                <p:cNvPr id="338"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339" name="Group 483"/>
                <p:cNvGrpSpPr>
                  <a:grpSpLocks/>
                </p:cNvGrpSpPr>
                <p:nvPr/>
              </p:nvGrpSpPr>
              <p:grpSpPr bwMode="auto">
                <a:xfrm>
                  <a:off x="4656" y="755"/>
                  <a:ext cx="477" cy="1200"/>
                  <a:chOff x="4694" y="755"/>
                  <a:chExt cx="477" cy="1200"/>
                </a:xfrm>
              </p:grpSpPr>
              <p:grpSp>
                <p:nvGrpSpPr>
                  <p:cNvPr id="340" name="Group 484"/>
                  <p:cNvGrpSpPr>
                    <a:grpSpLocks/>
                  </p:cNvGrpSpPr>
                  <p:nvPr/>
                </p:nvGrpSpPr>
                <p:grpSpPr bwMode="auto">
                  <a:xfrm>
                    <a:off x="4694" y="755"/>
                    <a:ext cx="477" cy="1200"/>
                    <a:chOff x="4694" y="755"/>
                    <a:chExt cx="477" cy="1200"/>
                  </a:xfrm>
                </p:grpSpPr>
                <p:sp>
                  <p:nvSpPr>
                    <p:cNvPr id="360"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61"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341"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42"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43"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44"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45"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46"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47"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48"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49"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0"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1"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2"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3"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4"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5"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6"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7"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8"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9"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288" name="Group 481"/>
              <p:cNvGrpSpPr>
                <a:grpSpLocks/>
              </p:cNvGrpSpPr>
              <p:nvPr/>
            </p:nvGrpSpPr>
            <p:grpSpPr bwMode="auto">
              <a:xfrm>
                <a:off x="6096000" y="2285999"/>
                <a:ext cx="538970" cy="914399"/>
                <a:chOff x="4506" y="755"/>
                <a:chExt cx="758" cy="1286"/>
              </a:xfrm>
            </p:grpSpPr>
            <p:pic>
              <p:nvPicPr>
                <p:cNvPr id="314"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315" name="Group 483"/>
                <p:cNvGrpSpPr>
                  <a:grpSpLocks/>
                </p:cNvGrpSpPr>
                <p:nvPr/>
              </p:nvGrpSpPr>
              <p:grpSpPr bwMode="auto">
                <a:xfrm>
                  <a:off x="4656" y="755"/>
                  <a:ext cx="477" cy="1200"/>
                  <a:chOff x="4694" y="755"/>
                  <a:chExt cx="477" cy="1200"/>
                </a:xfrm>
              </p:grpSpPr>
              <p:grpSp>
                <p:nvGrpSpPr>
                  <p:cNvPr id="316" name="Group 484"/>
                  <p:cNvGrpSpPr>
                    <a:grpSpLocks/>
                  </p:cNvGrpSpPr>
                  <p:nvPr/>
                </p:nvGrpSpPr>
                <p:grpSpPr bwMode="auto">
                  <a:xfrm>
                    <a:off x="4694" y="755"/>
                    <a:ext cx="477" cy="1200"/>
                    <a:chOff x="4694" y="755"/>
                    <a:chExt cx="477" cy="1200"/>
                  </a:xfrm>
                </p:grpSpPr>
                <p:sp>
                  <p:nvSpPr>
                    <p:cNvPr id="336"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7"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317"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18"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19"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0"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1"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2"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3"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4"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5"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6"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7"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8"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9"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0"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1"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2"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3"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4"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5"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289" name="Group 481"/>
              <p:cNvGrpSpPr>
                <a:grpSpLocks/>
              </p:cNvGrpSpPr>
              <p:nvPr/>
            </p:nvGrpSpPr>
            <p:grpSpPr bwMode="auto">
              <a:xfrm>
                <a:off x="5715000" y="2209799"/>
                <a:ext cx="538970" cy="914399"/>
                <a:chOff x="4506" y="755"/>
                <a:chExt cx="758" cy="1286"/>
              </a:xfrm>
            </p:grpSpPr>
            <p:pic>
              <p:nvPicPr>
                <p:cNvPr id="290"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291" name="Group 483"/>
                <p:cNvGrpSpPr>
                  <a:grpSpLocks/>
                </p:cNvGrpSpPr>
                <p:nvPr/>
              </p:nvGrpSpPr>
              <p:grpSpPr bwMode="auto">
                <a:xfrm>
                  <a:off x="4656" y="755"/>
                  <a:ext cx="477" cy="1200"/>
                  <a:chOff x="4694" y="755"/>
                  <a:chExt cx="477" cy="1200"/>
                </a:xfrm>
              </p:grpSpPr>
              <p:grpSp>
                <p:nvGrpSpPr>
                  <p:cNvPr id="292" name="Group 484"/>
                  <p:cNvGrpSpPr>
                    <a:grpSpLocks/>
                  </p:cNvGrpSpPr>
                  <p:nvPr/>
                </p:nvGrpSpPr>
                <p:grpSpPr bwMode="auto">
                  <a:xfrm>
                    <a:off x="4694" y="755"/>
                    <a:ext cx="477" cy="1200"/>
                    <a:chOff x="4694" y="755"/>
                    <a:chExt cx="477" cy="1200"/>
                  </a:xfrm>
                </p:grpSpPr>
                <p:sp>
                  <p:nvSpPr>
                    <p:cNvPr id="312"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13"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293"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94"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95"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96"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97"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98"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99"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0"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1"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2"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3"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4"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5"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6"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7"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8"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9"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10"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11"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285" name="Picture 34" descr="FotoIcon_Rechteck_Rand"/>
            <p:cNvPicPr>
              <a:picLocks noChangeAspect="1" noChangeArrowheads="1"/>
            </p:cNvPicPr>
            <p:nvPr/>
          </p:nvPicPr>
          <p:blipFill>
            <a:blip r:embed="rId5" cstate="print"/>
            <a:srcRect/>
            <a:stretch>
              <a:fillRect/>
            </a:stretch>
          </p:blipFill>
          <p:spPr bwMode="auto">
            <a:xfrm>
              <a:off x="9404593" y="2053293"/>
              <a:ext cx="1000230" cy="998174"/>
            </a:xfrm>
            <a:prstGeom prst="rect">
              <a:avLst/>
            </a:prstGeom>
            <a:noFill/>
            <a:ln w="9525">
              <a:noFill/>
              <a:miter lim="800000"/>
              <a:headEnd/>
              <a:tailEnd/>
            </a:ln>
          </p:spPr>
        </p:pic>
        <p:pic>
          <p:nvPicPr>
            <p:cNvPr id="286" name="Picture 9"/>
            <p:cNvPicPr>
              <a:picLocks noChangeAspect="1" noChangeArrowheads="1"/>
            </p:cNvPicPr>
            <p:nvPr/>
          </p:nvPicPr>
          <p:blipFill>
            <a:blip r:embed="rId6" cstate="print"/>
            <a:srcRect/>
            <a:stretch>
              <a:fillRect/>
            </a:stretch>
          </p:blipFill>
          <p:spPr bwMode="auto">
            <a:xfrm>
              <a:off x="9271000" y="2911709"/>
              <a:ext cx="1346200" cy="284312"/>
            </a:xfrm>
            <a:prstGeom prst="rect">
              <a:avLst/>
            </a:prstGeom>
            <a:noFill/>
            <a:ln w="9525">
              <a:noFill/>
              <a:miter lim="800000"/>
              <a:headEnd/>
              <a:tailEnd/>
            </a:ln>
          </p:spPr>
        </p:pic>
      </p:grpSp>
      <p:sp>
        <p:nvSpPr>
          <p:cNvPr id="362" name="TextBox 392"/>
          <p:cNvSpPr txBox="1">
            <a:spLocks noChangeArrowheads="1"/>
          </p:cNvSpPr>
          <p:nvPr/>
        </p:nvSpPr>
        <p:spPr bwMode="auto">
          <a:xfrm>
            <a:off x="3809950" y="3726987"/>
            <a:ext cx="1146661"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Web Servers</a:t>
            </a:r>
            <a:endParaRPr lang="en-US" sz="1300" dirty="0">
              <a:solidFill>
                <a:schemeClr val="tx1">
                  <a:lumMod val="50000"/>
                  <a:lumOff val="50000"/>
                </a:schemeClr>
              </a:solidFill>
              <a:latin typeface="Arial" pitchFamily="34" charset="0"/>
              <a:cs typeface="Arial" pitchFamily="34" charset="0"/>
            </a:endParaRPr>
          </a:p>
        </p:txBody>
      </p:sp>
      <p:sp>
        <p:nvSpPr>
          <p:cNvPr id="363" name="TextBox 392"/>
          <p:cNvSpPr txBox="1">
            <a:spLocks noChangeArrowheads="1"/>
          </p:cNvSpPr>
          <p:nvPr/>
        </p:nvSpPr>
        <p:spPr bwMode="auto">
          <a:xfrm>
            <a:off x="3809950" y="5108420"/>
            <a:ext cx="1146661"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Web Servers</a:t>
            </a:r>
            <a:endParaRPr lang="en-US" sz="1300" dirty="0">
              <a:solidFill>
                <a:schemeClr val="tx1">
                  <a:lumMod val="50000"/>
                  <a:lumOff val="50000"/>
                </a:schemeClr>
              </a:solidFill>
              <a:latin typeface="Arial" pitchFamily="34" charset="0"/>
              <a:cs typeface="Arial" pitchFamily="34" charset="0"/>
            </a:endParaRPr>
          </a:p>
        </p:txBody>
      </p:sp>
      <p:sp>
        <p:nvSpPr>
          <p:cNvPr id="364" name="TextBox 392"/>
          <p:cNvSpPr txBox="1">
            <a:spLocks noChangeArrowheads="1"/>
          </p:cNvSpPr>
          <p:nvPr/>
        </p:nvSpPr>
        <p:spPr bwMode="auto">
          <a:xfrm>
            <a:off x="3809950" y="2419297"/>
            <a:ext cx="1146661"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Web Servers</a:t>
            </a:r>
            <a:endParaRPr lang="en-US" sz="1300" dirty="0">
              <a:solidFill>
                <a:schemeClr val="tx1">
                  <a:lumMod val="50000"/>
                  <a:lumOff val="50000"/>
                </a:schemeClr>
              </a:solidFill>
              <a:latin typeface="Arial" pitchFamily="34" charset="0"/>
              <a:cs typeface="Arial" pitchFamily="34" charset="0"/>
            </a:endParaRPr>
          </a:p>
        </p:txBody>
      </p:sp>
      <p:grpSp>
        <p:nvGrpSpPr>
          <p:cNvPr id="365" name="Group 1143"/>
          <p:cNvGrpSpPr>
            <a:grpSpLocks/>
          </p:cNvGrpSpPr>
          <p:nvPr/>
        </p:nvGrpSpPr>
        <p:grpSpPr bwMode="auto">
          <a:xfrm>
            <a:off x="5681548" y="1423320"/>
            <a:ext cx="1346200" cy="1150938"/>
            <a:chOff x="9271000" y="2045757"/>
            <a:chExt cx="1346200" cy="1150264"/>
          </a:xfrm>
        </p:grpSpPr>
        <p:sp>
          <p:nvSpPr>
            <p:cNvPr id="366" name="AutoShape 26"/>
            <p:cNvSpPr>
              <a:spLocks noChangeArrowheads="1"/>
            </p:cNvSpPr>
            <p:nvPr/>
          </p:nvSpPr>
          <p:spPr bwMode="auto">
            <a:xfrm>
              <a:off x="9402537" y="2045757"/>
              <a:ext cx="1009136" cy="1009136"/>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367" name="Group 856"/>
            <p:cNvGrpSpPr>
              <a:grpSpLocks/>
            </p:cNvGrpSpPr>
            <p:nvPr/>
          </p:nvGrpSpPr>
          <p:grpSpPr bwMode="auto">
            <a:xfrm>
              <a:off x="9441090" y="2235199"/>
              <a:ext cx="945149" cy="719666"/>
              <a:chOff x="5715000" y="2209799"/>
              <a:chExt cx="1300970" cy="990599"/>
            </a:xfrm>
          </p:grpSpPr>
          <p:grpSp>
            <p:nvGrpSpPr>
              <p:cNvPr id="370" name="Group 481"/>
              <p:cNvGrpSpPr>
                <a:grpSpLocks/>
              </p:cNvGrpSpPr>
              <p:nvPr/>
            </p:nvGrpSpPr>
            <p:grpSpPr bwMode="auto">
              <a:xfrm>
                <a:off x="6477000" y="2209799"/>
                <a:ext cx="538970" cy="914399"/>
                <a:chOff x="4506" y="755"/>
                <a:chExt cx="758" cy="1286"/>
              </a:xfrm>
            </p:grpSpPr>
            <p:pic>
              <p:nvPicPr>
                <p:cNvPr id="421"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422" name="Group 483"/>
                <p:cNvGrpSpPr>
                  <a:grpSpLocks/>
                </p:cNvGrpSpPr>
                <p:nvPr/>
              </p:nvGrpSpPr>
              <p:grpSpPr bwMode="auto">
                <a:xfrm>
                  <a:off x="4656" y="755"/>
                  <a:ext cx="477" cy="1200"/>
                  <a:chOff x="4694" y="755"/>
                  <a:chExt cx="477" cy="1200"/>
                </a:xfrm>
              </p:grpSpPr>
              <p:grpSp>
                <p:nvGrpSpPr>
                  <p:cNvPr id="423" name="Group 484"/>
                  <p:cNvGrpSpPr>
                    <a:grpSpLocks/>
                  </p:cNvGrpSpPr>
                  <p:nvPr/>
                </p:nvGrpSpPr>
                <p:grpSpPr bwMode="auto">
                  <a:xfrm>
                    <a:off x="4694" y="755"/>
                    <a:ext cx="477" cy="1200"/>
                    <a:chOff x="4694" y="755"/>
                    <a:chExt cx="477" cy="1200"/>
                  </a:xfrm>
                </p:grpSpPr>
                <p:sp>
                  <p:nvSpPr>
                    <p:cNvPr id="443"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4"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424"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25"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26"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27"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28"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29"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0"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1"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2"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3"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4"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5"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6"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7"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8"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9"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0"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1"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2"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371" name="Group 481"/>
              <p:cNvGrpSpPr>
                <a:grpSpLocks/>
              </p:cNvGrpSpPr>
              <p:nvPr/>
            </p:nvGrpSpPr>
            <p:grpSpPr bwMode="auto">
              <a:xfrm>
                <a:off x="6096000" y="2285999"/>
                <a:ext cx="538970" cy="914399"/>
                <a:chOff x="4506" y="755"/>
                <a:chExt cx="758" cy="1286"/>
              </a:xfrm>
            </p:grpSpPr>
            <p:pic>
              <p:nvPicPr>
                <p:cNvPr id="397"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398" name="Group 483"/>
                <p:cNvGrpSpPr>
                  <a:grpSpLocks/>
                </p:cNvGrpSpPr>
                <p:nvPr/>
              </p:nvGrpSpPr>
              <p:grpSpPr bwMode="auto">
                <a:xfrm>
                  <a:off x="4656" y="755"/>
                  <a:ext cx="477" cy="1200"/>
                  <a:chOff x="4694" y="755"/>
                  <a:chExt cx="477" cy="1200"/>
                </a:xfrm>
              </p:grpSpPr>
              <p:grpSp>
                <p:nvGrpSpPr>
                  <p:cNvPr id="399" name="Group 484"/>
                  <p:cNvGrpSpPr>
                    <a:grpSpLocks/>
                  </p:cNvGrpSpPr>
                  <p:nvPr/>
                </p:nvGrpSpPr>
                <p:grpSpPr bwMode="auto">
                  <a:xfrm>
                    <a:off x="4694" y="755"/>
                    <a:ext cx="477" cy="1200"/>
                    <a:chOff x="4694" y="755"/>
                    <a:chExt cx="477" cy="1200"/>
                  </a:xfrm>
                </p:grpSpPr>
                <p:sp>
                  <p:nvSpPr>
                    <p:cNvPr id="419"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20"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400"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1"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2"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3"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4"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5"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6"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7"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8"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9"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0"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1"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2"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3"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4"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5"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6"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7"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8"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372" name="Group 481"/>
              <p:cNvGrpSpPr>
                <a:grpSpLocks/>
              </p:cNvGrpSpPr>
              <p:nvPr/>
            </p:nvGrpSpPr>
            <p:grpSpPr bwMode="auto">
              <a:xfrm>
                <a:off x="5715000" y="2209799"/>
                <a:ext cx="538970" cy="914399"/>
                <a:chOff x="4506" y="755"/>
                <a:chExt cx="758" cy="1286"/>
              </a:xfrm>
            </p:grpSpPr>
            <p:pic>
              <p:nvPicPr>
                <p:cNvPr id="373"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374" name="Group 483"/>
                <p:cNvGrpSpPr>
                  <a:grpSpLocks/>
                </p:cNvGrpSpPr>
                <p:nvPr/>
              </p:nvGrpSpPr>
              <p:grpSpPr bwMode="auto">
                <a:xfrm>
                  <a:off x="4656" y="755"/>
                  <a:ext cx="477" cy="1200"/>
                  <a:chOff x="4694" y="755"/>
                  <a:chExt cx="477" cy="1200"/>
                </a:xfrm>
              </p:grpSpPr>
              <p:grpSp>
                <p:nvGrpSpPr>
                  <p:cNvPr id="375" name="Group 484"/>
                  <p:cNvGrpSpPr>
                    <a:grpSpLocks/>
                  </p:cNvGrpSpPr>
                  <p:nvPr/>
                </p:nvGrpSpPr>
                <p:grpSpPr bwMode="auto">
                  <a:xfrm>
                    <a:off x="4694" y="755"/>
                    <a:ext cx="477" cy="1200"/>
                    <a:chOff x="4694" y="755"/>
                    <a:chExt cx="477" cy="1200"/>
                  </a:xfrm>
                </p:grpSpPr>
                <p:sp>
                  <p:nvSpPr>
                    <p:cNvPr id="395"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96"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376"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77"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78"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79"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0"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1"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2"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3"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4"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5"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6"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7"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8"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9"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90"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91"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92"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93"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94"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368" name="Picture 34" descr="FotoIcon_Rechteck_Rand"/>
            <p:cNvPicPr>
              <a:picLocks noChangeAspect="1" noChangeArrowheads="1"/>
            </p:cNvPicPr>
            <p:nvPr/>
          </p:nvPicPr>
          <p:blipFill>
            <a:blip r:embed="rId5" cstate="print"/>
            <a:srcRect/>
            <a:stretch>
              <a:fillRect/>
            </a:stretch>
          </p:blipFill>
          <p:spPr bwMode="auto">
            <a:xfrm>
              <a:off x="9404593" y="2053293"/>
              <a:ext cx="1000230" cy="998174"/>
            </a:xfrm>
            <a:prstGeom prst="rect">
              <a:avLst/>
            </a:prstGeom>
            <a:noFill/>
            <a:ln w="9525">
              <a:noFill/>
              <a:miter lim="800000"/>
              <a:headEnd/>
              <a:tailEnd/>
            </a:ln>
          </p:spPr>
        </p:pic>
        <p:pic>
          <p:nvPicPr>
            <p:cNvPr id="369" name="Picture 9"/>
            <p:cNvPicPr>
              <a:picLocks noChangeAspect="1" noChangeArrowheads="1"/>
            </p:cNvPicPr>
            <p:nvPr/>
          </p:nvPicPr>
          <p:blipFill>
            <a:blip r:embed="rId6" cstate="print"/>
            <a:srcRect/>
            <a:stretch>
              <a:fillRect/>
            </a:stretch>
          </p:blipFill>
          <p:spPr bwMode="auto">
            <a:xfrm>
              <a:off x="9271000" y="2911709"/>
              <a:ext cx="1346200" cy="284312"/>
            </a:xfrm>
            <a:prstGeom prst="rect">
              <a:avLst/>
            </a:prstGeom>
            <a:noFill/>
            <a:ln w="9525">
              <a:noFill/>
              <a:miter lim="800000"/>
              <a:headEnd/>
              <a:tailEnd/>
            </a:ln>
          </p:spPr>
        </p:pic>
      </p:grpSp>
      <p:grpSp>
        <p:nvGrpSpPr>
          <p:cNvPr id="445" name="Group 1143"/>
          <p:cNvGrpSpPr>
            <a:grpSpLocks/>
          </p:cNvGrpSpPr>
          <p:nvPr/>
        </p:nvGrpSpPr>
        <p:grpSpPr bwMode="auto">
          <a:xfrm>
            <a:off x="5681548" y="2773617"/>
            <a:ext cx="1346200" cy="1150938"/>
            <a:chOff x="9271000" y="2045757"/>
            <a:chExt cx="1346200" cy="1150264"/>
          </a:xfrm>
        </p:grpSpPr>
        <p:sp>
          <p:nvSpPr>
            <p:cNvPr id="446" name="AutoShape 26"/>
            <p:cNvSpPr>
              <a:spLocks noChangeArrowheads="1"/>
            </p:cNvSpPr>
            <p:nvPr/>
          </p:nvSpPr>
          <p:spPr bwMode="auto">
            <a:xfrm>
              <a:off x="9402537" y="2045757"/>
              <a:ext cx="1009136" cy="1009136"/>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447" name="Group 856"/>
            <p:cNvGrpSpPr>
              <a:grpSpLocks/>
            </p:cNvGrpSpPr>
            <p:nvPr/>
          </p:nvGrpSpPr>
          <p:grpSpPr bwMode="auto">
            <a:xfrm>
              <a:off x="9441090" y="2235199"/>
              <a:ext cx="945149" cy="719666"/>
              <a:chOff x="5715000" y="2209799"/>
              <a:chExt cx="1300970" cy="990599"/>
            </a:xfrm>
          </p:grpSpPr>
          <p:grpSp>
            <p:nvGrpSpPr>
              <p:cNvPr id="450" name="Group 481"/>
              <p:cNvGrpSpPr>
                <a:grpSpLocks/>
              </p:cNvGrpSpPr>
              <p:nvPr/>
            </p:nvGrpSpPr>
            <p:grpSpPr bwMode="auto">
              <a:xfrm>
                <a:off x="6477000" y="2209799"/>
                <a:ext cx="538970" cy="914399"/>
                <a:chOff x="4506" y="755"/>
                <a:chExt cx="758" cy="1286"/>
              </a:xfrm>
            </p:grpSpPr>
            <p:pic>
              <p:nvPicPr>
                <p:cNvPr id="501"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502" name="Group 483"/>
                <p:cNvGrpSpPr>
                  <a:grpSpLocks/>
                </p:cNvGrpSpPr>
                <p:nvPr/>
              </p:nvGrpSpPr>
              <p:grpSpPr bwMode="auto">
                <a:xfrm>
                  <a:off x="4656" y="755"/>
                  <a:ext cx="477" cy="1200"/>
                  <a:chOff x="4694" y="755"/>
                  <a:chExt cx="477" cy="1200"/>
                </a:xfrm>
              </p:grpSpPr>
              <p:grpSp>
                <p:nvGrpSpPr>
                  <p:cNvPr id="503" name="Group 484"/>
                  <p:cNvGrpSpPr>
                    <a:grpSpLocks/>
                  </p:cNvGrpSpPr>
                  <p:nvPr/>
                </p:nvGrpSpPr>
                <p:grpSpPr bwMode="auto">
                  <a:xfrm>
                    <a:off x="4694" y="755"/>
                    <a:ext cx="477" cy="1200"/>
                    <a:chOff x="4694" y="755"/>
                    <a:chExt cx="477" cy="1200"/>
                  </a:xfrm>
                </p:grpSpPr>
                <p:sp>
                  <p:nvSpPr>
                    <p:cNvPr id="523"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4"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504"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05"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06"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07"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08"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09"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0"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1"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2"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3"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4"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5"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6"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7"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8"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9"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0"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1"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2"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451" name="Group 481"/>
              <p:cNvGrpSpPr>
                <a:grpSpLocks/>
              </p:cNvGrpSpPr>
              <p:nvPr/>
            </p:nvGrpSpPr>
            <p:grpSpPr bwMode="auto">
              <a:xfrm>
                <a:off x="6096000" y="2285999"/>
                <a:ext cx="538970" cy="914399"/>
                <a:chOff x="4506" y="755"/>
                <a:chExt cx="758" cy="1286"/>
              </a:xfrm>
            </p:grpSpPr>
            <p:pic>
              <p:nvPicPr>
                <p:cNvPr id="477"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478" name="Group 483"/>
                <p:cNvGrpSpPr>
                  <a:grpSpLocks/>
                </p:cNvGrpSpPr>
                <p:nvPr/>
              </p:nvGrpSpPr>
              <p:grpSpPr bwMode="auto">
                <a:xfrm>
                  <a:off x="4656" y="755"/>
                  <a:ext cx="477" cy="1200"/>
                  <a:chOff x="4694" y="755"/>
                  <a:chExt cx="477" cy="1200"/>
                </a:xfrm>
              </p:grpSpPr>
              <p:grpSp>
                <p:nvGrpSpPr>
                  <p:cNvPr id="479" name="Group 484"/>
                  <p:cNvGrpSpPr>
                    <a:grpSpLocks/>
                  </p:cNvGrpSpPr>
                  <p:nvPr/>
                </p:nvGrpSpPr>
                <p:grpSpPr bwMode="auto">
                  <a:xfrm>
                    <a:off x="4694" y="755"/>
                    <a:ext cx="477" cy="1200"/>
                    <a:chOff x="4694" y="755"/>
                    <a:chExt cx="477" cy="1200"/>
                  </a:xfrm>
                </p:grpSpPr>
                <p:sp>
                  <p:nvSpPr>
                    <p:cNvPr id="499"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00"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480"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1"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2"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3"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4"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5"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6"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7"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8"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9"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0"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1"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2"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3"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4"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5"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6"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7"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8"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452" name="Group 481"/>
              <p:cNvGrpSpPr>
                <a:grpSpLocks/>
              </p:cNvGrpSpPr>
              <p:nvPr/>
            </p:nvGrpSpPr>
            <p:grpSpPr bwMode="auto">
              <a:xfrm>
                <a:off x="5715000" y="2209799"/>
                <a:ext cx="538970" cy="914399"/>
                <a:chOff x="4506" y="755"/>
                <a:chExt cx="758" cy="1286"/>
              </a:xfrm>
            </p:grpSpPr>
            <p:pic>
              <p:nvPicPr>
                <p:cNvPr id="453"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454" name="Group 483"/>
                <p:cNvGrpSpPr>
                  <a:grpSpLocks/>
                </p:cNvGrpSpPr>
                <p:nvPr/>
              </p:nvGrpSpPr>
              <p:grpSpPr bwMode="auto">
                <a:xfrm>
                  <a:off x="4656" y="755"/>
                  <a:ext cx="477" cy="1200"/>
                  <a:chOff x="4694" y="755"/>
                  <a:chExt cx="477" cy="1200"/>
                </a:xfrm>
              </p:grpSpPr>
              <p:grpSp>
                <p:nvGrpSpPr>
                  <p:cNvPr id="455" name="Group 484"/>
                  <p:cNvGrpSpPr>
                    <a:grpSpLocks/>
                  </p:cNvGrpSpPr>
                  <p:nvPr/>
                </p:nvGrpSpPr>
                <p:grpSpPr bwMode="auto">
                  <a:xfrm>
                    <a:off x="4694" y="755"/>
                    <a:ext cx="477" cy="1200"/>
                    <a:chOff x="4694" y="755"/>
                    <a:chExt cx="477" cy="1200"/>
                  </a:xfrm>
                </p:grpSpPr>
                <p:sp>
                  <p:nvSpPr>
                    <p:cNvPr id="475"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76"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456"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57"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58"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59"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0"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1"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2"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3"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4"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5"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6"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7"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8"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9"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70"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71"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72"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73"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74"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448" name="Picture 34" descr="FotoIcon_Rechteck_Rand"/>
            <p:cNvPicPr>
              <a:picLocks noChangeAspect="1" noChangeArrowheads="1"/>
            </p:cNvPicPr>
            <p:nvPr/>
          </p:nvPicPr>
          <p:blipFill>
            <a:blip r:embed="rId5" cstate="print"/>
            <a:srcRect/>
            <a:stretch>
              <a:fillRect/>
            </a:stretch>
          </p:blipFill>
          <p:spPr bwMode="auto">
            <a:xfrm>
              <a:off x="9404593" y="2053293"/>
              <a:ext cx="1000230" cy="998174"/>
            </a:xfrm>
            <a:prstGeom prst="rect">
              <a:avLst/>
            </a:prstGeom>
            <a:noFill/>
            <a:ln w="9525">
              <a:noFill/>
              <a:miter lim="800000"/>
              <a:headEnd/>
              <a:tailEnd/>
            </a:ln>
          </p:spPr>
        </p:pic>
        <p:pic>
          <p:nvPicPr>
            <p:cNvPr id="449" name="Picture 9"/>
            <p:cNvPicPr>
              <a:picLocks noChangeAspect="1" noChangeArrowheads="1"/>
            </p:cNvPicPr>
            <p:nvPr/>
          </p:nvPicPr>
          <p:blipFill>
            <a:blip r:embed="rId6" cstate="print"/>
            <a:srcRect/>
            <a:stretch>
              <a:fillRect/>
            </a:stretch>
          </p:blipFill>
          <p:spPr bwMode="auto">
            <a:xfrm>
              <a:off x="9271000" y="2911709"/>
              <a:ext cx="1346200" cy="284312"/>
            </a:xfrm>
            <a:prstGeom prst="rect">
              <a:avLst/>
            </a:prstGeom>
            <a:noFill/>
            <a:ln w="9525">
              <a:noFill/>
              <a:miter lim="800000"/>
              <a:headEnd/>
              <a:tailEnd/>
            </a:ln>
          </p:spPr>
        </p:pic>
      </p:grpSp>
      <p:grpSp>
        <p:nvGrpSpPr>
          <p:cNvPr id="525" name="Group 1143"/>
          <p:cNvGrpSpPr>
            <a:grpSpLocks/>
          </p:cNvGrpSpPr>
          <p:nvPr/>
        </p:nvGrpSpPr>
        <p:grpSpPr bwMode="auto">
          <a:xfrm>
            <a:off x="5681548" y="4123914"/>
            <a:ext cx="1346200" cy="1150938"/>
            <a:chOff x="9271000" y="2045757"/>
            <a:chExt cx="1346200" cy="1150264"/>
          </a:xfrm>
        </p:grpSpPr>
        <p:sp>
          <p:nvSpPr>
            <p:cNvPr id="526" name="AutoShape 26"/>
            <p:cNvSpPr>
              <a:spLocks noChangeArrowheads="1"/>
            </p:cNvSpPr>
            <p:nvPr/>
          </p:nvSpPr>
          <p:spPr bwMode="auto">
            <a:xfrm>
              <a:off x="9402537" y="2045757"/>
              <a:ext cx="1009136" cy="1009136"/>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527" name="Group 856"/>
            <p:cNvGrpSpPr>
              <a:grpSpLocks/>
            </p:cNvGrpSpPr>
            <p:nvPr/>
          </p:nvGrpSpPr>
          <p:grpSpPr bwMode="auto">
            <a:xfrm>
              <a:off x="9441090" y="2235199"/>
              <a:ext cx="945149" cy="719666"/>
              <a:chOff x="5715000" y="2209799"/>
              <a:chExt cx="1300970" cy="990599"/>
            </a:xfrm>
          </p:grpSpPr>
          <p:grpSp>
            <p:nvGrpSpPr>
              <p:cNvPr id="530" name="Group 481"/>
              <p:cNvGrpSpPr>
                <a:grpSpLocks/>
              </p:cNvGrpSpPr>
              <p:nvPr/>
            </p:nvGrpSpPr>
            <p:grpSpPr bwMode="auto">
              <a:xfrm>
                <a:off x="6477000" y="2209799"/>
                <a:ext cx="538970" cy="914399"/>
                <a:chOff x="4506" y="755"/>
                <a:chExt cx="758" cy="1286"/>
              </a:xfrm>
            </p:grpSpPr>
            <p:pic>
              <p:nvPicPr>
                <p:cNvPr id="581"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582" name="Group 483"/>
                <p:cNvGrpSpPr>
                  <a:grpSpLocks/>
                </p:cNvGrpSpPr>
                <p:nvPr/>
              </p:nvGrpSpPr>
              <p:grpSpPr bwMode="auto">
                <a:xfrm>
                  <a:off x="4656" y="755"/>
                  <a:ext cx="477" cy="1200"/>
                  <a:chOff x="4694" y="755"/>
                  <a:chExt cx="477" cy="1200"/>
                </a:xfrm>
              </p:grpSpPr>
              <p:grpSp>
                <p:nvGrpSpPr>
                  <p:cNvPr id="583" name="Group 484"/>
                  <p:cNvGrpSpPr>
                    <a:grpSpLocks/>
                  </p:cNvGrpSpPr>
                  <p:nvPr/>
                </p:nvGrpSpPr>
                <p:grpSpPr bwMode="auto">
                  <a:xfrm>
                    <a:off x="4694" y="755"/>
                    <a:ext cx="477" cy="1200"/>
                    <a:chOff x="4694" y="755"/>
                    <a:chExt cx="477" cy="1200"/>
                  </a:xfrm>
                </p:grpSpPr>
                <p:sp>
                  <p:nvSpPr>
                    <p:cNvPr id="603"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4"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584"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85"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86"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87"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88"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89"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0"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1"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2"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3"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4"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5"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6"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7"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8"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9"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0"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1"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2"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531" name="Group 481"/>
              <p:cNvGrpSpPr>
                <a:grpSpLocks/>
              </p:cNvGrpSpPr>
              <p:nvPr/>
            </p:nvGrpSpPr>
            <p:grpSpPr bwMode="auto">
              <a:xfrm>
                <a:off x="6096000" y="2285999"/>
                <a:ext cx="538970" cy="914399"/>
                <a:chOff x="4506" y="755"/>
                <a:chExt cx="758" cy="1286"/>
              </a:xfrm>
            </p:grpSpPr>
            <p:pic>
              <p:nvPicPr>
                <p:cNvPr id="557"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558" name="Group 483"/>
                <p:cNvGrpSpPr>
                  <a:grpSpLocks/>
                </p:cNvGrpSpPr>
                <p:nvPr/>
              </p:nvGrpSpPr>
              <p:grpSpPr bwMode="auto">
                <a:xfrm>
                  <a:off x="4656" y="755"/>
                  <a:ext cx="477" cy="1200"/>
                  <a:chOff x="4694" y="755"/>
                  <a:chExt cx="477" cy="1200"/>
                </a:xfrm>
              </p:grpSpPr>
              <p:grpSp>
                <p:nvGrpSpPr>
                  <p:cNvPr id="559" name="Group 484"/>
                  <p:cNvGrpSpPr>
                    <a:grpSpLocks/>
                  </p:cNvGrpSpPr>
                  <p:nvPr/>
                </p:nvGrpSpPr>
                <p:grpSpPr bwMode="auto">
                  <a:xfrm>
                    <a:off x="4694" y="755"/>
                    <a:ext cx="477" cy="1200"/>
                    <a:chOff x="4694" y="755"/>
                    <a:chExt cx="477" cy="1200"/>
                  </a:xfrm>
                </p:grpSpPr>
                <p:sp>
                  <p:nvSpPr>
                    <p:cNvPr id="579"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80"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560"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1"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2"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3"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4"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5"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6"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7"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8"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9"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0"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1"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2"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3"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4"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5"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6"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7"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8"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532" name="Group 481"/>
              <p:cNvGrpSpPr>
                <a:grpSpLocks/>
              </p:cNvGrpSpPr>
              <p:nvPr/>
            </p:nvGrpSpPr>
            <p:grpSpPr bwMode="auto">
              <a:xfrm>
                <a:off x="5715000" y="2209799"/>
                <a:ext cx="538970" cy="914399"/>
                <a:chOff x="4506" y="755"/>
                <a:chExt cx="758" cy="1286"/>
              </a:xfrm>
            </p:grpSpPr>
            <p:pic>
              <p:nvPicPr>
                <p:cNvPr id="533"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534" name="Group 483"/>
                <p:cNvGrpSpPr>
                  <a:grpSpLocks/>
                </p:cNvGrpSpPr>
                <p:nvPr/>
              </p:nvGrpSpPr>
              <p:grpSpPr bwMode="auto">
                <a:xfrm>
                  <a:off x="4656" y="755"/>
                  <a:ext cx="477" cy="1200"/>
                  <a:chOff x="4694" y="755"/>
                  <a:chExt cx="477" cy="1200"/>
                </a:xfrm>
              </p:grpSpPr>
              <p:grpSp>
                <p:nvGrpSpPr>
                  <p:cNvPr id="535" name="Group 484"/>
                  <p:cNvGrpSpPr>
                    <a:grpSpLocks/>
                  </p:cNvGrpSpPr>
                  <p:nvPr/>
                </p:nvGrpSpPr>
                <p:grpSpPr bwMode="auto">
                  <a:xfrm>
                    <a:off x="4694" y="755"/>
                    <a:ext cx="477" cy="1200"/>
                    <a:chOff x="4694" y="755"/>
                    <a:chExt cx="477" cy="1200"/>
                  </a:xfrm>
                </p:grpSpPr>
                <p:sp>
                  <p:nvSpPr>
                    <p:cNvPr id="555"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6"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536"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37"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38"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39"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0"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1"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2"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3"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4"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5"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6"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7"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8"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9"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0"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1"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2"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3"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4"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528" name="Picture 34" descr="FotoIcon_Rechteck_Rand"/>
            <p:cNvPicPr>
              <a:picLocks noChangeAspect="1" noChangeArrowheads="1"/>
            </p:cNvPicPr>
            <p:nvPr/>
          </p:nvPicPr>
          <p:blipFill>
            <a:blip r:embed="rId5" cstate="print"/>
            <a:srcRect/>
            <a:stretch>
              <a:fillRect/>
            </a:stretch>
          </p:blipFill>
          <p:spPr bwMode="auto">
            <a:xfrm>
              <a:off x="9404593" y="2053293"/>
              <a:ext cx="1000230" cy="998174"/>
            </a:xfrm>
            <a:prstGeom prst="rect">
              <a:avLst/>
            </a:prstGeom>
            <a:noFill/>
            <a:ln w="9525">
              <a:noFill/>
              <a:miter lim="800000"/>
              <a:headEnd/>
              <a:tailEnd/>
            </a:ln>
          </p:spPr>
        </p:pic>
        <p:pic>
          <p:nvPicPr>
            <p:cNvPr id="529" name="Picture 9"/>
            <p:cNvPicPr>
              <a:picLocks noChangeAspect="1" noChangeArrowheads="1"/>
            </p:cNvPicPr>
            <p:nvPr/>
          </p:nvPicPr>
          <p:blipFill>
            <a:blip r:embed="rId6" cstate="print"/>
            <a:srcRect/>
            <a:stretch>
              <a:fillRect/>
            </a:stretch>
          </p:blipFill>
          <p:spPr bwMode="auto">
            <a:xfrm>
              <a:off x="9271000" y="2911709"/>
              <a:ext cx="1346200" cy="284312"/>
            </a:xfrm>
            <a:prstGeom prst="rect">
              <a:avLst/>
            </a:prstGeom>
            <a:noFill/>
            <a:ln w="9525">
              <a:noFill/>
              <a:miter lim="800000"/>
              <a:headEnd/>
              <a:tailEnd/>
            </a:ln>
          </p:spPr>
        </p:pic>
      </p:grpSp>
      <p:sp>
        <p:nvSpPr>
          <p:cNvPr id="605" name="TextBox 392"/>
          <p:cNvSpPr txBox="1">
            <a:spLocks noChangeArrowheads="1"/>
          </p:cNvSpPr>
          <p:nvPr/>
        </p:nvSpPr>
        <p:spPr bwMode="auto">
          <a:xfrm>
            <a:off x="5781318" y="3712238"/>
            <a:ext cx="1103187"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App Servers</a:t>
            </a:r>
            <a:endParaRPr lang="en-US" sz="1300" dirty="0">
              <a:solidFill>
                <a:schemeClr val="tx1">
                  <a:lumMod val="50000"/>
                  <a:lumOff val="50000"/>
                </a:schemeClr>
              </a:solidFill>
              <a:latin typeface="Arial" pitchFamily="34" charset="0"/>
              <a:cs typeface="Arial" pitchFamily="34" charset="0"/>
            </a:endParaRPr>
          </a:p>
        </p:txBody>
      </p:sp>
      <p:sp>
        <p:nvSpPr>
          <p:cNvPr id="606" name="TextBox 392"/>
          <p:cNvSpPr txBox="1">
            <a:spLocks noChangeArrowheads="1"/>
          </p:cNvSpPr>
          <p:nvPr/>
        </p:nvSpPr>
        <p:spPr bwMode="auto">
          <a:xfrm>
            <a:off x="5781318" y="5093671"/>
            <a:ext cx="1103187"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App Servers</a:t>
            </a:r>
            <a:endParaRPr lang="en-US" sz="1300" dirty="0">
              <a:solidFill>
                <a:schemeClr val="tx1">
                  <a:lumMod val="50000"/>
                  <a:lumOff val="50000"/>
                </a:schemeClr>
              </a:solidFill>
              <a:latin typeface="Arial" pitchFamily="34" charset="0"/>
              <a:cs typeface="Arial" pitchFamily="34" charset="0"/>
            </a:endParaRPr>
          </a:p>
        </p:txBody>
      </p:sp>
      <p:sp>
        <p:nvSpPr>
          <p:cNvPr id="607" name="TextBox 392"/>
          <p:cNvSpPr txBox="1">
            <a:spLocks noChangeArrowheads="1"/>
          </p:cNvSpPr>
          <p:nvPr/>
        </p:nvSpPr>
        <p:spPr bwMode="auto">
          <a:xfrm>
            <a:off x="5781318" y="2404548"/>
            <a:ext cx="1103187"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App Servers</a:t>
            </a:r>
            <a:endParaRPr lang="en-US" sz="1300" dirty="0">
              <a:solidFill>
                <a:schemeClr val="tx1">
                  <a:lumMod val="50000"/>
                  <a:lumOff val="50000"/>
                </a:schemeClr>
              </a:solidFill>
              <a:latin typeface="Arial" pitchFamily="34" charset="0"/>
              <a:cs typeface="Arial" pitchFamily="34" charset="0"/>
            </a:endParaRPr>
          </a:p>
        </p:txBody>
      </p:sp>
      <p:grpSp>
        <p:nvGrpSpPr>
          <p:cNvPr id="608" name="Group 1143"/>
          <p:cNvGrpSpPr>
            <a:grpSpLocks/>
          </p:cNvGrpSpPr>
          <p:nvPr/>
        </p:nvGrpSpPr>
        <p:grpSpPr bwMode="auto">
          <a:xfrm>
            <a:off x="7645541" y="4866250"/>
            <a:ext cx="1346200" cy="1150938"/>
            <a:chOff x="9271000" y="2045757"/>
            <a:chExt cx="1346200" cy="1150264"/>
          </a:xfrm>
        </p:grpSpPr>
        <p:sp>
          <p:nvSpPr>
            <p:cNvPr id="609" name="AutoShape 26"/>
            <p:cNvSpPr>
              <a:spLocks noChangeArrowheads="1"/>
            </p:cNvSpPr>
            <p:nvPr/>
          </p:nvSpPr>
          <p:spPr bwMode="auto">
            <a:xfrm>
              <a:off x="9402537" y="2045757"/>
              <a:ext cx="1009136" cy="1009136"/>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610" name="Group 856"/>
            <p:cNvGrpSpPr>
              <a:grpSpLocks/>
            </p:cNvGrpSpPr>
            <p:nvPr/>
          </p:nvGrpSpPr>
          <p:grpSpPr bwMode="auto">
            <a:xfrm>
              <a:off x="9441090" y="2235199"/>
              <a:ext cx="945149" cy="719666"/>
              <a:chOff x="5715000" y="2209799"/>
              <a:chExt cx="1300970" cy="990599"/>
            </a:xfrm>
          </p:grpSpPr>
          <p:grpSp>
            <p:nvGrpSpPr>
              <p:cNvPr id="613" name="Group 481"/>
              <p:cNvGrpSpPr>
                <a:grpSpLocks/>
              </p:cNvGrpSpPr>
              <p:nvPr/>
            </p:nvGrpSpPr>
            <p:grpSpPr bwMode="auto">
              <a:xfrm>
                <a:off x="6477000" y="2209799"/>
                <a:ext cx="538970" cy="914399"/>
                <a:chOff x="4506" y="755"/>
                <a:chExt cx="758" cy="1286"/>
              </a:xfrm>
            </p:grpSpPr>
            <p:pic>
              <p:nvPicPr>
                <p:cNvPr id="664"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665" name="Group 483"/>
                <p:cNvGrpSpPr>
                  <a:grpSpLocks/>
                </p:cNvGrpSpPr>
                <p:nvPr/>
              </p:nvGrpSpPr>
              <p:grpSpPr bwMode="auto">
                <a:xfrm>
                  <a:off x="4656" y="755"/>
                  <a:ext cx="477" cy="1200"/>
                  <a:chOff x="4694" y="755"/>
                  <a:chExt cx="477" cy="1200"/>
                </a:xfrm>
              </p:grpSpPr>
              <p:grpSp>
                <p:nvGrpSpPr>
                  <p:cNvPr id="666" name="Group 484"/>
                  <p:cNvGrpSpPr>
                    <a:grpSpLocks/>
                  </p:cNvGrpSpPr>
                  <p:nvPr/>
                </p:nvGrpSpPr>
                <p:grpSpPr bwMode="auto">
                  <a:xfrm>
                    <a:off x="4694" y="755"/>
                    <a:ext cx="477" cy="1200"/>
                    <a:chOff x="4694" y="755"/>
                    <a:chExt cx="477" cy="1200"/>
                  </a:xfrm>
                </p:grpSpPr>
                <p:sp>
                  <p:nvSpPr>
                    <p:cNvPr id="686"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7"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667"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68"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69"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0"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1"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2"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3"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4"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5"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6"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7"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8"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9"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0"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1"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2"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3"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4"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5"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614" name="Group 481"/>
              <p:cNvGrpSpPr>
                <a:grpSpLocks/>
              </p:cNvGrpSpPr>
              <p:nvPr/>
            </p:nvGrpSpPr>
            <p:grpSpPr bwMode="auto">
              <a:xfrm>
                <a:off x="6096000" y="2285999"/>
                <a:ext cx="538970" cy="914399"/>
                <a:chOff x="4506" y="755"/>
                <a:chExt cx="758" cy="1286"/>
              </a:xfrm>
            </p:grpSpPr>
            <p:pic>
              <p:nvPicPr>
                <p:cNvPr id="640"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641" name="Group 483"/>
                <p:cNvGrpSpPr>
                  <a:grpSpLocks/>
                </p:cNvGrpSpPr>
                <p:nvPr/>
              </p:nvGrpSpPr>
              <p:grpSpPr bwMode="auto">
                <a:xfrm>
                  <a:off x="4656" y="755"/>
                  <a:ext cx="477" cy="1200"/>
                  <a:chOff x="4694" y="755"/>
                  <a:chExt cx="477" cy="1200"/>
                </a:xfrm>
              </p:grpSpPr>
              <p:grpSp>
                <p:nvGrpSpPr>
                  <p:cNvPr id="642" name="Group 484"/>
                  <p:cNvGrpSpPr>
                    <a:grpSpLocks/>
                  </p:cNvGrpSpPr>
                  <p:nvPr/>
                </p:nvGrpSpPr>
                <p:grpSpPr bwMode="auto">
                  <a:xfrm>
                    <a:off x="4694" y="755"/>
                    <a:ext cx="477" cy="1200"/>
                    <a:chOff x="4694" y="755"/>
                    <a:chExt cx="477" cy="1200"/>
                  </a:xfrm>
                </p:grpSpPr>
                <p:sp>
                  <p:nvSpPr>
                    <p:cNvPr id="662"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63"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643"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4"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5"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6"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7"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8"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9"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0"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1"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2"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3"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4"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5"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6"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7"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8"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9"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60"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61"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615" name="Group 481"/>
              <p:cNvGrpSpPr>
                <a:grpSpLocks/>
              </p:cNvGrpSpPr>
              <p:nvPr/>
            </p:nvGrpSpPr>
            <p:grpSpPr bwMode="auto">
              <a:xfrm>
                <a:off x="5715000" y="2209799"/>
                <a:ext cx="538970" cy="914399"/>
                <a:chOff x="4506" y="755"/>
                <a:chExt cx="758" cy="1286"/>
              </a:xfrm>
            </p:grpSpPr>
            <p:pic>
              <p:nvPicPr>
                <p:cNvPr id="616"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617" name="Group 483"/>
                <p:cNvGrpSpPr>
                  <a:grpSpLocks/>
                </p:cNvGrpSpPr>
                <p:nvPr/>
              </p:nvGrpSpPr>
              <p:grpSpPr bwMode="auto">
                <a:xfrm>
                  <a:off x="4656" y="755"/>
                  <a:ext cx="477" cy="1200"/>
                  <a:chOff x="4694" y="755"/>
                  <a:chExt cx="477" cy="1200"/>
                </a:xfrm>
              </p:grpSpPr>
              <p:grpSp>
                <p:nvGrpSpPr>
                  <p:cNvPr id="618" name="Group 484"/>
                  <p:cNvGrpSpPr>
                    <a:grpSpLocks/>
                  </p:cNvGrpSpPr>
                  <p:nvPr/>
                </p:nvGrpSpPr>
                <p:grpSpPr bwMode="auto">
                  <a:xfrm>
                    <a:off x="4694" y="755"/>
                    <a:ext cx="477" cy="1200"/>
                    <a:chOff x="4694" y="755"/>
                    <a:chExt cx="477" cy="1200"/>
                  </a:xfrm>
                </p:grpSpPr>
                <p:sp>
                  <p:nvSpPr>
                    <p:cNvPr id="638"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9"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619"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0"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1"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2"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3"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4"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5"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6"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7"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8"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9"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0"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1"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2"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3"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4"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5"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6"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7"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611" name="Picture 34" descr="FotoIcon_Rechteck_Rand"/>
            <p:cNvPicPr>
              <a:picLocks noChangeAspect="1" noChangeArrowheads="1"/>
            </p:cNvPicPr>
            <p:nvPr/>
          </p:nvPicPr>
          <p:blipFill>
            <a:blip r:embed="rId5" cstate="print"/>
            <a:srcRect/>
            <a:stretch>
              <a:fillRect/>
            </a:stretch>
          </p:blipFill>
          <p:spPr bwMode="auto">
            <a:xfrm>
              <a:off x="9404593" y="2053293"/>
              <a:ext cx="1000230" cy="998174"/>
            </a:xfrm>
            <a:prstGeom prst="rect">
              <a:avLst/>
            </a:prstGeom>
            <a:noFill/>
            <a:ln w="9525">
              <a:noFill/>
              <a:miter lim="800000"/>
              <a:headEnd/>
              <a:tailEnd/>
            </a:ln>
          </p:spPr>
        </p:pic>
        <p:pic>
          <p:nvPicPr>
            <p:cNvPr id="612" name="Picture 9"/>
            <p:cNvPicPr>
              <a:picLocks noChangeAspect="1" noChangeArrowheads="1"/>
            </p:cNvPicPr>
            <p:nvPr/>
          </p:nvPicPr>
          <p:blipFill>
            <a:blip r:embed="rId6" cstate="print"/>
            <a:srcRect/>
            <a:stretch>
              <a:fillRect/>
            </a:stretch>
          </p:blipFill>
          <p:spPr bwMode="auto">
            <a:xfrm>
              <a:off x="9271000" y="2911709"/>
              <a:ext cx="1346200" cy="284312"/>
            </a:xfrm>
            <a:prstGeom prst="rect">
              <a:avLst/>
            </a:prstGeom>
            <a:noFill/>
            <a:ln w="9525">
              <a:noFill/>
              <a:miter lim="800000"/>
              <a:headEnd/>
              <a:tailEnd/>
            </a:ln>
          </p:spPr>
        </p:pic>
      </p:grpSp>
      <p:sp>
        <p:nvSpPr>
          <p:cNvPr id="688" name="TextBox 392"/>
          <p:cNvSpPr txBox="1">
            <a:spLocks noChangeArrowheads="1"/>
          </p:cNvSpPr>
          <p:nvPr/>
        </p:nvSpPr>
        <p:spPr bwMode="auto">
          <a:xfrm>
            <a:off x="7730179" y="5865503"/>
            <a:ext cx="1176924" cy="492443"/>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Windows File</a:t>
            </a:r>
          </a:p>
          <a:p>
            <a:pPr algn="ctr"/>
            <a:r>
              <a:rPr lang="en-US" sz="1300" dirty="0" smtClean="0">
                <a:solidFill>
                  <a:schemeClr val="tx1">
                    <a:lumMod val="50000"/>
                    <a:lumOff val="50000"/>
                  </a:schemeClr>
                </a:solidFill>
                <a:latin typeface="Arial" pitchFamily="34" charset="0"/>
                <a:cs typeface="Arial" pitchFamily="34" charset="0"/>
              </a:rPr>
              <a:t>Storage</a:t>
            </a:r>
            <a:endParaRPr lang="en-US" sz="1300" dirty="0">
              <a:solidFill>
                <a:schemeClr val="tx1">
                  <a:lumMod val="50000"/>
                  <a:lumOff val="50000"/>
                </a:schemeClr>
              </a:solidFill>
              <a:latin typeface="Arial" pitchFamily="34" charset="0"/>
              <a:cs typeface="Arial" pitchFamily="34" charset="0"/>
            </a:endParaRPr>
          </a:p>
        </p:txBody>
      </p:sp>
      <p:pic>
        <p:nvPicPr>
          <p:cNvPr id="689" name="Picture 9"/>
          <p:cNvPicPr>
            <a:picLocks noChangeAspect="1" noChangeArrowheads="1"/>
          </p:cNvPicPr>
          <p:nvPr/>
        </p:nvPicPr>
        <p:blipFill>
          <a:blip r:embed="rId6" cstate="print"/>
          <a:srcRect/>
          <a:stretch>
            <a:fillRect/>
          </a:stretch>
        </p:blipFill>
        <p:spPr bwMode="auto">
          <a:xfrm>
            <a:off x="7645541" y="4100554"/>
            <a:ext cx="1346200" cy="284479"/>
          </a:xfrm>
          <a:prstGeom prst="rect">
            <a:avLst/>
          </a:prstGeom>
          <a:noFill/>
          <a:ln w="9525">
            <a:noFill/>
            <a:miter lim="800000"/>
            <a:headEnd/>
            <a:tailEnd/>
          </a:ln>
        </p:spPr>
      </p:pic>
      <p:sp>
        <p:nvSpPr>
          <p:cNvPr id="690" name="TextBox 392"/>
          <p:cNvSpPr txBox="1">
            <a:spLocks noChangeArrowheads="1"/>
          </p:cNvSpPr>
          <p:nvPr/>
        </p:nvSpPr>
        <p:spPr bwMode="auto">
          <a:xfrm>
            <a:off x="7948187" y="4257931"/>
            <a:ext cx="740908"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NetApp</a:t>
            </a:r>
            <a:endParaRPr lang="en-US" sz="1300" dirty="0">
              <a:solidFill>
                <a:schemeClr val="tx1">
                  <a:lumMod val="50000"/>
                  <a:lumOff val="50000"/>
                </a:schemeClr>
              </a:solidFill>
              <a:latin typeface="Arial" pitchFamily="34" charset="0"/>
              <a:cs typeface="Arial" pitchFamily="34" charset="0"/>
            </a:endParaRPr>
          </a:p>
        </p:txBody>
      </p:sp>
      <p:sp>
        <p:nvSpPr>
          <p:cNvPr id="691" name="TextBox 392"/>
          <p:cNvSpPr txBox="1">
            <a:spLocks noChangeArrowheads="1"/>
          </p:cNvSpPr>
          <p:nvPr/>
        </p:nvSpPr>
        <p:spPr bwMode="auto">
          <a:xfrm>
            <a:off x="8041161" y="2611025"/>
            <a:ext cx="554960"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EMC</a:t>
            </a:r>
            <a:endParaRPr lang="en-US" sz="1300" dirty="0">
              <a:solidFill>
                <a:schemeClr val="tx1">
                  <a:lumMod val="50000"/>
                  <a:lumOff val="50000"/>
                </a:schemeClr>
              </a:solidFill>
              <a:latin typeface="Arial" pitchFamily="34" charset="0"/>
              <a:cs typeface="Arial" pitchFamily="34" charset="0"/>
            </a:endParaRPr>
          </a:p>
        </p:txBody>
      </p:sp>
      <p:grpSp>
        <p:nvGrpSpPr>
          <p:cNvPr id="692" name="Group 1166"/>
          <p:cNvGrpSpPr/>
          <p:nvPr/>
        </p:nvGrpSpPr>
        <p:grpSpPr>
          <a:xfrm>
            <a:off x="7806577" y="3145605"/>
            <a:ext cx="1021950" cy="1016131"/>
            <a:chOff x="7885233" y="3145605"/>
            <a:chExt cx="1021950" cy="1016131"/>
          </a:xfrm>
        </p:grpSpPr>
        <p:sp>
          <p:nvSpPr>
            <p:cNvPr id="693" name="AutoShape 26"/>
            <p:cNvSpPr>
              <a:spLocks noChangeArrowheads="1"/>
            </p:cNvSpPr>
            <p:nvPr/>
          </p:nvSpPr>
          <p:spPr bwMode="auto">
            <a:xfrm>
              <a:off x="7885233" y="3145605"/>
              <a:ext cx="1009136" cy="1009727"/>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pic>
          <p:nvPicPr>
            <p:cNvPr id="694" name="Picture 34" descr="FotoIcon_Rechteck_Rand"/>
            <p:cNvPicPr>
              <a:picLocks noChangeAspect="1" noChangeArrowheads="1"/>
            </p:cNvPicPr>
            <p:nvPr/>
          </p:nvPicPr>
          <p:blipFill>
            <a:blip r:embed="rId5" cstate="print"/>
            <a:srcRect/>
            <a:stretch>
              <a:fillRect/>
            </a:stretch>
          </p:blipFill>
          <p:spPr bwMode="auto">
            <a:xfrm>
              <a:off x="7906953" y="3162977"/>
              <a:ext cx="1000230" cy="998759"/>
            </a:xfrm>
            <a:prstGeom prst="rect">
              <a:avLst/>
            </a:prstGeom>
            <a:noFill/>
            <a:ln w="9525">
              <a:noFill/>
              <a:miter lim="800000"/>
              <a:headEnd/>
              <a:tailEnd/>
            </a:ln>
          </p:spPr>
        </p:pic>
        <p:grpSp>
          <p:nvGrpSpPr>
            <p:cNvPr id="695" name="Group 712"/>
            <p:cNvGrpSpPr>
              <a:grpSpLocks/>
            </p:cNvGrpSpPr>
            <p:nvPr/>
          </p:nvGrpSpPr>
          <p:grpSpPr bwMode="auto">
            <a:xfrm>
              <a:off x="8037461" y="3322843"/>
              <a:ext cx="732913" cy="718215"/>
              <a:chOff x="3815" y="243"/>
              <a:chExt cx="970" cy="845"/>
            </a:xfrm>
          </p:grpSpPr>
          <p:pic>
            <p:nvPicPr>
              <p:cNvPr id="696" name="Picture 713"/>
              <p:cNvPicPr>
                <a:picLocks noChangeAspect="1" noChangeArrowheads="1"/>
              </p:cNvPicPr>
              <p:nvPr/>
            </p:nvPicPr>
            <p:blipFill>
              <a:blip r:embed="rId11" cstate="print">
                <a:lum bright="18000"/>
              </a:blip>
              <a:srcRect/>
              <a:stretch>
                <a:fillRect/>
              </a:stretch>
            </p:blipFill>
            <p:spPr bwMode="gray">
              <a:xfrm>
                <a:off x="3815" y="918"/>
                <a:ext cx="970" cy="170"/>
              </a:xfrm>
              <a:prstGeom prst="rect">
                <a:avLst/>
              </a:prstGeom>
              <a:noFill/>
              <a:ln w="9525">
                <a:miter lim="800000"/>
                <a:headEnd/>
                <a:tailEnd/>
              </a:ln>
              <a:effectLst/>
            </p:spPr>
          </p:pic>
          <p:sp>
            <p:nvSpPr>
              <p:cNvPr id="697" name="Freeform 714"/>
              <p:cNvSpPr>
                <a:spLocks/>
              </p:cNvSpPr>
              <p:nvPr/>
            </p:nvSpPr>
            <p:spPr bwMode="gray">
              <a:xfrm>
                <a:off x="4154" y="534"/>
                <a:ext cx="570" cy="288"/>
              </a:xfrm>
              <a:custGeom>
                <a:avLst/>
                <a:gdLst/>
                <a:ahLst/>
                <a:cxnLst>
                  <a:cxn ang="0">
                    <a:pos x="302" y="3"/>
                  </a:cxn>
                  <a:cxn ang="0">
                    <a:pos x="302" y="4"/>
                  </a:cxn>
                  <a:cxn ang="0">
                    <a:pos x="301" y="6"/>
                  </a:cxn>
                  <a:cxn ang="0">
                    <a:pos x="300" y="8"/>
                  </a:cxn>
                  <a:cxn ang="0">
                    <a:pos x="300" y="10"/>
                  </a:cxn>
                  <a:cxn ang="0">
                    <a:pos x="298" y="12"/>
                  </a:cxn>
                  <a:cxn ang="0">
                    <a:pos x="298" y="13"/>
                  </a:cxn>
                  <a:cxn ang="0">
                    <a:pos x="79" y="64"/>
                  </a:cxn>
                  <a:cxn ang="0">
                    <a:pos x="0" y="60"/>
                  </a:cxn>
                  <a:cxn ang="0">
                    <a:pos x="0" y="149"/>
                  </a:cxn>
                  <a:cxn ang="0">
                    <a:pos x="2" y="149"/>
                  </a:cxn>
                  <a:cxn ang="0">
                    <a:pos x="4" y="150"/>
                  </a:cxn>
                  <a:cxn ang="0">
                    <a:pos x="13" y="151"/>
                  </a:cxn>
                  <a:cxn ang="0">
                    <a:pos x="15" y="151"/>
                  </a:cxn>
                  <a:cxn ang="0">
                    <a:pos x="23" y="151"/>
                  </a:cxn>
                  <a:cxn ang="0">
                    <a:pos x="26" y="152"/>
                  </a:cxn>
                  <a:cxn ang="0">
                    <a:pos x="34" y="152"/>
                  </a:cxn>
                  <a:cxn ang="0">
                    <a:pos x="35" y="152"/>
                  </a:cxn>
                  <a:cxn ang="0">
                    <a:pos x="61" y="153"/>
                  </a:cxn>
                  <a:cxn ang="0">
                    <a:pos x="79" y="153"/>
                  </a:cxn>
                  <a:cxn ang="0">
                    <a:pos x="97" y="153"/>
                  </a:cxn>
                  <a:cxn ang="0">
                    <a:pos x="123" y="152"/>
                  </a:cxn>
                  <a:cxn ang="0">
                    <a:pos x="124" y="152"/>
                  </a:cxn>
                  <a:cxn ang="0">
                    <a:pos x="132" y="152"/>
                  </a:cxn>
                  <a:cxn ang="0">
                    <a:pos x="135" y="151"/>
                  </a:cxn>
                  <a:cxn ang="0">
                    <a:pos x="143" y="151"/>
                  </a:cxn>
                  <a:cxn ang="0">
                    <a:pos x="145" y="151"/>
                  </a:cxn>
                  <a:cxn ang="0">
                    <a:pos x="154" y="150"/>
                  </a:cxn>
                  <a:cxn ang="0">
                    <a:pos x="156" y="149"/>
                  </a:cxn>
                  <a:cxn ang="0">
                    <a:pos x="195" y="144"/>
                  </a:cxn>
                  <a:cxn ang="0">
                    <a:pos x="195" y="144"/>
                  </a:cxn>
                  <a:cxn ang="0">
                    <a:pos x="302" y="89"/>
                  </a:cxn>
                  <a:cxn ang="0">
                    <a:pos x="302" y="89"/>
                  </a:cxn>
                  <a:cxn ang="0">
                    <a:pos x="302" y="89"/>
                  </a:cxn>
                  <a:cxn ang="0">
                    <a:pos x="302" y="0"/>
                  </a:cxn>
                  <a:cxn ang="0">
                    <a:pos x="302" y="0"/>
                  </a:cxn>
                  <a:cxn ang="0">
                    <a:pos x="302" y="3"/>
                  </a:cxn>
                </a:cxnLst>
                <a:rect l="0" t="0" r="r" b="b"/>
                <a:pathLst>
                  <a:path w="302" h="153">
                    <a:moveTo>
                      <a:pt x="302" y="3"/>
                    </a:moveTo>
                    <a:cubicBezTo>
                      <a:pt x="302" y="3"/>
                      <a:pt x="302" y="3"/>
                      <a:pt x="302" y="4"/>
                    </a:cubicBezTo>
                    <a:cubicBezTo>
                      <a:pt x="301" y="5"/>
                      <a:pt x="301" y="5"/>
                      <a:pt x="301" y="6"/>
                    </a:cubicBezTo>
                    <a:cubicBezTo>
                      <a:pt x="301" y="7"/>
                      <a:pt x="301" y="7"/>
                      <a:pt x="300" y="8"/>
                    </a:cubicBezTo>
                    <a:cubicBezTo>
                      <a:pt x="300" y="8"/>
                      <a:pt x="300" y="9"/>
                      <a:pt x="300" y="10"/>
                    </a:cubicBezTo>
                    <a:cubicBezTo>
                      <a:pt x="299" y="10"/>
                      <a:pt x="299" y="11"/>
                      <a:pt x="298" y="12"/>
                    </a:cubicBezTo>
                    <a:cubicBezTo>
                      <a:pt x="298" y="12"/>
                      <a:pt x="298" y="12"/>
                      <a:pt x="298" y="13"/>
                    </a:cubicBezTo>
                    <a:cubicBezTo>
                      <a:pt x="277" y="42"/>
                      <a:pt x="187" y="64"/>
                      <a:pt x="79" y="64"/>
                    </a:cubicBezTo>
                    <a:cubicBezTo>
                      <a:pt x="51" y="64"/>
                      <a:pt x="24" y="63"/>
                      <a:pt x="0" y="60"/>
                    </a:cubicBezTo>
                    <a:cubicBezTo>
                      <a:pt x="0" y="149"/>
                      <a:pt x="0" y="149"/>
                      <a:pt x="0" y="149"/>
                    </a:cubicBezTo>
                    <a:cubicBezTo>
                      <a:pt x="0" y="149"/>
                      <a:pt x="1" y="149"/>
                      <a:pt x="2" y="149"/>
                    </a:cubicBezTo>
                    <a:cubicBezTo>
                      <a:pt x="3" y="150"/>
                      <a:pt x="3" y="150"/>
                      <a:pt x="4" y="150"/>
                    </a:cubicBezTo>
                    <a:cubicBezTo>
                      <a:pt x="7" y="150"/>
                      <a:pt x="10" y="150"/>
                      <a:pt x="13" y="151"/>
                    </a:cubicBezTo>
                    <a:cubicBezTo>
                      <a:pt x="13" y="151"/>
                      <a:pt x="14" y="151"/>
                      <a:pt x="15" y="151"/>
                    </a:cubicBezTo>
                    <a:cubicBezTo>
                      <a:pt x="17" y="151"/>
                      <a:pt x="20" y="151"/>
                      <a:pt x="23" y="151"/>
                    </a:cubicBezTo>
                    <a:cubicBezTo>
                      <a:pt x="24" y="151"/>
                      <a:pt x="25" y="152"/>
                      <a:pt x="26" y="152"/>
                    </a:cubicBezTo>
                    <a:cubicBezTo>
                      <a:pt x="29" y="152"/>
                      <a:pt x="31" y="152"/>
                      <a:pt x="34" y="152"/>
                    </a:cubicBezTo>
                    <a:cubicBezTo>
                      <a:pt x="34" y="152"/>
                      <a:pt x="34" y="152"/>
                      <a:pt x="35" y="152"/>
                    </a:cubicBezTo>
                    <a:cubicBezTo>
                      <a:pt x="43" y="153"/>
                      <a:pt x="52" y="153"/>
                      <a:pt x="61" y="153"/>
                    </a:cubicBezTo>
                    <a:cubicBezTo>
                      <a:pt x="67" y="153"/>
                      <a:pt x="73" y="153"/>
                      <a:pt x="79" y="153"/>
                    </a:cubicBezTo>
                    <a:cubicBezTo>
                      <a:pt x="85" y="153"/>
                      <a:pt x="91" y="153"/>
                      <a:pt x="97" y="153"/>
                    </a:cubicBezTo>
                    <a:cubicBezTo>
                      <a:pt x="106" y="153"/>
                      <a:pt x="115" y="153"/>
                      <a:pt x="123" y="152"/>
                    </a:cubicBezTo>
                    <a:cubicBezTo>
                      <a:pt x="123" y="152"/>
                      <a:pt x="124" y="152"/>
                      <a:pt x="124" y="152"/>
                    </a:cubicBezTo>
                    <a:cubicBezTo>
                      <a:pt x="127" y="152"/>
                      <a:pt x="129" y="152"/>
                      <a:pt x="132" y="152"/>
                    </a:cubicBezTo>
                    <a:cubicBezTo>
                      <a:pt x="133" y="151"/>
                      <a:pt x="134" y="151"/>
                      <a:pt x="135" y="151"/>
                    </a:cubicBezTo>
                    <a:cubicBezTo>
                      <a:pt x="138" y="151"/>
                      <a:pt x="141" y="151"/>
                      <a:pt x="143" y="151"/>
                    </a:cubicBezTo>
                    <a:cubicBezTo>
                      <a:pt x="144" y="151"/>
                      <a:pt x="145" y="151"/>
                      <a:pt x="145" y="151"/>
                    </a:cubicBezTo>
                    <a:cubicBezTo>
                      <a:pt x="148" y="150"/>
                      <a:pt x="151" y="150"/>
                      <a:pt x="154" y="150"/>
                    </a:cubicBezTo>
                    <a:cubicBezTo>
                      <a:pt x="155" y="150"/>
                      <a:pt x="155" y="150"/>
                      <a:pt x="156" y="149"/>
                    </a:cubicBezTo>
                    <a:cubicBezTo>
                      <a:pt x="169" y="148"/>
                      <a:pt x="182" y="146"/>
                      <a:pt x="195" y="144"/>
                    </a:cubicBezTo>
                    <a:cubicBezTo>
                      <a:pt x="195" y="144"/>
                      <a:pt x="195" y="144"/>
                      <a:pt x="195" y="144"/>
                    </a:cubicBezTo>
                    <a:cubicBezTo>
                      <a:pt x="259" y="133"/>
                      <a:pt x="302" y="112"/>
                      <a:pt x="302" y="89"/>
                    </a:cubicBezTo>
                    <a:cubicBezTo>
                      <a:pt x="302" y="89"/>
                      <a:pt x="302" y="89"/>
                      <a:pt x="302" y="89"/>
                    </a:cubicBezTo>
                    <a:cubicBezTo>
                      <a:pt x="302" y="89"/>
                      <a:pt x="302" y="89"/>
                      <a:pt x="302" y="89"/>
                    </a:cubicBezTo>
                    <a:cubicBezTo>
                      <a:pt x="302" y="0"/>
                      <a:pt x="302" y="0"/>
                      <a:pt x="302" y="0"/>
                    </a:cubicBezTo>
                    <a:cubicBezTo>
                      <a:pt x="302" y="0"/>
                      <a:pt x="302" y="0"/>
                      <a:pt x="302" y="0"/>
                    </a:cubicBezTo>
                    <a:cubicBezTo>
                      <a:pt x="302" y="1"/>
                      <a:pt x="302" y="2"/>
                      <a:pt x="302" y="3"/>
                    </a:cubicBezTo>
                    <a:close/>
                  </a:path>
                </a:pathLst>
              </a:custGeom>
              <a:gradFill rotWithShape="1">
                <a:gsLst>
                  <a:gs pos="0">
                    <a:srgbClr val="797979"/>
                  </a:gs>
                  <a:gs pos="50000">
                    <a:srgbClr val="BABABA"/>
                  </a:gs>
                  <a:gs pos="100000">
                    <a:srgbClr val="797979"/>
                  </a:gs>
                </a:gsLst>
                <a:lin ang="0" scaled="1"/>
              </a:gradFill>
              <a:ln w="9525">
                <a:noFill/>
                <a:round/>
                <a:headEnd/>
                <a:tailEnd/>
              </a:ln>
            </p:spPr>
            <p:txBody>
              <a:bodyPr/>
              <a:lstStyle/>
              <a:p>
                <a:endParaRPr lang="en-US" dirty="0"/>
              </a:p>
            </p:txBody>
          </p:sp>
          <p:sp>
            <p:nvSpPr>
              <p:cNvPr id="698" name="Freeform 715"/>
              <p:cNvSpPr>
                <a:spLocks/>
              </p:cNvSpPr>
              <p:nvPr/>
            </p:nvSpPr>
            <p:spPr bwMode="gray">
              <a:xfrm>
                <a:off x="4154" y="366"/>
                <a:ext cx="570" cy="288"/>
              </a:xfrm>
              <a:custGeom>
                <a:avLst/>
                <a:gdLst/>
                <a:ahLst/>
                <a:cxnLst>
                  <a:cxn ang="0">
                    <a:pos x="79" y="64"/>
                  </a:cxn>
                  <a:cxn ang="0">
                    <a:pos x="0" y="60"/>
                  </a:cxn>
                  <a:cxn ang="0">
                    <a:pos x="0" y="149"/>
                  </a:cxn>
                  <a:cxn ang="0">
                    <a:pos x="79" y="153"/>
                  </a:cxn>
                  <a:cxn ang="0">
                    <a:pos x="298" y="102"/>
                  </a:cxn>
                  <a:cxn ang="0">
                    <a:pos x="298" y="101"/>
                  </a:cxn>
                  <a:cxn ang="0">
                    <a:pos x="300" y="99"/>
                  </a:cxn>
                  <a:cxn ang="0">
                    <a:pos x="300" y="97"/>
                  </a:cxn>
                  <a:cxn ang="0">
                    <a:pos x="301" y="95"/>
                  </a:cxn>
                  <a:cxn ang="0">
                    <a:pos x="302" y="93"/>
                  </a:cxn>
                  <a:cxn ang="0">
                    <a:pos x="302" y="92"/>
                  </a:cxn>
                  <a:cxn ang="0">
                    <a:pos x="302" y="89"/>
                  </a:cxn>
                  <a:cxn ang="0">
                    <a:pos x="302" y="89"/>
                  </a:cxn>
                  <a:cxn ang="0">
                    <a:pos x="302" y="89"/>
                  </a:cxn>
                  <a:cxn ang="0">
                    <a:pos x="302" y="0"/>
                  </a:cxn>
                  <a:cxn ang="0">
                    <a:pos x="79" y="64"/>
                  </a:cxn>
                </a:cxnLst>
                <a:rect l="0" t="0" r="r" b="b"/>
                <a:pathLst>
                  <a:path w="302" h="153">
                    <a:moveTo>
                      <a:pt x="79" y="64"/>
                    </a:moveTo>
                    <a:cubicBezTo>
                      <a:pt x="51" y="64"/>
                      <a:pt x="24" y="63"/>
                      <a:pt x="0" y="60"/>
                    </a:cubicBezTo>
                    <a:cubicBezTo>
                      <a:pt x="0" y="149"/>
                      <a:pt x="0" y="149"/>
                      <a:pt x="0" y="149"/>
                    </a:cubicBezTo>
                    <a:cubicBezTo>
                      <a:pt x="24" y="152"/>
                      <a:pt x="51" y="153"/>
                      <a:pt x="79" y="153"/>
                    </a:cubicBezTo>
                    <a:cubicBezTo>
                      <a:pt x="187" y="153"/>
                      <a:pt x="277" y="131"/>
                      <a:pt x="298" y="102"/>
                    </a:cubicBezTo>
                    <a:cubicBezTo>
                      <a:pt x="298" y="101"/>
                      <a:pt x="298" y="101"/>
                      <a:pt x="298" y="101"/>
                    </a:cubicBezTo>
                    <a:cubicBezTo>
                      <a:pt x="299" y="100"/>
                      <a:pt x="299" y="99"/>
                      <a:pt x="300" y="99"/>
                    </a:cubicBezTo>
                    <a:cubicBezTo>
                      <a:pt x="300" y="98"/>
                      <a:pt x="300" y="97"/>
                      <a:pt x="300" y="97"/>
                    </a:cubicBezTo>
                    <a:cubicBezTo>
                      <a:pt x="301" y="96"/>
                      <a:pt x="301" y="96"/>
                      <a:pt x="301" y="95"/>
                    </a:cubicBezTo>
                    <a:cubicBezTo>
                      <a:pt x="301" y="94"/>
                      <a:pt x="301" y="94"/>
                      <a:pt x="302" y="93"/>
                    </a:cubicBezTo>
                    <a:cubicBezTo>
                      <a:pt x="302" y="92"/>
                      <a:pt x="302" y="92"/>
                      <a:pt x="302" y="92"/>
                    </a:cubicBezTo>
                    <a:cubicBezTo>
                      <a:pt x="302" y="91"/>
                      <a:pt x="302" y="90"/>
                      <a:pt x="302" y="89"/>
                    </a:cubicBezTo>
                    <a:cubicBezTo>
                      <a:pt x="302" y="89"/>
                      <a:pt x="302" y="89"/>
                      <a:pt x="302" y="89"/>
                    </a:cubicBezTo>
                    <a:cubicBezTo>
                      <a:pt x="302" y="89"/>
                      <a:pt x="302" y="89"/>
                      <a:pt x="302" y="89"/>
                    </a:cubicBezTo>
                    <a:cubicBezTo>
                      <a:pt x="302" y="0"/>
                      <a:pt x="302" y="0"/>
                      <a:pt x="302" y="0"/>
                    </a:cubicBezTo>
                    <a:cubicBezTo>
                      <a:pt x="302" y="35"/>
                      <a:pt x="202" y="64"/>
                      <a:pt x="79" y="64"/>
                    </a:cubicBezTo>
                    <a:close/>
                  </a:path>
                </a:pathLst>
              </a:custGeom>
              <a:gradFill rotWithShape="1">
                <a:gsLst>
                  <a:gs pos="0">
                    <a:srgbClr val="949494"/>
                  </a:gs>
                  <a:gs pos="50000">
                    <a:srgbClr val="DDDDDD"/>
                  </a:gs>
                  <a:gs pos="100000">
                    <a:srgbClr val="949494"/>
                  </a:gs>
                </a:gsLst>
                <a:lin ang="0" scaled="1"/>
              </a:gradFill>
              <a:ln w="9525">
                <a:noFill/>
                <a:round/>
                <a:headEnd/>
                <a:tailEnd/>
              </a:ln>
            </p:spPr>
            <p:txBody>
              <a:bodyPr/>
              <a:lstStyle/>
              <a:p>
                <a:endParaRPr lang="en-US" dirty="0"/>
              </a:p>
            </p:txBody>
          </p:sp>
          <p:sp>
            <p:nvSpPr>
              <p:cNvPr id="699" name="Freeform 716"/>
              <p:cNvSpPr>
                <a:spLocks/>
              </p:cNvSpPr>
              <p:nvPr/>
            </p:nvSpPr>
            <p:spPr bwMode="gray">
              <a:xfrm>
                <a:off x="4154" y="559"/>
                <a:ext cx="562" cy="95"/>
              </a:xfrm>
              <a:custGeom>
                <a:avLst/>
                <a:gdLst/>
                <a:ahLst/>
                <a:cxnLst>
                  <a:cxn ang="0">
                    <a:pos x="79" y="51"/>
                  </a:cxn>
                  <a:cxn ang="0">
                    <a:pos x="298" y="0"/>
                  </a:cxn>
                  <a:cxn ang="0">
                    <a:pos x="79" y="51"/>
                  </a:cxn>
                  <a:cxn ang="0">
                    <a:pos x="0" y="47"/>
                  </a:cxn>
                  <a:cxn ang="0">
                    <a:pos x="0" y="47"/>
                  </a:cxn>
                  <a:cxn ang="0">
                    <a:pos x="79" y="51"/>
                  </a:cxn>
                </a:cxnLst>
                <a:rect l="0" t="0" r="r" b="b"/>
                <a:pathLst>
                  <a:path w="298" h="51">
                    <a:moveTo>
                      <a:pt x="79" y="51"/>
                    </a:moveTo>
                    <a:cubicBezTo>
                      <a:pt x="187" y="51"/>
                      <a:pt x="277" y="29"/>
                      <a:pt x="298" y="0"/>
                    </a:cubicBezTo>
                    <a:cubicBezTo>
                      <a:pt x="277" y="29"/>
                      <a:pt x="187" y="51"/>
                      <a:pt x="79" y="51"/>
                    </a:cubicBezTo>
                    <a:cubicBezTo>
                      <a:pt x="51" y="51"/>
                      <a:pt x="24" y="50"/>
                      <a:pt x="0" y="47"/>
                    </a:cubicBezTo>
                    <a:cubicBezTo>
                      <a:pt x="0" y="47"/>
                      <a:pt x="0" y="47"/>
                      <a:pt x="0" y="47"/>
                    </a:cubicBezTo>
                    <a:cubicBezTo>
                      <a:pt x="24" y="50"/>
                      <a:pt x="51" y="51"/>
                      <a:pt x="79" y="51"/>
                    </a:cubicBezTo>
                    <a:close/>
                  </a:path>
                </a:pathLst>
              </a:custGeom>
              <a:solidFill>
                <a:srgbClr val="B2B2B2"/>
              </a:solidFill>
              <a:ln w="9525">
                <a:noFill/>
                <a:round/>
                <a:headEnd/>
                <a:tailEnd/>
              </a:ln>
            </p:spPr>
            <p:txBody>
              <a:bodyPr/>
              <a:lstStyle/>
              <a:p>
                <a:endParaRPr lang="en-US" dirty="0"/>
              </a:p>
            </p:txBody>
          </p:sp>
          <p:sp>
            <p:nvSpPr>
              <p:cNvPr id="700" name="Freeform 717"/>
              <p:cNvSpPr>
                <a:spLocks/>
              </p:cNvSpPr>
              <p:nvPr/>
            </p:nvSpPr>
            <p:spPr bwMode="gray">
              <a:xfrm>
                <a:off x="4021" y="623"/>
                <a:ext cx="136" cy="192"/>
              </a:xfrm>
              <a:custGeom>
                <a:avLst/>
                <a:gdLst/>
                <a:ahLst/>
                <a:cxnLst>
                  <a:cxn ang="0">
                    <a:pos x="0" y="89"/>
                  </a:cxn>
                  <a:cxn ang="0">
                    <a:pos x="35" y="97"/>
                  </a:cxn>
                  <a:cxn ang="0">
                    <a:pos x="35" y="97"/>
                  </a:cxn>
                  <a:cxn ang="0">
                    <a:pos x="72" y="102"/>
                  </a:cxn>
                  <a:cxn ang="0">
                    <a:pos x="72" y="13"/>
                  </a:cxn>
                  <a:cxn ang="0">
                    <a:pos x="0" y="0"/>
                  </a:cxn>
                  <a:cxn ang="0">
                    <a:pos x="0" y="89"/>
                  </a:cxn>
                </a:cxnLst>
                <a:rect l="0" t="0" r="r" b="b"/>
                <a:pathLst>
                  <a:path w="72" h="102">
                    <a:moveTo>
                      <a:pt x="0" y="89"/>
                    </a:moveTo>
                    <a:cubicBezTo>
                      <a:pt x="11" y="92"/>
                      <a:pt x="23" y="95"/>
                      <a:pt x="35" y="97"/>
                    </a:cubicBezTo>
                    <a:cubicBezTo>
                      <a:pt x="35" y="97"/>
                      <a:pt x="35" y="97"/>
                      <a:pt x="35" y="97"/>
                    </a:cubicBezTo>
                    <a:cubicBezTo>
                      <a:pt x="47" y="99"/>
                      <a:pt x="59" y="101"/>
                      <a:pt x="72" y="102"/>
                    </a:cubicBezTo>
                    <a:cubicBezTo>
                      <a:pt x="72" y="13"/>
                      <a:pt x="72" y="13"/>
                      <a:pt x="72" y="13"/>
                    </a:cubicBezTo>
                    <a:cubicBezTo>
                      <a:pt x="45" y="10"/>
                      <a:pt x="21" y="6"/>
                      <a:pt x="0" y="0"/>
                    </a:cubicBezTo>
                    <a:lnTo>
                      <a:pt x="0" y="89"/>
                    </a:lnTo>
                    <a:close/>
                  </a:path>
                </a:pathLst>
              </a:custGeom>
              <a:gradFill rotWithShape="1">
                <a:gsLst>
                  <a:gs pos="0">
                    <a:srgbClr val="797979"/>
                  </a:gs>
                  <a:gs pos="50000">
                    <a:srgbClr val="C0C0C0"/>
                  </a:gs>
                  <a:gs pos="100000">
                    <a:srgbClr val="797979"/>
                  </a:gs>
                </a:gsLst>
                <a:lin ang="0" scaled="1"/>
              </a:gradFill>
              <a:ln w="9525">
                <a:noFill/>
                <a:round/>
                <a:headEnd/>
                <a:tailEnd/>
              </a:ln>
            </p:spPr>
            <p:txBody>
              <a:bodyPr/>
              <a:lstStyle/>
              <a:p>
                <a:endParaRPr lang="en-US" dirty="0"/>
              </a:p>
            </p:txBody>
          </p:sp>
          <p:sp>
            <p:nvSpPr>
              <p:cNvPr id="701" name="Freeform 718"/>
              <p:cNvSpPr>
                <a:spLocks/>
              </p:cNvSpPr>
              <p:nvPr/>
            </p:nvSpPr>
            <p:spPr bwMode="gray">
              <a:xfrm>
                <a:off x="3890" y="534"/>
                <a:ext cx="136" cy="257"/>
              </a:xfrm>
              <a:custGeom>
                <a:avLst/>
                <a:gdLst/>
                <a:ahLst/>
                <a:cxnLst>
                  <a:cxn ang="0">
                    <a:pos x="0" y="89"/>
                  </a:cxn>
                  <a:cxn ang="0">
                    <a:pos x="72" y="136"/>
                  </a:cxn>
                  <a:cxn ang="0">
                    <a:pos x="72" y="47"/>
                  </a:cxn>
                  <a:cxn ang="0">
                    <a:pos x="4" y="13"/>
                  </a:cxn>
                  <a:cxn ang="0">
                    <a:pos x="4" y="12"/>
                  </a:cxn>
                  <a:cxn ang="0">
                    <a:pos x="2" y="10"/>
                  </a:cxn>
                  <a:cxn ang="0">
                    <a:pos x="2" y="8"/>
                  </a:cxn>
                  <a:cxn ang="0">
                    <a:pos x="1" y="6"/>
                  </a:cxn>
                  <a:cxn ang="0">
                    <a:pos x="0" y="4"/>
                  </a:cxn>
                  <a:cxn ang="0">
                    <a:pos x="0" y="3"/>
                  </a:cxn>
                  <a:cxn ang="0">
                    <a:pos x="0" y="0"/>
                  </a:cxn>
                  <a:cxn ang="0">
                    <a:pos x="0" y="0"/>
                  </a:cxn>
                  <a:cxn ang="0">
                    <a:pos x="0" y="0"/>
                  </a:cxn>
                  <a:cxn ang="0">
                    <a:pos x="0" y="89"/>
                  </a:cxn>
                  <a:cxn ang="0">
                    <a:pos x="0" y="89"/>
                  </a:cxn>
                </a:cxnLst>
                <a:rect l="0" t="0" r="r" b="b"/>
                <a:pathLst>
                  <a:path w="72" h="136">
                    <a:moveTo>
                      <a:pt x="0" y="89"/>
                    </a:moveTo>
                    <a:cubicBezTo>
                      <a:pt x="0" y="108"/>
                      <a:pt x="28" y="125"/>
                      <a:pt x="72" y="136"/>
                    </a:cubicBezTo>
                    <a:cubicBezTo>
                      <a:pt x="72" y="47"/>
                      <a:pt x="72" y="47"/>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lose/>
                  </a:path>
                </a:pathLst>
              </a:custGeom>
              <a:gradFill rotWithShape="1">
                <a:gsLst>
                  <a:gs pos="0">
                    <a:srgbClr val="DDDDDD"/>
                  </a:gs>
                  <a:gs pos="100000">
                    <a:srgbClr val="797979"/>
                  </a:gs>
                </a:gsLst>
                <a:lin ang="0" scaled="1"/>
              </a:gradFill>
              <a:ln w="9525">
                <a:noFill/>
                <a:round/>
                <a:headEnd/>
                <a:tailEnd/>
              </a:ln>
            </p:spPr>
            <p:txBody>
              <a:bodyPr/>
              <a:lstStyle/>
              <a:p>
                <a:endParaRPr lang="en-US" dirty="0"/>
              </a:p>
            </p:txBody>
          </p:sp>
          <p:sp>
            <p:nvSpPr>
              <p:cNvPr id="702" name="Freeform 719"/>
              <p:cNvSpPr>
                <a:spLocks/>
              </p:cNvSpPr>
              <p:nvPr/>
            </p:nvSpPr>
            <p:spPr bwMode="gray">
              <a:xfrm>
                <a:off x="3888" y="366"/>
                <a:ext cx="136" cy="257"/>
              </a:xfrm>
              <a:custGeom>
                <a:avLst/>
                <a:gdLst/>
                <a:ahLst/>
                <a:cxnLst>
                  <a:cxn ang="0">
                    <a:pos x="0" y="92"/>
                  </a:cxn>
                  <a:cxn ang="0">
                    <a:pos x="0" y="93"/>
                  </a:cxn>
                  <a:cxn ang="0">
                    <a:pos x="1" y="95"/>
                  </a:cxn>
                  <a:cxn ang="0">
                    <a:pos x="2" y="97"/>
                  </a:cxn>
                  <a:cxn ang="0">
                    <a:pos x="2" y="99"/>
                  </a:cxn>
                  <a:cxn ang="0">
                    <a:pos x="4" y="101"/>
                  </a:cxn>
                  <a:cxn ang="0">
                    <a:pos x="4" y="102"/>
                  </a:cxn>
                  <a:cxn ang="0">
                    <a:pos x="72" y="136"/>
                  </a:cxn>
                  <a:cxn ang="0">
                    <a:pos x="72" y="47"/>
                  </a:cxn>
                  <a:cxn ang="0">
                    <a:pos x="0" y="0"/>
                  </a:cxn>
                  <a:cxn ang="0">
                    <a:pos x="0" y="89"/>
                  </a:cxn>
                  <a:cxn ang="0">
                    <a:pos x="0" y="89"/>
                  </a:cxn>
                  <a:cxn ang="0">
                    <a:pos x="0" y="92"/>
                  </a:cxn>
                </a:cxnLst>
                <a:rect l="0" t="0" r="r" b="b"/>
                <a:pathLst>
                  <a:path w="72" h="136">
                    <a:moveTo>
                      <a:pt x="0" y="92"/>
                    </a:move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72" y="47"/>
                      <a:pt x="72" y="47"/>
                      <a:pt x="72" y="47"/>
                    </a:cubicBezTo>
                    <a:cubicBezTo>
                      <a:pt x="28" y="36"/>
                      <a:pt x="0" y="19"/>
                      <a:pt x="0" y="0"/>
                    </a:cubicBezTo>
                    <a:cubicBezTo>
                      <a:pt x="0" y="89"/>
                      <a:pt x="0" y="89"/>
                      <a:pt x="0" y="89"/>
                    </a:cubicBezTo>
                    <a:cubicBezTo>
                      <a:pt x="0" y="89"/>
                      <a:pt x="0" y="89"/>
                      <a:pt x="0" y="89"/>
                    </a:cubicBezTo>
                    <a:cubicBezTo>
                      <a:pt x="0" y="90"/>
                      <a:pt x="0" y="91"/>
                      <a:pt x="0" y="92"/>
                    </a:cubicBezTo>
                    <a:close/>
                  </a:path>
                </a:pathLst>
              </a:custGeom>
              <a:gradFill rotWithShape="1">
                <a:gsLst>
                  <a:gs pos="0">
                    <a:srgbClr val="DDDDDD"/>
                  </a:gs>
                  <a:gs pos="100000">
                    <a:srgbClr val="949494"/>
                  </a:gs>
                </a:gsLst>
                <a:lin ang="0" scaled="1"/>
              </a:gradFill>
              <a:ln w="9525">
                <a:noFill/>
                <a:round/>
                <a:headEnd/>
                <a:tailEnd/>
              </a:ln>
            </p:spPr>
            <p:txBody>
              <a:bodyPr/>
              <a:lstStyle/>
              <a:p>
                <a:endParaRPr lang="en-US" dirty="0"/>
              </a:p>
            </p:txBody>
          </p:sp>
          <p:sp>
            <p:nvSpPr>
              <p:cNvPr id="703" name="Freeform 720"/>
              <p:cNvSpPr>
                <a:spLocks/>
              </p:cNvSpPr>
              <p:nvPr/>
            </p:nvSpPr>
            <p:spPr bwMode="gray">
              <a:xfrm>
                <a:off x="4021" y="455"/>
                <a:ext cx="136" cy="192"/>
              </a:xfrm>
              <a:custGeom>
                <a:avLst/>
                <a:gdLst/>
                <a:ahLst/>
                <a:cxnLst>
                  <a:cxn ang="0">
                    <a:pos x="72" y="102"/>
                  </a:cxn>
                  <a:cxn ang="0">
                    <a:pos x="72" y="13"/>
                  </a:cxn>
                  <a:cxn ang="0">
                    <a:pos x="0" y="0"/>
                  </a:cxn>
                  <a:cxn ang="0">
                    <a:pos x="0" y="89"/>
                  </a:cxn>
                  <a:cxn ang="0">
                    <a:pos x="72" y="102"/>
                  </a:cxn>
                </a:cxnLst>
                <a:rect l="0" t="0" r="r" b="b"/>
                <a:pathLst>
                  <a:path w="72" h="102">
                    <a:moveTo>
                      <a:pt x="72" y="102"/>
                    </a:moveTo>
                    <a:cubicBezTo>
                      <a:pt x="72" y="13"/>
                      <a:pt x="72" y="13"/>
                      <a:pt x="72" y="13"/>
                    </a:cubicBezTo>
                    <a:cubicBezTo>
                      <a:pt x="45" y="10"/>
                      <a:pt x="21" y="6"/>
                      <a:pt x="0" y="0"/>
                    </a:cubicBezTo>
                    <a:cubicBezTo>
                      <a:pt x="0" y="89"/>
                      <a:pt x="0" y="89"/>
                      <a:pt x="0" y="89"/>
                    </a:cubicBezTo>
                    <a:cubicBezTo>
                      <a:pt x="21" y="95"/>
                      <a:pt x="45" y="99"/>
                      <a:pt x="72" y="102"/>
                    </a:cubicBez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dirty="0"/>
              </a:p>
            </p:txBody>
          </p:sp>
          <p:sp>
            <p:nvSpPr>
              <p:cNvPr id="704" name="Freeform 721"/>
              <p:cNvSpPr>
                <a:spLocks/>
              </p:cNvSpPr>
              <p:nvPr/>
            </p:nvSpPr>
            <p:spPr bwMode="gray">
              <a:xfrm>
                <a:off x="4154" y="702"/>
                <a:ext cx="570" cy="288"/>
              </a:xfrm>
              <a:custGeom>
                <a:avLst/>
                <a:gdLst/>
                <a:ahLst/>
                <a:cxnLst>
                  <a:cxn ang="0">
                    <a:pos x="195" y="55"/>
                  </a:cxn>
                  <a:cxn ang="0">
                    <a:pos x="195" y="55"/>
                  </a:cxn>
                  <a:cxn ang="0">
                    <a:pos x="156" y="60"/>
                  </a:cxn>
                  <a:cxn ang="0">
                    <a:pos x="154" y="61"/>
                  </a:cxn>
                  <a:cxn ang="0">
                    <a:pos x="145" y="62"/>
                  </a:cxn>
                  <a:cxn ang="0">
                    <a:pos x="143" y="62"/>
                  </a:cxn>
                  <a:cxn ang="0">
                    <a:pos x="135" y="62"/>
                  </a:cxn>
                  <a:cxn ang="0">
                    <a:pos x="132" y="63"/>
                  </a:cxn>
                  <a:cxn ang="0">
                    <a:pos x="124" y="63"/>
                  </a:cxn>
                  <a:cxn ang="0">
                    <a:pos x="123" y="63"/>
                  </a:cxn>
                  <a:cxn ang="0">
                    <a:pos x="97" y="64"/>
                  </a:cxn>
                  <a:cxn ang="0">
                    <a:pos x="79" y="64"/>
                  </a:cxn>
                  <a:cxn ang="0">
                    <a:pos x="61" y="64"/>
                  </a:cxn>
                  <a:cxn ang="0">
                    <a:pos x="35" y="63"/>
                  </a:cxn>
                  <a:cxn ang="0">
                    <a:pos x="34" y="63"/>
                  </a:cxn>
                  <a:cxn ang="0">
                    <a:pos x="26" y="63"/>
                  </a:cxn>
                  <a:cxn ang="0">
                    <a:pos x="23" y="62"/>
                  </a:cxn>
                  <a:cxn ang="0">
                    <a:pos x="15" y="62"/>
                  </a:cxn>
                  <a:cxn ang="0">
                    <a:pos x="13" y="62"/>
                  </a:cxn>
                  <a:cxn ang="0">
                    <a:pos x="4" y="61"/>
                  </a:cxn>
                  <a:cxn ang="0">
                    <a:pos x="2" y="60"/>
                  </a:cxn>
                  <a:cxn ang="0">
                    <a:pos x="0" y="60"/>
                  </a:cxn>
                  <a:cxn ang="0">
                    <a:pos x="0" y="149"/>
                  </a:cxn>
                  <a:cxn ang="0">
                    <a:pos x="79" y="153"/>
                  </a:cxn>
                  <a:cxn ang="0">
                    <a:pos x="302" y="89"/>
                  </a:cxn>
                  <a:cxn ang="0">
                    <a:pos x="302" y="89"/>
                  </a:cxn>
                  <a:cxn ang="0">
                    <a:pos x="302" y="0"/>
                  </a:cxn>
                  <a:cxn ang="0">
                    <a:pos x="302" y="0"/>
                  </a:cxn>
                  <a:cxn ang="0">
                    <a:pos x="195" y="55"/>
                  </a:cxn>
                </a:cxnLst>
                <a:rect l="0" t="0" r="r" b="b"/>
                <a:pathLst>
                  <a:path w="302" h="153">
                    <a:moveTo>
                      <a:pt x="195" y="55"/>
                    </a:moveTo>
                    <a:cubicBezTo>
                      <a:pt x="195" y="55"/>
                      <a:pt x="195" y="55"/>
                      <a:pt x="195" y="55"/>
                    </a:cubicBezTo>
                    <a:cubicBezTo>
                      <a:pt x="182" y="57"/>
                      <a:pt x="169" y="59"/>
                      <a:pt x="156" y="60"/>
                    </a:cubicBezTo>
                    <a:cubicBezTo>
                      <a:pt x="155" y="61"/>
                      <a:pt x="155" y="61"/>
                      <a:pt x="154" y="61"/>
                    </a:cubicBezTo>
                    <a:cubicBezTo>
                      <a:pt x="151" y="61"/>
                      <a:pt x="148" y="61"/>
                      <a:pt x="145" y="62"/>
                    </a:cubicBezTo>
                    <a:cubicBezTo>
                      <a:pt x="145" y="62"/>
                      <a:pt x="144" y="62"/>
                      <a:pt x="143" y="62"/>
                    </a:cubicBezTo>
                    <a:cubicBezTo>
                      <a:pt x="141" y="62"/>
                      <a:pt x="138" y="62"/>
                      <a:pt x="135" y="62"/>
                    </a:cubicBezTo>
                    <a:cubicBezTo>
                      <a:pt x="134" y="62"/>
                      <a:pt x="133" y="62"/>
                      <a:pt x="132" y="63"/>
                    </a:cubicBezTo>
                    <a:cubicBezTo>
                      <a:pt x="129" y="63"/>
                      <a:pt x="127" y="63"/>
                      <a:pt x="124" y="63"/>
                    </a:cubicBezTo>
                    <a:cubicBezTo>
                      <a:pt x="124" y="63"/>
                      <a:pt x="123" y="63"/>
                      <a:pt x="123" y="63"/>
                    </a:cubicBezTo>
                    <a:cubicBezTo>
                      <a:pt x="115" y="64"/>
                      <a:pt x="106" y="64"/>
                      <a:pt x="97" y="64"/>
                    </a:cubicBezTo>
                    <a:cubicBezTo>
                      <a:pt x="91" y="64"/>
                      <a:pt x="85" y="64"/>
                      <a:pt x="79" y="64"/>
                    </a:cubicBezTo>
                    <a:cubicBezTo>
                      <a:pt x="73" y="64"/>
                      <a:pt x="67" y="64"/>
                      <a:pt x="61" y="64"/>
                    </a:cubicBezTo>
                    <a:cubicBezTo>
                      <a:pt x="52" y="64"/>
                      <a:pt x="43" y="64"/>
                      <a:pt x="35" y="63"/>
                    </a:cubicBezTo>
                    <a:cubicBezTo>
                      <a:pt x="34" y="63"/>
                      <a:pt x="34" y="63"/>
                      <a:pt x="34" y="63"/>
                    </a:cubicBezTo>
                    <a:cubicBezTo>
                      <a:pt x="31" y="63"/>
                      <a:pt x="29" y="63"/>
                      <a:pt x="26" y="63"/>
                    </a:cubicBezTo>
                    <a:cubicBezTo>
                      <a:pt x="25" y="63"/>
                      <a:pt x="24" y="62"/>
                      <a:pt x="23" y="62"/>
                    </a:cubicBezTo>
                    <a:cubicBezTo>
                      <a:pt x="20" y="62"/>
                      <a:pt x="17" y="62"/>
                      <a:pt x="15" y="62"/>
                    </a:cubicBezTo>
                    <a:cubicBezTo>
                      <a:pt x="14" y="62"/>
                      <a:pt x="13" y="62"/>
                      <a:pt x="13" y="62"/>
                    </a:cubicBezTo>
                    <a:cubicBezTo>
                      <a:pt x="10" y="61"/>
                      <a:pt x="7" y="61"/>
                      <a:pt x="4" y="61"/>
                    </a:cubicBezTo>
                    <a:cubicBezTo>
                      <a:pt x="3" y="61"/>
                      <a:pt x="3" y="61"/>
                      <a:pt x="2" y="60"/>
                    </a:cubicBezTo>
                    <a:cubicBezTo>
                      <a:pt x="1" y="60"/>
                      <a:pt x="0" y="60"/>
                      <a:pt x="0" y="60"/>
                    </a:cubicBezTo>
                    <a:cubicBezTo>
                      <a:pt x="0" y="149"/>
                      <a:pt x="0" y="149"/>
                      <a:pt x="0" y="149"/>
                    </a:cubicBezTo>
                    <a:cubicBezTo>
                      <a:pt x="24" y="152"/>
                      <a:pt x="51" y="153"/>
                      <a:pt x="79" y="153"/>
                    </a:cubicBezTo>
                    <a:cubicBezTo>
                      <a:pt x="202" y="153"/>
                      <a:pt x="302" y="125"/>
                      <a:pt x="302" y="89"/>
                    </a:cubicBezTo>
                    <a:cubicBezTo>
                      <a:pt x="302" y="89"/>
                      <a:pt x="302" y="89"/>
                      <a:pt x="302" y="89"/>
                    </a:cubicBezTo>
                    <a:cubicBezTo>
                      <a:pt x="302" y="0"/>
                      <a:pt x="302" y="0"/>
                      <a:pt x="302" y="0"/>
                    </a:cubicBezTo>
                    <a:cubicBezTo>
                      <a:pt x="302" y="0"/>
                      <a:pt x="302" y="0"/>
                      <a:pt x="302" y="0"/>
                    </a:cubicBezTo>
                    <a:cubicBezTo>
                      <a:pt x="302" y="23"/>
                      <a:pt x="259" y="44"/>
                      <a:pt x="195" y="55"/>
                    </a:cubicBezTo>
                    <a:close/>
                  </a:path>
                </a:pathLst>
              </a:custGeom>
              <a:gradFill rotWithShape="1">
                <a:gsLst>
                  <a:gs pos="0">
                    <a:srgbClr val="949494"/>
                  </a:gs>
                  <a:gs pos="50000">
                    <a:srgbClr val="DDDDDD"/>
                  </a:gs>
                  <a:gs pos="100000">
                    <a:srgbClr val="949494"/>
                  </a:gs>
                </a:gsLst>
                <a:lin ang="0" scaled="1"/>
              </a:gradFill>
              <a:ln w="9525">
                <a:noFill/>
                <a:round/>
                <a:headEnd/>
                <a:tailEnd/>
              </a:ln>
            </p:spPr>
            <p:txBody>
              <a:bodyPr/>
              <a:lstStyle/>
              <a:p>
                <a:endParaRPr lang="en-US" dirty="0"/>
              </a:p>
            </p:txBody>
          </p:sp>
          <p:sp>
            <p:nvSpPr>
              <p:cNvPr id="705" name="Freeform 722"/>
              <p:cNvSpPr>
                <a:spLocks/>
              </p:cNvSpPr>
              <p:nvPr/>
            </p:nvSpPr>
            <p:spPr bwMode="gray">
              <a:xfrm>
                <a:off x="4021" y="791"/>
                <a:ext cx="136" cy="192"/>
              </a:xfrm>
              <a:custGeom>
                <a:avLst/>
                <a:gdLst/>
                <a:ahLst/>
                <a:cxnLst>
                  <a:cxn ang="0">
                    <a:pos x="35" y="8"/>
                  </a:cxn>
                  <a:cxn ang="0">
                    <a:pos x="35" y="8"/>
                  </a:cxn>
                  <a:cxn ang="0">
                    <a:pos x="0" y="0"/>
                  </a:cxn>
                  <a:cxn ang="0">
                    <a:pos x="0" y="90"/>
                  </a:cxn>
                  <a:cxn ang="0">
                    <a:pos x="72" y="102"/>
                  </a:cxn>
                  <a:cxn ang="0">
                    <a:pos x="72" y="13"/>
                  </a:cxn>
                  <a:cxn ang="0">
                    <a:pos x="35" y="8"/>
                  </a:cxn>
                </a:cxnLst>
                <a:rect l="0" t="0" r="r" b="b"/>
                <a:pathLst>
                  <a:path w="72" h="102">
                    <a:moveTo>
                      <a:pt x="35" y="8"/>
                    </a:moveTo>
                    <a:cubicBezTo>
                      <a:pt x="35" y="8"/>
                      <a:pt x="35" y="8"/>
                      <a:pt x="35" y="8"/>
                    </a:cubicBezTo>
                    <a:cubicBezTo>
                      <a:pt x="23" y="6"/>
                      <a:pt x="11" y="3"/>
                      <a:pt x="0" y="0"/>
                    </a:cubicBezTo>
                    <a:cubicBezTo>
                      <a:pt x="0" y="90"/>
                      <a:pt x="0" y="90"/>
                      <a:pt x="0" y="90"/>
                    </a:cubicBezTo>
                    <a:cubicBezTo>
                      <a:pt x="21" y="95"/>
                      <a:pt x="45" y="99"/>
                      <a:pt x="72" y="102"/>
                    </a:cubicBezTo>
                    <a:cubicBezTo>
                      <a:pt x="72" y="13"/>
                      <a:pt x="72" y="13"/>
                      <a:pt x="72" y="13"/>
                    </a:cubicBezTo>
                    <a:cubicBezTo>
                      <a:pt x="59" y="12"/>
                      <a:pt x="47" y="10"/>
                      <a:pt x="35" y="8"/>
                    </a:cubicBez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dirty="0"/>
              </a:p>
            </p:txBody>
          </p:sp>
          <p:sp>
            <p:nvSpPr>
              <p:cNvPr id="706" name="Freeform 723"/>
              <p:cNvSpPr>
                <a:spLocks/>
              </p:cNvSpPr>
              <p:nvPr/>
            </p:nvSpPr>
            <p:spPr bwMode="gray">
              <a:xfrm>
                <a:off x="3890" y="702"/>
                <a:ext cx="136" cy="259"/>
              </a:xfrm>
              <a:custGeom>
                <a:avLst/>
                <a:gdLst/>
                <a:ahLst/>
                <a:cxnLst>
                  <a:cxn ang="0">
                    <a:pos x="0" y="0"/>
                  </a:cxn>
                  <a:cxn ang="0">
                    <a:pos x="0" y="0"/>
                  </a:cxn>
                  <a:cxn ang="0">
                    <a:pos x="0" y="89"/>
                  </a:cxn>
                  <a:cxn ang="0">
                    <a:pos x="0" y="89"/>
                  </a:cxn>
                  <a:cxn ang="0">
                    <a:pos x="72" y="137"/>
                  </a:cxn>
                  <a:cxn ang="0">
                    <a:pos x="72" y="47"/>
                  </a:cxn>
                  <a:cxn ang="0">
                    <a:pos x="0" y="0"/>
                  </a:cxn>
                </a:cxnLst>
                <a:rect l="0" t="0" r="r" b="b"/>
                <a:pathLst>
                  <a:path w="72" h="137">
                    <a:moveTo>
                      <a:pt x="0" y="0"/>
                    </a:moveTo>
                    <a:cubicBezTo>
                      <a:pt x="0" y="0"/>
                      <a:pt x="0" y="0"/>
                      <a:pt x="0" y="0"/>
                    </a:cubicBezTo>
                    <a:cubicBezTo>
                      <a:pt x="0" y="89"/>
                      <a:pt x="0" y="89"/>
                      <a:pt x="0" y="89"/>
                    </a:cubicBezTo>
                    <a:cubicBezTo>
                      <a:pt x="0" y="89"/>
                      <a:pt x="0" y="89"/>
                      <a:pt x="0" y="89"/>
                    </a:cubicBezTo>
                    <a:cubicBezTo>
                      <a:pt x="0" y="108"/>
                      <a:pt x="28" y="125"/>
                      <a:pt x="72" y="137"/>
                    </a:cubicBezTo>
                    <a:cubicBezTo>
                      <a:pt x="72" y="47"/>
                      <a:pt x="72" y="47"/>
                      <a:pt x="72" y="47"/>
                    </a:cubicBezTo>
                    <a:cubicBezTo>
                      <a:pt x="28" y="36"/>
                      <a:pt x="0" y="19"/>
                      <a:pt x="0" y="0"/>
                    </a:cubicBezTo>
                    <a:close/>
                  </a:path>
                </a:pathLst>
              </a:custGeom>
              <a:gradFill rotWithShape="1">
                <a:gsLst>
                  <a:gs pos="0">
                    <a:srgbClr val="DDDDDD"/>
                  </a:gs>
                  <a:gs pos="100000">
                    <a:srgbClr val="949494"/>
                  </a:gs>
                </a:gsLst>
                <a:lin ang="0" scaled="1"/>
              </a:gradFill>
              <a:ln w="9525">
                <a:noFill/>
                <a:round/>
                <a:headEnd/>
                <a:tailEnd/>
              </a:ln>
            </p:spPr>
            <p:txBody>
              <a:bodyPr/>
              <a:lstStyle/>
              <a:p>
                <a:endParaRPr lang="en-US" dirty="0"/>
              </a:p>
            </p:txBody>
          </p:sp>
          <p:sp>
            <p:nvSpPr>
              <p:cNvPr id="707" name="Oval 724"/>
              <p:cNvSpPr>
                <a:spLocks noChangeArrowheads="1"/>
              </p:cNvSpPr>
              <p:nvPr/>
            </p:nvSpPr>
            <p:spPr bwMode="gray">
              <a:xfrm>
                <a:off x="3886" y="243"/>
                <a:ext cx="835" cy="244"/>
              </a:xfrm>
              <a:prstGeom prst="ellipse">
                <a:avLst/>
              </a:prstGeom>
              <a:gradFill rotWithShape="1">
                <a:gsLst>
                  <a:gs pos="0">
                    <a:srgbClr val="797979"/>
                  </a:gs>
                  <a:gs pos="100000">
                    <a:srgbClr val="DDDDDD"/>
                  </a:gs>
                </a:gsLst>
                <a:lin ang="0" scaled="1"/>
              </a:gradFill>
              <a:ln w="3175">
                <a:solidFill>
                  <a:srgbClr val="F8F8F8"/>
                </a:solidFill>
                <a:round/>
                <a:headEnd/>
                <a:tailEnd/>
              </a:ln>
              <a:effectLst/>
            </p:spPr>
            <p:txBody>
              <a:bodyPr/>
              <a:lstStyle/>
              <a:p>
                <a:endParaRPr lang="en-US" dirty="0"/>
              </a:p>
            </p:txBody>
          </p:sp>
          <p:sp>
            <p:nvSpPr>
              <p:cNvPr id="708" name="Freeform 725"/>
              <p:cNvSpPr>
                <a:spLocks/>
              </p:cNvSpPr>
              <p:nvPr/>
            </p:nvSpPr>
            <p:spPr bwMode="gray">
              <a:xfrm>
                <a:off x="3886" y="532"/>
                <a:ext cx="837" cy="288"/>
              </a:xfrm>
              <a:custGeom>
                <a:avLst/>
                <a:gdLst/>
                <a:ahLst/>
                <a:cxnLst>
                  <a:cxn ang="0">
                    <a:pos x="446" y="0"/>
                  </a:cxn>
                  <a:cxn ang="0">
                    <a:pos x="446" y="3"/>
                  </a:cxn>
                  <a:cxn ang="0">
                    <a:pos x="446" y="4"/>
                  </a:cxn>
                  <a:cxn ang="0">
                    <a:pos x="445" y="6"/>
                  </a:cxn>
                  <a:cxn ang="0">
                    <a:pos x="444" y="8"/>
                  </a:cxn>
                  <a:cxn ang="0">
                    <a:pos x="444" y="10"/>
                  </a:cxn>
                  <a:cxn ang="0">
                    <a:pos x="442" y="12"/>
                  </a:cxn>
                  <a:cxn ang="0">
                    <a:pos x="442" y="13"/>
                  </a:cxn>
                  <a:cxn ang="0">
                    <a:pos x="223" y="64"/>
                  </a:cxn>
                  <a:cxn ang="0">
                    <a:pos x="144" y="60"/>
                  </a:cxn>
                  <a:cxn ang="0">
                    <a:pos x="72" y="47"/>
                  </a:cxn>
                  <a:cxn ang="0">
                    <a:pos x="4" y="13"/>
                  </a:cxn>
                  <a:cxn ang="0">
                    <a:pos x="4" y="12"/>
                  </a:cxn>
                  <a:cxn ang="0">
                    <a:pos x="2" y="10"/>
                  </a:cxn>
                  <a:cxn ang="0">
                    <a:pos x="2" y="8"/>
                  </a:cxn>
                  <a:cxn ang="0">
                    <a:pos x="1" y="6"/>
                  </a:cxn>
                  <a:cxn ang="0">
                    <a:pos x="0" y="4"/>
                  </a:cxn>
                  <a:cxn ang="0">
                    <a:pos x="0" y="3"/>
                  </a:cxn>
                  <a:cxn ang="0">
                    <a:pos x="0" y="0"/>
                  </a:cxn>
                  <a:cxn ang="0">
                    <a:pos x="0" y="0"/>
                  </a:cxn>
                  <a:cxn ang="0">
                    <a:pos x="0" y="0"/>
                  </a:cxn>
                  <a:cxn ang="0">
                    <a:pos x="0" y="89"/>
                  </a:cxn>
                  <a:cxn ang="0">
                    <a:pos x="0" y="89"/>
                  </a:cxn>
                  <a:cxn ang="0">
                    <a:pos x="72" y="136"/>
                  </a:cxn>
                  <a:cxn ang="0">
                    <a:pos x="107" y="144"/>
                  </a:cxn>
                  <a:cxn ang="0">
                    <a:pos x="107" y="144"/>
                  </a:cxn>
                  <a:cxn ang="0">
                    <a:pos x="118" y="146"/>
                  </a:cxn>
                  <a:cxn ang="0">
                    <a:pos x="144" y="149"/>
                  </a:cxn>
                  <a:cxn ang="0">
                    <a:pos x="146" y="149"/>
                  </a:cxn>
                  <a:cxn ang="0">
                    <a:pos x="148" y="150"/>
                  </a:cxn>
                  <a:cxn ang="0">
                    <a:pos x="157" y="151"/>
                  </a:cxn>
                  <a:cxn ang="0">
                    <a:pos x="159" y="151"/>
                  </a:cxn>
                  <a:cxn ang="0">
                    <a:pos x="167" y="151"/>
                  </a:cxn>
                  <a:cxn ang="0">
                    <a:pos x="170" y="152"/>
                  </a:cxn>
                  <a:cxn ang="0">
                    <a:pos x="178" y="152"/>
                  </a:cxn>
                  <a:cxn ang="0">
                    <a:pos x="179" y="152"/>
                  </a:cxn>
                  <a:cxn ang="0">
                    <a:pos x="205" y="153"/>
                  </a:cxn>
                  <a:cxn ang="0">
                    <a:pos x="223" y="153"/>
                  </a:cxn>
                  <a:cxn ang="0">
                    <a:pos x="241" y="153"/>
                  </a:cxn>
                  <a:cxn ang="0">
                    <a:pos x="267" y="152"/>
                  </a:cxn>
                  <a:cxn ang="0">
                    <a:pos x="268" y="152"/>
                  </a:cxn>
                  <a:cxn ang="0">
                    <a:pos x="276" y="152"/>
                  </a:cxn>
                  <a:cxn ang="0">
                    <a:pos x="279" y="151"/>
                  </a:cxn>
                  <a:cxn ang="0">
                    <a:pos x="287" y="151"/>
                  </a:cxn>
                  <a:cxn ang="0">
                    <a:pos x="289" y="151"/>
                  </a:cxn>
                  <a:cxn ang="0">
                    <a:pos x="298" y="150"/>
                  </a:cxn>
                  <a:cxn ang="0">
                    <a:pos x="300" y="149"/>
                  </a:cxn>
                  <a:cxn ang="0">
                    <a:pos x="339" y="144"/>
                  </a:cxn>
                  <a:cxn ang="0">
                    <a:pos x="339" y="144"/>
                  </a:cxn>
                  <a:cxn ang="0">
                    <a:pos x="446" y="89"/>
                  </a:cxn>
                  <a:cxn ang="0">
                    <a:pos x="446" y="89"/>
                  </a:cxn>
                  <a:cxn ang="0">
                    <a:pos x="446" y="0"/>
                  </a:cxn>
                </a:cxnLst>
                <a:rect l="0" t="0" r="r" b="b"/>
                <a:pathLst>
                  <a:path w="446" h="153">
                    <a:moveTo>
                      <a:pt x="446" y="0"/>
                    </a:moveTo>
                    <a:cubicBezTo>
                      <a:pt x="446" y="1"/>
                      <a:pt x="446" y="2"/>
                      <a:pt x="446" y="3"/>
                    </a:cubicBezTo>
                    <a:cubicBezTo>
                      <a:pt x="446" y="3"/>
                      <a:pt x="446" y="3"/>
                      <a:pt x="446" y="4"/>
                    </a:cubicBezTo>
                    <a:cubicBezTo>
                      <a:pt x="445" y="5"/>
                      <a:pt x="445" y="5"/>
                      <a:pt x="445" y="6"/>
                    </a:cubicBezTo>
                    <a:cubicBezTo>
                      <a:pt x="445" y="7"/>
                      <a:pt x="445" y="7"/>
                      <a:pt x="444" y="8"/>
                    </a:cubicBezTo>
                    <a:cubicBezTo>
                      <a:pt x="444" y="8"/>
                      <a:pt x="444" y="9"/>
                      <a:pt x="444" y="10"/>
                    </a:cubicBezTo>
                    <a:cubicBezTo>
                      <a:pt x="443" y="10"/>
                      <a:pt x="443" y="11"/>
                      <a:pt x="442" y="12"/>
                    </a:cubicBezTo>
                    <a:cubicBezTo>
                      <a:pt x="442" y="12"/>
                      <a:pt x="442" y="12"/>
                      <a:pt x="442" y="13"/>
                    </a:cubicBezTo>
                    <a:cubicBezTo>
                      <a:pt x="421" y="42"/>
                      <a:pt x="331" y="64"/>
                      <a:pt x="223" y="64"/>
                    </a:cubicBezTo>
                    <a:cubicBezTo>
                      <a:pt x="195" y="64"/>
                      <a:pt x="168" y="63"/>
                      <a:pt x="144" y="60"/>
                    </a:cubicBezTo>
                    <a:cubicBezTo>
                      <a:pt x="117" y="57"/>
                      <a:pt x="93" y="53"/>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ubicBezTo>
                      <a:pt x="0" y="108"/>
                      <a:pt x="28" y="125"/>
                      <a:pt x="72" y="136"/>
                    </a:cubicBezTo>
                    <a:cubicBezTo>
                      <a:pt x="83" y="139"/>
                      <a:pt x="95" y="142"/>
                      <a:pt x="107" y="144"/>
                    </a:cubicBezTo>
                    <a:cubicBezTo>
                      <a:pt x="107" y="144"/>
                      <a:pt x="107" y="144"/>
                      <a:pt x="107" y="144"/>
                    </a:cubicBezTo>
                    <a:cubicBezTo>
                      <a:pt x="111" y="145"/>
                      <a:pt x="114" y="145"/>
                      <a:pt x="118" y="146"/>
                    </a:cubicBezTo>
                    <a:cubicBezTo>
                      <a:pt x="126" y="147"/>
                      <a:pt x="135" y="148"/>
                      <a:pt x="144" y="149"/>
                    </a:cubicBezTo>
                    <a:cubicBezTo>
                      <a:pt x="144" y="149"/>
                      <a:pt x="145" y="149"/>
                      <a:pt x="146" y="149"/>
                    </a:cubicBezTo>
                    <a:cubicBezTo>
                      <a:pt x="147" y="150"/>
                      <a:pt x="147" y="150"/>
                      <a:pt x="148" y="150"/>
                    </a:cubicBezTo>
                    <a:cubicBezTo>
                      <a:pt x="151" y="150"/>
                      <a:pt x="154" y="150"/>
                      <a:pt x="157" y="151"/>
                    </a:cubicBezTo>
                    <a:cubicBezTo>
                      <a:pt x="157" y="151"/>
                      <a:pt x="158" y="151"/>
                      <a:pt x="159" y="151"/>
                    </a:cubicBezTo>
                    <a:cubicBezTo>
                      <a:pt x="161" y="151"/>
                      <a:pt x="164" y="151"/>
                      <a:pt x="167" y="151"/>
                    </a:cubicBezTo>
                    <a:cubicBezTo>
                      <a:pt x="168" y="151"/>
                      <a:pt x="169" y="152"/>
                      <a:pt x="170" y="152"/>
                    </a:cubicBezTo>
                    <a:cubicBezTo>
                      <a:pt x="173" y="152"/>
                      <a:pt x="175" y="152"/>
                      <a:pt x="178" y="152"/>
                    </a:cubicBezTo>
                    <a:cubicBezTo>
                      <a:pt x="178" y="152"/>
                      <a:pt x="178" y="152"/>
                      <a:pt x="179" y="152"/>
                    </a:cubicBezTo>
                    <a:cubicBezTo>
                      <a:pt x="187" y="153"/>
                      <a:pt x="196" y="153"/>
                      <a:pt x="205" y="153"/>
                    </a:cubicBezTo>
                    <a:cubicBezTo>
                      <a:pt x="211" y="153"/>
                      <a:pt x="217" y="153"/>
                      <a:pt x="223" y="153"/>
                    </a:cubicBezTo>
                    <a:cubicBezTo>
                      <a:pt x="229" y="153"/>
                      <a:pt x="235" y="153"/>
                      <a:pt x="241" y="153"/>
                    </a:cubicBezTo>
                    <a:cubicBezTo>
                      <a:pt x="250" y="153"/>
                      <a:pt x="259" y="153"/>
                      <a:pt x="267" y="152"/>
                    </a:cubicBezTo>
                    <a:cubicBezTo>
                      <a:pt x="267" y="152"/>
                      <a:pt x="268" y="152"/>
                      <a:pt x="268" y="152"/>
                    </a:cubicBezTo>
                    <a:cubicBezTo>
                      <a:pt x="271" y="152"/>
                      <a:pt x="273" y="152"/>
                      <a:pt x="276" y="152"/>
                    </a:cubicBezTo>
                    <a:cubicBezTo>
                      <a:pt x="277" y="151"/>
                      <a:pt x="278" y="151"/>
                      <a:pt x="279" y="151"/>
                    </a:cubicBezTo>
                    <a:cubicBezTo>
                      <a:pt x="282" y="151"/>
                      <a:pt x="285" y="151"/>
                      <a:pt x="287" y="151"/>
                    </a:cubicBezTo>
                    <a:cubicBezTo>
                      <a:pt x="288" y="151"/>
                      <a:pt x="289" y="151"/>
                      <a:pt x="289" y="151"/>
                    </a:cubicBezTo>
                    <a:cubicBezTo>
                      <a:pt x="292" y="150"/>
                      <a:pt x="295" y="150"/>
                      <a:pt x="298" y="150"/>
                    </a:cubicBezTo>
                    <a:cubicBezTo>
                      <a:pt x="299" y="150"/>
                      <a:pt x="299" y="150"/>
                      <a:pt x="300" y="149"/>
                    </a:cubicBezTo>
                    <a:cubicBezTo>
                      <a:pt x="313" y="148"/>
                      <a:pt x="326" y="146"/>
                      <a:pt x="339" y="144"/>
                    </a:cubicBezTo>
                    <a:cubicBezTo>
                      <a:pt x="339" y="144"/>
                      <a:pt x="339" y="144"/>
                      <a:pt x="339" y="144"/>
                    </a:cubicBezTo>
                    <a:cubicBezTo>
                      <a:pt x="403" y="133"/>
                      <a:pt x="446" y="112"/>
                      <a:pt x="446" y="89"/>
                    </a:cubicBezTo>
                    <a:cubicBezTo>
                      <a:pt x="446" y="89"/>
                      <a:pt x="446" y="89"/>
                      <a:pt x="446" y="89"/>
                    </a:cubicBezTo>
                    <a:cubicBezTo>
                      <a:pt x="446" y="0"/>
                      <a:pt x="446" y="0"/>
                      <a:pt x="446" y="0"/>
                    </a:cubicBezTo>
                    <a:close/>
                  </a:path>
                </a:pathLst>
              </a:custGeom>
              <a:noFill/>
              <a:ln w="14288">
                <a:solidFill>
                  <a:schemeClr val="bg1"/>
                </a:solidFill>
                <a:miter lim="800000"/>
                <a:headEnd/>
                <a:tailEnd/>
              </a:ln>
            </p:spPr>
            <p:txBody>
              <a:bodyPr/>
              <a:lstStyle/>
              <a:p>
                <a:endParaRPr lang="en-US" dirty="0"/>
              </a:p>
            </p:txBody>
          </p:sp>
          <p:sp>
            <p:nvSpPr>
              <p:cNvPr id="709" name="Freeform 726"/>
              <p:cNvSpPr>
                <a:spLocks/>
              </p:cNvSpPr>
              <p:nvPr/>
            </p:nvSpPr>
            <p:spPr bwMode="gray">
              <a:xfrm>
                <a:off x="3885" y="363"/>
                <a:ext cx="838" cy="288"/>
              </a:xfrm>
              <a:custGeom>
                <a:avLst/>
                <a:gdLst/>
                <a:ahLst/>
                <a:cxnLst>
                  <a:cxn ang="0">
                    <a:pos x="223" y="64"/>
                  </a:cxn>
                  <a:cxn ang="0">
                    <a:pos x="144" y="60"/>
                  </a:cxn>
                  <a:cxn ang="0">
                    <a:pos x="72" y="47"/>
                  </a:cxn>
                  <a:cxn ang="0">
                    <a:pos x="0" y="0"/>
                  </a:cxn>
                  <a:cxn ang="0">
                    <a:pos x="0" y="89"/>
                  </a:cxn>
                  <a:cxn ang="0">
                    <a:pos x="0" y="89"/>
                  </a:cxn>
                  <a:cxn ang="0">
                    <a:pos x="0" y="92"/>
                  </a:cxn>
                  <a:cxn ang="0">
                    <a:pos x="0" y="93"/>
                  </a:cxn>
                  <a:cxn ang="0">
                    <a:pos x="1" y="95"/>
                  </a:cxn>
                  <a:cxn ang="0">
                    <a:pos x="2" y="97"/>
                  </a:cxn>
                  <a:cxn ang="0">
                    <a:pos x="2" y="99"/>
                  </a:cxn>
                  <a:cxn ang="0">
                    <a:pos x="4" y="101"/>
                  </a:cxn>
                  <a:cxn ang="0">
                    <a:pos x="4" y="102"/>
                  </a:cxn>
                  <a:cxn ang="0">
                    <a:pos x="72" y="136"/>
                  </a:cxn>
                  <a:cxn ang="0">
                    <a:pos x="144" y="149"/>
                  </a:cxn>
                  <a:cxn ang="0">
                    <a:pos x="223" y="153"/>
                  </a:cxn>
                  <a:cxn ang="0">
                    <a:pos x="442" y="102"/>
                  </a:cxn>
                  <a:cxn ang="0">
                    <a:pos x="442" y="101"/>
                  </a:cxn>
                  <a:cxn ang="0">
                    <a:pos x="444" y="99"/>
                  </a:cxn>
                  <a:cxn ang="0">
                    <a:pos x="444" y="97"/>
                  </a:cxn>
                  <a:cxn ang="0">
                    <a:pos x="445" y="95"/>
                  </a:cxn>
                  <a:cxn ang="0">
                    <a:pos x="446" y="93"/>
                  </a:cxn>
                  <a:cxn ang="0">
                    <a:pos x="446" y="92"/>
                  </a:cxn>
                  <a:cxn ang="0">
                    <a:pos x="446" y="89"/>
                  </a:cxn>
                  <a:cxn ang="0">
                    <a:pos x="446" y="89"/>
                  </a:cxn>
                  <a:cxn ang="0">
                    <a:pos x="446" y="0"/>
                  </a:cxn>
                  <a:cxn ang="0">
                    <a:pos x="223" y="64"/>
                  </a:cxn>
                </a:cxnLst>
                <a:rect l="0" t="0" r="r" b="b"/>
                <a:pathLst>
                  <a:path w="446" h="153">
                    <a:moveTo>
                      <a:pt x="223" y="64"/>
                    </a:moveTo>
                    <a:cubicBezTo>
                      <a:pt x="195" y="64"/>
                      <a:pt x="168" y="63"/>
                      <a:pt x="144" y="60"/>
                    </a:cubicBezTo>
                    <a:cubicBezTo>
                      <a:pt x="117" y="57"/>
                      <a:pt x="93" y="53"/>
                      <a:pt x="72" y="47"/>
                    </a:cubicBezTo>
                    <a:cubicBezTo>
                      <a:pt x="28" y="36"/>
                      <a:pt x="0" y="19"/>
                      <a:pt x="0" y="0"/>
                    </a:cubicBezTo>
                    <a:cubicBezTo>
                      <a:pt x="0" y="89"/>
                      <a:pt x="0" y="89"/>
                      <a:pt x="0" y="89"/>
                    </a:cubicBezTo>
                    <a:cubicBezTo>
                      <a:pt x="0" y="89"/>
                      <a:pt x="0" y="89"/>
                      <a:pt x="0" y="89"/>
                    </a:cubicBezTo>
                    <a:cubicBezTo>
                      <a:pt x="0" y="90"/>
                      <a:pt x="0" y="91"/>
                      <a:pt x="0" y="92"/>
                    </a:cubicBez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93" y="142"/>
                      <a:pt x="117" y="146"/>
                      <a:pt x="144" y="149"/>
                    </a:cubicBezTo>
                    <a:cubicBezTo>
                      <a:pt x="168" y="152"/>
                      <a:pt x="195" y="153"/>
                      <a:pt x="223" y="153"/>
                    </a:cubicBezTo>
                    <a:cubicBezTo>
                      <a:pt x="331" y="153"/>
                      <a:pt x="421" y="131"/>
                      <a:pt x="442" y="102"/>
                    </a:cubicBezTo>
                    <a:cubicBezTo>
                      <a:pt x="442" y="101"/>
                      <a:pt x="442" y="101"/>
                      <a:pt x="442" y="101"/>
                    </a:cubicBezTo>
                    <a:cubicBezTo>
                      <a:pt x="443" y="100"/>
                      <a:pt x="443" y="99"/>
                      <a:pt x="444" y="99"/>
                    </a:cubicBezTo>
                    <a:cubicBezTo>
                      <a:pt x="444" y="98"/>
                      <a:pt x="444" y="97"/>
                      <a:pt x="444" y="97"/>
                    </a:cubicBezTo>
                    <a:cubicBezTo>
                      <a:pt x="445" y="96"/>
                      <a:pt x="445" y="96"/>
                      <a:pt x="445" y="95"/>
                    </a:cubicBezTo>
                    <a:cubicBezTo>
                      <a:pt x="445" y="94"/>
                      <a:pt x="445" y="94"/>
                      <a:pt x="446" y="93"/>
                    </a:cubicBezTo>
                    <a:cubicBezTo>
                      <a:pt x="446" y="92"/>
                      <a:pt x="446" y="92"/>
                      <a:pt x="446" y="92"/>
                    </a:cubicBezTo>
                    <a:cubicBezTo>
                      <a:pt x="446" y="91"/>
                      <a:pt x="446" y="90"/>
                      <a:pt x="446" y="89"/>
                    </a:cubicBezTo>
                    <a:cubicBezTo>
                      <a:pt x="446" y="89"/>
                      <a:pt x="446" y="89"/>
                      <a:pt x="446" y="89"/>
                    </a:cubicBezTo>
                    <a:cubicBezTo>
                      <a:pt x="446" y="0"/>
                      <a:pt x="446" y="0"/>
                      <a:pt x="446" y="0"/>
                    </a:cubicBezTo>
                    <a:cubicBezTo>
                      <a:pt x="446" y="35"/>
                      <a:pt x="346" y="64"/>
                      <a:pt x="223" y="64"/>
                    </a:cubicBezTo>
                    <a:close/>
                  </a:path>
                </a:pathLst>
              </a:custGeom>
              <a:noFill/>
              <a:ln w="9525">
                <a:solidFill>
                  <a:schemeClr val="bg1"/>
                </a:solidFill>
                <a:miter lim="800000"/>
                <a:headEnd/>
                <a:tailEnd/>
              </a:ln>
            </p:spPr>
            <p:txBody>
              <a:bodyPr/>
              <a:lstStyle/>
              <a:p>
                <a:endParaRPr lang="en-US" dirty="0"/>
              </a:p>
            </p:txBody>
          </p:sp>
          <p:sp>
            <p:nvSpPr>
              <p:cNvPr id="710" name="Freeform 727"/>
              <p:cNvSpPr>
                <a:spLocks/>
              </p:cNvSpPr>
              <p:nvPr/>
            </p:nvSpPr>
            <p:spPr bwMode="gray">
              <a:xfrm>
                <a:off x="3886" y="700"/>
                <a:ext cx="837" cy="287"/>
              </a:xfrm>
              <a:custGeom>
                <a:avLst/>
                <a:gdLst/>
                <a:ahLst/>
                <a:cxnLst>
                  <a:cxn ang="0">
                    <a:pos x="446" y="0"/>
                  </a:cxn>
                  <a:cxn ang="0">
                    <a:pos x="339" y="55"/>
                  </a:cxn>
                  <a:cxn ang="0">
                    <a:pos x="339" y="55"/>
                  </a:cxn>
                  <a:cxn ang="0">
                    <a:pos x="300" y="60"/>
                  </a:cxn>
                  <a:cxn ang="0">
                    <a:pos x="298" y="61"/>
                  </a:cxn>
                  <a:cxn ang="0">
                    <a:pos x="289" y="62"/>
                  </a:cxn>
                  <a:cxn ang="0">
                    <a:pos x="287" y="62"/>
                  </a:cxn>
                  <a:cxn ang="0">
                    <a:pos x="279" y="62"/>
                  </a:cxn>
                  <a:cxn ang="0">
                    <a:pos x="276" y="63"/>
                  </a:cxn>
                  <a:cxn ang="0">
                    <a:pos x="268" y="63"/>
                  </a:cxn>
                  <a:cxn ang="0">
                    <a:pos x="267" y="63"/>
                  </a:cxn>
                  <a:cxn ang="0">
                    <a:pos x="241" y="64"/>
                  </a:cxn>
                  <a:cxn ang="0">
                    <a:pos x="223" y="64"/>
                  </a:cxn>
                  <a:cxn ang="0">
                    <a:pos x="205" y="64"/>
                  </a:cxn>
                  <a:cxn ang="0">
                    <a:pos x="179" y="63"/>
                  </a:cxn>
                  <a:cxn ang="0">
                    <a:pos x="178" y="63"/>
                  </a:cxn>
                  <a:cxn ang="0">
                    <a:pos x="170" y="63"/>
                  </a:cxn>
                  <a:cxn ang="0">
                    <a:pos x="167" y="62"/>
                  </a:cxn>
                  <a:cxn ang="0">
                    <a:pos x="159" y="62"/>
                  </a:cxn>
                  <a:cxn ang="0">
                    <a:pos x="157" y="62"/>
                  </a:cxn>
                  <a:cxn ang="0">
                    <a:pos x="148" y="61"/>
                  </a:cxn>
                  <a:cxn ang="0">
                    <a:pos x="146" y="60"/>
                  </a:cxn>
                  <a:cxn ang="0">
                    <a:pos x="144" y="60"/>
                  </a:cxn>
                  <a:cxn ang="0">
                    <a:pos x="107" y="55"/>
                  </a:cxn>
                  <a:cxn ang="0">
                    <a:pos x="107" y="55"/>
                  </a:cxn>
                  <a:cxn ang="0">
                    <a:pos x="72" y="47"/>
                  </a:cxn>
                  <a:cxn ang="0">
                    <a:pos x="0" y="0"/>
                  </a:cxn>
                  <a:cxn ang="0">
                    <a:pos x="0" y="0"/>
                  </a:cxn>
                  <a:cxn ang="0">
                    <a:pos x="0" y="89"/>
                  </a:cxn>
                  <a:cxn ang="0">
                    <a:pos x="0" y="89"/>
                  </a:cxn>
                  <a:cxn ang="0">
                    <a:pos x="72" y="137"/>
                  </a:cxn>
                  <a:cxn ang="0">
                    <a:pos x="144" y="149"/>
                  </a:cxn>
                  <a:cxn ang="0">
                    <a:pos x="223" y="153"/>
                  </a:cxn>
                  <a:cxn ang="0">
                    <a:pos x="446" y="89"/>
                  </a:cxn>
                  <a:cxn ang="0">
                    <a:pos x="446" y="89"/>
                  </a:cxn>
                  <a:cxn ang="0">
                    <a:pos x="446" y="0"/>
                  </a:cxn>
                </a:cxnLst>
                <a:rect l="0" t="0" r="r" b="b"/>
                <a:pathLst>
                  <a:path w="446" h="153">
                    <a:moveTo>
                      <a:pt x="446" y="0"/>
                    </a:moveTo>
                    <a:cubicBezTo>
                      <a:pt x="446" y="23"/>
                      <a:pt x="403" y="44"/>
                      <a:pt x="339" y="55"/>
                    </a:cubicBezTo>
                    <a:cubicBezTo>
                      <a:pt x="339" y="55"/>
                      <a:pt x="339" y="55"/>
                      <a:pt x="339" y="55"/>
                    </a:cubicBezTo>
                    <a:cubicBezTo>
                      <a:pt x="326" y="57"/>
                      <a:pt x="313" y="59"/>
                      <a:pt x="300" y="60"/>
                    </a:cubicBezTo>
                    <a:cubicBezTo>
                      <a:pt x="299" y="61"/>
                      <a:pt x="299" y="61"/>
                      <a:pt x="298" y="61"/>
                    </a:cubicBezTo>
                    <a:cubicBezTo>
                      <a:pt x="295" y="61"/>
                      <a:pt x="292" y="61"/>
                      <a:pt x="289" y="62"/>
                    </a:cubicBezTo>
                    <a:cubicBezTo>
                      <a:pt x="289" y="62"/>
                      <a:pt x="288" y="62"/>
                      <a:pt x="287" y="62"/>
                    </a:cubicBezTo>
                    <a:cubicBezTo>
                      <a:pt x="285" y="62"/>
                      <a:pt x="282" y="62"/>
                      <a:pt x="279" y="62"/>
                    </a:cubicBezTo>
                    <a:cubicBezTo>
                      <a:pt x="278" y="62"/>
                      <a:pt x="277" y="62"/>
                      <a:pt x="276" y="63"/>
                    </a:cubicBezTo>
                    <a:cubicBezTo>
                      <a:pt x="273" y="63"/>
                      <a:pt x="271" y="63"/>
                      <a:pt x="268" y="63"/>
                    </a:cubicBezTo>
                    <a:cubicBezTo>
                      <a:pt x="268" y="63"/>
                      <a:pt x="267" y="63"/>
                      <a:pt x="267" y="63"/>
                    </a:cubicBezTo>
                    <a:cubicBezTo>
                      <a:pt x="259" y="64"/>
                      <a:pt x="250" y="64"/>
                      <a:pt x="241" y="64"/>
                    </a:cubicBezTo>
                    <a:cubicBezTo>
                      <a:pt x="235" y="64"/>
                      <a:pt x="229" y="64"/>
                      <a:pt x="223" y="64"/>
                    </a:cubicBezTo>
                    <a:cubicBezTo>
                      <a:pt x="217" y="64"/>
                      <a:pt x="211" y="64"/>
                      <a:pt x="205" y="64"/>
                    </a:cubicBezTo>
                    <a:cubicBezTo>
                      <a:pt x="196" y="64"/>
                      <a:pt x="187" y="64"/>
                      <a:pt x="179" y="63"/>
                    </a:cubicBezTo>
                    <a:cubicBezTo>
                      <a:pt x="178" y="63"/>
                      <a:pt x="178" y="63"/>
                      <a:pt x="178" y="63"/>
                    </a:cubicBezTo>
                    <a:cubicBezTo>
                      <a:pt x="175" y="63"/>
                      <a:pt x="173" y="63"/>
                      <a:pt x="170" y="63"/>
                    </a:cubicBezTo>
                    <a:cubicBezTo>
                      <a:pt x="169" y="63"/>
                      <a:pt x="168" y="62"/>
                      <a:pt x="167" y="62"/>
                    </a:cubicBezTo>
                    <a:cubicBezTo>
                      <a:pt x="164" y="62"/>
                      <a:pt x="161" y="62"/>
                      <a:pt x="159" y="62"/>
                    </a:cubicBezTo>
                    <a:cubicBezTo>
                      <a:pt x="158" y="62"/>
                      <a:pt x="157" y="62"/>
                      <a:pt x="157" y="62"/>
                    </a:cubicBezTo>
                    <a:cubicBezTo>
                      <a:pt x="154" y="61"/>
                      <a:pt x="151" y="61"/>
                      <a:pt x="148" y="61"/>
                    </a:cubicBezTo>
                    <a:cubicBezTo>
                      <a:pt x="147" y="61"/>
                      <a:pt x="147" y="61"/>
                      <a:pt x="146" y="60"/>
                    </a:cubicBezTo>
                    <a:cubicBezTo>
                      <a:pt x="145" y="60"/>
                      <a:pt x="144" y="60"/>
                      <a:pt x="144" y="60"/>
                    </a:cubicBezTo>
                    <a:cubicBezTo>
                      <a:pt x="131" y="59"/>
                      <a:pt x="119" y="57"/>
                      <a:pt x="107" y="55"/>
                    </a:cubicBezTo>
                    <a:cubicBezTo>
                      <a:pt x="107" y="55"/>
                      <a:pt x="107" y="55"/>
                      <a:pt x="107" y="55"/>
                    </a:cubicBezTo>
                    <a:cubicBezTo>
                      <a:pt x="95" y="53"/>
                      <a:pt x="83" y="50"/>
                      <a:pt x="72" y="47"/>
                    </a:cubicBezTo>
                    <a:cubicBezTo>
                      <a:pt x="28" y="36"/>
                      <a:pt x="0" y="19"/>
                      <a:pt x="0" y="0"/>
                    </a:cubicBezTo>
                    <a:cubicBezTo>
                      <a:pt x="0" y="0"/>
                      <a:pt x="0" y="0"/>
                      <a:pt x="0" y="0"/>
                    </a:cubicBezTo>
                    <a:cubicBezTo>
                      <a:pt x="0" y="89"/>
                      <a:pt x="0" y="89"/>
                      <a:pt x="0" y="89"/>
                    </a:cubicBezTo>
                    <a:cubicBezTo>
                      <a:pt x="0" y="89"/>
                      <a:pt x="0" y="89"/>
                      <a:pt x="0" y="89"/>
                    </a:cubicBezTo>
                    <a:cubicBezTo>
                      <a:pt x="0" y="108"/>
                      <a:pt x="28" y="125"/>
                      <a:pt x="72" y="137"/>
                    </a:cubicBezTo>
                    <a:cubicBezTo>
                      <a:pt x="93" y="142"/>
                      <a:pt x="117" y="146"/>
                      <a:pt x="144" y="149"/>
                    </a:cubicBezTo>
                    <a:cubicBezTo>
                      <a:pt x="168" y="152"/>
                      <a:pt x="195" y="153"/>
                      <a:pt x="223" y="153"/>
                    </a:cubicBezTo>
                    <a:cubicBezTo>
                      <a:pt x="346" y="153"/>
                      <a:pt x="446" y="125"/>
                      <a:pt x="446" y="89"/>
                    </a:cubicBezTo>
                    <a:cubicBezTo>
                      <a:pt x="446" y="89"/>
                      <a:pt x="446" y="89"/>
                      <a:pt x="446" y="89"/>
                    </a:cubicBezTo>
                    <a:cubicBezTo>
                      <a:pt x="446" y="0"/>
                      <a:pt x="446" y="0"/>
                      <a:pt x="446" y="0"/>
                    </a:cubicBezTo>
                    <a:close/>
                  </a:path>
                </a:pathLst>
              </a:custGeom>
              <a:noFill/>
              <a:ln w="14288">
                <a:solidFill>
                  <a:schemeClr val="bg1"/>
                </a:solidFill>
                <a:miter lim="800000"/>
                <a:headEnd/>
                <a:tailEnd/>
              </a:ln>
            </p:spPr>
            <p:txBody>
              <a:bodyPr/>
              <a:lstStyle/>
              <a:p>
                <a:endParaRPr lang="en-US" dirty="0"/>
              </a:p>
            </p:txBody>
          </p:sp>
          <p:sp>
            <p:nvSpPr>
              <p:cNvPr id="711" name="Oval 728"/>
              <p:cNvSpPr>
                <a:spLocks noChangeArrowheads="1"/>
              </p:cNvSpPr>
              <p:nvPr/>
            </p:nvSpPr>
            <p:spPr bwMode="gray">
              <a:xfrm>
                <a:off x="3886" y="243"/>
                <a:ext cx="837" cy="242"/>
              </a:xfrm>
              <a:prstGeom prst="ellipse">
                <a:avLst/>
              </a:prstGeom>
              <a:noFill/>
              <a:ln w="14288">
                <a:solidFill>
                  <a:schemeClr val="bg1"/>
                </a:solidFill>
                <a:miter lim="800000"/>
                <a:headEnd/>
                <a:tailEnd/>
              </a:ln>
            </p:spPr>
            <p:txBody>
              <a:bodyPr/>
              <a:lstStyle/>
              <a:p>
                <a:endParaRPr lang="en-US" dirty="0"/>
              </a:p>
            </p:txBody>
          </p:sp>
        </p:grpSp>
      </p:grpSp>
      <p:grpSp>
        <p:nvGrpSpPr>
          <p:cNvPr id="712" name="Group 1167"/>
          <p:cNvGrpSpPr/>
          <p:nvPr/>
        </p:nvGrpSpPr>
        <p:grpSpPr>
          <a:xfrm>
            <a:off x="7801660" y="1587192"/>
            <a:ext cx="1021950" cy="1016131"/>
            <a:chOff x="7885233" y="3145605"/>
            <a:chExt cx="1021950" cy="1016131"/>
          </a:xfrm>
        </p:grpSpPr>
        <p:sp>
          <p:nvSpPr>
            <p:cNvPr id="713" name="AutoShape 26"/>
            <p:cNvSpPr>
              <a:spLocks noChangeArrowheads="1"/>
            </p:cNvSpPr>
            <p:nvPr/>
          </p:nvSpPr>
          <p:spPr bwMode="auto">
            <a:xfrm>
              <a:off x="7885233" y="3145605"/>
              <a:ext cx="1009136" cy="1009727"/>
            </a:xfrm>
            <a:prstGeom prst="roundRect">
              <a:avLst>
                <a:gd name="adj" fmla="val 16667"/>
              </a:avLst>
            </a:prstGeom>
            <a:blipFill dpi="0" rotWithShape="1">
              <a:blip r:embed="rId3"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pic>
          <p:nvPicPr>
            <p:cNvPr id="714" name="Picture 34" descr="FotoIcon_Rechteck_Rand"/>
            <p:cNvPicPr>
              <a:picLocks noChangeAspect="1" noChangeArrowheads="1"/>
            </p:cNvPicPr>
            <p:nvPr/>
          </p:nvPicPr>
          <p:blipFill>
            <a:blip r:embed="rId5" cstate="print"/>
            <a:srcRect/>
            <a:stretch>
              <a:fillRect/>
            </a:stretch>
          </p:blipFill>
          <p:spPr bwMode="auto">
            <a:xfrm>
              <a:off x="7906953" y="3162977"/>
              <a:ext cx="1000230" cy="998759"/>
            </a:xfrm>
            <a:prstGeom prst="rect">
              <a:avLst/>
            </a:prstGeom>
            <a:noFill/>
            <a:ln w="9525">
              <a:noFill/>
              <a:miter lim="800000"/>
              <a:headEnd/>
              <a:tailEnd/>
            </a:ln>
          </p:spPr>
        </p:pic>
        <p:grpSp>
          <p:nvGrpSpPr>
            <p:cNvPr id="715" name="Group 712"/>
            <p:cNvGrpSpPr>
              <a:grpSpLocks/>
            </p:cNvGrpSpPr>
            <p:nvPr/>
          </p:nvGrpSpPr>
          <p:grpSpPr bwMode="auto">
            <a:xfrm>
              <a:off x="8037461" y="3322843"/>
              <a:ext cx="732913" cy="718215"/>
              <a:chOff x="3815" y="243"/>
              <a:chExt cx="970" cy="845"/>
            </a:xfrm>
          </p:grpSpPr>
          <p:pic>
            <p:nvPicPr>
              <p:cNvPr id="716" name="Picture 713"/>
              <p:cNvPicPr>
                <a:picLocks noChangeAspect="1" noChangeArrowheads="1"/>
              </p:cNvPicPr>
              <p:nvPr/>
            </p:nvPicPr>
            <p:blipFill>
              <a:blip r:embed="rId11" cstate="print">
                <a:lum bright="18000"/>
              </a:blip>
              <a:srcRect/>
              <a:stretch>
                <a:fillRect/>
              </a:stretch>
            </p:blipFill>
            <p:spPr bwMode="gray">
              <a:xfrm>
                <a:off x="3815" y="918"/>
                <a:ext cx="970" cy="170"/>
              </a:xfrm>
              <a:prstGeom prst="rect">
                <a:avLst/>
              </a:prstGeom>
              <a:noFill/>
              <a:ln w="9525">
                <a:miter lim="800000"/>
                <a:headEnd/>
                <a:tailEnd/>
              </a:ln>
              <a:effectLst/>
            </p:spPr>
          </p:pic>
          <p:sp>
            <p:nvSpPr>
              <p:cNvPr id="717" name="Freeform 714"/>
              <p:cNvSpPr>
                <a:spLocks/>
              </p:cNvSpPr>
              <p:nvPr/>
            </p:nvSpPr>
            <p:spPr bwMode="gray">
              <a:xfrm>
                <a:off x="4154" y="534"/>
                <a:ext cx="570" cy="288"/>
              </a:xfrm>
              <a:custGeom>
                <a:avLst/>
                <a:gdLst/>
                <a:ahLst/>
                <a:cxnLst>
                  <a:cxn ang="0">
                    <a:pos x="302" y="3"/>
                  </a:cxn>
                  <a:cxn ang="0">
                    <a:pos x="302" y="4"/>
                  </a:cxn>
                  <a:cxn ang="0">
                    <a:pos x="301" y="6"/>
                  </a:cxn>
                  <a:cxn ang="0">
                    <a:pos x="300" y="8"/>
                  </a:cxn>
                  <a:cxn ang="0">
                    <a:pos x="300" y="10"/>
                  </a:cxn>
                  <a:cxn ang="0">
                    <a:pos x="298" y="12"/>
                  </a:cxn>
                  <a:cxn ang="0">
                    <a:pos x="298" y="13"/>
                  </a:cxn>
                  <a:cxn ang="0">
                    <a:pos x="79" y="64"/>
                  </a:cxn>
                  <a:cxn ang="0">
                    <a:pos x="0" y="60"/>
                  </a:cxn>
                  <a:cxn ang="0">
                    <a:pos x="0" y="149"/>
                  </a:cxn>
                  <a:cxn ang="0">
                    <a:pos x="2" y="149"/>
                  </a:cxn>
                  <a:cxn ang="0">
                    <a:pos x="4" y="150"/>
                  </a:cxn>
                  <a:cxn ang="0">
                    <a:pos x="13" y="151"/>
                  </a:cxn>
                  <a:cxn ang="0">
                    <a:pos x="15" y="151"/>
                  </a:cxn>
                  <a:cxn ang="0">
                    <a:pos x="23" y="151"/>
                  </a:cxn>
                  <a:cxn ang="0">
                    <a:pos x="26" y="152"/>
                  </a:cxn>
                  <a:cxn ang="0">
                    <a:pos x="34" y="152"/>
                  </a:cxn>
                  <a:cxn ang="0">
                    <a:pos x="35" y="152"/>
                  </a:cxn>
                  <a:cxn ang="0">
                    <a:pos x="61" y="153"/>
                  </a:cxn>
                  <a:cxn ang="0">
                    <a:pos x="79" y="153"/>
                  </a:cxn>
                  <a:cxn ang="0">
                    <a:pos x="97" y="153"/>
                  </a:cxn>
                  <a:cxn ang="0">
                    <a:pos x="123" y="152"/>
                  </a:cxn>
                  <a:cxn ang="0">
                    <a:pos x="124" y="152"/>
                  </a:cxn>
                  <a:cxn ang="0">
                    <a:pos x="132" y="152"/>
                  </a:cxn>
                  <a:cxn ang="0">
                    <a:pos x="135" y="151"/>
                  </a:cxn>
                  <a:cxn ang="0">
                    <a:pos x="143" y="151"/>
                  </a:cxn>
                  <a:cxn ang="0">
                    <a:pos x="145" y="151"/>
                  </a:cxn>
                  <a:cxn ang="0">
                    <a:pos x="154" y="150"/>
                  </a:cxn>
                  <a:cxn ang="0">
                    <a:pos x="156" y="149"/>
                  </a:cxn>
                  <a:cxn ang="0">
                    <a:pos x="195" y="144"/>
                  </a:cxn>
                  <a:cxn ang="0">
                    <a:pos x="195" y="144"/>
                  </a:cxn>
                  <a:cxn ang="0">
                    <a:pos x="302" y="89"/>
                  </a:cxn>
                  <a:cxn ang="0">
                    <a:pos x="302" y="89"/>
                  </a:cxn>
                  <a:cxn ang="0">
                    <a:pos x="302" y="89"/>
                  </a:cxn>
                  <a:cxn ang="0">
                    <a:pos x="302" y="0"/>
                  </a:cxn>
                  <a:cxn ang="0">
                    <a:pos x="302" y="0"/>
                  </a:cxn>
                  <a:cxn ang="0">
                    <a:pos x="302" y="3"/>
                  </a:cxn>
                </a:cxnLst>
                <a:rect l="0" t="0" r="r" b="b"/>
                <a:pathLst>
                  <a:path w="302" h="153">
                    <a:moveTo>
                      <a:pt x="302" y="3"/>
                    </a:moveTo>
                    <a:cubicBezTo>
                      <a:pt x="302" y="3"/>
                      <a:pt x="302" y="3"/>
                      <a:pt x="302" y="4"/>
                    </a:cubicBezTo>
                    <a:cubicBezTo>
                      <a:pt x="301" y="5"/>
                      <a:pt x="301" y="5"/>
                      <a:pt x="301" y="6"/>
                    </a:cubicBezTo>
                    <a:cubicBezTo>
                      <a:pt x="301" y="7"/>
                      <a:pt x="301" y="7"/>
                      <a:pt x="300" y="8"/>
                    </a:cubicBezTo>
                    <a:cubicBezTo>
                      <a:pt x="300" y="8"/>
                      <a:pt x="300" y="9"/>
                      <a:pt x="300" y="10"/>
                    </a:cubicBezTo>
                    <a:cubicBezTo>
                      <a:pt x="299" y="10"/>
                      <a:pt x="299" y="11"/>
                      <a:pt x="298" y="12"/>
                    </a:cubicBezTo>
                    <a:cubicBezTo>
                      <a:pt x="298" y="12"/>
                      <a:pt x="298" y="12"/>
                      <a:pt x="298" y="13"/>
                    </a:cubicBezTo>
                    <a:cubicBezTo>
                      <a:pt x="277" y="42"/>
                      <a:pt x="187" y="64"/>
                      <a:pt x="79" y="64"/>
                    </a:cubicBezTo>
                    <a:cubicBezTo>
                      <a:pt x="51" y="64"/>
                      <a:pt x="24" y="63"/>
                      <a:pt x="0" y="60"/>
                    </a:cubicBezTo>
                    <a:cubicBezTo>
                      <a:pt x="0" y="149"/>
                      <a:pt x="0" y="149"/>
                      <a:pt x="0" y="149"/>
                    </a:cubicBezTo>
                    <a:cubicBezTo>
                      <a:pt x="0" y="149"/>
                      <a:pt x="1" y="149"/>
                      <a:pt x="2" y="149"/>
                    </a:cubicBezTo>
                    <a:cubicBezTo>
                      <a:pt x="3" y="150"/>
                      <a:pt x="3" y="150"/>
                      <a:pt x="4" y="150"/>
                    </a:cubicBezTo>
                    <a:cubicBezTo>
                      <a:pt x="7" y="150"/>
                      <a:pt x="10" y="150"/>
                      <a:pt x="13" y="151"/>
                    </a:cubicBezTo>
                    <a:cubicBezTo>
                      <a:pt x="13" y="151"/>
                      <a:pt x="14" y="151"/>
                      <a:pt x="15" y="151"/>
                    </a:cubicBezTo>
                    <a:cubicBezTo>
                      <a:pt x="17" y="151"/>
                      <a:pt x="20" y="151"/>
                      <a:pt x="23" y="151"/>
                    </a:cubicBezTo>
                    <a:cubicBezTo>
                      <a:pt x="24" y="151"/>
                      <a:pt x="25" y="152"/>
                      <a:pt x="26" y="152"/>
                    </a:cubicBezTo>
                    <a:cubicBezTo>
                      <a:pt x="29" y="152"/>
                      <a:pt x="31" y="152"/>
                      <a:pt x="34" y="152"/>
                    </a:cubicBezTo>
                    <a:cubicBezTo>
                      <a:pt x="34" y="152"/>
                      <a:pt x="34" y="152"/>
                      <a:pt x="35" y="152"/>
                    </a:cubicBezTo>
                    <a:cubicBezTo>
                      <a:pt x="43" y="153"/>
                      <a:pt x="52" y="153"/>
                      <a:pt x="61" y="153"/>
                    </a:cubicBezTo>
                    <a:cubicBezTo>
                      <a:pt x="67" y="153"/>
                      <a:pt x="73" y="153"/>
                      <a:pt x="79" y="153"/>
                    </a:cubicBezTo>
                    <a:cubicBezTo>
                      <a:pt x="85" y="153"/>
                      <a:pt x="91" y="153"/>
                      <a:pt x="97" y="153"/>
                    </a:cubicBezTo>
                    <a:cubicBezTo>
                      <a:pt x="106" y="153"/>
                      <a:pt x="115" y="153"/>
                      <a:pt x="123" y="152"/>
                    </a:cubicBezTo>
                    <a:cubicBezTo>
                      <a:pt x="123" y="152"/>
                      <a:pt x="124" y="152"/>
                      <a:pt x="124" y="152"/>
                    </a:cubicBezTo>
                    <a:cubicBezTo>
                      <a:pt x="127" y="152"/>
                      <a:pt x="129" y="152"/>
                      <a:pt x="132" y="152"/>
                    </a:cubicBezTo>
                    <a:cubicBezTo>
                      <a:pt x="133" y="151"/>
                      <a:pt x="134" y="151"/>
                      <a:pt x="135" y="151"/>
                    </a:cubicBezTo>
                    <a:cubicBezTo>
                      <a:pt x="138" y="151"/>
                      <a:pt x="141" y="151"/>
                      <a:pt x="143" y="151"/>
                    </a:cubicBezTo>
                    <a:cubicBezTo>
                      <a:pt x="144" y="151"/>
                      <a:pt x="145" y="151"/>
                      <a:pt x="145" y="151"/>
                    </a:cubicBezTo>
                    <a:cubicBezTo>
                      <a:pt x="148" y="150"/>
                      <a:pt x="151" y="150"/>
                      <a:pt x="154" y="150"/>
                    </a:cubicBezTo>
                    <a:cubicBezTo>
                      <a:pt x="155" y="150"/>
                      <a:pt x="155" y="150"/>
                      <a:pt x="156" y="149"/>
                    </a:cubicBezTo>
                    <a:cubicBezTo>
                      <a:pt x="169" y="148"/>
                      <a:pt x="182" y="146"/>
                      <a:pt x="195" y="144"/>
                    </a:cubicBezTo>
                    <a:cubicBezTo>
                      <a:pt x="195" y="144"/>
                      <a:pt x="195" y="144"/>
                      <a:pt x="195" y="144"/>
                    </a:cubicBezTo>
                    <a:cubicBezTo>
                      <a:pt x="259" y="133"/>
                      <a:pt x="302" y="112"/>
                      <a:pt x="302" y="89"/>
                    </a:cubicBezTo>
                    <a:cubicBezTo>
                      <a:pt x="302" y="89"/>
                      <a:pt x="302" y="89"/>
                      <a:pt x="302" y="89"/>
                    </a:cubicBezTo>
                    <a:cubicBezTo>
                      <a:pt x="302" y="89"/>
                      <a:pt x="302" y="89"/>
                      <a:pt x="302" y="89"/>
                    </a:cubicBezTo>
                    <a:cubicBezTo>
                      <a:pt x="302" y="0"/>
                      <a:pt x="302" y="0"/>
                      <a:pt x="302" y="0"/>
                    </a:cubicBezTo>
                    <a:cubicBezTo>
                      <a:pt x="302" y="0"/>
                      <a:pt x="302" y="0"/>
                      <a:pt x="302" y="0"/>
                    </a:cubicBezTo>
                    <a:cubicBezTo>
                      <a:pt x="302" y="1"/>
                      <a:pt x="302" y="2"/>
                      <a:pt x="302" y="3"/>
                    </a:cubicBezTo>
                    <a:close/>
                  </a:path>
                </a:pathLst>
              </a:custGeom>
              <a:gradFill rotWithShape="1">
                <a:gsLst>
                  <a:gs pos="0">
                    <a:srgbClr val="797979"/>
                  </a:gs>
                  <a:gs pos="50000">
                    <a:srgbClr val="BABABA"/>
                  </a:gs>
                  <a:gs pos="100000">
                    <a:srgbClr val="797979"/>
                  </a:gs>
                </a:gsLst>
                <a:lin ang="0" scaled="1"/>
              </a:gradFill>
              <a:ln w="9525">
                <a:noFill/>
                <a:round/>
                <a:headEnd/>
                <a:tailEnd/>
              </a:ln>
            </p:spPr>
            <p:txBody>
              <a:bodyPr/>
              <a:lstStyle/>
              <a:p>
                <a:endParaRPr lang="en-US" dirty="0"/>
              </a:p>
            </p:txBody>
          </p:sp>
          <p:sp>
            <p:nvSpPr>
              <p:cNvPr id="718" name="Freeform 715"/>
              <p:cNvSpPr>
                <a:spLocks/>
              </p:cNvSpPr>
              <p:nvPr/>
            </p:nvSpPr>
            <p:spPr bwMode="gray">
              <a:xfrm>
                <a:off x="4154" y="366"/>
                <a:ext cx="570" cy="288"/>
              </a:xfrm>
              <a:custGeom>
                <a:avLst/>
                <a:gdLst/>
                <a:ahLst/>
                <a:cxnLst>
                  <a:cxn ang="0">
                    <a:pos x="79" y="64"/>
                  </a:cxn>
                  <a:cxn ang="0">
                    <a:pos x="0" y="60"/>
                  </a:cxn>
                  <a:cxn ang="0">
                    <a:pos x="0" y="149"/>
                  </a:cxn>
                  <a:cxn ang="0">
                    <a:pos x="79" y="153"/>
                  </a:cxn>
                  <a:cxn ang="0">
                    <a:pos x="298" y="102"/>
                  </a:cxn>
                  <a:cxn ang="0">
                    <a:pos x="298" y="101"/>
                  </a:cxn>
                  <a:cxn ang="0">
                    <a:pos x="300" y="99"/>
                  </a:cxn>
                  <a:cxn ang="0">
                    <a:pos x="300" y="97"/>
                  </a:cxn>
                  <a:cxn ang="0">
                    <a:pos x="301" y="95"/>
                  </a:cxn>
                  <a:cxn ang="0">
                    <a:pos x="302" y="93"/>
                  </a:cxn>
                  <a:cxn ang="0">
                    <a:pos x="302" y="92"/>
                  </a:cxn>
                  <a:cxn ang="0">
                    <a:pos x="302" y="89"/>
                  </a:cxn>
                  <a:cxn ang="0">
                    <a:pos x="302" y="89"/>
                  </a:cxn>
                  <a:cxn ang="0">
                    <a:pos x="302" y="89"/>
                  </a:cxn>
                  <a:cxn ang="0">
                    <a:pos x="302" y="0"/>
                  </a:cxn>
                  <a:cxn ang="0">
                    <a:pos x="79" y="64"/>
                  </a:cxn>
                </a:cxnLst>
                <a:rect l="0" t="0" r="r" b="b"/>
                <a:pathLst>
                  <a:path w="302" h="153">
                    <a:moveTo>
                      <a:pt x="79" y="64"/>
                    </a:moveTo>
                    <a:cubicBezTo>
                      <a:pt x="51" y="64"/>
                      <a:pt x="24" y="63"/>
                      <a:pt x="0" y="60"/>
                    </a:cubicBezTo>
                    <a:cubicBezTo>
                      <a:pt x="0" y="149"/>
                      <a:pt x="0" y="149"/>
                      <a:pt x="0" y="149"/>
                    </a:cubicBezTo>
                    <a:cubicBezTo>
                      <a:pt x="24" y="152"/>
                      <a:pt x="51" y="153"/>
                      <a:pt x="79" y="153"/>
                    </a:cubicBezTo>
                    <a:cubicBezTo>
                      <a:pt x="187" y="153"/>
                      <a:pt x="277" y="131"/>
                      <a:pt x="298" y="102"/>
                    </a:cubicBezTo>
                    <a:cubicBezTo>
                      <a:pt x="298" y="101"/>
                      <a:pt x="298" y="101"/>
                      <a:pt x="298" y="101"/>
                    </a:cubicBezTo>
                    <a:cubicBezTo>
                      <a:pt x="299" y="100"/>
                      <a:pt x="299" y="99"/>
                      <a:pt x="300" y="99"/>
                    </a:cubicBezTo>
                    <a:cubicBezTo>
                      <a:pt x="300" y="98"/>
                      <a:pt x="300" y="97"/>
                      <a:pt x="300" y="97"/>
                    </a:cubicBezTo>
                    <a:cubicBezTo>
                      <a:pt x="301" y="96"/>
                      <a:pt x="301" y="96"/>
                      <a:pt x="301" y="95"/>
                    </a:cubicBezTo>
                    <a:cubicBezTo>
                      <a:pt x="301" y="94"/>
                      <a:pt x="301" y="94"/>
                      <a:pt x="302" y="93"/>
                    </a:cubicBezTo>
                    <a:cubicBezTo>
                      <a:pt x="302" y="92"/>
                      <a:pt x="302" y="92"/>
                      <a:pt x="302" y="92"/>
                    </a:cubicBezTo>
                    <a:cubicBezTo>
                      <a:pt x="302" y="91"/>
                      <a:pt x="302" y="90"/>
                      <a:pt x="302" y="89"/>
                    </a:cubicBezTo>
                    <a:cubicBezTo>
                      <a:pt x="302" y="89"/>
                      <a:pt x="302" y="89"/>
                      <a:pt x="302" y="89"/>
                    </a:cubicBezTo>
                    <a:cubicBezTo>
                      <a:pt x="302" y="89"/>
                      <a:pt x="302" y="89"/>
                      <a:pt x="302" y="89"/>
                    </a:cubicBezTo>
                    <a:cubicBezTo>
                      <a:pt x="302" y="0"/>
                      <a:pt x="302" y="0"/>
                      <a:pt x="302" y="0"/>
                    </a:cubicBezTo>
                    <a:cubicBezTo>
                      <a:pt x="302" y="35"/>
                      <a:pt x="202" y="64"/>
                      <a:pt x="79" y="64"/>
                    </a:cubicBezTo>
                    <a:close/>
                  </a:path>
                </a:pathLst>
              </a:custGeom>
              <a:gradFill rotWithShape="1">
                <a:gsLst>
                  <a:gs pos="0">
                    <a:srgbClr val="949494"/>
                  </a:gs>
                  <a:gs pos="50000">
                    <a:srgbClr val="DDDDDD"/>
                  </a:gs>
                  <a:gs pos="100000">
                    <a:srgbClr val="949494"/>
                  </a:gs>
                </a:gsLst>
                <a:lin ang="0" scaled="1"/>
              </a:gradFill>
              <a:ln w="9525">
                <a:noFill/>
                <a:round/>
                <a:headEnd/>
                <a:tailEnd/>
              </a:ln>
            </p:spPr>
            <p:txBody>
              <a:bodyPr/>
              <a:lstStyle/>
              <a:p>
                <a:endParaRPr lang="en-US" dirty="0"/>
              </a:p>
            </p:txBody>
          </p:sp>
          <p:sp>
            <p:nvSpPr>
              <p:cNvPr id="719" name="Freeform 716"/>
              <p:cNvSpPr>
                <a:spLocks/>
              </p:cNvSpPr>
              <p:nvPr/>
            </p:nvSpPr>
            <p:spPr bwMode="gray">
              <a:xfrm>
                <a:off x="4154" y="559"/>
                <a:ext cx="562" cy="95"/>
              </a:xfrm>
              <a:custGeom>
                <a:avLst/>
                <a:gdLst/>
                <a:ahLst/>
                <a:cxnLst>
                  <a:cxn ang="0">
                    <a:pos x="79" y="51"/>
                  </a:cxn>
                  <a:cxn ang="0">
                    <a:pos x="298" y="0"/>
                  </a:cxn>
                  <a:cxn ang="0">
                    <a:pos x="79" y="51"/>
                  </a:cxn>
                  <a:cxn ang="0">
                    <a:pos x="0" y="47"/>
                  </a:cxn>
                  <a:cxn ang="0">
                    <a:pos x="0" y="47"/>
                  </a:cxn>
                  <a:cxn ang="0">
                    <a:pos x="79" y="51"/>
                  </a:cxn>
                </a:cxnLst>
                <a:rect l="0" t="0" r="r" b="b"/>
                <a:pathLst>
                  <a:path w="298" h="51">
                    <a:moveTo>
                      <a:pt x="79" y="51"/>
                    </a:moveTo>
                    <a:cubicBezTo>
                      <a:pt x="187" y="51"/>
                      <a:pt x="277" y="29"/>
                      <a:pt x="298" y="0"/>
                    </a:cubicBezTo>
                    <a:cubicBezTo>
                      <a:pt x="277" y="29"/>
                      <a:pt x="187" y="51"/>
                      <a:pt x="79" y="51"/>
                    </a:cubicBezTo>
                    <a:cubicBezTo>
                      <a:pt x="51" y="51"/>
                      <a:pt x="24" y="50"/>
                      <a:pt x="0" y="47"/>
                    </a:cubicBezTo>
                    <a:cubicBezTo>
                      <a:pt x="0" y="47"/>
                      <a:pt x="0" y="47"/>
                      <a:pt x="0" y="47"/>
                    </a:cubicBezTo>
                    <a:cubicBezTo>
                      <a:pt x="24" y="50"/>
                      <a:pt x="51" y="51"/>
                      <a:pt x="79" y="51"/>
                    </a:cubicBezTo>
                    <a:close/>
                  </a:path>
                </a:pathLst>
              </a:custGeom>
              <a:solidFill>
                <a:srgbClr val="B2B2B2"/>
              </a:solidFill>
              <a:ln w="9525">
                <a:noFill/>
                <a:round/>
                <a:headEnd/>
                <a:tailEnd/>
              </a:ln>
            </p:spPr>
            <p:txBody>
              <a:bodyPr/>
              <a:lstStyle/>
              <a:p>
                <a:endParaRPr lang="en-US" dirty="0"/>
              </a:p>
            </p:txBody>
          </p:sp>
          <p:sp>
            <p:nvSpPr>
              <p:cNvPr id="720" name="Freeform 717"/>
              <p:cNvSpPr>
                <a:spLocks/>
              </p:cNvSpPr>
              <p:nvPr/>
            </p:nvSpPr>
            <p:spPr bwMode="gray">
              <a:xfrm>
                <a:off x="4021" y="623"/>
                <a:ext cx="136" cy="192"/>
              </a:xfrm>
              <a:custGeom>
                <a:avLst/>
                <a:gdLst/>
                <a:ahLst/>
                <a:cxnLst>
                  <a:cxn ang="0">
                    <a:pos x="0" y="89"/>
                  </a:cxn>
                  <a:cxn ang="0">
                    <a:pos x="35" y="97"/>
                  </a:cxn>
                  <a:cxn ang="0">
                    <a:pos x="35" y="97"/>
                  </a:cxn>
                  <a:cxn ang="0">
                    <a:pos x="72" y="102"/>
                  </a:cxn>
                  <a:cxn ang="0">
                    <a:pos x="72" y="13"/>
                  </a:cxn>
                  <a:cxn ang="0">
                    <a:pos x="0" y="0"/>
                  </a:cxn>
                  <a:cxn ang="0">
                    <a:pos x="0" y="89"/>
                  </a:cxn>
                </a:cxnLst>
                <a:rect l="0" t="0" r="r" b="b"/>
                <a:pathLst>
                  <a:path w="72" h="102">
                    <a:moveTo>
                      <a:pt x="0" y="89"/>
                    </a:moveTo>
                    <a:cubicBezTo>
                      <a:pt x="11" y="92"/>
                      <a:pt x="23" y="95"/>
                      <a:pt x="35" y="97"/>
                    </a:cubicBezTo>
                    <a:cubicBezTo>
                      <a:pt x="35" y="97"/>
                      <a:pt x="35" y="97"/>
                      <a:pt x="35" y="97"/>
                    </a:cubicBezTo>
                    <a:cubicBezTo>
                      <a:pt x="47" y="99"/>
                      <a:pt x="59" y="101"/>
                      <a:pt x="72" y="102"/>
                    </a:cubicBezTo>
                    <a:cubicBezTo>
                      <a:pt x="72" y="13"/>
                      <a:pt x="72" y="13"/>
                      <a:pt x="72" y="13"/>
                    </a:cubicBezTo>
                    <a:cubicBezTo>
                      <a:pt x="45" y="10"/>
                      <a:pt x="21" y="6"/>
                      <a:pt x="0" y="0"/>
                    </a:cubicBezTo>
                    <a:lnTo>
                      <a:pt x="0" y="89"/>
                    </a:lnTo>
                    <a:close/>
                  </a:path>
                </a:pathLst>
              </a:custGeom>
              <a:gradFill rotWithShape="1">
                <a:gsLst>
                  <a:gs pos="0">
                    <a:srgbClr val="797979"/>
                  </a:gs>
                  <a:gs pos="50000">
                    <a:srgbClr val="C0C0C0"/>
                  </a:gs>
                  <a:gs pos="100000">
                    <a:srgbClr val="797979"/>
                  </a:gs>
                </a:gsLst>
                <a:lin ang="0" scaled="1"/>
              </a:gradFill>
              <a:ln w="9525">
                <a:noFill/>
                <a:round/>
                <a:headEnd/>
                <a:tailEnd/>
              </a:ln>
            </p:spPr>
            <p:txBody>
              <a:bodyPr/>
              <a:lstStyle/>
              <a:p>
                <a:endParaRPr lang="en-US" dirty="0"/>
              </a:p>
            </p:txBody>
          </p:sp>
          <p:sp>
            <p:nvSpPr>
              <p:cNvPr id="721" name="Freeform 718"/>
              <p:cNvSpPr>
                <a:spLocks/>
              </p:cNvSpPr>
              <p:nvPr/>
            </p:nvSpPr>
            <p:spPr bwMode="gray">
              <a:xfrm>
                <a:off x="3890" y="534"/>
                <a:ext cx="136" cy="257"/>
              </a:xfrm>
              <a:custGeom>
                <a:avLst/>
                <a:gdLst/>
                <a:ahLst/>
                <a:cxnLst>
                  <a:cxn ang="0">
                    <a:pos x="0" y="89"/>
                  </a:cxn>
                  <a:cxn ang="0">
                    <a:pos x="72" y="136"/>
                  </a:cxn>
                  <a:cxn ang="0">
                    <a:pos x="72" y="47"/>
                  </a:cxn>
                  <a:cxn ang="0">
                    <a:pos x="4" y="13"/>
                  </a:cxn>
                  <a:cxn ang="0">
                    <a:pos x="4" y="12"/>
                  </a:cxn>
                  <a:cxn ang="0">
                    <a:pos x="2" y="10"/>
                  </a:cxn>
                  <a:cxn ang="0">
                    <a:pos x="2" y="8"/>
                  </a:cxn>
                  <a:cxn ang="0">
                    <a:pos x="1" y="6"/>
                  </a:cxn>
                  <a:cxn ang="0">
                    <a:pos x="0" y="4"/>
                  </a:cxn>
                  <a:cxn ang="0">
                    <a:pos x="0" y="3"/>
                  </a:cxn>
                  <a:cxn ang="0">
                    <a:pos x="0" y="0"/>
                  </a:cxn>
                  <a:cxn ang="0">
                    <a:pos x="0" y="0"/>
                  </a:cxn>
                  <a:cxn ang="0">
                    <a:pos x="0" y="0"/>
                  </a:cxn>
                  <a:cxn ang="0">
                    <a:pos x="0" y="89"/>
                  </a:cxn>
                  <a:cxn ang="0">
                    <a:pos x="0" y="89"/>
                  </a:cxn>
                </a:cxnLst>
                <a:rect l="0" t="0" r="r" b="b"/>
                <a:pathLst>
                  <a:path w="72" h="136">
                    <a:moveTo>
                      <a:pt x="0" y="89"/>
                    </a:moveTo>
                    <a:cubicBezTo>
                      <a:pt x="0" y="108"/>
                      <a:pt x="28" y="125"/>
                      <a:pt x="72" y="136"/>
                    </a:cubicBezTo>
                    <a:cubicBezTo>
                      <a:pt x="72" y="47"/>
                      <a:pt x="72" y="47"/>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lose/>
                  </a:path>
                </a:pathLst>
              </a:custGeom>
              <a:gradFill rotWithShape="1">
                <a:gsLst>
                  <a:gs pos="0">
                    <a:srgbClr val="DDDDDD"/>
                  </a:gs>
                  <a:gs pos="100000">
                    <a:srgbClr val="797979"/>
                  </a:gs>
                </a:gsLst>
                <a:lin ang="0" scaled="1"/>
              </a:gradFill>
              <a:ln w="9525">
                <a:noFill/>
                <a:round/>
                <a:headEnd/>
                <a:tailEnd/>
              </a:ln>
            </p:spPr>
            <p:txBody>
              <a:bodyPr/>
              <a:lstStyle/>
              <a:p>
                <a:endParaRPr lang="en-US" dirty="0"/>
              </a:p>
            </p:txBody>
          </p:sp>
          <p:sp>
            <p:nvSpPr>
              <p:cNvPr id="722" name="Freeform 719"/>
              <p:cNvSpPr>
                <a:spLocks/>
              </p:cNvSpPr>
              <p:nvPr/>
            </p:nvSpPr>
            <p:spPr bwMode="gray">
              <a:xfrm>
                <a:off x="3888" y="366"/>
                <a:ext cx="136" cy="257"/>
              </a:xfrm>
              <a:custGeom>
                <a:avLst/>
                <a:gdLst/>
                <a:ahLst/>
                <a:cxnLst>
                  <a:cxn ang="0">
                    <a:pos x="0" y="92"/>
                  </a:cxn>
                  <a:cxn ang="0">
                    <a:pos x="0" y="93"/>
                  </a:cxn>
                  <a:cxn ang="0">
                    <a:pos x="1" y="95"/>
                  </a:cxn>
                  <a:cxn ang="0">
                    <a:pos x="2" y="97"/>
                  </a:cxn>
                  <a:cxn ang="0">
                    <a:pos x="2" y="99"/>
                  </a:cxn>
                  <a:cxn ang="0">
                    <a:pos x="4" y="101"/>
                  </a:cxn>
                  <a:cxn ang="0">
                    <a:pos x="4" y="102"/>
                  </a:cxn>
                  <a:cxn ang="0">
                    <a:pos x="72" y="136"/>
                  </a:cxn>
                  <a:cxn ang="0">
                    <a:pos x="72" y="47"/>
                  </a:cxn>
                  <a:cxn ang="0">
                    <a:pos x="0" y="0"/>
                  </a:cxn>
                  <a:cxn ang="0">
                    <a:pos x="0" y="89"/>
                  </a:cxn>
                  <a:cxn ang="0">
                    <a:pos x="0" y="89"/>
                  </a:cxn>
                  <a:cxn ang="0">
                    <a:pos x="0" y="92"/>
                  </a:cxn>
                </a:cxnLst>
                <a:rect l="0" t="0" r="r" b="b"/>
                <a:pathLst>
                  <a:path w="72" h="136">
                    <a:moveTo>
                      <a:pt x="0" y="92"/>
                    </a:move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72" y="47"/>
                      <a:pt x="72" y="47"/>
                      <a:pt x="72" y="47"/>
                    </a:cubicBezTo>
                    <a:cubicBezTo>
                      <a:pt x="28" y="36"/>
                      <a:pt x="0" y="19"/>
                      <a:pt x="0" y="0"/>
                    </a:cubicBezTo>
                    <a:cubicBezTo>
                      <a:pt x="0" y="89"/>
                      <a:pt x="0" y="89"/>
                      <a:pt x="0" y="89"/>
                    </a:cubicBezTo>
                    <a:cubicBezTo>
                      <a:pt x="0" y="89"/>
                      <a:pt x="0" y="89"/>
                      <a:pt x="0" y="89"/>
                    </a:cubicBezTo>
                    <a:cubicBezTo>
                      <a:pt x="0" y="90"/>
                      <a:pt x="0" y="91"/>
                      <a:pt x="0" y="92"/>
                    </a:cubicBezTo>
                    <a:close/>
                  </a:path>
                </a:pathLst>
              </a:custGeom>
              <a:gradFill rotWithShape="1">
                <a:gsLst>
                  <a:gs pos="0">
                    <a:srgbClr val="DDDDDD"/>
                  </a:gs>
                  <a:gs pos="100000">
                    <a:srgbClr val="949494"/>
                  </a:gs>
                </a:gsLst>
                <a:lin ang="0" scaled="1"/>
              </a:gradFill>
              <a:ln w="9525">
                <a:noFill/>
                <a:round/>
                <a:headEnd/>
                <a:tailEnd/>
              </a:ln>
            </p:spPr>
            <p:txBody>
              <a:bodyPr/>
              <a:lstStyle/>
              <a:p>
                <a:endParaRPr lang="en-US" dirty="0"/>
              </a:p>
            </p:txBody>
          </p:sp>
          <p:sp>
            <p:nvSpPr>
              <p:cNvPr id="723" name="Freeform 720"/>
              <p:cNvSpPr>
                <a:spLocks/>
              </p:cNvSpPr>
              <p:nvPr/>
            </p:nvSpPr>
            <p:spPr bwMode="gray">
              <a:xfrm>
                <a:off x="4021" y="455"/>
                <a:ext cx="136" cy="192"/>
              </a:xfrm>
              <a:custGeom>
                <a:avLst/>
                <a:gdLst/>
                <a:ahLst/>
                <a:cxnLst>
                  <a:cxn ang="0">
                    <a:pos x="72" y="102"/>
                  </a:cxn>
                  <a:cxn ang="0">
                    <a:pos x="72" y="13"/>
                  </a:cxn>
                  <a:cxn ang="0">
                    <a:pos x="0" y="0"/>
                  </a:cxn>
                  <a:cxn ang="0">
                    <a:pos x="0" y="89"/>
                  </a:cxn>
                  <a:cxn ang="0">
                    <a:pos x="72" y="102"/>
                  </a:cxn>
                </a:cxnLst>
                <a:rect l="0" t="0" r="r" b="b"/>
                <a:pathLst>
                  <a:path w="72" h="102">
                    <a:moveTo>
                      <a:pt x="72" y="102"/>
                    </a:moveTo>
                    <a:cubicBezTo>
                      <a:pt x="72" y="13"/>
                      <a:pt x="72" y="13"/>
                      <a:pt x="72" y="13"/>
                    </a:cubicBezTo>
                    <a:cubicBezTo>
                      <a:pt x="45" y="10"/>
                      <a:pt x="21" y="6"/>
                      <a:pt x="0" y="0"/>
                    </a:cubicBezTo>
                    <a:cubicBezTo>
                      <a:pt x="0" y="89"/>
                      <a:pt x="0" y="89"/>
                      <a:pt x="0" y="89"/>
                    </a:cubicBezTo>
                    <a:cubicBezTo>
                      <a:pt x="21" y="95"/>
                      <a:pt x="45" y="99"/>
                      <a:pt x="72" y="102"/>
                    </a:cubicBez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dirty="0"/>
              </a:p>
            </p:txBody>
          </p:sp>
          <p:sp>
            <p:nvSpPr>
              <p:cNvPr id="724" name="Freeform 721"/>
              <p:cNvSpPr>
                <a:spLocks/>
              </p:cNvSpPr>
              <p:nvPr/>
            </p:nvSpPr>
            <p:spPr bwMode="gray">
              <a:xfrm>
                <a:off x="4154" y="702"/>
                <a:ext cx="570" cy="288"/>
              </a:xfrm>
              <a:custGeom>
                <a:avLst/>
                <a:gdLst/>
                <a:ahLst/>
                <a:cxnLst>
                  <a:cxn ang="0">
                    <a:pos x="195" y="55"/>
                  </a:cxn>
                  <a:cxn ang="0">
                    <a:pos x="195" y="55"/>
                  </a:cxn>
                  <a:cxn ang="0">
                    <a:pos x="156" y="60"/>
                  </a:cxn>
                  <a:cxn ang="0">
                    <a:pos x="154" y="61"/>
                  </a:cxn>
                  <a:cxn ang="0">
                    <a:pos x="145" y="62"/>
                  </a:cxn>
                  <a:cxn ang="0">
                    <a:pos x="143" y="62"/>
                  </a:cxn>
                  <a:cxn ang="0">
                    <a:pos x="135" y="62"/>
                  </a:cxn>
                  <a:cxn ang="0">
                    <a:pos x="132" y="63"/>
                  </a:cxn>
                  <a:cxn ang="0">
                    <a:pos x="124" y="63"/>
                  </a:cxn>
                  <a:cxn ang="0">
                    <a:pos x="123" y="63"/>
                  </a:cxn>
                  <a:cxn ang="0">
                    <a:pos x="97" y="64"/>
                  </a:cxn>
                  <a:cxn ang="0">
                    <a:pos x="79" y="64"/>
                  </a:cxn>
                  <a:cxn ang="0">
                    <a:pos x="61" y="64"/>
                  </a:cxn>
                  <a:cxn ang="0">
                    <a:pos x="35" y="63"/>
                  </a:cxn>
                  <a:cxn ang="0">
                    <a:pos x="34" y="63"/>
                  </a:cxn>
                  <a:cxn ang="0">
                    <a:pos x="26" y="63"/>
                  </a:cxn>
                  <a:cxn ang="0">
                    <a:pos x="23" y="62"/>
                  </a:cxn>
                  <a:cxn ang="0">
                    <a:pos x="15" y="62"/>
                  </a:cxn>
                  <a:cxn ang="0">
                    <a:pos x="13" y="62"/>
                  </a:cxn>
                  <a:cxn ang="0">
                    <a:pos x="4" y="61"/>
                  </a:cxn>
                  <a:cxn ang="0">
                    <a:pos x="2" y="60"/>
                  </a:cxn>
                  <a:cxn ang="0">
                    <a:pos x="0" y="60"/>
                  </a:cxn>
                  <a:cxn ang="0">
                    <a:pos x="0" y="149"/>
                  </a:cxn>
                  <a:cxn ang="0">
                    <a:pos x="79" y="153"/>
                  </a:cxn>
                  <a:cxn ang="0">
                    <a:pos x="302" y="89"/>
                  </a:cxn>
                  <a:cxn ang="0">
                    <a:pos x="302" y="89"/>
                  </a:cxn>
                  <a:cxn ang="0">
                    <a:pos x="302" y="0"/>
                  </a:cxn>
                  <a:cxn ang="0">
                    <a:pos x="302" y="0"/>
                  </a:cxn>
                  <a:cxn ang="0">
                    <a:pos x="195" y="55"/>
                  </a:cxn>
                </a:cxnLst>
                <a:rect l="0" t="0" r="r" b="b"/>
                <a:pathLst>
                  <a:path w="302" h="153">
                    <a:moveTo>
                      <a:pt x="195" y="55"/>
                    </a:moveTo>
                    <a:cubicBezTo>
                      <a:pt x="195" y="55"/>
                      <a:pt x="195" y="55"/>
                      <a:pt x="195" y="55"/>
                    </a:cubicBezTo>
                    <a:cubicBezTo>
                      <a:pt x="182" y="57"/>
                      <a:pt x="169" y="59"/>
                      <a:pt x="156" y="60"/>
                    </a:cubicBezTo>
                    <a:cubicBezTo>
                      <a:pt x="155" y="61"/>
                      <a:pt x="155" y="61"/>
                      <a:pt x="154" y="61"/>
                    </a:cubicBezTo>
                    <a:cubicBezTo>
                      <a:pt x="151" y="61"/>
                      <a:pt x="148" y="61"/>
                      <a:pt x="145" y="62"/>
                    </a:cubicBezTo>
                    <a:cubicBezTo>
                      <a:pt x="145" y="62"/>
                      <a:pt x="144" y="62"/>
                      <a:pt x="143" y="62"/>
                    </a:cubicBezTo>
                    <a:cubicBezTo>
                      <a:pt x="141" y="62"/>
                      <a:pt x="138" y="62"/>
                      <a:pt x="135" y="62"/>
                    </a:cubicBezTo>
                    <a:cubicBezTo>
                      <a:pt x="134" y="62"/>
                      <a:pt x="133" y="62"/>
                      <a:pt x="132" y="63"/>
                    </a:cubicBezTo>
                    <a:cubicBezTo>
                      <a:pt x="129" y="63"/>
                      <a:pt x="127" y="63"/>
                      <a:pt x="124" y="63"/>
                    </a:cubicBezTo>
                    <a:cubicBezTo>
                      <a:pt x="124" y="63"/>
                      <a:pt x="123" y="63"/>
                      <a:pt x="123" y="63"/>
                    </a:cubicBezTo>
                    <a:cubicBezTo>
                      <a:pt x="115" y="64"/>
                      <a:pt x="106" y="64"/>
                      <a:pt x="97" y="64"/>
                    </a:cubicBezTo>
                    <a:cubicBezTo>
                      <a:pt x="91" y="64"/>
                      <a:pt x="85" y="64"/>
                      <a:pt x="79" y="64"/>
                    </a:cubicBezTo>
                    <a:cubicBezTo>
                      <a:pt x="73" y="64"/>
                      <a:pt x="67" y="64"/>
                      <a:pt x="61" y="64"/>
                    </a:cubicBezTo>
                    <a:cubicBezTo>
                      <a:pt x="52" y="64"/>
                      <a:pt x="43" y="64"/>
                      <a:pt x="35" y="63"/>
                    </a:cubicBezTo>
                    <a:cubicBezTo>
                      <a:pt x="34" y="63"/>
                      <a:pt x="34" y="63"/>
                      <a:pt x="34" y="63"/>
                    </a:cubicBezTo>
                    <a:cubicBezTo>
                      <a:pt x="31" y="63"/>
                      <a:pt x="29" y="63"/>
                      <a:pt x="26" y="63"/>
                    </a:cubicBezTo>
                    <a:cubicBezTo>
                      <a:pt x="25" y="63"/>
                      <a:pt x="24" y="62"/>
                      <a:pt x="23" y="62"/>
                    </a:cubicBezTo>
                    <a:cubicBezTo>
                      <a:pt x="20" y="62"/>
                      <a:pt x="17" y="62"/>
                      <a:pt x="15" y="62"/>
                    </a:cubicBezTo>
                    <a:cubicBezTo>
                      <a:pt x="14" y="62"/>
                      <a:pt x="13" y="62"/>
                      <a:pt x="13" y="62"/>
                    </a:cubicBezTo>
                    <a:cubicBezTo>
                      <a:pt x="10" y="61"/>
                      <a:pt x="7" y="61"/>
                      <a:pt x="4" y="61"/>
                    </a:cubicBezTo>
                    <a:cubicBezTo>
                      <a:pt x="3" y="61"/>
                      <a:pt x="3" y="61"/>
                      <a:pt x="2" y="60"/>
                    </a:cubicBezTo>
                    <a:cubicBezTo>
                      <a:pt x="1" y="60"/>
                      <a:pt x="0" y="60"/>
                      <a:pt x="0" y="60"/>
                    </a:cubicBezTo>
                    <a:cubicBezTo>
                      <a:pt x="0" y="149"/>
                      <a:pt x="0" y="149"/>
                      <a:pt x="0" y="149"/>
                    </a:cubicBezTo>
                    <a:cubicBezTo>
                      <a:pt x="24" y="152"/>
                      <a:pt x="51" y="153"/>
                      <a:pt x="79" y="153"/>
                    </a:cubicBezTo>
                    <a:cubicBezTo>
                      <a:pt x="202" y="153"/>
                      <a:pt x="302" y="125"/>
                      <a:pt x="302" y="89"/>
                    </a:cubicBezTo>
                    <a:cubicBezTo>
                      <a:pt x="302" y="89"/>
                      <a:pt x="302" y="89"/>
                      <a:pt x="302" y="89"/>
                    </a:cubicBezTo>
                    <a:cubicBezTo>
                      <a:pt x="302" y="0"/>
                      <a:pt x="302" y="0"/>
                      <a:pt x="302" y="0"/>
                    </a:cubicBezTo>
                    <a:cubicBezTo>
                      <a:pt x="302" y="0"/>
                      <a:pt x="302" y="0"/>
                      <a:pt x="302" y="0"/>
                    </a:cubicBezTo>
                    <a:cubicBezTo>
                      <a:pt x="302" y="23"/>
                      <a:pt x="259" y="44"/>
                      <a:pt x="195" y="55"/>
                    </a:cubicBezTo>
                    <a:close/>
                  </a:path>
                </a:pathLst>
              </a:custGeom>
              <a:gradFill rotWithShape="1">
                <a:gsLst>
                  <a:gs pos="0">
                    <a:srgbClr val="949494"/>
                  </a:gs>
                  <a:gs pos="50000">
                    <a:srgbClr val="DDDDDD"/>
                  </a:gs>
                  <a:gs pos="100000">
                    <a:srgbClr val="949494"/>
                  </a:gs>
                </a:gsLst>
                <a:lin ang="0" scaled="1"/>
              </a:gradFill>
              <a:ln w="9525">
                <a:noFill/>
                <a:round/>
                <a:headEnd/>
                <a:tailEnd/>
              </a:ln>
            </p:spPr>
            <p:txBody>
              <a:bodyPr/>
              <a:lstStyle/>
              <a:p>
                <a:endParaRPr lang="en-US" dirty="0"/>
              </a:p>
            </p:txBody>
          </p:sp>
          <p:sp>
            <p:nvSpPr>
              <p:cNvPr id="725" name="Freeform 722"/>
              <p:cNvSpPr>
                <a:spLocks/>
              </p:cNvSpPr>
              <p:nvPr/>
            </p:nvSpPr>
            <p:spPr bwMode="gray">
              <a:xfrm>
                <a:off x="4021" y="791"/>
                <a:ext cx="136" cy="192"/>
              </a:xfrm>
              <a:custGeom>
                <a:avLst/>
                <a:gdLst/>
                <a:ahLst/>
                <a:cxnLst>
                  <a:cxn ang="0">
                    <a:pos x="35" y="8"/>
                  </a:cxn>
                  <a:cxn ang="0">
                    <a:pos x="35" y="8"/>
                  </a:cxn>
                  <a:cxn ang="0">
                    <a:pos x="0" y="0"/>
                  </a:cxn>
                  <a:cxn ang="0">
                    <a:pos x="0" y="90"/>
                  </a:cxn>
                  <a:cxn ang="0">
                    <a:pos x="72" y="102"/>
                  </a:cxn>
                  <a:cxn ang="0">
                    <a:pos x="72" y="13"/>
                  </a:cxn>
                  <a:cxn ang="0">
                    <a:pos x="35" y="8"/>
                  </a:cxn>
                </a:cxnLst>
                <a:rect l="0" t="0" r="r" b="b"/>
                <a:pathLst>
                  <a:path w="72" h="102">
                    <a:moveTo>
                      <a:pt x="35" y="8"/>
                    </a:moveTo>
                    <a:cubicBezTo>
                      <a:pt x="35" y="8"/>
                      <a:pt x="35" y="8"/>
                      <a:pt x="35" y="8"/>
                    </a:cubicBezTo>
                    <a:cubicBezTo>
                      <a:pt x="23" y="6"/>
                      <a:pt x="11" y="3"/>
                      <a:pt x="0" y="0"/>
                    </a:cubicBezTo>
                    <a:cubicBezTo>
                      <a:pt x="0" y="90"/>
                      <a:pt x="0" y="90"/>
                      <a:pt x="0" y="90"/>
                    </a:cubicBezTo>
                    <a:cubicBezTo>
                      <a:pt x="21" y="95"/>
                      <a:pt x="45" y="99"/>
                      <a:pt x="72" y="102"/>
                    </a:cubicBezTo>
                    <a:cubicBezTo>
                      <a:pt x="72" y="13"/>
                      <a:pt x="72" y="13"/>
                      <a:pt x="72" y="13"/>
                    </a:cubicBezTo>
                    <a:cubicBezTo>
                      <a:pt x="59" y="12"/>
                      <a:pt x="47" y="10"/>
                      <a:pt x="35" y="8"/>
                    </a:cubicBez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dirty="0"/>
              </a:p>
            </p:txBody>
          </p:sp>
          <p:sp>
            <p:nvSpPr>
              <p:cNvPr id="726" name="Freeform 723"/>
              <p:cNvSpPr>
                <a:spLocks/>
              </p:cNvSpPr>
              <p:nvPr/>
            </p:nvSpPr>
            <p:spPr bwMode="gray">
              <a:xfrm>
                <a:off x="3890" y="702"/>
                <a:ext cx="136" cy="259"/>
              </a:xfrm>
              <a:custGeom>
                <a:avLst/>
                <a:gdLst/>
                <a:ahLst/>
                <a:cxnLst>
                  <a:cxn ang="0">
                    <a:pos x="0" y="0"/>
                  </a:cxn>
                  <a:cxn ang="0">
                    <a:pos x="0" y="0"/>
                  </a:cxn>
                  <a:cxn ang="0">
                    <a:pos x="0" y="89"/>
                  </a:cxn>
                  <a:cxn ang="0">
                    <a:pos x="0" y="89"/>
                  </a:cxn>
                  <a:cxn ang="0">
                    <a:pos x="72" y="137"/>
                  </a:cxn>
                  <a:cxn ang="0">
                    <a:pos x="72" y="47"/>
                  </a:cxn>
                  <a:cxn ang="0">
                    <a:pos x="0" y="0"/>
                  </a:cxn>
                </a:cxnLst>
                <a:rect l="0" t="0" r="r" b="b"/>
                <a:pathLst>
                  <a:path w="72" h="137">
                    <a:moveTo>
                      <a:pt x="0" y="0"/>
                    </a:moveTo>
                    <a:cubicBezTo>
                      <a:pt x="0" y="0"/>
                      <a:pt x="0" y="0"/>
                      <a:pt x="0" y="0"/>
                    </a:cubicBezTo>
                    <a:cubicBezTo>
                      <a:pt x="0" y="89"/>
                      <a:pt x="0" y="89"/>
                      <a:pt x="0" y="89"/>
                    </a:cubicBezTo>
                    <a:cubicBezTo>
                      <a:pt x="0" y="89"/>
                      <a:pt x="0" y="89"/>
                      <a:pt x="0" y="89"/>
                    </a:cubicBezTo>
                    <a:cubicBezTo>
                      <a:pt x="0" y="108"/>
                      <a:pt x="28" y="125"/>
                      <a:pt x="72" y="137"/>
                    </a:cubicBezTo>
                    <a:cubicBezTo>
                      <a:pt x="72" y="47"/>
                      <a:pt x="72" y="47"/>
                      <a:pt x="72" y="47"/>
                    </a:cubicBezTo>
                    <a:cubicBezTo>
                      <a:pt x="28" y="36"/>
                      <a:pt x="0" y="19"/>
                      <a:pt x="0" y="0"/>
                    </a:cubicBezTo>
                    <a:close/>
                  </a:path>
                </a:pathLst>
              </a:custGeom>
              <a:gradFill rotWithShape="1">
                <a:gsLst>
                  <a:gs pos="0">
                    <a:srgbClr val="DDDDDD"/>
                  </a:gs>
                  <a:gs pos="100000">
                    <a:srgbClr val="949494"/>
                  </a:gs>
                </a:gsLst>
                <a:lin ang="0" scaled="1"/>
              </a:gradFill>
              <a:ln w="9525">
                <a:noFill/>
                <a:round/>
                <a:headEnd/>
                <a:tailEnd/>
              </a:ln>
            </p:spPr>
            <p:txBody>
              <a:bodyPr/>
              <a:lstStyle/>
              <a:p>
                <a:endParaRPr lang="en-US" dirty="0"/>
              </a:p>
            </p:txBody>
          </p:sp>
          <p:sp>
            <p:nvSpPr>
              <p:cNvPr id="727" name="Oval 724"/>
              <p:cNvSpPr>
                <a:spLocks noChangeArrowheads="1"/>
              </p:cNvSpPr>
              <p:nvPr/>
            </p:nvSpPr>
            <p:spPr bwMode="gray">
              <a:xfrm>
                <a:off x="3886" y="243"/>
                <a:ext cx="835" cy="244"/>
              </a:xfrm>
              <a:prstGeom prst="ellipse">
                <a:avLst/>
              </a:prstGeom>
              <a:gradFill rotWithShape="1">
                <a:gsLst>
                  <a:gs pos="0">
                    <a:srgbClr val="797979"/>
                  </a:gs>
                  <a:gs pos="100000">
                    <a:srgbClr val="DDDDDD"/>
                  </a:gs>
                </a:gsLst>
                <a:lin ang="0" scaled="1"/>
              </a:gradFill>
              <a:ln w="3175">
                <a:solidFill>
                  <a:srgbClr val="F8F8F8"/>
                </a:solidFill>
                <a:round/>
                <a:headEnd/>
                <a:tailEnd/>
              </a:ln>
              <a:effectLst/>
            </p:spPr>
            <p:txBody>
              <a:bodyPr/>
              <a:lstStyle/>
              <a:p>
                <a:endParaRPr lang="en-US" dirty="0"/>
              </a:p>
            </p:txBody>
          </p:sp>
          <p:sp>
            <p:nvSpPr>
              <p:cNvPr id="728" name="Freeform 725"/>
              <p:cNvSpPr>
                <a:spLocks/>
              </p:cNvSpPr>
              <p:nvPr/>
            </p:nvSpPr>
            <p:spPr bwMode="gray">
              <a:xfrm>
                <a:off x="3886" y="532"/>
                <a:ext cx="837" cy="288"/>
              </a:xfrm>
              <a:custGeom>
                <a:avLst/>
                <a:gdLst/>
                <a:ahLst/>
                <a:cxnLst>
                  <a:cxn ang="0">
                    <a:pos x="446" y="0"/>
                  </a:cxn>
                  <a:cxn ang="0">
                    <a:pos x="446" y="3"/>
                  </a:cxn>
                  <a:cxn ang="0">
                    <a:pos x="446" y="4"/>
                  </a:cxn>
                  <a:cxn ang="0">
                    <a:pos x="445" y="6"/>
                  </a:cxn>
                  <a:cxn ang="0">
                    <a:pos x="444" y="8"/>
                  </a:cxn>
                  <a:cxn ang="0">
                    <a:pos x="444" y="10"/>
                  </a:cxn>
                  <a:cxn ang="0">
                    <a:pos x="442" y="12"/>
                  </a:cxn>
                  <a:cxn ang="0">
                    <a:pos x="442" y="13"/>
                  </a:cxn>
                  <a:cxn ang="0">
                    <a:pos x="223" y="64"/>
                  </a:cxn>
                  <a:cxn ang="0">
                    <a:pos x="144" y="60"/>
                  </a:cxn>
                  <a:cxn ang="0">
                    <a:pos x="72" y="47"/>
                  </a:cxn>
                  <a:cxn ang="0">
                    <a:pos x="4" y="13"/>
                  </a:cxn>
                  <a:cxn ang="0">
                    <a:pos x="4" y="12"/>
                  </a:cxn>
                  <a:cxn ang="0">
                    <a:pos x="2" y="10"/>
                  </a:cxn>
                  <a:cxn ang="0">
                    <a:pos x="2" y="8"/>
                  </a:cxn>
                  <a:cxn ang="0">
                    <a:pos x="1" y="6"/>
                  </a:cxn>
                  <a:cxn ang="0">
                    <a:pos x="0" y="4"/>
                  </a:cxn>
                  <a:cxn ang="0">
                    <a:pos x="0" y="3"/>
                  </a:cxn>
                  <a:cxn ang="0">
                    <a:pos x="0" y="0"/>
                  </a:cxn>
                  <a:cxn ang="0">
                    <a:pos x="0" y="0"/>
                  </a:cxn>
                  <a:cxn ang="0">
                    <a:pos x="0" y="0"/>
                  </a:cxn>
                  <a:cxn ang="0">
                    <a:pos x="0" y="89"/>
                  </a:cxn>
                  <a:cxn ang="0">
                    <a:pos x="0" y="89"/>
                  </a:cxn>
                  <a:cxn ang="0">
                    <a:pos x="72" y="136"/>
                  </a:cxn>
                  <a:cxn ang="0">
                    <a:pos x="107" y="144"/>
                  </a:cxn>
                  <a:cxn ang="0">
                    <a:pos x="107" y="144"/>
                  </a:cxn>
                  <a:cxn ang="0">
                    <a:pos x="118" y="146"/>
                  </a:cxn>
                  <a:cxn ang="0">
                    <a:pos x="144" y="149"/>
                  </a:cxn>
                  <a:cxn ang="0">
                    <a:pos x="146" y="149"/>
                  </a:cxn>
                  <a:cxn ang="0">
                    <a:pos x="148" y="150"/>
                  </a:cxn>
                  <a:cxn ang="0">
                    <a:pos x="157" y="151"/>
                  </a:cxn>
                  <a:cxn ang="0">
                    <a:pos x="159" y="151"/>
                  </a:cxn>
                  <a:cxn ang="0">
                    <a:pos x="167" y="151"/>
                  </a:cxn>
                  <a:cxn ang="0">
                    <a:pos x="170" y="152"/>
                  </a:cxn>
                  <a:cxn ang="0">
                    <a:pos x="178" y="152"/>
                  </a:cxn>
                  <a:cxn ang="0">
                    <a:pos x="179" y="152"/>
                  </a:cxn>
                  <a:cxn ang="0">
                    <a:pos x="205" y="153"/>
                  </a:cxn>
                  <a:cxn ang="0">
                    <a:pos x="223" y="153"/>
                  </a:cxn>
                  <a:cxn ang="0">
                    <a:pos x="241" y="153"/>
                  </a:cxn>
                  <a:cxn ang="0">
                    <a:pos x="267" y="152"/>
                  </a:cxn>
                  <a:cxn ang="0">
                    <a:pos x="268" y="152"/>
                  </a:cxn>
                  <a:cxn ang="0">
                    <a:pos x="276" y="152"/>
                  </a:cxn>
                  <a:cxn ang="0">
                    <a:pos x="279" y="151"/>
                  </a:cxn>
                  <a:cxn ang="0">
                    <a:pos x="287" y="151"/>
                  </a:cxn>
                  <a:cxn ang="0">
                    <a:pos x="289" y="151"/>
                  </a:cxn>
                  <a:cxn ang="0">
                    <a:pos x="298" y="150"/>
                  </a:cxn>
                  <a:cxn ang="0">
                    <a:pos x="300" y="149"/>
                  </a:cxn>
                  <a:cxn ang="0">
                    <a:pos x="339" y="144"/>
                  </a:cxn>
                  <a:cxn ang="0">
                    <a:pos x="339" y="144"/>
                  </a:cxn>
                  <a:cxn ang="0">
                    <a:pos x="446" y="89"/>
                  </a:cxn>
                  <a:cxn ang="0">
                    <a:pos x="446" y="89"/>
                  </a:cxn>
                  <a:cxn ang="0">
                    <a:pos x="446" y="0"/>
                  </a:cxn>
                </a:cxnLst>
                <a:rect l="0" t="0" r="r" b="b"/>
                <a:pathLst>
                  <a:path w="446" h="153">
                    <a:moveTo>
                      <a:pt x="446" y="0"/>
                    </a:moveTo>
                    <a:cubicBezTo>
                      <a:pt x="446" y="1"/>
                      <a:pt x="446" y="2"/>
                      <a:pt x="446" y="3"/>
                    </a:cubicBezTo>
                    <a:cubicBezTo>
                      <a:pt x="446" y="3"/>
                      <a:pt x="446" y="3"/>
                      <a:pt x="446" y="4"/>
                    </a:cubicBezTo>
                    <a:cubicBezTo>
                      <a:pt x="445" y="5"/>
                      <a:pt x="445" y="5"/>
                      <a:pt x="445" y="6"/>
                    </a:cubicBezTo>
                    <a:cubicBezTo>
                      <a:pt x="445" y="7"/>
                      <a:pt x="445" y="7"/>
                      <a:pt x="444" y="8"/>
                    </a:cubicBezTo>
                    <a:cubicBezTo>
                      <a:pt x="444" y="8"/>
                      <a:pt x="444" y="9"/>
                      <a:pt x="444" y="10"/>
                    </a:cubicBezTo>
                    <a:cubicBezTo>
                      <a:pt x="443" y="10"/>
                      <a:pt x="443" y="11"/>
                      <a:pt x="442" y="12"/>
                    </a:cubicBezTo>
                    <a:cubicBezTo>
                      <a:pt x="442" y="12"/>
                      <a:pt x="442" y="12"/>
                      <a:pt x="442" y="13"/>
                    </a:cubicBezTo>
                    <a:cubicBezTo>
                      <a:pt x="421" y="42"/>
                      <a:pt x="331" y="64"/>
                      <a:pt x="223" y="64"/>
                    </a:cubicBezTo>
                    <a:cubicBezTo>
                      <a:pt x="195" y="64"/>
                      <a:pt x="168" y="63"/>
                      <a:pt x="144" y="60"/>
                    </a:cubicBezTo>
                    <a:cubicBezTo>
                      <a:pt x="117" y="57"/>
                      <a:pt x="93" y="53"/>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ubicBezTo>
                      <a:pt x="0" y="108"/>
                      <a:pt x="28" y="125"/>
                      <a:pt x="72" y="136"/>
                    </a:cubicBezTo>
                    <a:cubicBezTo>
                      <a:pt x="83" y="139"/>
                      <a:pt x="95" y="142"/>
                      <a:pt x="107" y="144"/>
                    </a:cubicBezTo>
                    <a:cubicBezTo>
                      <a:pt x="107" y="144"/>
                      <a:pt x="107" y="144"/>
                      <a:pt x="107" y="144"/>
                    </a:cubicBezTo>
                    <a:cubicBezTo>
                      <a:pt x="111" y="145"/>
                      <a:pt x="114" y="145"/>
                      <a:pt x="118" y="146"/>
                    </a:cubicBezTo>
                    <a:cubicBezTo>
                      <a:pt x="126" y="147"/>
                      <a:pt x="135" y="148"/>
                      <a:pt x="144" y="149"/>
                    </a:cubicBezTo>
                    <a:cubicBezTo>
                      <a:pt x="144" y="149"/>
                      <a:pt x="145" y="149"/>
                      <a:pt x="146" y="149"/>
                    </a:cubicBezTo>
                    <a:cubicBezTo>
                      <a:pt x="147" y="150"/>
                      <a:pt x="147" y="150"/>
                      <a:pt x="148" y="150"/>
                    </a:cubicBezTo>
                    <a:cubicBezTo>
                      <a:pt x="151" y="150"/>
                      <a:pt x="154" y="150"/>
                      <a:pt x="157" y="151"/>
                    </a:cubicBezTo>
                    <a:cubicBezTo>
                      <a:pt x="157" y="151"/>
                      <a:pt x="158" y="151"/>
                      <a:pt x="159" y="151"/>
                    </a:cubicBezTo>
                    <a:cubicBezTo>
                      <a:pt x="161" y="151"/>
                      <a:pt x="164" y="151"/>
                      <a:pt x="167" y="151"/>
                    </a:cubicBezTo>
                    <a:cubicBezTo>
                      <a:pt x="168" y="151"/>
                      <a:pt x="169" y="152"/>
                      <a:pt x="170" y="152"/>
                    </a:cubicBezTo>
                    <a:cubicBezTo>
                      <a:pt x="173" y="152"/>
                      <a:pt x="175" y="152"/>
                      <a:pt x="178" y="152"/>
                    </a:cubicBezTo>
                    <a:cubicBezTo>
                      <a:pt x="178" y="152"/>
                      <a:pt x="178" y="152"/>
                      <a:pt x="179" y="152"/>
                    </a:cubicBezTo>
                    <a:cubicBezTo>
                      <a:pt x="187" y="153"/>
                      <a:pt x="196" y="153"/>
                      <a:pt x="205" y="153"/>
                    </a:cubicBezTo>
                    <a:cubicBezTo>
                      <a:pt x="211" y="153"/>
                      <a:pt x="217" y="153"/>
                      <a:pt x="223" y="153"/>
                    </a:cubicBezTo>
                    <a:cubicBezTo>
                      <a:pt x="229" y="153"/>
                      <a:pt x="235" y="153"/>
                      <a:pt x="241" y="153"/>
                    </a:cubicBezTo>
                    <a:cubicBezTo>
                      <a:pt x="250" y="153"/>
                      <a:pt x="259" y="153"/>
                      <a:pt x="267" y="152"/>
                    </a:cubicBezTo>
                    <a:cubicBezTo>
                      <a:pt x="267" y="152"/>
                      <a:pt x="268" y="152"/>
                      <a:pt x="268" y="152"/>
                    </a:cubicBezTo>
                    <a:cubicBezTo>
                      <a:pt x="271" y="152"/>
                      <a:pt x="273" y="152"/>
                      <a:pt x="276" y="152"/>
                    </a:cubicBezTo>
                    <a:cubicBezTo>
                      <a:pt x="277" y="151"/>
                      <a:pt x="278" y="151"/>
                      <a:pt x="279" y="151"/>
                    </a:cubicBezTo>
                    <a:cubicBezTo>
                      <a:pt x="282" y="151"/>
                      <a:pt x="285" y="151"/>
                      <a:pt x="287" y="151"/>
                    </a:cubicBezTo>
                    <a:cubicBezTo>
                      <a:pt x="288" y="151"/>
                      <a:pt x="289" y="151"/>
                      <a:pt x="289" y="151"/>
                    </a:cubicBezTo>
                    <a:cubicBezTo>
                      <a:pt x="292" y="150"/>
                      <a:pt x="295" y="150"/>
                      <a:pt x="298" y="150"/>
                    </a:cubicBezTo>
                    <a:cubicBezTo>
                      <a:pt x="299" y="150"/>
                      <a:pt x="299" y="150"/>
                      <a:pt x="300" y="149"/>
                    </a:cubicBezTo>
                    <a:cubicBezTo>
                      <a:pt x="313" y="148"/>
                      <a:pt x="326" y="146"/>
                      <a:pt x="339" y="144"/>
                    </a:cubicBezTo>
                    <a:cubicBezTo>
                      <a:pt x="339" y="144"/>
                      <a:pt x="339" y="144"/>
                      <a:pt x="339" y="144"/>
                    </a:cubicBezTo>
                    <a:cubicBezTo>
                      <a:pt x="403" y="133"/>
                      <a:pt x="446" y="112"/>
                      <a:pt x="446" y="89"/>
                    </a:cubicBezTo>
                    <a:cubicBezTo>
                      <a:pt x="446" y="89"/>
                      <a:pt x="446" y="89"/>
                      <a:pt x="446" y="89"/>
                    </a:cubicBezTo>
                    <a:cubicBezTo>
                      <a:pt x="446" y="0"/>
                      <a:pt x="446" y="0"/>
                      <a:pt x="446" y="0"/>
                    </a:cubicBezTo>
                    <a:close/>
                  </a:path>
                </a:pathLst>
              </a:custGeom>
              <a:noFill/>
              <a:ln w="14288">
                <a:solidFill>
                  <a:schemeClr val="bg1"/>
                </a:solidFill>
                <a:miter lim="800000"/>
                <a:headEnd/>
                <a:tailEnd/>
              </a:ln>
            </p:spPr>
            <p:txBody>
              <a:bodyPr/>
              <a:lstStyle/>
              <a:p>
                <a:endParaRPr lang="en-US" dirty="0"/>
              </a:p>
            </p:txBody>
          </p:sp>
          <p:sp>
            <p:nvSpPr>
              <p:cNvPr id="729" name="Freeform 726"/>
              <p:cNvSpPr>
                <a:spLocks/>
              </p:cNvSpPr>
              <p:nvPr/>
            </p:nvSpPr>
            <p:spPr bwMode="gray">
              <a:xfrm>
                <a:off x="3885" y="363"/>
                <a:ext cx="838" cy="288"/>
              </a:xfrm>
              <a:custGeom>
                <a:avLst/>
                <a:gdLst/>
                <a:ahLst/>
                <a:cxnLst>
                  <a:cxn ang="0">
                    <a:pos x="223" y="64"/>
                  </a:cxn>
                  <a:cxn ang="0">
                    <a:pos x="144" y="60"/>
                  </a:cxn>
                  <a:cxn ang="0">
                    <a:pos x="72" y="47"/>
                  </a:cxn>
                  <a:cxn ang="0">
                    <a:pos x="0" y="0"/>
                  </a:cxn>
                  <a:cxn ang="0">
                    <a:pos x="0" y="89"/>
                  </a:cxn>
                  <a:cxn ang="0">
                    <a:pos x="0" y="89"/>
                  </a:cxn>
                  <a:cxn ang="0">
                    <a:pos x="0" y="92"/>
                  </a:cxn>
                  <a:cxn ang="0">
                    <a:pos x="0" y="93"/>
                  </a:cxn>
                  <a:cxn ang="0">
                    <a:pos x="1" y="95"/>
                  </a:cxn>
                  <a:cxn ang="0">
                    <a:pos x="2" y="97"/>
                  </a:cxn>
                  <a:cxn ang="0">
                    <a:pos x="2" y="99"/>
                  </a:cxn>
                  <a:cxn ang="0">
                    <a:pos x="4" y="101"/>
                  </a:cxn>
                  <a:cxn ang="0">
                    <a:pos x="4" y="102"/>
                  </a:cxn>
                  <a:cxn ang="0">
                    <a:pos x="72" y="136"/>
                  </a:cxn>
                  <a:cxn ang="0">
                    <a:pos x="144" y="149"/>
                  </a:cxn>
                  <a:cxn ang="0">
                    <a:pos x="223" y="153"/>
                  </a:cxn>
                  <a:cxn ang="0">
                    <a:pos x="442" y="102"/>
                  </a:cxn>
                  <a:cxn ang="0">
                    <a:pos x="442" y="101"/>
                  </a:cxn>
                  <a:cxn ang="0">
                    <a:pos x="444" y="99"/>
                  </a:cxn>
                  <a:cxn ang="0">
                    <a:pos x="444" y="97"/>
                  </a:cxn>
                  <a:cxn ang="0">
                    <a:pos x="445" y="95"/>
                  </a:cxn>
                  <a:cxn ang="0">
                    <a:pos x="446" y="93"/>
                  </a:cxn>
                  <a:cxn ang="0">
                    <a:pos x="446" y="92"/>
                  </a:cxn>
                  <a:cxn ang="0">
                    <a:pos x="446" y="89"/>
                  </a:cxn>
                  <a:cxn ang="0">
                    <a:pos x="446" y="89"/>
                  </a:cxn>
                  <a:cxn ang="0">
                    <a:pos x="446" y="0"/>
                  </a:cxn>
                  <a:cxn ang="0">
                    <a:pos x="223" y="64"/>
                  </a:cxn>
                </a:cxnLst>
                <a:rect l="0" t="0" r="r" b="b"/>
                <a:pathLst>
                  <a:path w="446" h="153">
                    <a:moveTo>
                      <a:pt x="223" y="64"/>
                    </a:moveTo>
                    <a:cubicBezTo>
                      <a:pt x="195" y="64"/>
                      <a:pt x="168" y="63"/>
                      <a:pt x="144" y="60"/>
                    </a:cubicBezTo>
                    <a:cubicBezTo>
                      <a:pt x="117" y="57"/>
                      <a:pt x="93" y="53"/>
                      <a:pt x="72" y="47"/>
                    </a:cubicBezTo>
                    <a:cubicBezTo>
                      <a:pt x="28" y="36"/>
                      <a:pt x="0" y="19"/>
                      <a:pt x="0" y="0"/>
                    </a:cubicBezTo>
                    <a:cubicBezTo>
                      <a:pt x="0" y="89"/>
                      <a:pt x="0" y="89"/>
                      <a:pt x="0" y="89"/>
                    </a:cubicBezTo>
                    <a:cubicBezTo>
                      <a:pt x="0" y="89"/>
                      <a:pt x="0" y="89"/>
                      <a:pt x="0" y="89"/>
                    </a:cubicBezTo>
                    <a:cubicBezTo>
                      <a:pt x="0" y="90"/>
                      <a:pt x="0" y="91"/>
                      <a:pt x="0" y="92"/>
                    </a:cubicBez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93" y="142"/>
                      <a:pt x="117" y="146"/>
                      <a:pt x="144" y="149"/>
                    </a:cubicBezTo>
                    <a:cubicBezTo>
                      <a:pt x="168" y="152"/>
                      <a:pt x="195" y="153"/>
                      <a:pt x="223" y="153"/>
                    </a:cubicBezTo>
                    <a:cubicBezTo>
                      <a:pt x="331" y="153"/>
                      <a:pt x="421" y="131"/>
                      <a:pt x="442" y="102"/>
                    </a:cubicBezTo>
                    <a:cubicBezTo>
                      <a:pt x="442" y="101"/>
                      <a:pt x="442" y="101"/>
                      <a:pt x="442" y="101"/>
                    </a:cubicBezTo>
                    <a:cubicBezTo>
                      <a:pt x="443" y="100"/>
                      <a:pt x="443" y="99"/>
                      <a:pt x="444" y="99"/>
                    </a:cubicBezTo>
                    <a:cubicBezTo>
                      <a:pt x="444" y="98"/>
                      <a:pt x="444" y="97"/>
                      <a:pt x="444" y="97"/>
                    </a:cubicBezTo>
                    <a:cubicBezTo>
                      <a:pt x="445" y="96"/>
                      <a:pt x="445" y="96"/>
                      <a:pt x="445" y="95"/>
                    </a:cubicBezTo>
                    <a:cubicBezTo>
                      <a:pt x="445" y="94"/>
                      <a:pt x="445" y="94"/>
                      <a:pt x="446" y="93"/>
                    </a:cubicBezTo>
                    <a:cubicBezTo>
                      <a:pt x="446" y="92"/>
                      <a:pt x="446" y="92"/>
                      <a:pt x="446" y="92"/>
                    </a:cubicBezTo>
                    <a:cubicBezTo>
                      <a:pt x="446" y="91"/>
                      <a:pt x="446" y="90"/>
                      <a:pt x="446" y="89"/>
                    </a:cubicBezTo>
                    <a:cubicBezTo>
                      <a:pt x="446" y="89"/>
                      <a:pt x="446" y="89"/>
                      <a:pt x="446" y="89"/>
                    </a:cubicBezTo>
                    <a:cubicBezTo>
                      <a:pt x="446" y="0"/>
                      <a:pt x="446" y="0"/>
                      <a:pt x="446" y="0"/>
                    </a:cubicBezTo>
                    <a:cubicBezTo>
                      <a:pt x="446" y="35"/>
                      <a:pt x="346" y="64"/>
                      <a:pt x="223" y="64"/>
                    </a:cubicBezTo>
                    <a:close/>
                  </a:path>
                </a:pathLst>
              </a:custGeom>
              <a:noFill/>
              <a:ln w="9525">
                <a:solidFill>
                  <a:schemeClr val="bg1"/>
                </a:solidFill>
                <a:miter lim="800000"/>
                <a:headEnd/>
                <a:tailEnd/>
              </a:ln>
            </p:spPr>
            <p:txBody>
              <a:bodyPr/>
              <a:lstStyle/>
              <a:p>
                <a:endParaRPr lang="en-US" dirty="0"/>
              </a:p>
            </p:txBody>
          </p:sp>
          <p:sp>
            <p:nvSpPr>
              <p:cNvPr id="730" name="Freeform 727"/>
              <p:cNvSpPr>
                <a:spLocks/>
              </p:cNvSpPr>
              <p:nvPr/>
            </p:nvSpPr>
            <p:spPr bwMode="gray">
              <a:xfrm>
                <a:off x="3886" y="700"/>
                <a:ext cx="837" cy="287"/>
              </a:xfrm>
              <a:custGeom>
                <a:avLst/>
                <a:gdLst/>
                <a:ahLst/>
                <a:cxnLst>
                  <a:cxn ang="0">
                    <a:pos x="446" y="0"/>
                  </a:cxn>
                  <a:cxn ang="0">
                    <a:pos x="339" y="55"/>
                  </a:cxn>
                  <a:cxn ang="0">
                    <a:pos x="339" y="55"/>
                  </a:cxn>
                  <a:cxn ang="0">
                    <a:pos x="300" y="60"/>
                  </a:cxn>
                  <a:cxn ang="0">
                    <a:pos x="298" y="61"/>
                  </a:cxn>
                  <a:cxn ang="0">
                    <a:pos x="289" y="62"/>
                  </a:cxn>
                  <a:cxn ang="0">
                    <a:pos x="287" y="62"/>
                  </a:cxn>
                  <a:cxn ang="0">
                    <a:pos x="279" y="62"/>
                  </a:cxn>
                  <a:cxn ang="0">
                    <a:pos x="276" y="63"/>
                  </a:cxn>
                  <a:cxn ang="0">
                    <a:pos x="268" y="63"/>
                  </a:cxn>
                  <a:cxn ang="0">
                    <a:pos x="267" y="63"/>
                  </a:cxn>
                  <a:cxn ang="0">
                    <a:pos x="241" y="64"/>
                  </a:cxn>
                  <a:cxn ang="0">
                    <a:pos x="223" y="64"/>
                  </a:cxn>
                  <a:cxn ang="0">
                    <a:pos x="205" y="64"/>
                  </a:cxn>
                  <a:cxn ang="0">
                    <a:pos x="179" y="63"/>
                  </a:cxn>
                  <a:cxn ang="0">
                    <a:pos x="178" y="63"/>
                  </a:cxn>
                  <a:cxn ang="0">
                    <a:pos x="170" y="63"/>
                  </a:cxn>
                  <a:cxn ang="0">
                    <a:pos x="167" y="62"/>
                  </a:cxn>
                  <a:cxn ang="0">
                    <a:pos x="159" y="62"/>
                  </a:cxn>
                  <a:cxn ang="0">
                    <a:pos x="157" y="62"/>
                  </a:cxn>
                  <a:cxn ang="0">
                    <a:pos x="148" y="61"/>
                  </a:cxn>
                  <a:cxn ang="0">
                    <a:pos x="146" y="60"/>
                  </a:cxn>
                  <a:cxn ang="0">
                    <a:pos x="144" y="60"/>
                  </a:cxn>
                  <a:cxn ang="0">
                    <a:pos x="107" y="55"/>
                  </a:cxn>
                  <a:cxn ang="0">
                    <a:pos x="107" y="55"/>
                  </a:cxn>
                  <a:cxn ang="0">
                    <a:pos x="72" y="47"/>
                  </a:cxn>
                  <a:cxn ang="0">
                    <a:pos x="0" y="0"/>
                  </a:cxn>
                  <a:cxn ang="0">
                    <a:pos x="0" y="0"/>
                  </a:cxn>
                  <a:cxn ang="0">
                    <a:pos x="0" y="89"/>
                  </a:cxn>
                  <a:cxn ang="0">
                    <a:pos x="0" y="89"/>
                  </a:cxn>
                  <a:cxn ang="0">
                    <a:pos x="72" y="137"/>
                  </a:cxn>
                  <a:cxn ang="0">
                    <a:pos x="144" y="149"/>
                  </a:cxn>
                  <a:cxn ang="0">
                    <a:pos x="223" y="153"/>
                  </a:cxn>
                  <a:cxn ang="0">
                    <a:pos x="446" y="89"/>
                  </a:cxn>
                  <a:cxn ang="0">
                    <a:pos x="446" y="89"/>
                  </a:cxn>
                  <a:cxn ang="0">
                    <a:pos x="446" y="0"/>
                  </a:cxn>
                </a:cxnLst>
                <a:rect l="0" t="0" r="r" b="b"/>
                <a:pathLst>
                  <a:path w="446" h="153">
                    <a:moveTo>
                      <a:pt x="446" y="0"/>
                    </a:moveTo>
                    <a:cubicBezTo>
                      <a:pt x="446" y="23"/>
                      <a:pt x="403" y="44"/>
                      <a:pt x="339" y="55"/>
                    </a:cubicBezTo>
                    <a:cubicBezTo>
                      <a:pt x="339" y="55"/>
                      <a:pt x="339" y="55"/>
                      <a:pt x="339" y="55"/>
                    </a:cubicBezTo>
                    <a:cubicBezTo>
                      <a:pt x="326" y="57"/>
                      <a:pt x="313" y="59"/>
                      <a:pt x="300" y="60"/>
                    </a:cubicBezTo>
                    <a:cubicBezTo>
                      <a:pt x="299" y="61"/>
                      <a:pt x="299" y="61"/>
                      <a:pt x="298" y="61"/>
                    </a:cubicBezTo>
                    <a:cubicBezTo>
                      <a:pt x="295" y="61"/>
                      <a:pt x="292" y="61"/>
                      <a:pt x="289" y="62"/>
                    </a:cubicBezTo>
                    <a:cubicBezTo>
                      <a:pt x="289" y="62"/>
                      <a:pt x="288" y="62"/>
                      <a:pt x="287" y="62"/>
                    </a:cubicBezTo>
                    <a:cubicBezTo>
                      <a:pt x="285" y="62"/>
                      <a:pt x="282" y="62"/>
                      <a:pt x="279" y="62"/>
                    </a:cubicBezTo>
                    <a:cubicBezTo>
                      <a:pt x="278" y="62"/>
                      <a:pt x="277" y="62"/>
                      <a:pt x="276" y="63"/>
                    </a:cubicBezTo>
                    <a:cubicBezTo>
                      <a:pt x="273" y="63"/>
                      <a:pt x="271" y="63"/>
                      <a:pt x="268" y="63"/>
                    </a:cubicBezTo>
                    <a:cubicBezTo>
                      <a:pt x="268" y="63"/>
                      <a:pt x="267" y="63"/>
                      <a:pt x="267" y="63"/>
                    </a:cubicBezTo>
                    <a:cubicBezTo>
                      <a:pt x="259" y="64"/>
                      <a:pt x="250" y="64"/>
                      <a:pt x="241" y="64"/>
                    </a:cubicBezTo>
                    <a:cubicBezTo>
                      <a:pt x="235" y="64"/>
                      <a:pt x="229" y="64"/>
                      <a:pt x="223" y="64"/>
                    </a:cubicBezTo>
                    <a:cubicBezTo>
                      <a:pt x="217" y="64"/>
                      <a:pt x="211" y="64"/>
                      <a:pt x="205" y="64"/>
                    </a:cubicBezTo>
                    <a:cubicBezTo>
                      <a:pt x="196" y="64"/>
                      <a:pt x="187" y="64"/>
                      <a:pt x="179" y="63"/>
                    </a:cubicBezTo>
                    <a:cubicBezTo>
                      <a:pt x="178" y="63"/>
                      <a:pt x="178" y="63"/>
                      <a:pt x="178" y="63"/>
                    </a:cubicBezTo>
                    <a:cubicBezTo>
                      <a:pt x="175" y="63"/>
                      <a:pt x="173" y="63"/>
                      <a:pt x="170" y="63"/>
                    </a:cubicBezTo>
                    <a:cubicBezTo>
                      <a:pt x="169" y="63"/>
                      <a:pt x="168" y="62"/>
                      <a:pt x="167" y="62"/>
                    </a:cubicBezTo>
                    <a:cubicBezTo>
                      <a:pt x="164" y="62"/>
                      <a:pt x="161" y="62"/>
                      <a:pt x="159" y="62"/>
                    </a:cubicBezTo>
                    <a:cubicBezTo>
                      <a:pt x="158" y="62"/>
                      <a:pt x="157" y="62"/>
                      <a:pt x="157" y="62"/>
                    </a:cubicBezTo>
                    <a:cubicBezTo>
                      <a:pt x="154" y="61"/>
                      <a:pt x="151" y="61"/>
                      <a:pt x="148" y="61"/>
                    </a:cubicBezTo>
                    <a:cubicBezTo>
                      <a:pt x="147" y="61"/>
                      <a:pt x="147" y="61"/>
                      <a:pt x="146" y="60"/>
                    </a:cubicBezTo>
                    <a:cubicBezTo>
                      <a:pt x="145" y="60"/>
                      <a:pt x="144" y="60"/>
                      <a:pt x="144" y="60"/>
                    </a:cubicBezTo>
                    <a:cubicBezTo>
                      <a:pt x="131" y="59"/>
                      <a:pt x="119" y="57"/>
                      <a:pt x="107" y="55"/>
                    </a:cubicBezTo>
                    <a:cubicBezTo>
                      <a:pt x="107" y="55"/>
                      <a:pt x="107" y="55"/>
                      <a:pt x="107" y="55"/>
                    </a:cubicBezTo>
                    <a:cubicBezTo>
                      <a:pt x="95" y="53"/>
                      <a:pt x="83" y="50"/>
                      <a:pt x="72" y="47"/>
                    </a:cubicBezTo>
                    <a:cubicBezTo>
                      <a:pt x="28" y="36"/>
                      <a:pt x="0" y="19"/>
                      <a:pt x="0" y="0"/>
                    </a:cubicBezTo>
                    <a:cubicBezTo>
                      <a:pt x="0" y="0"/>
                      <a:pt x="0" y="0"/>
                      <a:pt x="0" y="0"/>
                    </a:cubicBezTo>
                    <a:cubicBezTo>
                      <a:pt x="0" y="89"/>
                      <a:pt x="0" y="89"/>
                      <a:pt x="0" y="89"/>
                    </a:cubicBezTo>
                    <a:cubicBezTo>
                      <a:pt x="0" y="89"/>
                      <a:pt x="0" y="89"/>
                      <a:pt x="0" y="89"/>
                    </a:cubicBezTo>
                    <a:cubicBezTo>
                      <a:pt x="0" y="108"/>
                      <a:pt x="28" y="125"/>
                      <a:pt x="72" y="137"/>
                    </a:cubicBezTo>
                    <a:cubicBezTo>
                      <a:pt x="93" y="142"/>
                      <a:pt x="117" y="146"/>
                      <a:pt x="144" y="149"/>
                    </a:cubicBezTo>
                    <a:cubicBezTo>
                      <a:pt x="168" y="152"/>
                      <a:pt x="195" y="153"/>
                      <a:pt x="223" y="153"/>
                    </a:cubicBezTo>
                    <a:cubicBezTo>
                      <a:pt x="346" y="153"/>
                      <a:pt x="446" y="125"/>
                      <a:pt x="446" y="89"/>
                    </a:cubicBezTo>
                    <a:cubicBezTo>
                      <a:pt x="446" y="89"/>
                      <a:pt x="446" y="89"/>
                      <a:pt x="446" y="89"/>
                    </a:cubicBezTo>
                    <a:cubicBezTo>
                      <a:pt x="446" y="0"/>
                      <a:pt x="446" y="0"/>
                      <a:pt x="446" y="0"/>
                    </a:cubicBezTo>
                    <a:close/>
                  </a:path>
                </a:pathLst>
              </a:custGeom>
              <a:noFill/>
              <a:ln w="14288">
                <a:solidFill>
                  <a:schemeClr val="bg1"/>
                </a:solidFill>
                <a:miter lim="800000"/>
                <a:headEnd/>
                <a:tailEnd/>
              </a:ln>
            </p:spPr>
            <p:txBody>
              <a:bodyPr/>
              <a:lstStyle/>
              <a:p>
                <a:endParaRPr lang="en-US" dirty="0"/>
              </a:p>
            </p:txBody>
          </p:sp>
          <p:sp>
            <p:nvSpPr>
              <p:cNvPr id="731" name="Oval 728"/>
              <p:cNvSpPr>
                <a:spLocks noChangeArrowheads="1"/>
              </p:cNvSpPr>
              <p:nvPr/>
            </p:nvSpPr>
            <p:spPr bwMode="gray">
              <a:xfrm>
                <a:off x="3886" y="243"/>
                <a:ext cx="837" cy="242"/>
              </a:xfrm>
              <a:prstGeom prst="ellipse">
                <a:avLst/>
              </a:prstGeom>
              <a:noFill/>
              <a:ln w="14288">
                <a:solidFill>
                  <a:schemeClr val="bg1"/>
                </a:solidFill>
                <a:miter lim="800000"/>
                <a:headEnd/>
                <a:tailEnd/>
              </a:ln>
            </p:spPr>
            <p:txBody>
              <a:bodyPr/>
              <a:lstStyle/>
              <a:p>
                <a:endParaRPr lang="en-US"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0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8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6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6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6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up)">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0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0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up)">
                                      <p:cBhvr>
                                        <p:cTn id="73" dur="500"/>
                                        <p:tgtEl>
                                          <p:spTgt spid="10"/>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60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88"/>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689"/>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90"/>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91"/>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692"/>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71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wipe(up)">
                                      <p:cBhvr>
                                        <p:cTn id="9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P spid="105" grpId="0"/>
      <p:bldP spid="119" grpId="0"/>
      <p:bldP spid="120" grpId="0"/>
      <p:bldP spid="121" grpId="0"/>
      <p:bldP spid="362" grpId="0"/>
      <p:bldP spid="363" grpId="0"/>
      <p:bldP spid="364" grpId="0"/>
      <p:bldP spid="605" grpId="0"/>
      <p:bldP spid="606" grpId="0"/>
      <p:bldP spid="607" grpId="0"/>
      <p:bldP spid="688" grpId="0"/>
      <p:bldP spid="690" grpId="0"/>
      <p:bldP spid="69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1706</TotalTime>
  <Words>1776</Words>
  <Application>Microsoft Macintosh PowerPoint</Application>
  <PresentationFormat>On-screen Show (4:3)</PresentationFormat>
  <Paragraphs>471</Paragraphs>
  <Slides>37</Slides>
  <Notes>4</Notes>
  <HiddenSlides>0</HiddenSlides>
  <MMClips>0</MMClips>
  <ScaleCrop>false</ScaleCrop>
  <HeadingPairs>
    <vt:vector size="4" baseType="variant">
      <vt:variant>
        <vt:lpstr>Design Template</vt:lpstr>
      </vt:variant>
      <vt:variant>
        <vt:i4>1</vt:i4>
      </vt:variant>
      <vt:variant>
        <vt:lpstr>Slide Titles</vt:lpstr>
      </vt:variant>
      <vt:variant>
        <vt:i4>37</vt:i4>
      </vt:variant>
    </vt:vector>
  </HeadingPairs>
  <TitlesOfParts>
    <vt:vector size="38" baseType="lpstr">
      <vt:lpstr>Office Theme</vt:lpstr>
      <vt:lpstr>互联网企业网络架构优化实践 从应用交付到云计算</vt:lpstr>
      <vt:lpstr>Agenda</vt:lpstr>
      <vt:lpstr>应用交付网络架构设计</vt:lpstr>
      <vt:lpstr>基于应用交付平台的动态数据中心架构</vt:lpstr>
      <vt:lpstr>大型网站的高可用应用交付平台建设</vt:lpstr>
      <vt:lpstr>负载均衡系统是高可用的根本</vt:lpstr>
      <vt:lpstr>负载均衡中的URL Switching</vt:lpstr>
      <vt:lpstr>负载均衡中的可编程控制</vt:lpstr>
      <vt:lpstr>统一应用交付平台下的数据中心</vt:lpstr>
      <vt:lpstr>大型网站应用优化设计</vt:lpstr>
      <vt:lpstr>HTTP压缩实现网络层卸载</vt:lpstr>
      <vt:lpstr>RamCache实现服务器卸载</vt:lpstr>
      <vt:lpstr>连接聚合降低服务器压力</vt:lpstr>
      <vt:lpstr>大型网游系统中的服务器SSL卸载</vt:lpstr>
      <vt:lpstr>大型网站系统的应用安全设计</vt:lpstr>
      <vt:lpstr>网络层安全-前端七层工作模式</vt:lpstr>
      <vt:lpstr>协议层安全-强制协议规范符合</vt:lpstr>
      <vt:lpstr>被动安全模式-动态更新攻击代码特征库</vt:lpstr>
      <vt:lpstr>主动安全模式-基于应用流程防护</vt:lpstr>
      <vt:lpstr>系统运维管理</vt:lpstr>
      <vt:lpstr>F5的系统运维管理</vt:lpstr>
      <vt:lpstr>从应用交付网络架构到云计算</vt:lpstr>
      <vt:lpstr>什么是云计算?</vt:lpstr>
      <vt:lpstr>云计算提供了那些虚拟化服务?</vt:lpstr>
      <vt:lpstr>真实的云计算平台</vt:lpstr>
      <vt:lpstr>云计算的核心是什么？</vt:lpstr>
      <vt:lpstr>从应用交付网络架构平台到云计算</vt:lpstr>
      <vt:lpstr>从应用交付网络架构到云计算</vt:lpstr>
      <vt:lpstr>Slide 29</vt:lpstr>
      <vt:lpstr>案例分析</vt:lpstr>
      <vt:lpstr>大型网站DNS系统设计</vt:lpstr>
      <vt:lpstr>大型网游系统集中认证</vt:lpstr>
      <vt:lpstr>高速Cache集群－Election Hash</vt:lpstr>
      <vt:lpstr>多数据中心并行</vt:lpstr>
      <vt:lpstr>更多讨论在www.adntech.com</vt:lpstr>
      <vt:lpstr>Slide 36</vt:lpstr>
      <vt:lpstr>开源软件组成的系统</vt:lpstr>
    </vt:vector>
  </TitlesOfParts>
  <Company>F5</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F5</dc:creator>
  <cp:lastModifiedBy>James</cp:lastModifiedBy>
  <cp:revision>75</cp:revision>
  <dcterms:created xsi:type="dcterms:W3CDTF">2009-12-26T05:12:31Z</dcterms:created>
  <dcterms:modified xsi:type="dcterms:W3CDTF">2009-12-26T05:37:40Z</dcterms:modified>
</cp:coreProperties>
</file>