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5"/>
  </p:notesMasterIdLst>
  <p:sldIdLst>
    <p:sldId id="256" r:id="rId2"/>
    <p:sldId id="262" r:id="rId3"/>
    <p:sldId id="281" r:id="rId4"/>
    <p:sldId id="282" r:id="rId5"/>
    <p:sldId id="283" r:id="rId6"/>
    <p:sldId id="260" r:id="rId7"/>
    <p:sldId id="275" r:id="rId8"/>
    <p:sldId id="261" r:id="rId9"/>
    <p:sldId id="257" r:id="rId10"/>
    <p:sldId id="259" r:id="rId11"/>
    <p:sldId id="276" r:id="rId12"/>
    <p:sldId id="263" r:id="rId13"/>
    <p:sldId id="266" r:id="rId14"/>
    <p:sldId id="284" r:id="rId15"/>
    <p:sldId id="285" r:id="rId16"/>
    <p:sldId id="258" r:id="rId17"/>
    <p:sldId id="264" r:id="rId18"/>
    <p:sldId id="286" r:id="rId19"/>
    <p:sldId id="265" r:id="rId20"/>
    <p:sldId id="267" r:id="rId21"/>
    <p:sldId id="279" r:id="rId22"/>
    <p:sldId id="280" r:id="rId23"/>
    <p:sldId id="268" r:id="rId24"/>
    <p:sldId id="270" r:id="rId25"/>
    <p:sldId id="287" r:id="rId26"/>
    <p:sldId id="288" r:id="rId27"/>
    <p:sldId id="269" r:id="rId28"/>
    <p:sldId id="271" r:id="rId29"/>
    <p:sldId id="277" r:id="rId30"/>
    <p:sldId id="272" r:id="rId31"/>
    <p:sldId id="273" r:id="rId32"/>
    <p:sldId id="274" r:id="rId33"/>
    <p:sldId id="27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3554" autoAdjust="0"/>
  </p:normalViewPr>
  <p:slideViewPr>
    <p:cSldViewPr>
      <p:cViewPr>
        <p:scale>
          <a:sx n="100" d="100"/>
          <a:sy n="100" d="100"/>
        </p:scale>
        <p:origin x="-52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CA426-1053-4AFE-BCEE-F9C239F455BA}" type="datetimeFigureOut">
              <a:rPr lang="zh-CN" altLang="en-US" smtClean="0"/>
              <a:pPr/>
              <a:t>2014/3/28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6335E-186D-4957-B47E-D18EF7D41A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2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该处必须用</a:t>
            </a:r>
            <a:r>
              <a:rPr lang="en-US" altLang="zh-CN" dirty="0" err="1" smtClean="0"/>
              <a:t>ppt放映模式才能看得明白</a:t>
            </a:r>
            <a:r>
              <a:rPr lang="en-US" altLang="zh-CN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6335E-186D-4957-B47E-D18EF7D41A1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46282D-C300-4A59-AE9C-B3AA1C8FDAE7}" type="datetimeFigureOut">
              <a:rPr lang="zh-CN" altLang="en-US" smtClean="0"/>
              <a:pPr/>
              <a:t>2014/3/28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5C1670-9C27-4BC4-A71E-F7AD5885D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6282D-C300-4A59-AE9C-B3AA1C8FDAE7}" type="datetimeFigureOut">
              <a:rPr lang="zh-CN" altLang="en-US" smtClean="0"/>
              <a:pPr/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5C1670-9C27-4BC4-A71E-F7AD5885D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6282D-C300-4A59-AE9C-B3AA1C8FDAE7}" type="datetimeFigureOut">
              <a:rPr lang="zh-CN" altLang="en-US" smtClean="0"/>
              <a:pPr/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5C1670-9C27-4BC4-A71E-F7AD5885D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6282D-C300-4A59-AE9C-B3AA1C8FDAE7}" type="datetimeFigureOut">
              <a:rPr lang="zh-CN" altLang="en-US" smtClean="0"/>
              <a:pPr/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5C1670-9C27-4BC4-A71E-F7AD5885DC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6282D-C300-4A59-AE9C-B3AA1C8FDAE7}" type="datetimeFigureOut">
              <a:rPr lang="zh-CN" altLang="en-US" smtClean="0"/>
              <a:pPr/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5C1670-9C27-4BC4-A71E-F7AD5885DC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6282D-C300-4A59-AE9C-B3AA1C8FDAE7}" type="datetimeFigureOut">
              <a:rPr lang="zh-CN" altLang="en-US" smtClean="0"/>
              <a:pPr/>
              <a:t>2014/3/28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5C1670-9C27-4BC4-A71E-F7AD5885DC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6282D-C300-4A59-AE9C-B3AA1C8FDAE7}" type="datetimeFigureOut">
              <a:rPr lang="zh-CN" altLang="en-US" smtClean="0"/>
              <a:pPr/>
              <a:t>2014/3/28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5C1670-9C27-4BC4-A71E-F7AD5885D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6282D-C300-4A59-AE9C-B3AA1C8FDAE7}" type="datetimeFigureOut">
              <a:rPr lang="zh-CN" altLang="en-US" smtClean="0"/>
              <a:pPr/>
              <a:t>2014/3/28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5C1670-9C27-4BC4-A71E-F7AD5885DC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6282D-C300-4A59-AE9C-B3AA1C8FDAE7}" type="datetimeFigureOut">
              <a:rPr lang="zh-CN" altLang="en-US" smtClean="0"/>
              <a:pPr/>
              <a:t>2014/3/28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5C1670-9C27-4BC4-A71E-F7AD5885D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146282D-C300-4A59-AE9C-B3AA1C8FDAE7}" type="datetimeFigureOut">
              <a:rPr lang="zh-CN" altLang="en-US" smtClean="0"/>
              <a:pPr/>
              <a:t>2014/3/28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5C1670-9C27-4BC4-A71E-F7AD5885D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46282D-C300-4A59-AE9C-B3AA1C8FDAE7}" type="datetimeFigureOut">
              <a:rPr lang="zh-CN" altLang="en-US" smtClean="0"/>
              <a:pPr/>
              <a:t>2014/3/28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5C1670-9C27-4BC4-A71E-F7AD5885DC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46282D-C300-4A59-AE9C-B3AA1C8FDAE7}" type="datetimeFigureOut">
              <a:rPr lang="zh-CN" altLang="en-US" smtClean="0"/>
              <a:pPr/>
              <a:t>2014/3/28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D5C1670-9C27-4BC4-A71E-F7AD5885D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f.360buy-develop.com/pages/viewpage.action?pageId=219548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f.360buy-develop.com/pages/viewpage.action?pageId=219735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京东</a:t>
            </a:r>
            <a:r>
              <a:rPr lang="en-US" altLang="zh-CN" dirty="0" err="1" smtClean="0"/>
              <a:t>Java框架指南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dirty="0" smtClean="0"/>
              <a:t>研发中心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杨思勇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2010-05-05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1481328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Jsp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Tag效率低，第一次访问的时候还要编译</a:t>
            </a:r>
            <a:r>
              <a:rPr lang="en-US" altLang="zh-CN" dirty="0" smtClean="0"/>
              <a:t>。慢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Velocity采用了采用了Velocity-Tools，支持Layout技术，使得我们只关心页面的主体，不关心头、尾等</a:t>
            </a:r>
            <a:r>
              <a:rPr lang="en-US" altLang="zh-CN" dirty="0" smtClean="0"/>
              <a:t>。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velocity.properties”来确定默认的layout、宏文件、encoding</a:t>
            </a:r>
            <a:r>
              <a:rPr lang="zh-CN" altLang="en-US" dirty="0" smtClean="0"/>
              <a:t>等等。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在宏里面会有：分页、显示出错信息、显示状态值、显示下拉框等等常用方法。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常用功能：</a:t>
            </a:r>
            <a:r>
              <a:rPr lang="en-US" altLang="zh-CN" dirty="0" smtClean="0"/>
              <a:t>$!xxx、#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#if、#break、#set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$!xxx.yyy </a:t>
            </a:r>
            <a:r>
              <a:rPr lang="en-US" altLang="zh-CN" dirty="0" err="1" smtClean="0"/>
              <a:t>相当于</a:t>
            </a:r>
            <a:r>
              <a:rPr lang="en-US" altLang="zh-CN" dirty="0" smtClean="0"/>
              <a:t>：$!</a:t>
            </a:r>
            <a:r>
              <a:rPr lang="en-US" altLang="zh-CN" dirty="0" err="1" smtClean="0"/>
              <a:t>xxx.getYyy</a:t>
            </a:r>
            <a:r>
              <a:rPr lang="en-US" altLang="zh-CN" dirty="0" smtClean="0"/>
              <a:t>()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在vm中</a:t>
            </a:r>
            <a:r>
              <a:rPr lang="en-US" altLang="zh-CN" dirty="0" smtClean="0"/>
              <a:t>，#set($layout=“xx.vm”)</a:t>
            </a:r>
            <a:r>
              <a:rPr lang="en-US" altLang="zh-CN" dirty="0" err="1" smtClean="0"/>
              <a:t>配置当前页使用的layout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Jsp和Velocity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57200" y="1718436"/>
            <a:ext cx="8229600" cy="405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428604"/>
            <a:ext cx="6781800" cy="6162675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com.jd.common.struts.velocity.VelocityLayoutResult代替了以前的VelocityResult。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Layout中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$!</a:t>
            </a:r>
            <a:r>
              <a:rPr lang="en-US" altLang="zh-CN" dirty="0" err="1" smtClean="0"/>
              <a:t>screen_content变量来输出Action</a:t>
            </a:r>
            <a:r>
              <a:rPr lang="en-US" altLang="zh-CN" dirty="0" smtClean="0"/>
              <a:t>。</a:t>
            </a:r>
          </a:p>
          <a:p>
            <a:r>
              <a:rPr lang="en-US" altLang="zh-CN" dirty="0" err="1" smtClean="0"/>
              <a:t>通过配置参数toolsBeanId来源，在vm中直接使用$key.xx</a:t>
            </a:r>
            <a:r>
              <a:rPr lang="en-US" altLang="zh-CN" dirty="0" smtClean="0"/>
              <a:t>()</a:t>
            </a:r>
            <a:r>
              <a:rPr lang="en-US" altLang="zh-CN" dirty="0" err="1" smtClean="0"/>
              <a:t>来使用工具的方法</a:t>
            </a:r>
            <a:r>
              <a:rPr lang="en-US" altLang="zh-CN" dirty="0" smtClean="0"/>
              <a:t>。</a:t>
            </a:r>
          </a:p>
          <a:p>
            <a:pPr lvl="1"/>
            <a:r>
              <a:rPr lang="zh-CN" altLang="en-US" dirty="0" smtClean="0"/>
              <a:t>常见工具类：</a:t>
            </a:r>
            <a:r>
              <a:rPr lang="en-US" altLang="zh-CN" dirty="0" err="1" smtClean="0"/>
              <a:t>DateUtils、StringEscapeUtils、StringUtils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Velocity和工具类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3" y="1142985"/>
            <a:ext cx="6429420" cy="409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5286388"/>
            <a:ext cx="6600825" cy="77152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为什么会乱码？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我们系统的编码为</a:t>
            </a:r>
            <a:r>
              <a:rPr lang="en-US" altLang="zh-CN" dirty="0" err="1" smtClean="0"/>
              <a:t>gbk</a:t>
            </a:r>
            <a:r>
              <a:rPr lang="en-US" altLang="zh-CN" dirty="0" smtClean="0"/>
              <a:t>。</a:t>
            </a:r>
          </a:p>
          <a:p>
            <a:pPr lvl="1"/>
            <a:r>
              <a:rPr lang="en-US" altLang="zh-CN" dirty="0" smtClean="0"/>
              <a:t>Ajax请求编码是utf-8。</a:t>
            </a:r>
          </a:p>
          <a:p>
            <a:r>
              <a:rPr lang="zh-CN" altLang="en-US" dirty="0" smtClean="0"/>
              <a:t>解决办法：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加过滤器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CharsetFilter在struts2的过滤器前执行过滤。</a:t>
            </a:r>
          </a:p>
          <a:p>
            <a:pPr lvl="2"/>
            <a:r>
              <a:rPr lang="en-US" altLang="zh-CN" dirty="0" smtClean="0"/>
              <a:t>Tomcat需要修改server.xml。</a:t>
            </a:r>
          </a:p>
          <a:p>
            <a:pPr lvl="1"/>
            <a:r>
              <a:rPr lang="en-US" altLang="zh-CN" dirty="0" err="1" smtClean="0"/>
              <a:t>Query中加上参数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xx.action</a:t>
            </a:r>
            <a:r>
              <a:rPr lang="en-US" altLang="zh-CN" dirty="0" smtClean="0"/>
              <a:t>?</a:t>
            </a:r>
            <a:r>
              <a:rPr lang="en-US" altLang="zh-CN" dirty="0" smtClean="0">
                <a:solidFill>
                  <a:srgbClr val="FF0000"/>
                </a:solidFill>
              </a:rPr>
              <a:t> _charset_=utf-8</a:t>
            </a:r>
            <a:r>
              <a:rPr lang="en-US" altLang="zh-CN" dirty="0" smtClean="0"/>
              <a:t>&amp;key=</a:t>
            </a:r>
            <a:r>
              <a:rPr lang="en-US" altLang="zh-CN" dirty="0" err="1" smtClean="0"/>
              <a:t>汉字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Ajax请求与乱码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85926"/>
            <a:ext cx="3876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2928934"/>
            <a:ext cx="5105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85860"/>
            <a:ext cx="6572250" cy="3848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947" y="5143512"/>
            <a:ext cx="8391525" cy="1362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严禁使用</a:t>
            </a:r>
            <a:r>
              <a:rPr lang="en-US" altLang="zh-CN" dirty="0" smtClean="0"/>
              <a:t>Session</a:t>
            </a:r>
          </a:p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memcached和cookie来代替session的功能</a:t>
            </a:r>
            <a:endParaRPr lang="en-US" altLang="zh-CN" dirty="0" smtClean="0"/>
          </a:p>
          <a:p>
            <a:r>
              <a:rPr lang="en-US" altLang="zh-CN" dirty="0" err="1" smtClean="0"/>
              <a:t>cookie可以通过加密保存到客户端上，一些比较关键的cookie一定要加密</a:t>
            </a:r>
            <a:r>
              <a:rPr lang="en-US" altLang="zh-CN" dirty="0" smtClean="0"/>
              <a:t>。</a:t>
            </a:r>
          </a:p>
          <a:p>
            <a:r>
              <a:rPr lang="en-US" altLang="zh-CN" dirty="0" err="1" smtClean="0"/>
              <a:t>Cookie必须先定义后，才能使用加密功能</a:t>
            </a:r>
            <a:r>
              <a:rPr lang="en-US" altLang="zh-CN" dirty="0" smtClean="0"/>
              <a:t>。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Spring.xml中定义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Session和Cookie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142984"/>
            <a:ext cx="58769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850106"/>
          </a:xfrm>
        </p:spPr>
        <p:txBody>
          <a:bodyPr/>
          <a:lstStyle/>
          <a:p>
            <a:r>
              <a:rPr lang="zh-CN" altLang="en-US" dirty="0" smtClean="0"/>
              <a:t>示例 </a:t>
            </a:r>
            <a:r>
              <a:rPr lang="en-US" altLang="zh-CN" sz="2800" dirty="0" err="1" smtClean="0"/>
              <a:t>baseaction</a:t>
            </a:r>
            <a:endParaRPr lang="zh-CN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6368" y="1857364"/>
            <a:ext cx="3943350" cy="12954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3643314"/>
            <a:ext cx="3019425" cy="11811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2066" y="5786454"/>
            <a:ext cx="2562225" cy="4000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5720" y="5214950"/>
            <a:ext cx="5381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充分利用</a:t>
            </a:r>
            <a:r>
              <a:rPr lang="en-US" altLang="zh-CN" dirty="0" smtClean="0"/>
              <a:t>struts2的特性</a:t>
            </a:r>
          </a:p>
          <a:p>
            <a:pPr lvl="1"/>
            <a:r>
              <a:rPr lang="en-US" altLang="zh-CN" dirty="0" smtClean="0"/>
              <a:t>result </a:t>
            </a:r>
            <a:r>
              <a:rPr lang="en-US" altLang="zh-CN" dirty="0" err="1" smtClean="0"/>
              <a:t>type为chain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验证不成功，返回</a:t>
            </a:r>
            <a:r>
              <a:rPr lang="en-US" altLang="zh-CN" dirty="0" smtClean="0"/>
              <a:t>input。(struts2的result)</a:t>
            </a:r>
          </a:p>
          <a:p>
            <a:pPr lvl="1"/>
            <a:r>
              <a:rPr lang="zh-CN" altLang="en-US" dirty="0" smtClean="0"/>
              <a:t>这个</a:t>
            </a:r>
            <a:r>
              <a:rPr lang="en-US" altLang="zh-CN" dirty="0" err="1" smtClean="0"/>
              <a:t>input应该是chain类型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指向编辑进入的action</a:t>
            </a:r>
            <a:endParaRPr lang="en-US" altLang="zh-CN" dirty="0" smtClean="0"/>
          </a:p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baseaction中的isChain、toChain、formChain方法来实现</a:t>
            </a:r>
            <a:r>
              <a:rPr lang="en-US" altLang="zh-CN" dirty="0" smtClean="0"/>
              <a:t>。</a:t>
            </a:r>
          </a:p>
          <a:p>
            <a:r>
              <a:rPr lang="zh-CN" altLang="en-US" dirty="0" smtClean="0"/>
              <a:t>编辑成功后，最好返回进入前的页面。可以通过</a:t>
            </a:r>
            <a:r>
              <a:rPr lang="en-US" altLang="zh-CN" dirty="0" err="1" smtClean="0"/>
              <a:t>result中的$refer变量来跳转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refer在baseaction中，注意需要在form中保存refer和调用initRefer来赋值</a:t>
            </a:r>
            <a:r>
              <a:rPr lang="en-US" altLang="zh-CN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编辑内容最佳实践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5301208"/>
            <a:ext cx="5153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6021288"/>
            <a:ext cx="3981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主要解决：参数编码、移植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开发环境、生产环境、测试环境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的问题</a:t>
            </a:r>
            <a:endParaRPr lang="en-US" altLang="zh-CN" sz="2000" dirty="0" smtClean="0"/>
          </a:p>
          <a:p>
            <a:r>
              <a:rPr lang="zh-CN" altLang="en-US" sz="2000" dirty="0" smtClean="0"/>
              <a:t>通过</a:t>
            </a:r>
            <a:r>
              <a:rPr lang="en-US" altLang="zh-CN" sz="2000" dirty="0" smtClean="0"/>
              <a:t>maven2的resource </a:t>
            </a:r>
            <a:r>
              <a:rPr lang="en-US" altLang="zh-CN" sz="2000" dirty="0" err="1" smtClean="0"/>
              <a:t>filter来解决域名的问题</a:t>
            </a:r>
            <a:endParaRPr lang="en-US" altLang="zh-CN" sz="2000" dirty="0" smtClean="0"/>
          </a:p>
          <a:p>
            <a:r>
              <a:rPr lang="zh-CN" altLang="en-US" sz="2000" dirty="0" smtClean="0"/>
              <a:t>页面上就可以这样使用。</a:t>
            </a:r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Spring中定义有哪些url</a:t>
            </a:r>
            <a:r>
              <a:rPr lang="en-US" altLang="zh-CN" sz="2000" dirty="0" smtClean="0"/>
              <a:t>。</a:t>
            </a:r>
          </a:p>
          <a:p>
            <a:r>
              <a:rPr lang="zh-CN" altLang="en-US" sz="2000" dirty="0" smtClean="0"/>
              <a:t>使用方法：</a:t>
            </a: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xxxModule.getTarget</a:t>
            </a:r>
            <a:r>
              <a:rPr lang="en-US" altLang="zh-CN" sz="2000" dirty="0" smtClean="0"/>
              <a:t>(“/</a:t>
            </a:r>
            <a:r>
              <a:rPr lang="en-US" altLang="zh-CN" sz="2000" dirty="0" err="1" smtClean="0"/>
              <a:t>yy.action</a:t>
            </a:r>
            <a:r>
              <a:rPr lang="en-US" altLang="zh-CN" sz="2000" dirty="0" smtClean="0"/>
              <a:t>”).</a:t>
            </a:r>
            <a:r>
              <a:rPr lang="en-US" altLang="zh-CN" sz="2000" dirty="0" err="1" smtClean="0"/>
              <a:t>addQueryData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name”,$</a:t>
            </a:r>
            <a:r>
              <a:rPr lang="en-US" altLang="zh-CN" sz="2000" err="1" smtClean="0"/>
              <a:t>name</a:t>
            </a:r>
            <a:r>
              <a:rPr lang="en-US" altLang="zh-CN" sz="2000" smtClean="0"/>
              <a:t>)</a:t>
            </a:r>
          </a:p>
          <a:p>
            <a:r>
              <a:rPr lang="zh-CN" altLang="en-US" sz="2000" smtClean="0"/>
              <a:t>参数的值支持</a:t>
            </a:r>
            <a:r>
              <a:rPr lang="en-US" altLang="zh-CN" sz="2000" smtClean="0"/>
              <a:t>Map、List和数组([“name1”,”name2”])。</a:t>
            </a:r>
          </a:p>
          <a:p>
            <a:pPr lvl="1"/>
            <a:r>
              <a:rPr lang="en-US" altLang="zh-CN" sz="1600" smtClean="0"/>
              <a:t>List和数组生成一个名称多个参数，类似于checkbox多选后提交。</a:t>
            </a:r>
          </a:p>
          <a:p>
            <a:pPr lvl="1"/>
            <a:r>
              <a:rPr lang="en-US" altLang="zh-CN" sz="1600" smtClean="0"/>
              <a:t>Map用来批量增加参数。</a:t>
            </a:r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Url渲染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857760"/>
            <a:ext cx="7991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Maven2管理项目，支持自动编译、资源过滤、部署等等。</a:t>
            </a:r>
          </a:p>
          <a:p>
            <a:pPr lvl="1"/>
            <a:r>
              <a:rPr lang="en-US" altLang="zh-CN" dirty="0" smtClean="0"/>
              <a:t>360buy的maven情况：</a:t>
            </a:r>
            <a:r>
              <a:rPr lang="en-US" altLang="zh-CN" dirty="0" smtClean="0">
                <a:hlinkClick r:id="rId3"/>
              </a:rPr>
              <a:t>http://cf.360buy-develop.com/pages/</a:t>
            </a:r>
            <a:r>
              <a:rPr lang="en-US" altLang="zh-CN" dirty="0" err="1" smtClean="0">
                <a:hlinkClick r:id="rId3"/>
              </a:rPr>
              <a:t>viewpage.action?pageId</a:t>
            </a:r>
            <a:r>
              <a:rPr lang="en-US" altLang="zh-CN" dirty="0" smtClean="0">
                <a:hlinkClick r:id="rId3"/>
              </a:rPr>
              <a:t>=2195480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Maven</a:t>
            </a:r>
            <a:r>
              <a:rPr lang="zh-CN" altLang="en-US" dirty="0" smtClean="0"/>
              <a:t>的基本原理和</a:t>
            </a:r>
            <a:r>
              <a:rPr lang="en-US" altLang="zh-CN" dirty="0" smtClean="0"/>
              <a:t>Maven2</a:t>
            </a:r>
            <a:r>
              <a:rPr lang="zh-CN" altLang="en-US" dirty="0" smtClean="0"/>
              <a:t>的新特性：</a:t>
            </a:r>
            <a:r>
              <a:rPr lang="en-US" altLang="zh-CN" dirty="0" smtClean="0">
                <a:hlinkClick r:id="rId4"/>
              </a:rPr>
              <a:t>http://cf.360buy-develop.com/pages/viewpage.action?pageId=2197354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428736"/>
            <a:ext cx="59912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5929330"/>
            <a:ext cx="5143500" cy="6381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4143380"/>
            <a:ext cx="6353175" cy="685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6245" y="4929198"/>
            <a:ext cx="5267325" cy="8953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分页查询两步：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altLang="zh-CN" smtClean="0"/>
              <a:t>Count</a:t>
            </a:r>
            <a:r>
              <a:rPr lang="en-US" altLang="zh-CN" dirty="0" smtClean="0"/>
              <a:t>统计出符合条件的记录数</a:t>
            </a:r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查询相应的符合条件的记录。</a:t>
            </a:r>
            <a:endParaRPr lang="en-US" altLang="zh-CN" dirty="0" smtClean="0"/>
          </a:p>
          <a:p>
            <a:r>
              <a:rPr lang="zh-CN" altLang="en-US" dirty="0" smtClean="0"/>
              <a:t>相关的对象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Query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en-US" altLang="zh-CN" dirty="0" err="1" smtClean="0">
                <a:sym typeface="Wingdings" pitchFamily="2" charset="2"/>
              </a:rPr>
              <a:t>BaseQuery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00B050"/>
                </a:solidFill>
              </a:rPr>
              <a:t>PaginatedList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en-US" altLang="zh-CN" dirty="0" err="1" smtClean="0">
                <a:sym typeface="Wingdings" pitchFamily="2" charset="2"/>
              </a:rPr>
              <a:t>PaginatedArrayList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显示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#</a:t>
            </a:r>
            <a:r>
              <a:rPr lang="en-US" altLang="zh-CN" dirty="0" err="1" smtClean="0">
                <a:sym typeface="Wingdings" pitchFamily="2" charset="2"/>
              </a:rPr>
              <a:t>showPage</a:t>
            </a:r>
            <a:r>
              <a:rPr lang="en-US" altLang="zh-CN" dirty="0" smtClean="0">
                <a:sym typeface="Wingdings" pitchFamily="2" charset="2"/>
              </a:rPr>
              <a:t>($</a:t>
            </a:r>
            <a:r>
              <a:rPr lang="en-US" altLang="zh-CN" dirty="0" err="1" smtClean="0">
                <a:sym typeface="Wingdings" pitchFamily="2" charset="2"/>
              </a:rPr>
              <a:t>JdUrl</a:t>
            </a:r>
            <a:r>
              <a:rPr lang="en-US" altLang="zh-CN" dirty="0" smtClean="0">
                <a:sym typeface="Wingdings" pitchFamily="2" charset="2"/>
              </a:rPr>
              <a:t> $</a:t>
            </a:r>
            <a:r>
              <a:rPr lang="en-US" altLang="zh-CN" dirty="0" err="1" smtClean="0">
                <a:sym typeface="Wingdings" pitchFamily="2" charset="2"/>
              </a:rPr>
              <a:t>PaginatedList</a:t>
            </a:r>
            <a:r>
              <a:rPr lang="en-US" altLang="zh-CN" dirty="0" smtClean="0">
                <a:sym typeface="Wingdings" pitchFamily="2" charset="2"/>
              </a:rPr>
              <a:t>) (</a:t>
            </a:r>
            <a:r>
              <a:rPr lang="en-US" altLang="zh-CN" dirty="0" err="1" smtClean="0">
                <a:sym typeface="Wingdings" pitchFamily="2" charset="2"/>
              </a:rPr>
              <a:t>在宏中定义的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分页查询和显示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142984"/>
            <a:ext cx="6320105" cy="4525963"/>
          </a:xfrm>
          <a:prstGeom prst="rect">
            <a:avLst/>
          </a:prstGeom>
          <a:noFill/>
          <a:ln w="34925">
            <a:solidFill>
              <a:schemeClr val="accent3"/>
            </a:solidFill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3503" y="1443049"/>
            <a:ext cx="7439025" cy="36290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42" y="1714488"/>
            <a:ext cx="7038975" cy="4781550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1736" y="2428868"/>
            <a:ext cx="5162550" cy="204787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命名规范以</a:t>
            </a:r>
            <a:r>
              <a:rPr lang="en-US" altLang="zh-CN" dirty="0" err="1" smtClean="0"/>
              <a:t>Java驼峰字为准则</a:t>
            </a:r>
            <a:r>
              <a:rPr lang="en-US" altLang="zh-CN" dirty="0" smtClean="0"/>
              <a:t>。</a:t>
            </a:r>
          </a:p>
          <a:p>
            <a:r>
              <a:rPr lang="zh-CN" altLang="en-US" dirty="0" smtClean="0"/>
              <a:t>如：</a:t>
            </a:r>
            <a:r>
              <a:rPr lang="en-US" altLang="zh-CN" dirty="0" err="1" smtClean="0"/>
              <a:t>UserDao、HttpClient</a:t>
            </a:r>
            <a:r>
              <a:rPr lang="en-US" altLang="zh-CN" dirty="0" smtClean="0"/>
              <a:t>、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命名规范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Schema一般是一个单词</a:t>
            </a:r>
            <a:r>
              <a:rPr lang="en-US" altLang="zh-CN" dirty="0" smtClean="0"/>
              <a:t>。</a:t>
            </a:r>
          </a:p>
          <a:p>
            <a:r>
              <a:rPr lang="zh-CN" altLang="en-US" dirty="0" smtClean="0"/>
              <a:t>表名是前缀</a:t>
            </a:r>
            <a:r>
              <a:rPr lang="en-US" altLang="zh-CN" dirty="0" smtClean="0"/>
              <a:t>_单词1 _单词2_单词3。一般后面最多3个单词。</a:t>
            </a:r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err="1" smtClean="0"/>
              <a:t>ware_shop_category</a:t>
            </a:r>
            <a:endParaRPr lang="en-US" altLang="zh-CN" dirty="0" smtClean="0"/>
          </a:p>
          <a:p>
            <a:r>
              <a:rPr lang="zh-CN" altLang="en-US" dirty="0" smtClean="0"/>
              <a:t>字段。主键用</a:t>
            </a:r>
            <a:r>
              <a:rPr lang="en-US" altLang="zh-CN" dirty="0" smtClean="0"/>
              <a:t>:id。</a:t>
            </a:r>
            <a:r>
              <a:rPr lang="en-US" altLang="zh-CN" dirty="0" err="1" smtClean="0"/>
              <a:t>外键：xx_id</a:t>
            </a:r>
            <a:r>
              <a:rPr lang="en-US" altLang="zh-CN" dirty="0" smtClean="0"/>
              <a:t>。</a:t>
            </a:r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err="1" smtClean="0"/>
              <a:t>id或者ware_id等等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每张表必须有：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created和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modified类型为日期的字段</a:t>
            </a:r>
            <a:r>
              <a:rPr lang="en-US" altLang="zh-CN" dirty="0" smtClean="0"/>
              <a:t>。</a:t>
            </a:r>
            <a:r>
              <a:rPr lang="zh-CN" altLang="en-US" dirty="0" smtClean="0"/>
              <a:t>更新记录的时候，必须更新</a:t>
            </a:r>
            <a:r>
              <a:rPr lang="en-US" altLang="zh-CN" dirty="0" smtClean="0"/>
              <a:t>modified</a:t>
            </a:r>
            <a:r>
              <a:rPr lang="zh-CN" altLang="en-US" smtClean="0"/>
              <a:t>字段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数据库命名规则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关联</a:t>
            </a:r>
            <a:r>
              <a:rPr lang="en-US" altLang="zh-CN" dirty="0" smtClean="0"/>
              <a:t>3</a:t>
            </a:r>
            <a:r>
              <a:rPr lang="zh-CN" altLang="zh-CN" dirty="0" smtClean="0"/>
              <a:t>张</a:t>
            </a:r>
            <a:r>
              <a:rPr lang="en-US" altLang="zh-CN" dirty="0" smtClean="0"/>
              <a:t>(</a:t>
            </a:r>
            <a:r>
              <a:rPr lang="zh-CN" altLang="zh-CN" dirty="0" smtClean="0"/>
              <a:t>包含</a:t>
            </a:r>
            <a:r>
              <a:rPr lang="en-US" altLang="zh-CN" dirty="0" smtClean="0"/>
              <a:t>)</a:t>
            </a:r>
            <a:r>
              <a:rPr lang="zh-CN" altLang="zh-CN" dirty="0" smtClean="0"/>
              <a:t>表以上的查询；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分步查询，拆分成多个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执行时间超过</a:t>
            </a:r>
            <a:r>
              <a:rPr lang="en-US" altLang="zh-CN" dirty="0" smtClean="0"/>
              <a:t>100ms</a:t>
            </a:r>
            <a:r>
              <a:rPr lang="zh-CN" altLang="zh-CN" dirty="0" smtClean="0"/>
              <a:t>以上；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，有必要时冗余，甚至通过搜索引擎实现。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一个事务内</a:t>
            </a:r>
            <a:r>
              <a:rPr lang="en-US" altLang="zh-CN" dirty="0" smtClean="0"/>
              <a:t>update(or delete) 100</a:t>
            </a:r>
            <a:r>
              <a:rPr lang="zh-CN" altLang="zh-CN" dirty="0" smtClean="0"/>
              <a:t>条以上；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多次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，一次</a:t>
            </a:r>
            <a:r>
              <a:rPr lang="en-US" altLang="zh-CN" dirty="0" smtClean="0"/>
              <a:t>update 100</a:t>
            </a:r>
            <a:r>
              <a:rPr lang="zh-CN" altLang="en-US" dirty="0" smtClean="0"/>
              <a:t>后提交后再</a:t>
            </a:r>
            <a:r>
              <a:rPr lang="en-US" altLang="zh-CN" dirty="0" smtClean="0"/>
              <a:t>update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一个事务内批量插入</a:t>
            </a:r>
            <a:r>
              <a:rPr lang="en-US" altLang="zh-CN" dirty="0" smtClean="0"/>
              <a:t>100</a:t>
            </a:r>
            <a:r>
              <a:rPr lang="zh-CN" altLang="zh-CN" dirty="0" smtClean="0"/>
              <a:t>条以上。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同上</a:t>
            </a:r>
            <a:endParaRPr lang="zh-CN" altLang="zh-CN" dirty="0" smtClean="0"/>
          </a:p>
          <a:p>
            <a:r>
              <a:rPr lang="zh-CN" altLang="en-US" dirty="0" smtClean="0"/>
              <a:t>严禁大事务，如果有更新大批量记录的需求，必须异步并拆分成多个事务执行。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避免加字段，可以使用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来实现。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Features</a:t>
            </a:r>
            <a:r>
              <a:rPr lang="zh-CN" altLang="en-US" dirty="0" smtClean="0"/>
              <a:t>就是一个大字段，以</a:t>
            </a:r>
            <a:r>
              <a:rPr lang="en-US" altLang="zh-CN" dirty="0" err="1" smtClean="0"/>
              <a:t>key:value</a:t>
            </a:r>
            <a:r>
              <a:rPr lang="zh-CN" altLang="en-US" dirty="0" smtClean="0"/>
              <a:t>对形式存多对</a:t>
            </a:r>
            <a:endParaRPr lang="en-US" altLang="zh-CN" dirty="0" smtClean="0"/>
          </a:p>
          <a:p>
            <a:r>
              <a:rPr lang="zh-CN" altLang="en-US" dirty="0" smtClean="0"/>
              <a:t>加字段避免设置成</a:t>
            </a:r>
            <a:r>
              <a:rPr lang="en-US" altLang="zh-CN" dirty="0" smtClean="0"/>
              <a:t>not null</a:t>
            </a:r>
          </a:p>
          <a:p>
            <a:r>
              <a:rPr lang="zh-CN" altLang="en-US" dirty="0" smtClean="0"/>
              <a:t>如果新加字段要索引的话，必须设定为</a:t>
            </a:r>
            <a:r>
              <a:rPr lang="en-US" altLang="zh-CN" dirty="0" smtClean="0"/>
              <a:t>Not null</a:t>
            </a:r>
          </a:p>
          <a:p>
            <a:pPr lvl="1"/>
            <a:r>
              <a:rPr lang="zh-CN" altLang="en-US" dirty="0" smtClean="0"/>
              <a:t>记录少于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允许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记录大于大于</a:t>
            </a:r>
            <a:r>
              <a:rPr lang="en-US" altLang="zh-CN" dirty="0" smtClean="0"/>
              <a:t>10000</a:t>
            </a:r>
          </a:p>
          <a:p>
            <a:pPr lvl="2"/>
            <a:r>
              <a:rPr lang="zh-CN" altLang="en-US" dirty="0" smtClean="0"/>
              <a:t>单独建表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或停机加字段和索引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加字段规范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所有Dao接口都是XxxDao形式，实现都是：XxxDaoImpl形式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实现要继承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BaseDao</a:t>
            </a:r>
            <a:endParaRPr lang="en-US" altLang="zh-CN" dirty="0" smtClean="0"/>
          </a:p>
          <a:p>
            <a:r>
              <a:rPr lang="en-US" altLang="zh-CN" dirty="0" err="1" smtClean="0"/>
              <a:t>Ibatis的SqlMap.xml文件一般以表名去前缀</a:t>
            </a:r>
            <a:r>
              <a:rPr lang="zh-CN" altLang="en-US" dirty="0" smtClean="0"/>
              <a:t>并且去掉</a:t>
            </a:r>
            <a:r>
              <a:rPr lang="en-US" altLang="zh-CN" dirty="0" smtClean="0"/>
              <a:t>“_”，</a:t>
            </a:r>
            <a:r>
              <a:rPr lang="en-US" altLang="zh-CN" dirty="0" err="1" smtClean="0"/>
              <a:t>改成驼峰字形式</a:t>
            </a:r>
            <a:r>
              <a:rPr lang="en-US" altLang="zh-CN" dirty="0" smtClean="0"/>
              <a:t>。</a:t>
            </a:r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 WareShopCategory.xml。</a:t>
            </a:r>
          </a:p>
          <a:p>
            <a:pPr lvl="1"/>
            <a:r>
              <a:rPr lang="en-US" altLang="zh-CN" dirty="0" err="1" smtClean="0"/>
              <a:t>Namespace为文件名前缀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如：namespace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WareShopCategory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Dao命名规范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命名规则同</a:t>
            </a:r>
            <a:r>
              <a:rPr lang="en-US" altLang="zh-CN" dirty="0" err="1" smtClean="0"/>
              <a:t>Dao的java类</a:t>
            </a:r>
            <a:r>
              <a:rPr lang="en-US" altLang="zh-CN" dirty="0" smtClean="0"/>
              <a:t>。</a:t>
            </a:r>
          </a:p>
          <a:p>
            <a:r>
              <a:rPr lang="en-US" altLang="zh-CN" dirty="0" smtClean="0"/>
              <a:t>Manager都要BaseManager.java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manager中手动开始事务</a:t>
            </a:r>
            <a:r>
              <a:rPr lang="en-US" altLang="zh-CN" dirty="0" smtClean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Manager命名规范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838325" y="1729581"/>
            <a:ext cx="54673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archetype:generate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创建项目</a:t>
            </a:r>
            <a:r>
              <a:rPr lang="en-US" altLang="zh-CN" dirty="0" smtClean="0"/>
              <a:t>。</a:t>
            </a:r>
          </a:p>
          <a:p>
            <a:pPr lvl="1"/>
            <a:r>
              <a:rPr lang="zh-CN" altLang="en-US" dirty="0" smtClean="0"/>
              <a:t>可以在项目目录中创建模块。另外还有：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archetype:create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DgroupId</a:t>
            </a:r>
            <a:r>
              <a:rPr lang="en-US" altLang="zh-CN" dirty="0" smtClean="0"/>
              <a:t>=com.360buy.catetory -</a:t>
            </a:r>
            <a:r>
              <a:rPr lang="en-US" altLang="zh-CN" dirty="0" err="1" smtClean="0"/>
              <a:t>DartifactId</a:t>
            </a:r>
            <a:r>
              <a:rPr lang="en-US" altLang="zh-CN" dirty="0" smtClean="0"/>
              <a:t>=my-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DarchetypeArtifactId</a:t>
            </a:r>
            <a:r>
              <a:rPr lang="en-US" altLang="zh-CN" dirty="0" smtClean="0"/>
              <a:t>=maven-archetype-</a:t>
            </a:r>
            <a:r>
              <a:rPr lang="en-US" altLang="zh-CN" dirty="0" err="1" smtClean="0"/>
              <a:t>webapp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archetype:create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DgroupId</a:t>
            </a:r>
            <a:r>
              <a:rPr lang="en-US" altLang="zh-CN" dirty="0" smtClean="0"/>
              <a:t>=com.360buy.pop.catetory -</a:t>
            </a:r>
            <a:r>
              <a:rPr lang="en-US" altLang="zh-CN" dirty="0" err="1" smtClean="0"/>
              <a:t>DartifactId</a:t>
            </a:r>
            <a:r>
              <a:rPr lang="en-US" altLang="zh-CN" dirty="0" smtClean="0"/>
              <a:t>=pop-</a:t>
            </a:r>
            <a:r>
              <a:rPr lang="en-US" altLang="zh-CN" dirty="0" err="1" smtClean="0"/>
              <a:t>catetory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mvn</a:t>
            </a:r>
            <a:r>
              <a:rPr lang="en-US" altLang="zh-CN" dirty="0" smtClean="0"/>
              <a:t> clean </a:t>
            </a:r>
            <a:r>
              <a:rPr lang="en-US" altLang="zh-CN" dirty="0" err="1" smtClean="0"/>
              <a:t>清除编译</a:t>
            </a:r>
            <a:endParaRPr lang="en-US" altLang="zh-CN" dirty="0" smtClean="0"/>
          </a:p>
          <a:p>
            <a:r>
              <a:rPr lang="en-US" altLang="zh-CN" dirty="0" err="1" smtClean="0"/>
              <a:t>mvn</a:t>
            </a:r>
            <a:r>
              <a:rPr lang="en-US" altLang="zh-CN" dirty="0" smtClean="0"/>
              <a:t> package </a:t>
            </a:r>
            <a:r>
              <a:rPr lang="en-US" altLang="zh-CN" dirty="0" err="1" smtClean="0"/>
              <a:t>重新编译、打包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一般建议带上</a:t>
            </a:r>
            <a:r>
              <a:rPr lang="en-US" altLang="zh-CN" dirty="0" smtClean="0"/>
              <a:t>-U -</a:t>
            </a:r>
            <a:r>
              <a:rPr lang="en-US" altLang="zh-CN" dirty="0" err="1" smtClean="0"/>
              <a:t>Dmaven.test.skip</a:t>
            </a:r>
            <a:r>
              <a:rPr lang="en-US" altLang="zh-CN" dirty="0" smtClean="0"/>
              <a:t>=true </a:t>
            </a:r>
            <a:r>
              <a:rPr lang="en-US" altLang="zh-CN" dirty="0" err="1" smtClean="0"/>
              <a:t>表示更新snapshot包和跳过测试</a:t>
            </a:r>
            <a:r>
              <a:rPr lang="en-US" altLang="zh-CN" dirty="0" smtClean="0"/>
              <a:t>。</a:t>
            </a:r>
          </a:p>
          <a:p>
            <a:r>
              <a:rPr lang="en-US" altLang="zh-CN" dirty="0" err="1" smtClean="0"/>
              <a:t>mvn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表示安装项目到本地仓库，使其它项目可以引用</a:t>
            </a:r>
            <a:r>
              <a:rPr lang="en-US" altLang="zh-CN" dirty="0" smtClean="0"/>
              <a:t>。</a:t>
            </a:r>
          </a:p>
          <a:p>
            <a:r>
              <a:rPr lang="en-US" altLang="zh-CN" dirty="0" err="1" smtClean="0"/>
              <a:t>关于packaging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en-US" altLang="zh-CN" dirty="0" err="1" smtClean="0"/>
              <a:t>pom、jar、war、ear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指定了</a:t>
            </a:r>
            <a:r>
              <a:rPr lang="en-US" altLang="zh-CN" dirty="0" smtClean="0"/>
              <a:t>packaging后，maven2才知道项目类型。</a:t>
            </a:r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Maven2的基本命令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命名规则同</a:t>
            </a:r>
            <a:r>
              <a:rPr lang="en-US" altLang="zh-CN" dirty="0" smtClean="0"/>
              <a:t>Manager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Service规范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2357430"/>
            <a:ext cx="569787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Action.java应该采取XxxAction这种规则</a:t>
            </a:r>
            <a:r>
              <a:rPr lang="en-US" altLang="zh-CN" dirty="0" smtClean="0"/>
              <a:t>。</a:t>
            </a:r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err="1" smtClean="0"/>
              <a:t>ExampleAction</a:t>
            </a:r>
            <a:endParaRPr lang="en-US" altLang="zh-CN" dirty="0" smtClean="0"/>
          </a:p>
          <a:p>
            <a:r>
              <a:rPr lang="en-US" altLang="zh-CN" dirty="0" err="1" smtClean="0"/>
              <a:t>struts.xml中建议采用通配符</a:t>
            </a:r>
            <a:r>
              <a:rPr lang="en-US" altLang="zh-CN" dirty="0" smtClean="0"/>
              <a:t>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vm文件放到</a:t>
            </a:r>
            <a:r>
              <a:rPr lang="en-US" altLang="zh-CN" dirty="0" smtClean="0"/>
              <a:t>/WEB-INF/</a:t>
            </a:r>
            <a:r>
              <a:rPr lang="en-US" altLang="zh-CN" dirty="0" err="1" smtClean="0"/>
              <a:t>目录下</a:t>
            </a:r>
            <a:r>
              <a:rPr lang="en-US" altLang="zh-CN" dirty="0" smtClean="0"/>
              <a:t>。</a:t>
            </a:r>
          </a:p>
          <a:p>
            <a:pPr lvl="1"/>
            <a:r>
              <a:rPr lang="en-US" altLang="zh-CN" dirty="0" err="1" smtClean="0"/>
              <a:t>一般采用</a:t>
            </a:r>
            <a:r>
              <a:rPr lang="en-US" altLang="zh-CN" dirty="0" smtClean="0"/>
              <a:t>：/package/</a:t>
            </a:r>
            <a:r>
              <a:rPr lang="en-US" altLang="zh-CN" dirty="0" err="1" smtClean="0"/>
              <a:t>method.action这种形式</a:t>
            </a:r>
            <a:r>
              <a:rPr lang="en-US" altLang="zh-CN" dirty="0" smtClean="0"/>
              <a:t>。</a:t>
            </a:r>
          </a:p>
          <a:p>
            <a:r>
              <a:rPr lang="zh-CN" altLang="en-US" dirty="0" smtClean="0"/>
              <a:t>一般有方法对，</a:t>
            </a:r>
            <a:r>
              <a:rPr lang="en-US" altLang="zh-CN" dirty="0" err="1" smtClean="0"/>
              <a:t>xx和doXx形式</a:t>
            </a:r>
            <a:r>
              <a:rPr lang="en-US" altLang="zh-CN" dirty="0" smtClean="0"/>
              <a:t>：</a:t>
            </a:r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err="1" smtClean="0"/>
              <a:t>add和doAdd</a:t>
            </a:r>
            <a:r>
              <a:rPr lang="en-US" altLang="zh-CN" dirty="0" smtClean="0"/>
              <a:t>。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dd表示准备</a:t>
            </a:r>
            <a:r>
              <a:rPr lang="zh-CN" altLang="en-US" dirty="0" smtClean="0"/>
              <a:t>新增，接受用户输入，</a:t>
            </a:r>
            <a:r>
              <a:rPr lang="en-US" altLang="zh-CN" dirty="0" err="1" smtClean="0"/>
              <a:t>doAdd表示用户完成输入，执行新增过程</a:t>
            </a:r>
            <a:r>
              <a:rPr lang="en-US" altLang="zh-CN" dirty="0" smtClean="0"/>
              <a:t>。</a:t>
            </a:r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Action命名规则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852936"/>
            <a:ext cx="547687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一般使用：</a:t>
            </a:r>
            <a:r>
              <a:rPr lang="en-US" altLang="zh-CN" dirty="0" err="1" smtClean="0"/>
              <a:t>method.vm这种形式</a:t>
            </a:r>
            <a:endParaRPr lang="en-US" altLang="zh-CN" dirty="0" smtClean="0"/>
          </a:p>
          <a:p>
            <a:r>
              <a:rPr lang="zh-CN" altLang="en-US" dirty="0" smtClean="0"/>
              <a:t>所以，</a:t>
            </a:r>
            <a:r>
              <a:rPr lang="en-US" altLang="zh-CN" dirty="0" err="1" smtClean="0"/>
              <a:t>method必须遵守java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method方法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如：方法为：xxYyZz，则有：xxYyZz.vm文件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同一个</a:t>
            </a:r>
            <a:r>
              <a:rPr lang="en-US" altLang="zh-CN" dirty="0" err="1" smtClean="0"/>
              <a:t>package目录下的vm，放到同一目录下</a:t>
            </a:r>
            <a:r>
              <a:rPr lang="en-US" altLang="zh-CN" dirty="0" smtClean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Vm命名规则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algn="ctr">
              <a:buNone/>
            </a:pPr>
            <a:r>
              <a:rPr lang="en-US" altLang="zh-CN" dirty="0" smtClean="0"/>
              <a:t>Q &amp; A</a:t>
            </a:r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项目管理一个原则：尽可能的配置化。</a:t>
            </a:r>
            <a:endParaRPr lang="en-US" altLang="zh-CN" dirty="0" smtClean="0"/>
          </a:p>
          <a:p>
            <a:r>
              <a:rPr lang="zh-CN" altLang="en-US" dirty="0" smtClean="0"/>
              <a:t>开发环境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本机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、测试环境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测试服务器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、生产环境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机房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等等不同环境下项目连接的数据库、memcached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ip等等可能不一样</a:t>
            </a:r>
            <a:r>
              <a:rPr lang="en-US" altLang="zh-CN" dirty="0" smtClean="0"/>
              <a:t>。</a:t>
            </a:r>
          </a:p>
          <a:p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resources目录中的文件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如：spring.xml、struts.xml等等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中，以占位符代替以前的实际配置</a:t>
            </a:r>
            <a:r>
              <a:rPr lang="en-US" altLang="zh-CN" dirty="0" smtClean="0"/>
              <a:t>。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pom.xml开启filtering，并增加id为</a:t>
            </a:r>
            <a:r>
              <a:rPr lang="en-US" altLang="zh-CN" dirty="0" smtClean="0"/>
              <a:t> development </a:t>
            </a:r>
            <a:r>
              <a:rPr lang="en-US" altLang="zh-CN" dirty="0" err="1" smtClean="0"/>
              <a:t>的profile。将占位符的value写入。一般来说</a:t>
            </a:r>
            <a:r>
              <a:rPr lang="en-US" altLang="zh-CN" dirty="0" smtClean="0"/>
              <a:t>， development </a:t>
            </a:r>
            <a:r>
              <a:rPr lang="en-US" altLang="zh-CN" dirty="0" err="1" smtClean="0"/>
              <a:t>的profile为默认值，是可以运行的</a:t>
            </a:r>
            <a:r>
              <a:rPr lang="en-US" altLang="zh-CN" dirty="0" smtClean="0"/>
              <a:t>。</a:t>
            </a:r>
          </a:p>
          <a:p>
            <a:pPr lvl="1"/>
            <a:r>
              <a:rPr lang="zh-CN" altLang="en-US" dirty="0" smtClean="0"/>
              <a:t>在用户主目录中的</a:t>
            </a:r>
            <a:r>
              <a:rPr lang="en-US" altLang="zh-CN" dirty="0" err="1" smtClean="0"/>
              <a:t>setting.xml中增加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id为production的profile，并且将需要覆盖的profile写入。并默认激活</a:t>
            </a:r>
            <a:r>
              <a:rPr lang="en-US" altLang="zh-CN" dirty="0" smtClean="0"/>
              <a:t> development 。</a:t>
            </a:r>
          </a:p>
          <a:p>
            <a:r>
              <a:rPr lang="zh-CN" altLang="en-US" dirty="0" smtClean="0"/>
              <a:t>使用。因为默认会激活</a:t>
            </a:r>
            <a:r>
              <a:rPr lang="en-US" altLang="zh-CN" dirty="0" smtClean="0"/>
              <a:t>development </a:t>
            </a:r>
            <a:r>
              <a:rPr lang="zh-CN" altLang="en-US" dirty="0" smtClean="0"/>
              <a:t>。所以在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package的时候，要指定profile，想使用哪个就激活，可以激活多个</a:t>
            </a:r>
            <a:r>
              <a:rPr lang="en-US" altLang="zh-CN" dirty="0" smtClean="0"/>
              <a:t>。</a:t>
            </a:r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Pyangsy,production</a:t>
            </a:r>
            <a:r>
              <a:rPr lang="en-US" altLang="zh-CN" dirty="0" smtClean="0"/>
              <a:t> package </a:t>
            </a:r>
            <a:r>
              <a:rPr lang="en-US" altLang="zh-CN" dirty="0" err="1" smtClean="0"/>
              <a:t>注意：在后面的profile中的值会覆盖前面的</a:t>
            </a:r>
            <a:r>
              <a:rPr lang="en-US" altLang="zh-CN" dirty="0" smtClean="0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 filtering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285860"/>
            <a:ext cx="44767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1428736"/>
            <a:ext cx="78581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1643050"/>
            <a:ext cx="59055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1538" y="3071810"/>
            <a:ext cx="5915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2976" y="2285992"/>
            <a:ext cx="63055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57356" y="2143116"/>
            <a:ext cx="52006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整体由</a:t>
            </a:r>
            <a:r>
              <a:rPr lang="en-US" altLang="zh-CN" dirty="0" smtClean="0"/>
              <a:t>Domain(</a:t>
            </a:r>
            <a:r>
              <a:rPr lang="en-US" altLang="zh-CN" dirty="0" err="1" smtClean="0"/>
              <a:t>POJO类、瘦客户端</a:t>
            </a:r>
            <a:r>
              <a:rPr lang="en-US" altLang="zh-CN" dirty="0" smtClean="0"/>
              <a:t>)、Dao(</a:t>
            </a:r>
            <a:r>
              <a:rPr lang="en-US" altLang="zh-CN" dirty="0" err="1" smtClean="0"/>
              <a:t>数据存取</a:t>
            </a:r>
            <a:r>
              <a:rPr lang="en-US" altLang="zh-CN" dirty="0" smtClean="0"/>
              <a:t>)、Manager(</a:t>
            </a:r>
            <a:r>
              <a:rPr lang="en-US" altLang="zh-CN" dirty="0" err="1" smtClean="0"/>
              <a:t>小事务</a:t>
            </a:r>
            <a:r>
              <a:rPr lang="en-US" altLang="zh-CN" dirty="0" smtClean="0"/>
              <a:t>)、Service(</a:t>
            </a:r>
            <a:r>
              <a:rPr lang="en-US" altLang="zh-CN" dirty="0" err="1" smtClean="0"/>
              <a:t>业务方法</a:t>
            </a:r>
            <a:r>
              <a:rPr lang="en-US" altLang="zh-CN" dirty="0" smtClean="0"/>
              <a:t>)、</a:t>
            </a:r>
            <a:r>
              <a:rPr lang="en-US" altLang="zh-CN" dirty="0" err="1" smtClean="0"/>
              <a:t>Action构成</a:t>
            </a:r>
            <a:r>
              <a:rPr lang="en-US" altLang="zh-CN" dirty="0" smtClean="0"/>
              <a:t>。</a:t>
            </a:r>
          </a:p>
          <a:p>
            <a:pPr lvl="1"/>
            <a:r>
              <a:rPr lang="zh-CN" altLang="en-US" dirty="0" smtClean="0"/>
              <a:t>这几层分别建立了对应的项目模块，一层一层依赖。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Dao里面是原子数据库访问方法</a:t>
            </a:r>
            <a:r>
              <a:rPr lang="en-US" altLang="zh-CN" dirty="0" smtClean="0"/>
              <a:t>。</a:t>
            </a:r>
          </a:p>
          <a:p>
            <a:pPr lvl="1"/>
            <a:r>
              <a:rPr lang="en-US" altLang="zh-CN" dirty="0" err="1" smtClean="0"/>
              <a:t>Manager里面调用多个Dao方法来完成一个事务</a:t>
            </a:r>
            <a:r>
              <a:rPr lang="en-US" altLang="zh-CN" dirty="0" smtClean="0"/>
              <a:t>。</a:t>
            </a:r>
          </a:p>
          <a:p>
            <a:pPr lvl="1"/>
            <a:r>
              <a:rPr lang="en-US" altLang="zh-CN" dirty="0" err="1" smtClean="0"/>
              <a:t>Service是与业务有关的、完整的页面</a:t>
            </a:r>
            <a:r>
              <a:rPr lang="zh-CN" altLang="en-US" dirty="0" smtClean="0"/>
              <a:t>流程。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Action是为Struts2服务，一般来说，一个action的方法先是数据组装、处理、验证后，再调用Service的方法，然后把Service返回的结果集写到值栈中。</a:t>
            </a:r>
          </a:p>
          <a:p>
            <a:r>
              <a:rPr lang="zh-CN" altLang="en-US" dirty="0" smtClean="0"/>
              <a:t>一般来说，不允许</a:t>
            </a:r>
            <a:r>
              <a:rPr lang="en-US" altLang="zh-CN" dirty="0" err="1" smtClean="0"/>
              <a:t>Action中调用Dao的方法</a:t>
            </a:r>
            <a:r>
              <a:rPr lang="zh-CN" altLang="en-US" dirty="0"/>
              <a:t>。</a:t>
            </a:r>
            <a:r>
              <a:rPr lang="en-US" altLang="zh-CN" dirty="0" err="1" smtClean="0"/>
              <a:t>但是允许Action可以调用Manager的方法</a:t>
            </a:r>
            <a:r>
              <a:rPr lang="zh-CN" altLang="en-US" dirty="0" smtClean="0"/>
              <a:t>；也允许</a:t>
            </a:r>
            <a:r>
              <a:rPr lang="en-US" altLang="zh-CN" dirty="0" err="1" smtClean="0"/>
              <a:t>Service中调用Dao的方法</a:t>
            </a:r>
            <a:r>
              <a:rPr lang="en-US" altLang="zh-CN" dirty="0" smtClean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857364"/>
            <a:ext cx="4286280" cy="32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  </a:t>
            </a:r>
            <a:r>
              <a:rPr lang="zh-CN" altLang="en-US" sz="2800" dirty="0" smtClean="0"/>
              <a:t>用户登录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928794" y="1500174"/>
            <a:ext cx="3500462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HttpRequest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4348" y="2285992"/>
            <a:ext cx="592935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Struts2 Action (</a:t>
            </a:r>
            <a:r>
              <a:rPr lang="en-US" altLang="zh-CN" dirty="0" err="1" smtClean="0"/>
              <a:t>数据验证、登录处理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rot="5400000">
            <a:off x="3500430" y="21073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矩形 7"/>
          <p:cNvSpPr/>
          <p:nvPr/>
        </p:nvSpPr>
        <p:spPr>
          <a:xfrm>
            <a:off x="714348" y="3143248"/>
            <a:ext cx="5929354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Service(</a:t>
            </a:r>
            <a:r>
              <a:rPr lang="en-US" altLang="zh-CN" dirty="0" err="1" smtClean="0"/>
              <a:t>多个读写操作来完成一个页面业务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8662" y="4071942"/>
            <a:ext cx="157163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14612" y="4071942"/>
            <a:ext cx="1428760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Company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11264" y="4071941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LoginHistory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28662" y="4857760"/>
            <a:ext cx="1571636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 Dao</a:t>
            </a:r>
          </a:p>
          <a:p>
            <a:pPr algn="ctr"/>
            <a:r>
              <a:rPr lang="en-US" altLang="zh-CN" dirty="0" err="1">
                <a:solidFill>
                  <a:srgbClr val="C00000"/>
                </a:solidFill>
              </a:rPr>
              <a:t>g</a:t>
            </a:r>
            <a:r>
              <a:rPr lang="en-US" altLang="zh-CN" dirty="0" err="1" smtClean="0">
                <a:solidFill>
                  <a:srgbClr val="C00000"/>
                </a:solidFill>
              </a:rPr>
              <a:t>etUser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43174" y="4857760"/>
            <a:ext cx="1643074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Company Dao</a:t>
            </a:r>
          </a:p>
          <a:p>
            <a:pPr algn="ctr"/>
            <a:r>
              <a:rPr lang="en-US" altLang="zh-CN" sz="1600" dirty="0" err="1" smtClean="0">
                <a:solidFill>
                  <a:srgbClr val="C00000"/>
                </a:solidFill>
              </a:rPr>
              <a:t>findCompany</a:t>
            </a:r>
            <a:endParaRPr lang="en-US" altLang="zh-CN" sz="1600" dirty="0" smtClean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2000" y="4857760"/>
            <a:ext cx="2214578" cy="15716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这里是一个事务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43438" y="5286388"/>
            <a:ext cx="1071570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200" dirty="0" smtClean="0"/>
              <a:t>Login Dao</a:t>
            </a:r>
          </a:p>
          <a:p>
            <a:pPr algn="ctr"/>
            <a:endParaRPr lang="en-US" altLang="zh-CN" sz="1200" dirty="0" smtClean="0"/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update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86446" y="5286388"/>
            <a:ext cx="928694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200" dirty="0" smtClean="0"/>
              <a:t>History Dao</a:t>
            </a:r>
          </a:p>
          <a:p>
            <a:pPr algn="ctr"/>
            <a:endParaRPr lang="en-US" altLang="zh-CN" sz="1200" dirty="0" smtClean="0"/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create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/>
          <p:cNvCxnSpPr>
            <a:stCxn id="5" idx="2"/>
            <a:endCxn id="8" idx="0"/>
          </p:cNvCxnSpPr>
          <p:nvPr/>
        </p:nvCxnSpPr>
        <p:spPr>
          <a:xfrm rot="5400000">
            <a:off x="3464711" y="292893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直接箭头连接符 20"/>
          <p:cNvCxnSpPr>
            <a:stCxn id="8" idx="2"/>
          </p:cNvCxnSpPr>
          <p:nvPr/>
        </p:nvCxnSpPr>
        <p:spPr>
          <a:xfrm rot="5400000">
            <a:off x="2268125" y="2661042"/>
            <a:ext cx="428628" cy="239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直接箭头连接符 22"/>
          <p:cNvCxnSpPr>
            <a:stCxn id="8" idx="2"/>
            <a:endCxn id="10" idx="0"/>
          </p:cNvCxnSpPr>
          <p:nvPr/>
        </p:nvCxnSpPr>
        <p:spPr>
          <a:xfrm rot="5400000">
            <a:off x="3339695" y="3732612"/>
            <a:ext cx="42862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" name="直接箭头连接符 26"/>
          <p:cNvCxnSpPr>
            <a:stCxn id="8" idx="2"/>
            <a:endCxn id="11" idx="0"/>
          </p:cNvCxnSpPr>
          <p:nvPr/>
        </p:nvCxnSpPr>
        <p:spPr>
          <a:xfrm>
            <a:off x="3679025" y="3643314"/>
            <a:ext cx="1875247" cy="428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直接箭头连接符 28"/>
          <p:cNvCxnSpPr>
            <a:stCxn id="9" idx="2"/>
            <a:endCxn id="13" idx="0"/>
          </p:cNvCxnSpPr>
          <p:nvPr/>
        </p:nvCxnSpPr>
        <p:spPr>
          <a:xfrm rot="5400000">
            <a:off x="1571604" y="471488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" name="直接箭头连接符 31"/>
          <p:cNvCxnSpPr>
            <a:stCxn id="10" idx="2"/>
            <a:endCxn id="14" idx="0"/>
          </p:cNvCxnSpPr>
          <p:nvPr/>
        </p:nvCxnSpPr>
        <p:spPr>
          <a:xfrm rot="16200000" flipH="1">
            <a:off x="3303975" y="4697024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直接箭头连接符 34"/>
          <p:cNvCxnSpPr>
            <a:stCxn id="11" idx="2"/>
            <a:endCxn id="15" idx="0"/>
          </p:cNvCxnSpPr>
          <p:nvPr/>
        </p:nvCxnSpPr>
        <p:spPr>
          <a:xfrm>
            <a:off x="5554272" y="4572007"/>
            <a:ext cx="125017" cy="285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直接箭头连接符 36"/>
          <p:cNvCxnSpPr>
            <a:stCxn id="15" idx="0"/>
            <a:endCxn id="16" idx="0"/>
          </p:cNvCxnSpPr>
          <p:nvPr/>
        </p:nvCxnSpPr>
        <p:spPr>
          <a:xfrm rot="16200000" flipH="1" flipV="1">
            <a:off x="5214942" y="4822041"/>
            <a:ext cx="42862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" name="直接箭头连接符 38"/>
          <p:cNvCxnSpPr>
            <a:stCxn id="15" idx="0"/>
            <a:endCxn id="17" idx="0"/>
          </p:cNvCxnSpPr>
          <p:nvPr/>
        </p:nvCxnSpPr>
        <p:spPr>
          <a:xfrm rot="16200000" flipH="1">
            <a:off x="5750727" y="4786322"/>
            <a:ext cx="42862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矩形 47"/>
          <p:cNvSpPr/>
          <p:nvPr/>
        </p:nvSpPr>
        <p:spPr>
          <a:xfrm>
            <a:off x="7072330" y="2285992"/>
            <a:ext cx="1357322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模板显示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5" idx="3"/>
            <a:endCxn id="48" idx="1"/>
          </p:cNvCxnSpPr>
          <p:nvPr/>
        </p:nvCxnSpPr>
        <p:spPr>
          <a:xfrm>
            <a:off x="6643702" y="250030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Struts2(velocity)+Spring 2+iBatis 2的结构</a:t>
            </a:r>
          </a:p>
          <a:p>
            <a:r>
              <a:rPr lang="zh-CN" altLang="en-US" dirty="0" smtClean="0"/>
              <a:t>重点关注：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必须要了解</a:t>
            </a:r>
            <a:r>
              <a:rPr lang="en-US" altLang="zh-CN" dirty="0" smtClean="0"/>
              <a:t>Struts2的相关知识，才能理解后面的。</a:t>
            </a:r>
          </a:p>
          <a:p>
            <a:pPr lvl="1"/>
            <a:r>
              <a:rPr lang="zh-CN" altLang="en-US" dirty="0" smtClean="0"/>
              <a:t>我们不采用</a:t>
            </a:r>
            <a:r>
              <a:rPr lang="en-US" altLang="zh-CN" dirty="0" err="1" smtClean="0"/>
              <a:t>Jsp作为模板，而是采用Velocity</a:t>
            </a:r>
            <a:r>
              <a:rPr lang="en-US" altLang="zh-CN" dirty="0" smtClean="0"/>
              <a:t>。</a:t>
            </a:r>
          </a:p>
          <a:p>
            <a:pPr lvl="1"/>
            <a:r>
              <a:rPr lang="en-US" altLang="zh-CN" dirty="0" smtClean="0"/>
              <a:t>Struts2的ObjectFactory由Spring来管理。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861</TotalTime>
  <Words>1228</Words>
  <Application>Microsoft Office PowerPoint</Application>
  <PresentationFormat>全屏显示(4:3)</PresentationFormat>
  <Paragraphs>219</Paragraphs>
  <Slides>33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聚合</vt:lpstr>
      <vt:lpstr>京东Java框架指南</vt:lpstr>
      <vt:lpstr>项目管理</vt:lpstr>
      <vt:lpstr>Maven2的基本命令</vt:lpstr>
      <vt:lpstr>Resource filtering</vt:lpstr>
      <vt:lpstr>示例</vt:lpstr>
      <vt:lpstr>项目结构</vt:lpstr>
      <vt:lpstr>示例</vt:lpstr>
      <vt:lpstr>示例  用户登录</vt:lpstr>
      <vt:lpstr>框架结构</vt:lpstr>
      <vt:lpstr>Jsp和Velocity template</vt:lpstr>
      <vt:lpstr>示例</vt:lpstr>
      <vt:lpstr>Velocity和工具类</vt:lpstr>
      <vt:lpstr>示例</vt:lpstr>
      <vt:lpstr>Ajax请求与乱码</vt:lpstr>
      <vt:lpstr>示例</vt:lpstr>
      <vt:lpstr>Session和Cookie</vt:lpstr>
      <vt:lpstr>示例 baseaction</vt:lpstr>
      <vt:lpstr>编辑内容最佳实践</vt:lpstr>
      <vt:lpstr>Url渲染</vt:lpstr>
      <vt:lpstr>示例</vt:lpstr>
      <vt:lpstr>分页查询和显示</vt:lpstr>
      <vt:lpstr>示例</vt:lpstr>
      <vt:lpstr>命名规范</vt:lpstr>
      <vt:lpstr>数据库命名规则</vt:lpstr>
      <vt:lpstr>SQL规范</vt:lpstr>
      <vt:lpstr>加字段规范</vt:lpstr>
      <vt:lpstr>Dao命名规范</vt:lpstr>
      <vt:lpstr>Manager命名规范</vt:lpstr>
      <vt:lpstr>示例</vt:lpstr>
      <vt:lpstr>Service规范</vt:lpstr>
      <vt:lpstr>Action命名规则</vt:lpstr>
      <vt:lpstr>Vm命名规则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京东Java框架指南</dc:title>
  <dc:creator>Administrator</dc:creator>
  <cp:lastModifiedBy>Bill Gates</cp:lastModifiedBy>
  <cp:revision>185</cp:revision>
  <dcterms:created xsi:type="dcterms:W3CDTF">2010-05-05T07:04:26Z</dcterms:created>
  <dcterms:modified xsi:type="dcterms:W3CDTF">2014-03-28T09:13:53Z</dcterms:modified>
</cp:coreProperties>
</file>