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3" r:id="rId19"/>
    <p:sldId id="276" r:id="rId20"/>
    <p:sldId id="277" r:id="rId21"/>
    <p:sldId id="278" r:id="rId22"/>
    <p:sldId id="27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05651-A83E-4C52-9BCC-D887F98648A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B32E-A86F-4CF4-A1DC-AF0A86C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B32E-A86F-4CF4-A1DC-AF0A86CE1A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351-0F59-89B1-9F81-65670269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4042-8158-027A-5F75-37A94CAFD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7B42-9B74-A7F1-A967-3036167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787E-277A-C1F8-55C0-DED133B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FC32-C0A8-37FB-BB7C-E9E7311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DEB-49FB-4C87-C2F5-A7F8A4E7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BC8F-10E0-8DB8-0B65-A6B7AFF1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79E1-9A39-596E-B50C-E49100C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A31C-DA17-5DB9-063F-7B8B9FBF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4AE4-A2A7-61C4-73F9-AE285941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36B64-9C7D-88C7-2E57-EBB502CE1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01AA-2E4F-0A12-BC72-F74D7215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7D73-4CB5-B8F2-2DC6-3383DEDE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B1C9-50AA-DEF9-2C28-074DB22E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8CB6-21CA-0398-CCD8-A6F5E614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0D32-AA48-88BC-E58A-F3B3A1CE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5B0-0A27-05A3-34F4-BBD8C557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648B-E4A8-B29C-5BEE-5CD10630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F941-7620-4821-C3F4-F02FCA6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B636-C151-48E5-C5A5-52AC6D6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CE4B-F1F1-20F1-53CB-04B75583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9D68-DB73-6BE6-6933-3A0DB4BB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9448-0497-8151-AC91-6D05F7AE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AB74-28FC-30AC-FCE6-45F125A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A2F5-E26B-BF5A-83C6-4C119090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9A5-815C-9493-011E-3551992C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3CF2-E40E-9264-10AD-612CA71EA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5C3B-190C-092B-4EDB-8A9FE4DA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1B662-8A0E-D9DE-E6FA-55FCCDEB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532FE-D7DC-D6E3-243D-495A490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7FB7-B3E7-6C7C-B24C-AF8C6C9E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D901-8C60-65CB-7547-B41E2642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5B3A-F089-E637-3416-B7129677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DE31D-45F4-9115-29FC-5F136236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4F1BC-9844-3D55-4E56-25F289976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F19BE-4DCE-E19B-9BDB-FF4B419B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B340-BE42-96BF-C97D-7D94250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6DD60-77A5-6F1B-485D-F5BA857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8659E-3AD3-67D7-C4B9-F89FFAB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9B6-245E-D74F-79D4-B96C2C5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9597-6044-388B-4E2B-B713B997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BAB32-913E-BEA5-B5AD-E573DC40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F14D-7C89-16EA-ECF6-4580803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F325B-0345-3881-161C-D24CDD1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167EE-18E4-C5E9-7680-FED8313F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D585-3538-C427-6494-0D25EED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7D77-2D57-8FB9-89E4-6B64B27B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F7F-13EA-F6CD-BC77-00F22045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F5D5F-7DC8-BD33-B451-0017545A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487F-C619-744F-03CD-AD748712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A9A7-CAA5-2FB5-D41E-90F1C0B0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A5E1-85FB-7EC0-A7E6-A5A17816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0DDB-F7F5-5142-FC1E-5F536110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3D93E-6E40-CDFB-212C-8FB0A21F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B79F-79D3-6BCC-8198-A505F4D0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7700-93F7-9E2D-7D7E-3C2C346F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C9C99-9D0C-C37C-52B7-51998583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3F9D-D1A1-8291-199C-CBE42022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626E-FF2F-7319-955E-0D16371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1621-14CA-CCE6-1607-A51A099D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B77A-9590-1978-0506-6DB963811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EE2C-57D8-486A-8F32-7BFDB5CE228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2D63-55A6-A6EF-9BE0-752409DC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FB15-8BB1-1568-9617-6622F0438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E439-29F6-496D-9834-D926F8473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ngineering.osu.edu/pages/viewpage.action?pageId=8654668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e.osu.edu/computing-services/resources/remote-access" TargetMode="External"/><Relationship Id="rId5" Type="http://schemas.openxmlformats.org/officeDocument/2006/relationships/hyperlink" Target="https://wiki.engineering.osu.edu/display/DOCS/COE-Net+Pulse+Secure+VPN+guide+for+macOS" TargetMode="External"/><Relationship Id="rId4" Type="http://schemas.openxmlformats.org/officeDocument/2006/relationships/hyperlink" Target="https://wiki.engineering.osu.edu/display/DOCS/COE-Net+Pulse+Secure+VPN+guide+for+Windows+O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iki.engineering.osu.edu/display/DOCS/FastX+v3+Install+Instructions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www.starnet.com/download/fastx-cli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tah.edu/lab/unix/unix-tutorial.html" TargetMode="External"/><Relationship Id="rId2" Type="http://schemas.openxmlformats.org/officeDocument/2006/relationships/hyperlink" Target="http://www.ee.surrey.ac.uk/Teaching/Un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2.ocean.washington.edu/unix.tutorial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 </a:t>
            </a:r>
            <a:br>
              <a:rPr lang="en-US" dirty="0"/>
            </a:br>
            <a:r>
              <a:rPr lang="en-US" dirty="0"/>
              <a:t>Programming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C9C9-FE72-E388-C2F6-CB0CC3FA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665-0EAD-CBD4-07A4-99FFD0C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folder – your project folder</a:t>
            </a:r>
          </a:p>
          <a:p>
            <a:r>
              <a:rPr lang="en-US" sz="2000" dirty="0"/>
              <a:t>Launch Visual Studio Code from the side bar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Click on open folder in VS code</a:t>
            </a:r>
          </a:p>
          <a:p>
            <a:r>
              <a:rPr lang="en-US" sz="2000" dirty="0"/>
              <a:t>Pick the newly created project folder</a:t>
            </a:r>
          </a:p>
        </p:txBody>
      </p:sp>
      <p:pic>
        <p:nvPicPr>
          <p:cNvPr id="8" name="Google Shape;104;p19">
            <a:extLst>
              <a:ext uri="{FF2B5EF4-FFF2-40B4-BE49-F238E27FC236}">
                <a16:creationId xmlns:a16="http://schemas.microsoft.com/office/drawing/2014/main" id="{C98C5F01-7B3E-3C4B-5672-B5E5C3CC31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257" y="2650516"/>
            <a:ext cx="3157843" cy="121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19">
            <a:extLst>
              <a:ext uri="{FF2B5EF4-FFF2-40B4-BE49-F238E27FC236}">
                <a16:creationId xmlns:a16="http://schemas.microsoft.com/office/drawing/2014/main" id="{36A73AD4-099D-8CBF-66BB-22D0818377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45241"/>
          <a:stretch/>
        </p:blipFill>
        <p:spPr>
          <a:xfrm>
            <a:off x="2717316" y="2650516"/>
            <a:ext cx="2900264" cy="121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9">
            <a:extLst>
              <a:ext uri="{FF2B5EF4-FFF2-40B4-BE49-F238E27FC236}">
                <a16:creationId xmlns:a16="http://schemas.microsoft.com/office/drawing/2014/main" id="{226D2AF2-CCD3-1C56-A7D9-20D5E03624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9385" b="7515"/>
          <a:stretch/>
        </p:blipFill>
        <p:spPr>
          <a:xfrm>
            <a:off x="1714239" y="5132262"/>
            <a:ext cx="3903341" cy="146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5;p19">
            <a:extLst>
              <a:ext uri="{FF2B5EF4-FFF2-40B4-BE49-F238E27FC236}">
                <a16:creationId xmlns:a16="http://schemas.microsoft.com/office/drawing/2014/main" id="{E9723831-59EE-54FC-41EB-6695727FEA3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9257" y="5132262"/>
            <a:ext cx="4813598" cy="1467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8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D731-3C56-B628-30DB-13D88B19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B47B-E75A-C4B5-C191-DD7D2B3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260"/>
          </a:xfrm>
        </p:spPr>
        <p:txBody>
          <a:bodyPr>
            <a:normAutofit/>
          </a:bodyPr>
          <a:lstStyle/>
          <a:p>
            <a:r>
              <a:rPr lang="en-US" sz="2400" dirty="0"/>
              <a:t>To start coding, create a new file in VS code</a:t>
            </a:r>
          </a:p>
          <a:p>
            <a:r>
              <a:rPr lang="en-US" sz="2400" dirty="0"/>
              <a:t>Name the file, ending with “.c”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your code in the newly created .c file</a:t>
            </a:r>
          </a:p>
        </p:txBody>
      </p:sp>
      <p:pic>
        <p:nvPicPr>
          <p:cNvPr id="4" name="Google Shape;114;p20">
            <a:extLst>
              <a:ext uri="{FF2B5EF4-FFF2-40B4-BE49-F238E27FC236}">
                <a16:creationId xmlns:a16="http://schemas.microsoft.com/office/drawing/2014/main" id="{512B884A-A8BF-0C2C-8E68-A6D1DAF3D3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1310" y="2880574"/>
            <a:ext cx="2434329" cy="159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0">
            <a:extLst>
              <a:ext uri="{FF2B5EF4-FFF2-40B4-BE49-F238E27FC236}">
                <a16:creationId xmlns:a16="http://schemas.microsoft.com/office/drawing/2014/main" id="{C547B30A-A8AB-A4FC-4557-0269B7AB84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57" y="2875485"/>
            <a:ext cx="2445492" cy="159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4;p21">
            <a:extLst>
              <a:ext uri="{FF2B5EF4-FFF2-40B4-BE49-F238E27FC236}">
                <a16:creationId xmlns:a16="http://schemas.microsoft.com/office/drawing/2014/main" id="{C8D6866C-EA4C-027F-60E9-0CCF1266E3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659" t="26287" r="6823" b="35974"/>
          <a:stretch/>
        </p:blipFill>
        <p:spPr>
          <a:xfrm>
            <a:off x="2601310" y="5147257"/>
            <a:ext cx="5595339" cy="1160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7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E22C-F2BE-E1CE-187B-1299C1AB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BEE8-9244-481E-B368-0856A84A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Terminal on the menu bar of VS code</a:t>
            </a:r>
          </a:p>
          <a:p>
            <a:r>
              <a:rPr lang="en-US" dirty="0"/>
              <a:t>Select New Terminal (An alternative to the actual terminal program, which might be easier to use.)</a:t>
            </a:r>
          </a:p>
          <a:p>
            <a:r>
              <a:rPr lang="en-US" dirty="0"/>
              <a:t>You can then compile and run your code</a:t>
            </a:r>
          </a:p>
        </p:txBody>
      </p:sp>
      <p:pic>
        <p:nvPicPr>
          <p:cNvPr id="4" name="Google Shape;122;p21">
            <a:extLst>
              <a:ext uri="{FF2B5EF4-FFF2-40B4-BE49-F238E27FC236}">
                <a16:creationId xmlns:a16="http://schemas.microsoft.com/office/drawing/2014/main" id="{03103397-FED6-AA25-C9B2-6631B6400A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8910"/>
          <a:stretch/>
        </p:blipFill>
        <p:spPr>
          <a:xfrm>
            <a:off x="1204635" y="4056694"/>
            <a:ext cx="3863701" cy="1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24C310-485E-EB42-CB35-A81F0B15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533" y="4050944"/>
            <a:ext cx="5416103" cy="15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3953-1C1A-BC02-DD23-134DD53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Student Linux Server – no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F913-3322-31CC-BFDA-7BD4502A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Setup </a:t>
            </a:r>
            <a:r>
              <a:rPr lang="en-US" dirty="0">
                <a:solidFill>
                  <a:srgbClr val="00B050"/>
                </a:solidFill>
              </a:rPr>
              <a:t>Pulse Secure VPN</a:t>
            </a:r>
            <a:r>
              <a:rPr lang="en-US" dirty="0"/>
              <a:t> for off-campus remote access</a:t>
            </a:r>
          </a:p>
          <a:p>
            <a:pPr lvl="1"/>
            <a:r>
              <a:rPr lang="en-US" dirty="0"/>
              <a:t>Download Pulse Secure VPN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Installation guide here:</a:t>
            </a:r>
          </a:p>
          <a:p>
            <a:pPr lvl="2"/>
            <a:r>
              <a:rPr lang="en-US" dirty="0">
                <a:hlinkClick r:id="rId4"/>
              </a:rPr>
              <a:t>Windows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MacOS</a:t>
            </a:r>
            <a:endParaRPr lang="en-US" dirty="0"/>
          </a:p>
          <a:p>
            <a:pPr lvl="1"/>
            <a:r>
              <a:rPr lang="en-US" dirty="0"/>
              <a:t>Download Duo Mobile (verification app)</a:t>
            </a:r>
          </a:p>
          <a:p>
            <a:pPr lvl="1"/>
            <a:r>
              <a:rPr lang="en-US" dirty="0"/>
              <a:t>Connect Pulse Secure VPN with your OSU student account</a:t>
            </a:r>
          </a:p>
          <a:p>
            <a:endParaRPr lang="en-US" dirty="0"/>
          </a:p>
          <a:p>
            <a:r>
              <a:rPr lang="en-US" dirty="0"/>
              <a:t>Open a </a:t>
            </a:r>
            <a:r>
              <a:rPr lang="en-US" dirty="0">
                <a:solidFill>
                  <a:srgbClr val="00B050"/>
                </a:solidFill>
              </a:rPr>
              <a:t>terminal</a:t>
            </a:r>
            <a:r>
              <a:rPr lang="en-US" dirty="0"/>
              <a:t> on your own computer</a:t>
            </a:r>
          </a:p>
          <a:p>
            <a:pPr lvl="1"/>
            <a:r>
              <a:rPr lang="en-US" dirty="0"/>
              <a:t>Windows: command prompt or PowerShell</a:t>
            </a:r>
          </a:p>
          <a:p>
            <a:pPr lvl="1"/>
            <a:r>
              <a:rPr lang="en-US" dirty="0"/>
              <a:t>MacOS: terminal</a:t>
            </a:r>
          </a:p>
          <a:p>
            <a:pPr lvl="1"/>
            <a:endParaRPr lang="en-US" dirty="0"/>
          </a:p>
          <a:p>
            <a:r>
              <a:rPr lang="en-US" dirty="0"/>
              <a:t>Remote access student Linux Server via </a:t>
            </a:r>
            <a:r>
              <a:rPr lang="en-US" dirty="0" err="1">
                <a:solidFill>
                  <a:srgbClr val="00B050"/>
                </a:solidFill>
              </a:rPr>
              <a:t>ssh</a:t>
            </a:r>
            <a:r>
              <a:rPr lang="en-US" dirty="0"/>
              <a:t> in terminal</a:t>
            </a:r>
          </a:p>
          <a:p>
            <a:pPr lvl="1"/>
            <a:r>
              <a:rPr lang="en-US" dirty="0"/>
              <a:t>Server address: stdlinux.coeit.osu.edu</a:t>
            </a:r>
          </a:p>
          <a:p>
            <a:pPr lvl="1"/>
            <a:r>
              <a:rPr lang="en-US" dirty="0"/>
              <a:t>Type the following command in your terminal: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name.number</a:t>
            </a:r>
            <a:r>
              <a:rPr lang="en-US" dirty="0">
                <a:solidFill>
                  <a:srgbClr val="0563C1"/>
                </a:solidFill>
              </a:rPr>
              <a:t>@stdlinux.coeit.osu.edu</a:t>
            </a:r>
            <a:endParaRPr lang="en-US" dirty="0"/>
          </a:p>
          <a:p>
            <a:pPr lvl="1"/>
            <a:r>
              <a:rPr lang="en-US" dirty="0"/>
              <a:t>Replace </a:t>
            </a:r>
            <a:r>
              <a:rPr lang="en-US" dirty="0" err="1"/>
              <a:t>name.number</a:t>
            </a:r>
            <a:r>
              <a:rPr lang="en-US" dirty="0"/>
              <a:t> with your OSU student username dot number, e.g., liang.693</a:t>
            </a:r>
          </a:p>
          <a:p>
            <a:pPr lvl="1"/>
            <a:r>
              <a:rPr lang="en-US" dirty="0"/>
              <a:t>Enter your OSU account password in the follow up prompt</a:t>
            </a:r>
          </a:p>
          <a:p>
            <a:pPr lvl="1"/>
            <a:r>
              <a:rPr lang="en-US" dirty="0"/>
              <a:t>Additional information on remote access: </a:t>
            </a:r>
            <a:r>
              <a:rPr lang="en-US" dirty="0">
                <a:hlinkClick r:id="rId6"/>
              </a:rPr>
              <a:t>https://cse.osu.edu/computing-services/resources/remote-access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F3697-3A47-7F70-505C-50DA37E22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359" y="2641107"/>
            <a:ext cx="5197963" cy="17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3953-1C1A-BC02-DD23-134DD536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Student Linux Server – with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F913-3322-31CC-BFDA-7BD4502A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361" cy="3217022"/>
          </a:xfrm>
        </p:spPr>
        <p:txBody>
          <a:bodyPr>
            <a:normAutofit/>
          </a:bodyPr>
          <a:lstStyle/>
          <a:p>
            <a:r>
              <a:rPr lang="en-US" sz="1600" dirty="0"/>
              <a:t>Setup </a:t>
            </a:r>
            <a:r>
              <a:rPr lang="en-US" sz="1600" dirty="0">
                <a:solidFill>
                  <a:srgbClr val="00B050"/>
                </a:solidFill>
              </a:rPr>
              <a:t>Pulse Secure VPN</a:t>
            </a:r>
            <a:r>
              <a:rPr lang="en-US" sz="1600" dirty="0"/>
              <a:t> for off-campus remote access</a:t>
            </a:r>
          </a:p>
          <a:p>
            <a:pPr lvl="1"/>
            <a:r>
              <a:rPr lang="en-US" sz="1400" dirty="0"/>
              <a:t>The same as previous slides</a:t>
            </a:r>
            <a:endParaRPr lang="en-US" sz="1600" dirty="0"/>
          </a:p>
          <a:p>
            <a:r>
              <a:rPr lang="en-US" sz="1600" dirty="0"/>
              <a:t>Setup </a:t>
            </a:r>
            <a:r>
              <a:rPr lang="en-US" sz="1600" dirty="0" err="1"/>
              <a:t>FastX</a:t>
            </a:r>
            <a:endParaRPr lang="en-US" sz="1600" dirty="0"/>
          </a:p>
          <a:p>
            <a:pPr lvl="1"/>
            <a:r>
              <a:rPr lang="en-US" sz="1400" dirty="0"/>
              <a:t>Download </a:t>
            </a:r>
            <a:r>
              <a:rPr lang="en-US" sz="1400" dirty="0" err="1"/>
              <a:t>FastX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here</a:t>
            </a:r>
            <a:endParaRPr lang="en-US" sz="1400" dirty="0"/>
          </a:p>
          <a:p>
            <a:pPr lvl="1"/>
            <a:r>
              <a:rPr lang="en-US" sz="1400" dirty="0" err="1"/>
              <a:t>FastX</a:t>
            </a:r>
            <a:r>
              <a:rPr lang="en-US" sz="1400" dirty="0"/>
              <a:t> installation guide </a:t>
            </a:r>
            <a:r>
              <a:rPr lang="en-US" sz="1400" dirty="0">
                <a:hlinkClick r:id="rId3"/>
              </a:rPr>
              <a:t>here</a:t>
            </a:r>
            <a:endParaRPr lang="en-US" sz="1800" dirty="0"/>
          </a:p>
          <a:p>
            <a:r>
              <a:rPr lang="en-US" sz="1600" dirty="0"/>
              <a:t>Remote access student Linux Server via </a:t>
            </a:r>
            <a:r>
              <a:rPr lang="en-US" sz="1600" dirty="0" err="1">
                <a:solidFill>
                  <a:srgbClr val="00B050"/>
                </a:solidFill>
              </a:rPr>
              <a:t>FastX</a:t>
            </a:r>
            <a:endParaRPr lang="en-US" sz="1600" dirty="0"/>
          </a:p>
          <a:p>
            <a:pPr lvl="1"/>
            <a:r>
              <a:rPr lang="en-US" sz="1400" dirty="0"/>
              <a:t>Create a </a:t>
            </a:r>
            <a:r>
              <a:rPr lang="en-US" sz="1400" dirty="0" err="1"/>
              <a:t>FastX</a:t>
            </a:r>
            <a:r>
              <a:rPr lang="en-US" sz="1400" dirty="0"/>
              <a:t> connection to student Linux server, replace the user with your own </a:t>
            </a:r>
            <a:r>
              <a:rPr lang="en-US" sz="1400" dirty="0" err="1"/>
              <a:t>name.number</a:t>
            </a:r>
            <a:endParaRPr lang="en-US" sz="1400" dirty="0"/>
          </a:p>
          <a:p>
            <a:pPr lvl="1"/>
            <a:r>
              <a:rPr lang="en-US" sz="1400" dirty="0"/>
              <a:t>Launch the connection by double click and enter your OSU student account’s password</a:t>
            </a:r>
          </a:p>
          <a:p>
            <a:pPr lvl="1"/>
            <a:r>
              <a:rPr lang="en-US" sz="1400" dirty="0"/>
              <a:t>After login, click on the </a:t>
            </a:r>
            <a:r>
              <a:rPr lang="en-US" sz="1400" b="1" dirty="0"/>
              <a:t>+ </a:t>
            </a:r>
            <a:r>
              <a:rPr lang="en-US" sz="1400" dirty="0"/>
              <a:t>button</a:t>
            </a:r>
          </a:p>
          <a:p>
            <a:pPr lvl="1"/>
            <a:r>
              <a:rPr lang="en-US" sz="1400" dirty="0"/>
              <a:t>Select MATE in the pop-up window to enter GUI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2809E-7585-BD30-B2E0-9CC790158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20" y="5141657"/>
            <a:ext cx="1987640" cy="161113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06DB8-A9FD-8E8C-F7FB-92261A29F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594" y="5750829"/>
            <a:ext cx="2169268" cy="95434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FA241-5C17-8E6B-DFFF-B4E171114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585" y="5141657"/>
            <a:ext cx="2512073" cy="160824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4E3A5-847D-A2EE-1547-7E72A3326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94" y="5141657"/>
            <a:ext cx="2403548" cy="43771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2C7BB01-5CD5-3B8E-269A-0D3C0662B58D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91338" y="4693858"/>
            <a:ext cx="2258250" cy="248486"/>
          </a:xfrm>
          <a:prstGeom prst="curvedConnector4">
            <a:avLst>
              <a:gd name="adj1" fmla="val 207"/>
              <a:gd name="adj2" fmla="val 191997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C034C84-D043-88A3-8C5F-79A801C1EA2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07661" y="4365812"/>
            <a:ext cx="1485707" cy="77584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968F6C9-0F78-CBF7-95E6-5E10BC7A2FA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33330" y="4612341"/>
            <a:ext cx="1858264" cy="1615660"/>
          </a:xfrm>
          <a:prstGeom prst="curvedConnector3">
            <a:avLst>
              <a:gd name="adj1" fmla="val 3166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AB35EF8-7A03-6003-2AF2-A616E57146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08813" y="4873584"/>
            <a:ext cx="1201772" cy="1072194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E093285-3E83-B950-C706-01DBBCE6B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734" y="1885478"/>
            <a:ext cx="3855802" cy="2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 – navigation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105;p16">
            <a:extLst>
              <a:ext uri="{FF2B5EF4-FFF2-40B4-BE49-F238E27FC236}">
                <a16:creationId xmlns:a16="http://schemas.microsoft.com/office/drawing/2014/main" id="{F2D6189A-686D-D330-7FA8-6C083168F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568909"/>
              </p:ext>
            </p:extLst>
          </p:nvPr>
        </p:nvGraphicFramePr>
        <p:xfrm>
          <a:off x="3142587" y="2672004"/>
          <a:ext cx="5906825" cy="314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ls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list files and directories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mkdir</a:t>
                      </a:r>
                      <a:r>
                        <a:rPr lang="en-US" sz="1700" dirty="0"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make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70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70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named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70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</a:t>
                      </a:r>
                      <a:endParaRPr sz="170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home-directory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cd </a:t>
                      </a:r>
                      <a:r>
                        <a:rPr lang="en-US" sz="1700" b="1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..</a:t>
                      </a:r>
                      <a:endParaRPr sz="1700" b="1" u="none" strike="noStrike" cap="none" dirty="0">
                        <a:solidFill>
                          <a:schemeClr val="tx1"/>
                        </a:solidFill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change to parent 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pwd</a:t>
                      </a:r>
                      <a:endParaRPr sz="170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the path of the current directory</a:t>
                      </a:r>
                      <a:endParaRPr sz="170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4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 – 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Google Shape;117;p18">
            <a:extLst>
              <a:ext uri="{FF2B5EF4-FFF2-40B4-BE49-F238E27FC236}">
                <a16:creationId xmlns:a16="http://schemas.microsoft.com/office/drawing/2014/main" id="{273F2853-A17F-3DAA-B6C4-CC088E303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187159"/>
              </p:ext>
            </p:extLst>
          </p:nvPr>
        </p:nvGraphicFramePr>
        <p:xfrm>
          <a:off x="2791750" y="2716250"/>
          <a:ext cx="6608500" cy="3260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cp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copy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and call it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mv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move or rename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rm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remove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rmdir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directory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remove an empty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directory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cat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less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display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 page at a time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grep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'keyword' 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search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for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keyword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725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touch </a:t>
                      </a:r>
                      <a:r>
                        <a:rPr lang="en-US" sz="1700" i="1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700" i="1" u="none" strike="noStrike" kern="1200" cap="none" dirty="0">
                        <a:solidFill>
                          <a:srgbClr val="000000"/>
                        </a:solidFill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Create a file named </a:t>
                      </a:r>
                      <a:r>
                        <a:rPr lang="en-US" sz="1700" i="1" u="none" strike="noStrike" kern="1200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700" i="1" u="none" strike="noStrike" kern="1200" cap="none" dirty="0">
                        <a:solidFill>
                          <a:srgbClr val="000000"/>
                        </a:solidFill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4023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UNIX/Linux Commands – redirect input/output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commands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122;p19">
            <a:extLst>
              <a:ext uri="{FF2B5EF4-FFF2-40B4-BE49-F238E27FC236}">
                <a16:creationId xmlns:a16="http://schemas.microsoft.com/office/drawing/2014/main" id="{7D5B041A-FD99-ED40-F107-826F90D58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368632"/>
              </p:ext>
            </p:extLst>
          </p:nvPr>
        </p:nvGraphicFramePr>
        <p:xfrm>
          <a:off x="2048435" y="2644588"/>
          <a:ext cx="8095129" cy="2956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5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</a:t>
                      </a:r>
                      <a:endParaRPr sz="1350" b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Meaning</a:t>
                      </a:r>
                      <a:endParaRPr sz="1350" b="1" u="none" strike="noStrike" cap="none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redirect standard output to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&gt;&gt;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append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standard output to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</a:t>
                      </a: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&lt; </a:t>
                      </a:r>
                      <a:r>
                        <a:rPr lang="en-US" sz="1700" i="1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redirect standard input from a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|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command2</a:t>
                      </a:r>
                      <a:endParaRPr sz="1350" u="none" strike="noStrike" cap="none" dirty="0">
                        <a:highlight>
                          <a:srgbClr val="FFFF00"/>
                        </a:highlight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pipe the output of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the input of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command2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cat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file1 file2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 &gt;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file0</a:t>
                      </a:r>
                      <a:endParaRPr sz="1350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concatenate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file1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and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file2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to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file0</a:t>
                      </a:r>
                      <a:endParaRPr sz="1350" i="1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sort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file</a:t>
                      </a:r>
                      <a:endParaRPr sz="1350" i="1" u="none" strike="noStrike" cap="none" dirty="0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sort </a:t>
                      </a:r>
                      <a:r>
                        <a:rPr lang="en-US" sz="1700" i="1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file</a:t>
                      </a: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 data line-by-line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solidFill>
                            <a:srgbClr val="000000"/>
                          </a:solidFill>
                          <a:latin typeface="+mj-lt"/>
                          <a:ea typeface="Ubuntu Mono"/>
                          <a:cs typeface="Ubuntu Mono"/>
                          <a:sym typeface="Ubuntu Mono"/>
                        </a:rPr>
                        <a:t>who</a:t>
                      </a:r>
                      <a:endParaRPr sz="1350" u="none" strike="noStrike" cap="none">
                        <a:latin typeface="+mj-lt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Ubuntu"/>
                          <a:cs typeface="Ubuntu"/>
                          <a:sym typeface="Ubuntu"/>
                        </a:rPr>
                        <a:t>list users currently logged in</a:t>
                      </a:r>
                      <a:endParaRPr sz="1350" u="none" strike="noStrike" cap="none" dirty="0">
                        <a:latin typeface="+mj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04;p20">
            <a:extLst>
              <a:ext uri="{FF2B5EF4-FFF2-40B4-BE49-F238E27FC236}">
                <a16:creationId xmlns:a16="http://schemas.microsoft.com/office/drawing/2014/main" id="{DEFD6818-4E23-30D5-F988-CAC81E4BFDAA}"/>
              </a:ext>
            </a:extLst>
          </p:cNvPr>
          <p:cNvSpPr txBox="1"/>
          <p:nvPr/>
        </p:nvSpPr>
        <p:spPr>
          <a:xfrm>
            <a:off x="2048435" y="5825879"/>
            <a:ext cx="8792545" cy="97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cat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file1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file2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| grep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keyword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Concatenate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file1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 and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file2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, then pipe the output to search for </a:t>
            </a:r>
            <a:r>
              <a:rPr lang="en-US" sz="2000" i="1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keyword</a:t>
            </a:r>
            <a:endParaRPr sz="2000" i="1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184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CDB5-A99B-86DC-21C1-52FCAE8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4C4-2B32-E51E-51F9-6D31290E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 give information about commands, C libraries, functions, and more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00B050"/>
                </a:solidFill>
              </a:rPr>
              <a:t>man &lt;name&gt; </a:t>
            </a:r>
            <a:r>
              <a:rPr lang="en-US" dirty="0"/>
              <a:t>at the terminal to read the manual</a:t>
            </a:r>
          </a:p>
          <a:p>
            <a:pPr lvl="1"/>
            <a:r>
              <a:rPr lang="en-US" dirty="0"/>
              <a:t>man </a:t>
            </a:r>
            <a:r>
              <a:rPr lang="en-US" dirty="0" err="1"/>
              <a:t>gcc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 </a:t>
            </a: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 </a:t>
            </a:r>
            <a:r>
              <a:rPr lang="en-US" dirty="0" err="1">
                <a:solidFill>
                  <a:srgbClr val="00B050"/>
                </a:solidFill>
              </a:rPr>
              <a:t>man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oogle Shape;104;p20">
            <a:extLst>
              <a:ext uri="{FF2B5EF4-FFF2-40B4-BE49-F238E27FC236}">
                <a16:creationId xmlns:a16="http://schemas.microsoft.com/office/drawing/2014/main" id="{3766FC96-CAA9-3391-44D3-25C93888B09D}"/>
              </a:ext>
            </a:extLst>
          </p:cNvPr>
          <p:cNvSpPr txBox="1"/>
          <p:nvPr/>
        </p:nvSpPr>
        <p:spPr>
          <a:xfrm>
            <a:off x="4290818" y="3937779"/>
            <a:ext cx="4814545" cy="97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Specifies the section numbers of the manual about </a:t>
            </a:r>
            <a:r>
              <a:rPr lang="en-US" sz="1800" dirty="0" err="1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printf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(e.g.,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executable programs,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2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system calls, </a:t>
            </a:r>
            <a:r>
              <a:rPr lang="en-US" sz="1800" b="1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3</a:t>
            </a:r>
            <a:r>
              <a:rPr lang="en-US" sz="1800" dirty="0">
                <a:solidFill>
                  <a:srgbClr val="0070C0"/>
                </a:solidFill>
                <a:latin typeface="+mj-lt"/>
                <a:ea typeface="Ubuntu"/>
                <a:cs typeface="Ubuntu"/>
                <a:sym typeface="Ubuntu"/>
              </a:rPr>
              <a:t> for library calls )</a:t>
            </a:r>
            <a:endParaRPr sz="1800" dirty="0">
              <a:solidFill>
                <a:srgbClr val="0070C0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43E7B46-BD22-AFBF-61EB-2310758A795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03929" y="4267200"/>
            <a:ext cx="1986889" cy="156600"/>
          </a:xfrm>
          <a:prstGeom prst="curvedConnector3">
            <a:avLst>
              <a:gd name="adj1" fmla="val 143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04;p20">
            <a:extLst>
              <a:ext uri="{FF2B5EF4-FFF2-40B4-BE49-F238E27FC236}">
                <a16:creationId xmlns:a16="http://schemas.microsoft.com/office/drawing/2014/main" id="{0EA81AB7-0C53-962E-9EE1-3F2E225240E8}"/>
              </a:ext>
            </a:extLst>
          </p:cNvPr>
          <p:cNvSpPr txBox="1"/>
          <p:nvPr/>
        </p:nvSpPr>
        <p:spPr>
          <a:xfrm>
            <a:off x="4290817" y="5372643"/>
            <a:ext cx="4814545" cy="6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Use man command to tell you how to use the man command</a:t>
            </a:r>
            <a:endParaRPr sz="1800" dirty="0">
              <a:solidFill>
                <a:srgbClr val="00B050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4307402-42A9-7316-EFB2-45077325A156}"/>
              </a:ext>
            </a:extLst>
          </p:cNvPr>
          <p:cNvCxnSpPr>
            <a:cxnSpLocks/>
          </p:cNvCxnSpPr>
          <p:nvPr/>
        </p:nvCxnSpPr>
        <p:spPr>
          <a:xfrm>
            <a:off x="2501153" y="5469910"/>
            <a:ext cx="1789664" cy="218915"/>
          </a:xfrm>
          <a:prstGeom prst="curvedConnector3">
            <a:avLst>
              <a:gd name="adj1" fmla="val 159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241C-F66E-F55A-E2A2-0BC5CF5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3BC0-BA91-68F0-1D36-0BC66BA4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Foreground processes: Press CONTROL and C</a:t>
            </a:r>
          </a:p>
          <a:p>
            <a:r>
              <a:rPr lang="en-US" dirty="0"/>
              <a:t>Background processes: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shows running programs</a:t>
            </a:r>
          </a:p>
          <a:p>
            <a:pPr lvl="1"/>
            <a:r>
              <a:rPr lang="en-US" dirty="0" err="1"/>
              <a:t>pkill</a:t>
            </a:r>
            <a:r>
              <a:rPr lang="en-US" dirty="0"/>
              <a:t> </a:t>
            </a:r>
            <a:r>
              <a:rPr lang="en-US" i="1" dirty="0"/>
              <a:t>program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Asks </a:t>
            </a:r>
            <a:r>
              <a:rPr lang="en-US" i="1" dirty="0"/>
              <a:t>program</a:t>
            </a:r>
            <a:r>
              <a:rPr lang="en-US" dirty="0"/>
              <a:t> to stop</a:t>
            </a:r>
          </a:p>
          <a:p>
            <a:pPr lvl="1"/>
            <a:r>
              <a:rPr lang="en-US" dirty="0" err="1"/>
              <a:t>pkill</a:t>
            </a:r>
            <a:r>
              <a:rPr lang="en-US" dirty="0"/>
              <a:t> -9 </a:t>
            </a:r>
            <a:r>
              <a:rPr lang="en-US" i="1" dirty="0"/>
              <a:t>program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Forces </a:t>
            </a:r>
            <a:r>
              <a:rPr lang="en-US" i="1" dirty="0"/>
              <a:t>program</a:t>
            </a:r>
            <a:r>
              <a:rPr lang="en-US" dirty="0"/>
              <a:t> to stop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DFB0-E75B-2A7E-F77D-205FDDC6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81C3-F958-B817-E72A-17E4551B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– Linux introduction</a:t>
            </a:r>
          </a:p>
          <a:p>
            <a:r>
              <a:rPr lang="en-US" dirty="0"/>
              <a:t>Windows Subsystem for Linux (WSL)</a:t>
            </a:r>
          </a:p>
          <a:p>
            <a:r>
              <a:rPr lang="en-US" dirty="0"/>
              <a:t>Setup Linux virtual machine</a:t>
            </a:r>
          </a:p>
          <a:p>
            <a:r>
              <a:rPr lang="en-US" dirty="0"/>
              <a:t>Student Linux server of OSU</a:t>
            </a:r>
          </a:p>
          <a:p>
            <a:r>
              <a:rPr lang="en-US" dirty="0"/>
              <a:t>UNIX/Linux commands</a:t>
            </a:r>
          </a:p>
          <a:p>
            <a:r>
              <a:rPr lang="en-US" dirty="0" err="1"/>
              <a:t>gcc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2271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685A-78FD-BC5D-D53C-11A6DB18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B2B-4587-54A5-7DA4-3A914F9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Editors</a:t>
            </a:r>
          </a:p>
          <a:p>
            <a:pPr lvl="1"/>
            <a:r>
              <a:rPr lang="en-US" dirty="0"/>
              <a:t>nano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endParaRPr lang="en-US" dirty="0"/>
          </a:p>
          <a:p>
            <a:r>
              <a:rPr lang="en-US" dirty="0"/>
              <a:t>Graphic Editors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Text Editor </a:t>
            </a:r>
          </a:p>
          <a:p>
            <a:pPr lvl="1"/>
            <a:r>
              <a:rPr lang="en-US" dirty="0"/>
              <a:t>Emacs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F97B-1F79-D012-0846-2D7CD716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9D1E-3024-F740-F5D6-61DD09A5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u="sng" strike="noStrike" cap="none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2"/>
              </a:rPr>
              <a:t>http://www.ee.surrey.ac.uk/Teaching/Unix</a:t>
            </a:r>
            <a:endParaRPr lang="en-US" sz="2800" i="0" u="sng" strike="noStrike" cap="none" dirty="0">
              <a:solidFill>
                <a:srgbClr val="0000FF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3"/>
              </a:rPr>
              <a:t>http://www.math.utah.edu/lab/unix/unix-tutorial.html</a:t>
            </a:r>
            <a:endParaRPr lang="en-US" sz="1000" dirty="0">
              <a:solidFill>
                <a:schemeClr val="dk1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+mj-lt"/>
                <a:ea typeface="Ubuntu Mono"/>
                <a:cs typeface="Ubuntu Mono"/>
                <a:sym typeface="Ubuntu Mono"/>
                <a:hlinkClick r:id="rId4"/>
              </a:rPr>
              <a:t>http://www2.ocean.washington.edu/unix.tutorial.html</a:t>
            </a:r>
            <a:endParaRPr lang="en-US" sz="1000" dirty="0">
              <a:solidFill>
                <a:schemeClr val="dk1"/>
              </a:solidFill>
              <a:latin typeface="+mj-lt"/>
              <a:ea typeface="Ubuntu Mono"/>
              <a:cs typeface="Ubuntu Mono"/>
              <a:sym typeface="Ubuntu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D62-24F6-D8C6-271B-D7925FA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Source Code and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61FF-3D8C-A50D-1162-56AA9C24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5410"/>
          </a:xfrm>
        </p:spPr>
        <p:txBody>
          <a:bodyPr/>
          <a:lstStyle/>
          <a:p>
            <a:r>
              <a:rPr lang="en-US" dirty="0"/>
              <a:t>Open a terminal</a:t>
            </a:r>
          </a:p>
          <a:p>
            <a:r>
              <a:rPr lang="en-US" dirty="0"/>
              <a:t>Navigate to the folder storing your source code (e.g., /home/liang.693/slides/CSE2451/test) with cd command</a:t>
            </a:r>
          </a:p>
          <a:p>
            <a:r>
              <a:rPr lang="en-US" dirty="0"/>
              <a:t>Use </a:t>
            </a:r>
            <a:r>
              <a:rPr lang="en-US" dirty="0" err="1"/>
              <a:t>gcc</a:t>
            </a:r>
            <a:r>
              <a:rPr lang="en-US" dirty="0"/>
              <a:t> to build your program (enter the following </a:t>
            </a:r>
            <a:r>
              <a:rPr lang="en-US" dirty="0" err="1"/>
              <a:t>cmd</a:t>
            </a:r>
            <a:r>
              <a:rPr lang="en-US" dirty="0"/>
              <a:t> in terminal):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4478-E6F0-1C76-5E94-75BCD14A1EF8}"/>
              </a:ext>
            </a:extLst>
          </p:cNvPr>
          <p:cNvSpPr txBox="1"/>
          <p:nvPr/>
        </p:nvSpPr>
        <p:spPr>
          <a:xfrm>
            <a:off x="3112488" y="4507231"/>
            <a:ext cx="578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  </a:t>
            </a:r>
            <a:r>
              <a:rPr lang="en-US" sz="2800" dirty="0" err="1">
                <a:highlight>
                  <a:srgbClr val="C0C0C0"/>
                </a:highlight>
              </a:rPr>
              <a:t>hello.c</a:t>
            </a:r>
            <a:r>
              <a:rPr lang="en-US" sz="2800" dirty="0">
                <a:highlight>
                  <a:srgbClr val="C0C0C0"/>
                </a:highlight>
              </a:rPr>
              <a:t>  –o  </a:t>
            </a:r>
            <a:r>
              <a:rPr lang="en-US" sz="2800" dirty="0" err="1">
                <a:highlight>
                  <a:srgbClr val="C0C0C0"/>
                </a:highlight>
              </a:rPr>
              <a:t>myprogram</a:t>
            </a:r>
            <a:r>
              <a:rPr lang="en-US" sz="2800" dirty="0">
                <a:highlight>
                  <a:srgbClr val="C0C0C0"/>
                </a:highlight>
              </a:rPr>
              <a:t>  –std=c99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8259-39D6-429F-6B91-3E2E850DA138}"/>
              </a:ext>
            </a:extLst>
          </p:cNvPr>
          <p:cNvSpPr txBox="1"/>
          <p:nvPr/>
        </p:nvSpPr>
        <p:spPr>
          <a:xfrm>
            <a:off x="972673" y="5464421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tools:</a:t>
            </a:r>
          </a:p>
          <a:p>
            <a:r>
              <a:rPr lang="en-US" dirty="0" err="1"/>
              <a:t>gcc</a:t>
            </a:r>
            <a:r>
              <a:rPr lang="en-US" dirty="0"/>
              <a:t>/clang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70811-AAAC-DE03-5080-0790538DF6A0}"/>
              </a:ext>
            </a:extLst>
          </p:cNvPr>
          <p:cNvSpPr txBox="1"/>
          <p:nvPr/>
        </p:nvSpPr>
        <p:spPr>
          <a:xfrm>
            <a:off x="3153336" y="5509614"/>
            <a:ext cx="1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1E119-A260-5FD1-7D7C-D890E168F8D8}"/>
              </a:ext>
            </a:extLst>
          </p:cNvPr>
          <p:cNvSpPr txBox="1"/>
          <p:nvPr/>
        </p:nvSpPr>
        <p:spPr>
          <a:xfrm>
            <a:off x="4755778" y="5464419"/>
            <a:ext cx="285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 </a:t>
            </a:r>
            <a:r>
              <a:rPr lang="en-US" dirty="0" err="1"/>
              <a:t>myprogram</a:t>
            </a:r>
            <a:r>
              <a:rPr lang="en-US" dirty="0"/>
              <a:t>: </a:t>
            </a:r>
          </a:p>
          <a:p>
            <a:r>
              <a:rPr lang="en-US" dirty="0"/>
              <a:t>-o specifying the following argument (</a:t>
            </a:r>
            <a:r>
              <a:rPr lang="en-US" dirty="0" err="1"/>
              <a:t>myprogram</a:t>
            </a:r>
            <a:r>
              <a:rPr lang="en-US" dirty="0"/>
              <a:t>) is the name of the output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55189-1EAD-C1A8-2979-8FCD923F81B8}"/>
              </a:ext>
            </a:extLst>
          </p:cNvPr>
          <p:cNvSpPr txBox="1"/>
          <p:nvPr/>
        </p:nvSpPr>
        <p:spPr>
          <a:xfrm>
            <a:off x="7763436" y="5464419"/>
            <a:ext cx="347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-std=c99: </a:t>
            </a:r>
          </a:p>
          <a:p>
            <a:r>
              <a:rPr lang="en-US" dirty="0"/>
              <a:t>specifying which standard (c99) the </a:t>
            </a:r>
            <a:r>
              <a:rPr lang="en-US" dirty="0" err="1"/>
              <a:t>gcc</a:t>
            </a:r>
            <a:r>
              <a:rPr lang="en-US" dirty="0"/>
              <a:t> compiler should use to convert the C code to executable program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684D592-BD17-6A36-BF0C-C32F26AA17CE}"/>
              </a:ext>
            </a:extLst>
          </p:cNvPr>
          <p:cNvSpPr/>
          <p:nvPr/>
        </p:nvSpPr>
        <p:spPr>
          <a:xfrm rot="5400000">
            <a:off x="3509682" y="4124199"/>
            <a:ext cx="170330" cy="64633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ECDFA7B-6900-6BCD-1B0F-2EFD5C8139E0}"/>
              </a:ext>
            </a:extLst>
          </p:cNvPr>
          <p:cNvSpPr/>
          <p:nvPr/>
        </p:nvSpPr>
        <p:spPr>
          <a:xfrm rot="5400000">
            <a:off x="6304646" y="2096591"/>
            <a:ext cx="170332" cy="4701550"/>
          </a:xfrm>
          <a:prstGeom prst="leftBrace">
            <a:avLst>
              <a:gd name="adj1" fmla="val 8333"/>
              <a:gd name="adj2" fmla="val 5114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BF45B-531A-7825-F614-40F57791ABDA}"/>
              </a:ext>
            </a:extLst>
          </p:cNvPr>
          <p:cNvSpPr txBox="1"/>
          <p:nvPr/>
        </p:nvSpPr>
        <p:spPr>
          <a:xfrm>
            <a:off x="1425388" y="3801035"/>
            <a:ext cx="2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we are running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2D251-B9C6-7958-FB7B-ABDCD0D0D56E}"/>
              </a:ext>
            </a:extLst>
          </p:cNvPr>
          <p:cNvSpPr txBox="1"/>
          <p:nvPr/>
        </p:nvSpPr>
        <p:spPr>
          <a:xfrm>
            <a:off x="4576482" y="3801035"/>
            <a:ext cx="521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arguments we are passing to the program (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FDD3D-4DC3-A2BC-D6FC-018B55372BC5}"/>
              </a:ext>
            </a:extLst>
          </p:cNvPr>
          <p:cNvCxnSpPr>
            <a:stCxn id="11" idx="2"/>
          </p:cNvCxnSpPr>
          <p:nvPr/>
        </p:nvCxnSpPr>
        <p:spPr>
          <a:xfrm>
            <a:off x="2696135" y="4170367"/>
            <a:ext cx="898712" cy="191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207972-3BB3-B5F3-E954-6CB0715FCEA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06671" y="4170367"/>
            <a:ext cx="875542" cy="176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BEFC3A-68B3-DA06-BCD6-650E12AF2C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52603" y="5017572"/>
            <a:ext cx="1347385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95381-BB75-51B5-96F2-B02A260566E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40525" y="5062765"/>
            <a:ext cx="770962" cy="446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AE2BA6-88AD-A294-96DF-98476A9A20A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18094" y="4975412"/>
            <a:ext cx="363073" cy="489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274A0-0ACE-42E1-CCF3-B18E6C118C6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216153" y="4939553"/>
            <a:ext cx="1284196" cy="524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5BF-A7BD-7D3B-4C2D-80BE747A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Source Code and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0B20-7841-2B24-CAF7-1EB24A54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compilation/build of the program -&gt; no return error message displays in terminal</a:t>
            </a:r>
          </a:p>
          <a:p>
            <a:r>
              <a:rPr lang="en-US" dirty="0"/>
              <a:t>The output program file should be at the same directory of the source code unless specified otherwise</a:t>
            </a:r>
          </a:p>
          <a:p>
            <a:r>
              <a:rPr lang="en-US" dirty="0"/>
              <a:t>At the directory of the executable program file (named “</a:t>
            </a:r>
            <a:r>
              <a:rPr lang="en-US" dirty="0" err="1"/>
              <a:t>myprogram</a:t>
            </a:r>
            <a:r>
              <a:rPr lang="en-US" dirty="0"/>
              <a:t>”), run the following command in terminal: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EFDA-0250-A3F5-6C37-49E53B01677A}"/>
              </a:ext>
            </a:extLst>
          </p:cNvPr>
          <p:cNvSpPr txBox="1"/>
          <p:nvPr/>
        </p:nvSpPr>
        <p:spPr>
          <a:xfrm>
            <a:off x="3202641" y="4803634"/>
            <a:ext cx="578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./</a:t>
            </a:r>
            <a:r>
              <a:rPr lang="en-US" sz="2800" dirty="0" err="1">
                <a:highlight>
                  <a:srgbClr val="C0C0C0"/>
                </a:highlight>
              </a:rPr>
              <a:t>myprogram</a:t>
            </a:r>
            <a:endParaRPr 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9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E281-1C41-D49F-7D03-C6FB9699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CD7A-74D6-68B6-FFDF-9791F5E6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is a multi-user and multi-tasking operating system</a:t>
            </a:r>
          </a:p>
          <a:p>
            <a:pPr lvl="1"/>
            <a:r>
              <a:rPr lang="en-US" dirty="0"/>
              <a:t>Multi-user: Multiple users can use the system at the same time</a:t>
            </a:r>
          </a:p>
          <a:p>
            <a:pPr lvl="1"/>
            <a:r>
              <a:rPr lang="en-US" dirty="0"/>
              <a:t>Multi-tasking: Multiple processes (programs) can run at the same time</a:t>
            </a:r>
          </a:p>
          <a:p>
            <a:endParaRPr lang="en-US" dirty="0"/>
          </a:p>
          <a:p>
            <a:r>
              <a:rPr lang="en-US" dirty="0"/>
              <a:t>UNIX is originally developed with assembly language and later reimplemented with C – C starts to gain popularity</a:t>
            </a:r>
          </a:p>
          <a:p>
            <a:endParaRPr lang="en-US" dirty="0"/>
          </a:p>
          <a:p>
            <a:r>
              <a:rPr lang="en-US" dirty="0"/>
              <a:t>Our course’s programming environment is UNIX/Linux</a:t>
            </a:r>
          </a:p>
        </p:txBody>
      </p:sp>
    </p:spTree>
    <p:extLst>
      <p:ext uri="{BB962C8B-B14F-4D97-AF65-F5344CB8AC3E}">
        <p14:creationId xmlns:p14="http://schemas.microsoft.com/office/powerpoint/2010/main" val="6309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AD7-71BD-B92B-D8C0-3C7BB5AE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access to UNIX?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7705-BEA3-4B70-7A1D-16D682FC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has some free version for development use</a:t>
            </a:r>
          </a:p>
          <a:p>
            <a:r>
              <a:rPr lang="en-US" dirty="0"/>
              <a:t>Use Linux instead of UNIX, it’s a “clone” of UNIX without using its code, a free and open-source alternative to proprietary UNIX system</a:t>
            </a:r>
          </a:p>
          <a:p>
            <a:pPr lvl="1"/>
            <a:r>
              <a:rPr lang="en-US" dirty="0"/>
              <a:t>Install Windows Subsystem for Linux (WSL) with default Ubuntu distribution of Linux (</a:t>
            </a:r>
            <a:r>
              <a:rPr lang="en-US" u="sng" dirty="0">
                <a:solidFill>
                  <a:schemeClr val="hlink"/>
                </a:solidFill>
                <a:latin typeface="+mj-lt"/>
                <a:ea typeface="Ubuntu"/>
                <a:cs typeface="Ubuntu"/>
                <a:sym typeface="Ubuntu"/>
                <a:hlinkClick r:id="rId3"/>
              </a:rPr>
              <a:t>https://docs.microsoft.com/en-us/windows/wsl/install-win10</a:t>
            </a:r>
            <a:r>
              <a:rPr lang="en-US" dirty="0"/>
              <a:t>) – no graphic user interface</a:t>
            </a:r>
          </a:p>
          <a:p>
            <a:pPr lvl="1"/>
            <a:r>
              <a:rPr lang="en-US" dirty="0"/>
              <a:t>Install a Linux virtual machine (preinstalled virtual machine image is provided on carmen) – with graphic user interface</a:t>
            </a:r>
          </a:p>
          <a:p>
            <a:pPr lvl="1"/>
            <a:r>
              <a:rPr lang="en-US" dirty="0"/>
              <a:t>OSU provides student Linux server for students to use - supports both </a:t>
            </a:r>
            <a:r>
              <a:rPr lang="en-US" dirty="0" err="1"/>
              <a:t>ssh</a:t>
            </a:r>
            <a:r>
              <a:rPr lang="en-US" dirty="0"/>
              <a:t> access and GUI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2A06-086E-96EE-4BC7-9A5F298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Linux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22F-990B-A5EA-67DD-700E3CCD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958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This is a virtual machine with Ubuntu OS that contains a complete development environment for C</a:t>
            </a:r>
          </a:p>
          <a:p>
            <a:r>
              <a:rPr lang="en-US" sz="1800" dirty="0"/>
              <a:t>Download and Install </a:t>
            </a:r>
            <a:r>
              <a:rPr lang="en-US" sz="1800" dirty="0">
                <a:hlinkClick r:id="rId2"/>
              </a:rPr>
              <a:t>VirtualBox</a:t>
            </a:r>
            <a:endParaRPr lang="en-US" sz="1800" dirty="0"/>
          </a:p>
          <a:p>
            <a:r>
              <a:rPr lang="en-US" sz="1800" dirty="0"/>
              <a:t>Download the virtual machine image from the class page</a:t>
            </a:r>
          </a:p>
          <a:p>
            <a:r>
              <a:rPr lang="en-US" sz="1800" dirty="0"/>
              <a:t>Load virtual machine image</a:t>
            </a:r>
          </a:p>
          <a:p>
            <a:pPr lvl="1"/>
            <a:r>
              <a:rPr lang="en-US" sz="1600" dirty="0"/>
              <a:t>Open VirtualBox</a:t>
            </a:r>
          </a:p>
          <a:p>
            <a:pPr lvl="1"/>
            <a:r>
              <a:rPr lang="en-US" sz="1600" dirty="0"/>
              <a:t>Select File -&gt; Import Appliance</a:t>
            </a:r>
          </a:p>
          <a:p>
            <a:pPr lvl="1"/>
            <a:r>
              <a:rPr lang="en-US" sz="1600" dirty="0"/>
              <a:t>Select virtual machine image you downloaded</a:t>
            </a:r>
          </a:p>
          <a:p>
            <a:pPr lvl="1"/>
            <a:r>
              <a:rPr lang="en-US" sz="1600" dirty="0"/>
              <a:t>Complete the import</a:t>
            </a:r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8112C270-7799-8CE8-8207-60E12185C9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150"/>
          <a:stretch/>
        </p:blipFill>
        <p:spPr>
          <a:xfrm>
            <a:off x="6908265" y="5214600"/>
            <a:ext cx="4378574" cy="10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0057C683-69C8-82B3-A8BB-B01857F395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265" y="3978264"/>
            <a:ext cx="4893851" cy="1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4;p14">
            <a:extLst>
              <a:ext uri="{FF2B5EF4-FFF2-40B4-BE49-F238E27FC236}">
                <a16:creationId xmlns:a16="http://schemas.microsoft.com/office/drawing/2014/main" id="{4EC2E7F6-FBDB-C8B5-2D8E-CA97631622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224" t="20634" r="5113"/>
          <a:stretch/>
        </p:blipFill>
        <p:spPr>
          <a:xfrm>
            <a:off x="7083065" y="2568313"/>
            <a:ext cx="4436976" cy="13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14">
            <a:extLst>
              <a:ext uri="{FF2B5EF4-FFF2-40B4-BE49-F238E27FC236}">
                <a16:creationId xmlns:a16="http://schemas.microsoft.com/office/drawing/2014/main" id="{2BF4F159-20A1-A223-8027-C901DA7DF70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483" t="15633"/>
          <a:stretch/>
        </p:blipFill>
        <p:spPr>
          <a:xfrm>
            <a:off x="5804265" y="1825625"/>
            <a:ext cx="1898200" cy="129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8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13AF-83DC-3657-CAD1-9EE1E969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ED43-EEB4-D170-A8FC-6F3FAF9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Adjust the CPU and memory available to the virtual machine</a:t>
            </a:r>
          </a:p>
          <a:p>
            <a:pPr lvl="1"/>
            <a:r>
              <a:rPr lang="en-US" dirty="0"/>
              <a:t>Go to settings -&gt; System -&gt; motherboard -&gt; processor</a:t>
            </a:r>
          </a:p>
          <a:p>
            <a:pPr lvl="1"/>
            <a:r>
              <a:rPr lang="en-US" dirty="0"/>
              <a:t>Try to set these as high as possible while </a:t>
            </a:r>
            <a:r>
              <a:rPr lang="en-US" dirty="0">
                <a:solidFill>
                  <a:srgbClr val="00B050"/>
                </a:solidFill>
              </a:rPr>
              <a:t>remaining in the green zone</a:t>
            </a:r>
          </a:p>
        </p:txBody>
      </p:sp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91ED326A-1988-9BB6-18FC-1C9BE8AB08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3563937"/>
            <a:ext cx="5018635" cy="243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3;p15">
            <a:extLst>
              <a:ext uri="{FF2B5EF4-FFF2-40B4-BE49-F238E27FC236}">
                <a16:creationId xmlns:a16="http://schemas.microsoft.com/office/drawing/2014/main" id="{AF6D30F1-F50B-8D6E-266D-5A2931C0F9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16" y="5005573"/>
            <a:ext cx="4094600" cy="99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5F8E6172-97B9-1637-E638-B728B98BD02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216" y="3563937"/>
            <a:ext cx="4094600" cy="993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60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FA69-8F75-AE33-1608-011EE20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Linux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8B6E-3635-E9FA-FC07-E5851FB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VirtualBox</a:t>
            </a:r>
          </a:p>
          <a:p>
            <a:r>
              <a:rPr lang="en-US" dirty="0"/>
              <a:t>Click on the cse2451 virtual machine to select it</a:t>
            </a:r>
          </a:p>
          <a:p>
            <a:r>
              <a:rPr lang="en-US" dirty="0"/>
              <a:t>Click the associated green arrow to start the virtual machine</a:t>
            </a:r>
          </a:p>
          <a:p>
            <a:r>
              <a:rPr lang="en-US" dirty="0"/>
              <a:t>Username: cse2451</a:t>
            </a:r>
          </a:p>
          <a:p>
            <a:r>
              <a:rPr lang="en-US" dirty="0"/>
              <a:t>Password: cse2451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37297A90-3B9A-3335-06ED-25A86C875B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9957"/>
          <a:stretch/>
        </p:blipFill>
        <p:spPr>
          <a:xfrm>
            <a:off x="3346537" y="4538713"/>
            <a:ext cx="5498926" cy="16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42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25D-08FD-397C-24CC-3CA0A1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Size of Virtual Machine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076D-9FCB-2D19-7534-7F6E7214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display resolution may be too low when you first start the machine</a:t>
            </a:r>
          </a:p>
          <a:p>
            <a:r>
              <a:rPr lang="en-US" dirty="0"/>
              <a:t>Click on the top right power off button -&gt; settings - &gt; display</a:t>
            </a:r>
          </a:p>
          <a:p>
            <a:r>
              <a:rPr lang="en-US" dirty="0"/>
              <a:t>Then adjust the screen resolution to fit your monitor</a:t>
            </a:r>
          </a:p>
        </p:txBody>
      </p:sp>
      <p:pic>
        <p:nvPicPr>
          <p:cNvPr id="4" name="Google Shape;88;p17">
            <a:extLst>
              <a:ext uri="{FF2B5EF4-FFF2-40B4-BE49-F238E27FC236}">
                <a16:creationId xmlns:a16="http://schemas.microsoft.com/office/drawing/2014/main" id="{21B94D07-CB21-8693-E014-063EF96C70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37736" y="4108629"/>
            <a:ext cx="4168732" cy="1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9;p17">
            <a:extLst>
              <a:ext uri="{FF2B5EF4-FFF2-40B4-BE49-F238E27FC236}">
                <a16:creationId xmlns:a16="http://schemas.microsoft.com/office/drawing/2014/main" id="{6257E3C4-D103-D74D-2967-D984CF7425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7498" r="15853"/>
          <a:stretch/>
        </p:blipFill>
        <p:spPr>
          <a:xfrm>
            <a:off x="2322307" y="4108629"/>
            <a:ext cx="2817975" cy="176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6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A496-6AA5-F0A6-29B3-2F24207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used in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393C-F01B-4B32-F66D-677BA7D2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7631"/>
          </a:xfrm>
        </p:spPr>
        <p:txBody>
          <a:bodyPr/>
          <a:lstStyle/>
          <a:p>
            <a:r>
              <a:rPr lang="en-US" dirty="0"/>
              <a:t>Key programs</a:t>
            </a:r>
          </a:p>
          <a:p>
            <a:pPr lvl="1"/>
            <a:r>
              <a:rPr lang="en-US" dirty="0"/>
              <a:t>Linux terminal: an efficient command-based way to interact with a computer</a:t>
            </a:r>
          </a:p>
          <a:p>
            <a:pPr lvl="1"/>
            <a:r>
              <a:rPr lang="en-US" dirty="0"/>
              <a:t>Visual Studio Code: a free, open-source text editor and development 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oogle Shape;96;p18">
            <a:extLst>
              <a:ext uri="{FF2B5EF4-FFF2-40B4-BE49-F238E27FC236}">
                <a16:creationId xmlns:a16="http://schemas.microsoft.com/office/drawing/2014/main" id="{7331BC6B-713B-2F34-C4B1-A47B3DBC94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4058" y="3668742"/>
            <a:ext cx="4056161" cy="18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8">
            <a:extLst>
              <a:ext uri="{FF2B5EF4-FFF2-40B4-BE49-F238E27FC236}">
                <a16:creationId xmlns:a16="http://schemas.microsoft.com/office/drawing/2014/main" id="{DA122833-1652-691F-3360-2061B9F249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07" y="3668742"/>
            <a:ext cx="4196274" cy="18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125EA-47DA-C284-7CAA-E00D1C6B538D}"/>
              </a:ext>
            </a:extLst>
          </p:cNvPr>
          <p:cNvSpPr txBox="1"/>
          <p:nvPr/>
        </p:nvSpPr>
        <p:spPr>
          <a:xfrm>
            <a:off x="2676691" y="5753459"/>
            <a:ext cx="1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5D71A-0200-95A5-D116-AD6BA3244E5A}"/>
              </a:ext>
            </a:extLst>
          </p:cNvPr>
          <p:cNvSpPr txBox="1"/>
          <p:nvPr/>
        </p:nvSpPr>
        <p:spPr>
          <a:xfrm>
            <a:off x="7347897" y="5753459"/>
            <a:ext cx="1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09104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1335</Words>
  <Application>Microsoft Office PowerPoint</Application>
  <PresentationFormat>Widescreen</PresentationFormat>
  <Paragraphs>222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CSE 2451  Programming Environment</vt:lpstr>
      <vt:lpstr>Overview</vt:lpstr>
      <vt:lpstr>UNIX</vt:lpstr>
      <vt:lpstr>How do I get access to UNIX?</vt:lpstr>
      <vt:lpstr>Install Linux Virtual Machine</vt:lpstr>
      <vt:lpstr>Configuration of Virtual Machine</vt:lpstr>
      <vt:lpstr>Start the Linux Virtual Machine</vt:lpstr>
      <vt:lpstr>Display Size of Virtual Machine Screen</vt:lpstr>
      <vt:lpstr>Programs used in Virtual Machine</vt:lpstr>
      <vt:lpstr>Using Visual Studio Code</vt:lpstr>
      <vt:lpstr>Using Visual Studio Code</vt:lpstr>
      <vt:lpstr>Using Visual Studio Code</vt:lpstr>
      <vt:lpstr>Access Student Linux Server – no GUI</vt:lpstr>
      <vt:lpstr>Access Student Linux Server – with GUI</vt:lpstr>
      <vt:lpstr>UNIX/Linux Commands – navigation </vt:lpstr>
      <vt:lpstr>UNIX/Linux Commands – file manipulation</vt:lpstr>
      <vt:lpstr>UNIX/Linux Commands – redirect input/output </vt:lpstr>
      <vt:lpstr>UNIX/Linux Commands</vt:lpstr>
      <vt:lpstr>How to stop a process?</vt:lpstr>
      <vt:lpstr>Text Editors</vt:lpstr>
      <vt:lpstr>UNIX Tutorial Resources</vt:lpstr>
      <vt:lpstr>Compile Source Code and Run Program</vt:lpstr>
      <vt:lpstr>Compile Source Code and Run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Programming Environment</dc:title>
  <dc:creator>Liang Tong</dc:creator>
  <cp:lastModifiedBy>Liang Tong</cp:lastModifiedBy>
  <cp:revision>128</cp:revision>
  <dcterms:created xsi:type="dcterms:W3CDTF">2022-08-15T19:19:31Z</dcterms:created>
  <dcterms:modified xsi:type="dcterms:W3CDTF">2022-08-28T18:56:35Z</dcterms:modified>
</cp:coreProperties>
</file>