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7" r:id="rId2"/>
    <p:sldId id="258" r:id="rId3"/>
    <p:sldId id="259" r:id="rId4"/>
    <p:sldId id="262" r:id="rId5"/>
    <p:sldId id="260" r:id="rId6"/>
    <p:sldId id="261" r:id="rId7"/>
    <p:sldId id="263" r:id="rId8"/>
    <p:sldId id="265" r:id="rId9"/>
    <p:sldId id="264" r:id="rId10"/>
    <p:sldId id="267" r:id="rId11"/>
    <p:sldId id="266" r:id="rId12"/>
    <p:sldId id="268" r:id="rId13"/>
    <p:sldId id="271" r:id="rId14"/>
    <p:sldId id="272" r:id="rId15"/>
    <p:sldId id="273" r:id="rId16"/>
    <p:sldId id="274" r:id="rId17"/>
    <p:sldId id="275" r:id="rId18"/>
    <p:sldId id="276" r:id="rId19"/>
    <p:sldId id="269" r:id="rId20"/>
    <p:sldId id="27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90"/>
    <p:restoredTop sz="78102" autoAdjust="0"/>
  </p:normalViewPr>
  <p:slideViewPr>
    <p:cSldViewPr snapToGrid="0">
      <p:cViewPr varScale="1">
        <p:scale>
          <a:sx n="109" d="100"/>
          <a:sy n="109" d="100"/>
        </p:scale>
        <p:origin x="15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E33224-C421-441C-A87E-6DC3655E1F48}" type="datetimeFigureOut">
              <a:rPr lang="en-US" smtClean="0"/>
              <a:t>9/11/22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F912C3-9106-442C-A0A7-1F0696DA4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541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F912C3-9106-442C-A0A7-1F0696DA499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7927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F912C3-9106-442C-A0A7-1F0696DA499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2172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https://en.wikipedia.org/wiki/C_standard_library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F912C3-9106-442C-A0A7-1F0696DA499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8206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F912C3-9106-442C-A0A7-1F0696DA499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7610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F912C3-9106-442C-A0A7-1F0696DA499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356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F912C3-9106-442C-A0A7-1F0696DA499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261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1" dirty="0" err="1"/>
              <a:t>class_number</a:t>
            </a:r>
            <a:r>
              <a:rPr lang="en-US" sz="1800" b="1" dirty="0"/>
              <a:t> =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F912C3-9106-442C-A0A7-1F0696DA499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1484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F912C3-9106-442C-A0A7-1F0696DA499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8299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F912C3-9106-442C-A0A7-1F0696DA499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9795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F912C3-9106-442C-A0A7-1F0696DA499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6235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Variable classification:</a:t>
            </a:r>
          </a:p>
          <a:p>
            <a:r>
              <a:rPr lang="en-US" dirty="0"/>
              <a:t>https://byjus.com/gate/variables-in-c/#:~:text=Variable%20is%20basically%20nothing%20but,also%20reuse%20it%20multiple%20times.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F912C3-9106-442C-A0A7-1F0696DA499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770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F912C3-9106-442C-A0A7-1F0696DA499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0771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F912C3-9106-442C-A0A7-1F0696DA499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3739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Reference:</a:t>
            </a:r>
          </a:p>
          <a:p>
            <a:endParaRPr lang="en-US" dirty="0"/>
          </a:p>
          <a:p>
            <a:r>
              <a:rPr lang="en-US" dirty="0"/>
              <a:t>http://doafco.com/wp/2019/09/06/what-is-modifier-in-c-and-different-types-of-modifiers/#:~:text=There%20are%20two%20types%20of,Sign%20modifiers%20%E2%80%93%20signed%2C%20unsigned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F912C3-9106-442C-A0A7-1F0696DA499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3075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reference:</a:t>
            </a:r>
          </a:p>
          <a:p>
            <a:r>
              <a:rPr lang="en-US" dirty="0"/>
              <a:t>https://www.geeksforgeeks.org/data-types-in-c/ </a:t>
            </a:r>
          </a:p>
          <a:p>
            <a:r>
              <a:rPr lang="en-US" dirty="0"/>
              <a:t>https://www.freecodecamp.org/news/data-types-in-c-integer-floating-point-and-void-explained/#:~:text=The%20long%20data%20type%20stores,range%20of%200%20to%204%2C294%2C967%2C295. </a:t>
            </a:r>
          </a:p>
          <a:p>
            <a:r>
              <a:rPr lang="en-US" dirty="0"/>
              <a:t>https://www.techcrashcourse.com/2015/11/modifiers-in-c-constants-data-types-c.html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F912C3-9106-442C-A0A7-1F0696DA499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3355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F912C3-9106-442C-A0A7-1F0696DA499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042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F912C3-9106-442C-A0A7-1F0696DA499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7576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floating-point number:</a:t>
            </a:r>
          </a:p>
          <a:p>
            <a:r>
              <a:rPr lang="en-US" dirty="0"/>
              <a:t>http://steve.hollasch.net/cgindex/coding/ieeefloat.html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F912C3-9106-442C-A0A7-1F0696DA499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284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5F359-4FF6-A010-57F7-A6993FB9BB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5C142A-5E87-131E-FA6D-78B364A803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7E6C0-2762-29A5-6154-4FB1292AE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6B4B0-3090-456B-B327-477294178D59}" type="datetimeFigureOut">
              <a:rPr lang="en-US" smtClean="0"/>
              <a:t>9/11/22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EC33C-8DA1-8169-BEE3-87EE82772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3E26F-D76F-D5D7-91C4-A53F82CBF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D61ED-CC5D-450F-B819-64C5EE9CE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864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BD94C-4C55-A8BD-6354-D59FA57FD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0E09E1-CD31-03B2-E7E8-6FB1C0DF9A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B76CB-4240-F84F-A9D3-5466E27DD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6B4B0-3090-456B-B327-477294178D59}" type="datetimeFigureOut">
              <a:rPr lang="en-US" smtClean="0"/>
              <a:t>9/11/22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4A635-395F-E056-6AF1-9E4349469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867D3-05B8-1D4A-549B-27958F693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D61ED-CC5D-450F-B819-64C5EE9CE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536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21F4D7-FC30-461A-10CC-12D8506A61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D47811-86F8-0753-E473-D245D550E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7DF7F4-2CC5-870E-7800-3507547D3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6B4B0-3090-456B-B327-477294178D59}" type="datetimeFigureOut">
              <a:rPr lang="en-US" smtClean="0"/>
              <a:t>9/11/22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815EB3-B4A4-7735-E8AC-B530445A5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D0C96-69C6-CD15-C24C-965100841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D61ED-CC5D-450F-B819-64C5EE9CE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615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06A83-527E-7F1B-2F8C-4CE99DBE9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4158E-1262-B2FC-ED1F-14C60D17E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CD652-8458-51E8-C87A-ACEDA5CE8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6B4B0-3090-456B-B327-477294178D59}" type="datetimeFigureOut">
              <a:rPr lang="en-US" smtClean="0"/>
              <a:t>9/11/22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06435B-6D1F-27CA-F6DD-9A5089E94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37950-A8EB-9DD1-AEB4-A223D937D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D61ED-CC5D-450F-B819-64C5EE9CE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202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FB892-02A3-D26F-471B-BAFDA62B2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00F20A-00B3-D15C-B92C-9D6383739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09341-1363-071C-5079-638841170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6B4B0-3090-456B-B327-477294178D59}" type="datetimeFigureOut">
              <a:rPr lang="en-US" smtClean="0"/>
              <a:t>9/11/22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9B6F9-7BAC-789A-3DA1-8C2EA2824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A053CA-C33E-0482-FA8C-75F841DBE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D61ED-CC5D-450F-B819-64C5EE9CE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881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B3D9A-10A3-94BF-77FC-EC5D187EF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E83B4-1F97-8EF1-DA4D-67C4E116B5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317A20-0A74-4682-EC38-01CF2D1835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87E169-4BAC-D480-5E6B-7B40591C6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6B4B0-3090-456B-B327-477294178D59}" type="datetimeFigureOut">
              <a:rPr lang="en-US" smtClean="0"/>
              <a:t>9/11/22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85B86C-2069-4580-285E-5FD14BC91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FC2DEB-3DD6-DACB-2CE9-03163565C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D61ED-CC5D-450F-B819-64C5EE9CE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432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30C73-0BA2-0A21-835C-913155646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77C596-7DA2-9C08-56BD-AEB5A80AA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03E2F2-4909-FD4A-FF84-7CB934AA5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87FE17-5A6B-5D22-CBD1-296B7CFD23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EC9FFE-8531-B81D-5C40-6B92257F44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E885B4-A5F9-16DC-97A2-2091CBB3B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6B4B0-3090-456B-B327-477294178D59}" type="datetimeFigureOut">
              <a:rPr lang="en-US" smtClean="0"/>
              <a:t>9/11/22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6D56BE-7AEB-6466-3385-7877675AD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1748CD-C711-A627-789E-108E9ABF8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D61ED-CC5D-450F-B819-64C5EE9CE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231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84B6D-9ACE-DB3D-FB6A-8919E9EBF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C9704A-21AC-A596-7D4B-35BE2CFF0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6B4B0-3090-456B-B327-477294178D59}" type="datetimeFigureOut">
              <a:rPr lang="en-US" smtClean="0"/>
              <a:t>9/11/22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122EC6-610A-095D-C4A0-7D99E193F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FADF9D-84C3-00F5-01A9-C4D0D8726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D61ED-CC5D-450F-B819-64C5EE9CE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856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36E0C8-BB9E-0AD7-77CB-92DB4F188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6B4B0-3090-456B-B327-477294178D59}" type="datetimeFigureOut">
              <a:rPr lang="en-US" smtClean="0"/>
              <a:t>9/11/22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5BCC29-B1D8-64BD-83B0-738FEC149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78166B-69CB-B9E2-B94C-7C2D8586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D61ED-CC5D-450F-B819-64C5EE9CE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07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7DD21-A59C-5A8C-DEBE-4114F5A5B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48FFB-968D-AC42-F549-37E1058AF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BFF6E1-85BE-478D-C8EA-46D852377F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BF2DA8-F6DD-7CD0-5A62-12BC90328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6B4B0-3090-456B-B327-477294178D59}" type="datetimeFigureOut">
              <a:rPr lang="en-US" smtClean="0"/>
              <a:t>9/11/22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AD174F-2056-324E-06DF-1B093B2B1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AAB5A-4B7D-5049-8726-0F98A102D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D61ED-CC5D-450F-B819-64C5EE9CE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06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13F96-C69E-DC02-C4D2-1218A04D6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DAF212-057C-89BB-BECC-4E76D66A92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B1E890-0330-0D36-A58E-48E3E01D41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23B152-E445-53F7-E111-AB8D93129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6B4B0-3090-456B-B327-477294178D59}" type="datetimeFigureOut">
              <a:rPr lang="en-US" smtClean="0"/>
              <a:t>9/11/22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24ACE7-3B6E-56D6-036E-CF783DEA2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C0C7AB-2721-92AB-BF36-55855F36A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D61ED-CC5D-450F-B819-64C5EE9CE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661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A01BCA-6701-C392-5288-B0CA99373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166876-ED52-4CD9-A71A-FEBB6CF80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02D07-8492-0146-FC42-98DF79A3CB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6B4B0-3090-456B-B327-477294178D59}" type="datetimeFigureOut">
              <a:rPr lang="en-US" smtClean="0"/>
              <a:t>9/11/22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4FDDF-5B2A-56DE-D643-B3798C061A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C4F0B-805C-08FE-27DC-4C02CD56FF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D61ED-CC5D-450F-B819-64C5EE9CE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886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gramiz.com/c-programming/online-compiler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BBA0C-47D2-159B-23F5-A443F465A3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CSE 2451</a:t>
            </a:r>
            <a:br>
              <a:rPr lang="en-US" dirty="0"/>
            </a:br>
            <a:r>
              <a:rPr lang="en-US" dirty="0"/>
              <a:t>Variables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482BFE-007C-3367-81A6-8A6469941C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26794"/>
            <a:ext cx="9144000" cy="1231006"/>
          </a:xfrm>
        </p:spPr>
        <p:txBody>
          <a:bodyPr/>
          <a:lstStyle/>
          <a:p>
            <a:r>
              <a:rPr lang="en-US" dirty="0"/>
              <a:t>Tong Liang</a:t>
            </a:r>
          </a:p>
        </p:txBody>
      </p:sp>
    </p:spTree>
    <p:extLst>
      <p:ext uri="{BB962C8B-B14F-4D97-AF65-F5344CB8AC3E}">
        <p14:creationId xmlns:p14="http://schemas.microsoft.com/office/powerpoint/2010/main" val="1272942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446DE-2BB4-1087-7C71-6314D5776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– char type</a:t>
            </a:r>
          </a:p>
        </p:txBody>
      </p:sp>
      <p:pic>
        <p:nvPicPr>
          <p:cNvPr id="4" name="Google Shape;479;p47">
            <a:extLst>
              <a:ext uri="{FF2B5EF4-FFF2-40B4-BE49-F238E27FC236}">
                <a16:creationId xmlns:a16="http://schemas.microsoft.com/office/drawing/2014/main" id="{7B09DFC9-424E-63CA-3568-D864C90A1492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93511" y="1574223"/>
            <a:ext cx="6802443" cy="517843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3AD0436-11AF-0793-15B0-34452DDBBE2F}"/>
              </a:ext>
            </a:extLst>
          </p:cNvPr>
          <p:cNvSpPr/>
          <p:nvPr/>
        </p:nvSpPr>
        <p:spPr>
          <a:xfrm>
            <a:off x="5112657" y="3730171"/>
            <a:ext cx="1973943" cy="11248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77F4448-F3F1-D014-5FE6-80C20893E8CE}"/>
              </a:ext>
            </a:extLst>
          </p:cNvPr>
          <p:cNvSpPr/>
          <p:nvPr/>
        </p:nvSpPr>
        <p:spPr>
          <a:xfrm>
            <a:off x="7122886" y="2195285"/>
            <a:ext cx="1901371" cy="10522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800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BDC52-357B-27A2-8778-C0A0A4EE4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– floating-point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35411-1C50-66A9-E4DC-5179FC791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real numbers with fractional parts, we have 2 types:</a:t>
            </a:r>
          </a:p>
          <a:p>
            <a:pPr lvl="1"/>
            <a:r>
              <a:rPr lang="en-US" dirty="0"/>
              <a:t>float (usually 32 bits)</a:t>
            </a:r>
          </a:p>
          <a:p>
            <a:pPr lvl="1"/>
            <a:r>
              <a:rPr lang="en-US" dirty="0"/>
              <a:t>double (usually 64 bits)</a:t>
            </a:r>
          </a:p>
          <a:p>
            <a:r>
              <a:rPr lang="en-US" dirty="0"/>
              <a:t>Floating-point types have limited precision, double has </a:t>
            </a:r>
            <a:r>
              <a:rPr lang="en-US" dirty="0">
                <a:solidFill>
                  <a:srgbClr val="00B050"/>
                </a:solidFill>
              </a:rPr>
              <a:t>higher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precision</a:t>
            </a:r>
            <a:r>
              <a:rPr lang="en-US" dirty="0"/>
              <a:t> than float</a:t>
            </a:r>
          </a:p>
          <a:p>
            <a:r>
              <a:rPr lang="en-US" dirty="0"/>
              <a:t>Always use double instead of float unless memory usage is critical and precision requirement is not high</a:t>
            </a:r>
          </a:p>
          <a:p>
            <a:pPr lvl="1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3DF0FD5-4698-44F8-3DCF-F3647040AE1F}"/>
              </a:ext>
            </a:extLst>
          </p:cNvPr>
          <p:cNvGrpSpPr/>
          <p:nvPr/>
        </p:nvGrpSpPr>
        <p:grpSpPr>
          <a:xfrm>
            <a:off x="2543824" y="5271654"/>
            <a:ext cx="7104351" cy="762000"/>
            <a:chOff x="1353848" y="5297632"/>
            <a:chExt cx="7104351" cy="762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1EFE6C5-285B-A0DF-E1AC-4E129C94D8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53848" y="5297632"/>
              <a:ext cx="3000375" cy="762000"/>
            </a:xfrm>
            <a:prstGeom prst="rect">
              <a:avLst/>
            </a:prstGeom>
          </p:spPr>
        </p:pic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B876A87-B37F-0013-06E4-9C4C69B7ACB5}"/>
                </a:ext>
              </a:extLst>
            </p:cNvPr>
            <p:cNvGrpSpPr/>
            <p:nvPr/>
          </p:nvGrpSpPr>
          <p:grpSpPr>
            <a:xfrm>
              <a:off x="5538354" y="5297632"/>
              <a:ext cx="2919845" cy="738664"/>
              <a:chOff x="5325340" y="5309300"/>
              <a:chExt cx="2919845" cy="738664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5655334-2E68-6364-0B86-36709BBA06EC}"/>
                  </a:ext>
                </a:extLst>
              </p:cNvPr>
              <p:cNvSpPr txBox="1"/>
              <p:nvPr/>
            </p:nvSpPr>
            <p:spPr>
              <a:xfrm>
                <a:off x="5325340" y="5309300"/>
                <a:ext cx="29198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x = 0.30000001192092896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7D0E604-98C7-0857-A43A-BB6FCDE98838}"/>
                  </a:ext>
                </a:extLst>
              </p:cNvPr>
              <p:cNvSpPr txBox="1"/>
              <p:nvPr/>
            </p:nvSpPr>
            <p:spPr>
              <a:xfrm>
                <a:off x="5325340" y="5678632"/>
                <a:ext cx="29198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y = 0.30000000000000004</a:t>
                </a:r>
              </a:p>
            </p:txBody>
          </p:sp>
        </p:grp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6732B42-AEAE-B41F-AE06-6F3A3436C81F}"/>
                </a:ext>
              </a:extLst>
            </p:cNvPr>
            <p:cNvCxnSpPr>
              <a:stCxn id="5" idx="3"/>
            </p:cNvCxnSpPr>
            <p:nvPr/>
          </p:nvCxnSpPr>
          <p:spPr>
            <a:xfrm>
              <a:off x="4354223" y="5678632"/>
              <a:ext cx="115295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89348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97F20-D977-238C-1951-FB9B26FD0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Input/Output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5BC36-DEB3-DC62-417C-29DDD6EA9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Input: </a:t>
            </a:r>
          </a:p>
          <a:p>
            <a:pPr lvl="1"/>
            <a:r>
              <a:rPr lang="en-US" dirty="0"/>
              <a:t>The user feeds some data to the program, either from the terminal or in the form of a file</a:t>
            </a:r>
          </a:p>
          <a:p>
            <a:pPr lvl="1"/>
            <a:r>
              <a:rPr lang="en-US" dirty="0"/>
              <a:t>Direction: </a:t>
            </a:r>
            <a:r>
              <a:rPr lang="en-US" dirty="0">
                <a:solidFill>
                  <a:srgbClr val="00B050"/>
                </a:solidFill>
              </a:rPr>
              <a:t>User to program</a:t>
            </a:r>
            <a:r>
              <a:rPr lang="en-US" dirty="0"/>
              <a:t> via some medium (e.g., keyboard, file)</a:t>
            </a:r>
          </a:p>
          <a:p>
            <a:r>
              <a:rPr lang="en-US" dirty="0"/>
              <a:t>Output</a:t>
            </a:r>
          </a:p>
          <a:p>
            <a:pPr lvl="1"/>
            <a:r>
              <a:rPr lang="en-US" dirty="0"/>
              <a:t>The program delivers some data to the user via the screen, printer or a file</a:t>
            </a:r>
          </a:p>
          <a:p>
            <a:pPr lvl="1"/>
            <a:r>
              <a:rPr lang="en-US" dirty="0"/>
              <a:t>Direction: </a:t>
            </a:r>
            <a:r>
              <a:rPr lang="en-US" dirty="0">
                <a:solidFill>
                  <a:srgbClr val="00B050"/>
                </a:solidFill>
              </a:rPr>
              <a:t>Program to user</a:t>
            </a:r>
            <a:r>
              <a:rPr lang="en-US" dirty="0"/>
              <a:t> via some medium (e.g., screen, printer, file)</a:t>
            </a:r>
          </a:p>
          <a:p>
            <a:r>
              <a:rPr lang="en-US" dirty="0"/>
              <a:t>Print data in terminal from your program</a:t>
            </a:r>
          </a:p>
          <a:p>
            <a:pPr lvl="1"/>
            <a:r>
              <a:rPr lang="en-US" dirty="0" err="1"/>
              <a:t>printf</a:t>
            </a:r>
            <a:r>
              <a:rPr lang="en-US" dirty="0"/>
              <a:t>(), standard library </a:t>
            </a:r>
            <a:r>
              <a:rPr lang="en-US" dirty="0">
                <a:solidFill>
                  <a:srgbClr val="00B050"/>
                </a:solidFill>
              </a:rPr>
              <a:t>function</a:t>
            </a:r>
            <a:r>
              <a:rPr lang="en-US" dirty="0"/>
              <a:t> provided by </a:t>
            </a:r>
            <a:r>
              <a:rPr lang="en-US" dirty="0" err="1"/>
              <a:t>stdio.h</a:t>
            </a:r>
            <a:endParaRPr lang="en-US" dirty="0"/>
          </a:p>
          <a:p>
            <a:r>
              <a:rPr lang="en-US" dirty="0"/>
              <a:t>Input data in terminal to your program</a:t>
            </a:r>
          </a:p>
          <a:p>
            <a:pPr lvl="1"/>
            <a:r>
              <a:rPr lang="en-US" dirty="0" err="1"/>
              <a:t>scanf</a:t>
            </a:r>
            <a:r>
              <a:rPr lang="en-US" dirty="0"/>
              <a:t>(), standard library </a:t>
            </a:r>
            <a:r>
              <a:rPr lang="en-US" dirty="0">
                <a:solidFill>
                  <a:srgbClr val="00B050"/>
                </a:solidFill>
              </a:rPr>
              <a:t>function</a:t>
            </a:r>
            <a:r>
              <a:rPr lang="en-US" dirty="0"/>
              <a:t> provided by </a:t>
            </a:r>
            <a:r>
              <a:rPr lang="en-US" dirty="0" err="1"/>
              <a:t>stdio.h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652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97F20-D977-238C-1951-FB9B26FD0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Input/Output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5BC36-DEB3-DC62-417C-29DDD6EA9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function is a group of statements that are encapsuled together to performance a task</a:t>
            </a:r>
          </a:p>
          <a:p>
            <a:pPr lvl="1"/>
            <a:r>
              <a:rPr lang="en-US" dirty="0"/>
              <a:t>e.g., mean(list) function, compute the mean of numbers in the input list</a:t>
            </a:r>
          </a:p>
          <a:p>
            <a:pPr lvl="1"/>
            <a:r>
              <a:rPr lang="en-US" dirty="0"/>
              <a:t>e.g., std(list) function,  compute the standard deviation of numbers in the input list</a:t>
            </a:r>
          </a:p>
          <a:p>
            <a:r>
              <a:rPr lang="en-US" dirty="0"/>
              <a:t>C provide standard library which implemented a collection of utility functions for us to use</a:t>
            </a:r>
          </a:p>
          <a:p>
            <a:pPr lvl="1"/>
            <a:r>
              <a:rPr lang="en-US" dirty="0"/>
              <a:t>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&lt;</a:t>
            </a:r>
            <a:r>
              <a:rPr lang="en-US" dirty="0" err="1"/>
              <a:t>math.h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Print data to terminal from your program</a:t>
            </a:r>
          </a:p>
          <a:p>
            <a:pPr lvl="1"/>
            <a:r>
              <a:rPr lang="en-US" dirty="0" err="1"/>
              <a:t>printf</a:t>
            </a:r>
            <a:r>
              <a:rPr lang="en-US" dirty="0"/>
              <a:t>(), standard library function provided by </a:t>
            </a:r>
            <a:r>
              <a:rPr lang="en-US" dirty="0" err="1">
                <a:solidFill>
                  <a:srgbClr val="00B050"/>
                </a:solidFill>
              </a:rPr>
              <a:t>stdio.h</a:t>
            </a:r>
            <a:endParaRPr lang="en-US" dirty="0">
              <a:solidFill>
                <a:srgbClr val="00B050"/>
              </a:solidFill>
            </a:endParaRPr>
          </a:p>
          <a:p>
            <a:pPr lvl="1"/>
            <a:r>
              <a:rPr lang="en-US" dirty="0"/>
              <a:t>prints message from the program to the terminal</a:t>
            </a:r>
          </a:p>
          <a:p>
            <a:r>
              <a:rPr lang="en-US" dirty="0"/>
              <a:t>Input data to your program from the terminal </a:t>
            </a:r>
          </a:p>
          <a:p>
            <a:pPr lvl="1"/>
            <a:r>
              <a:rPr lang="en-US" dirty="0" err="1"/>
              <a:t>scanf</a:t>
            </a:r>
            <a:r>
              <a:rPr lang="en-US" dirty="0"/>
              <a:t>(), standard library function provided by </a:t>
            </a:r>
            <a:r>
              <a:rPr lang="en-US" dirty="0" err="1">
                <a:solidFill>
                  <a:srgbClr val="00B050"/>
                </a:solidFill>
              </a:rPr>
              <a:t>stdio.h</a:t>
            </a:r>
            <a:endParaRPr lang="en-US" dirty="0">
              <a:solidFill>
                <a:srgbClr val="00B050"/>
              </a:solidFill>
            </a:endParaRPr>
          </a:p>
          <a:p>
            <a:pPr lvl="1"/>
            <a:r>
              <a:rPr lang="en-US" dirty="0"/>
              <a:t>Scans user input from keyboard to the program</a:t>
            </a:r>
          </a:p>
        </p:txBody>
      </p:sp>
    </p:spTree>
    <p:extLst>
      <p:ext uri="{BB962C8B-B14F-4D97-AF65-F5344CB8AC3E}">
        <p14:creationId xmlns:p14="http://schemas.microsoft.com/office/powerpoint/2010/main" val="3632002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C5AD4-4B7C-0AC5-CC7D-456E55F81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Input/Output functions – </a:t>
            </a:r>
            <a:r>
              <a:rPr lang="en-US" dirty="0" err="1"/>
              <a:t>printf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EA915-7592-2ECD-2CDF-61EC3D2411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65720"/>
          </a:xfrm>
        </p:spPr>
        <p:txBody>
          <a:bodyPr>
            <a:normAutofit/>
          </a:bodyPr>
          <a:lstStyle/>
          <a:p>
            <a:r>
              <a:rPr lang="en-US" sz="2400" dirty="0"/>
              <a:t>int </a:t>
            </a:r>
            <a:r>
              <a:rPr lang="en-US" sz="2400" dirty="0" err="1"/>
              <a:t>printf</a:t>
            </a:r>
            <a:r>
              <a:rPr lang="en-US" sz="2400" dirty="0"/>
              <a:t>(const char * </a:t>
            </a:r>
            <a:r>
              <a:rPr lang="en-US" sz="2400" dirty="0">
                <a:solidFill>
                  <a:srgbClr val="FF0000"/>
                </a:solidFill>
              </a:rPr>
              <a:t>format</a:t>
            </a:r>
            <a:r>
              <a:rPr lang="en-US" sz="2400" dirty="0"/>
              <a:t>, </a:t>
            </a:r>
            <a:r>
              <a:rPr lang="en-US" sz="2400" b="1" dirty="0">
                <a:solidFill>
                  <a:srgbClr val="00B050"/>
                </a:solidFill>
              </a:rPr>
              <a:t>…</a:t>
            </a:r>
            <a:r>
              <a:rPr lang="en-US" sz="2400" dirty="0"/>
              <a:t>)</a:t>
            </a:r>
          </a:p>
          <a:p>
            <a:r>
              <a:rPr lang="en-US" sz="2400" dirty="0"/>
              <a:t>Writes the string specified by </a:t>
            </a:r>
            <a:r>
              <a:rPr lang="en-US" sz="2400" dirty="0">
                <a:solidFill>
                  <a:srgbClr val="FF0000"/>
                </a:solidFill>
              </a:rPr>
              <a:t>format</a:t>
            </a:r>
            <a:r>
              <a:rPr lang="en-US" sz="2400" dirty="0"/>
              <a:t> and other arguments listed in “</a:t>
            </a:r>
            <a:r>
              <a:rPr lang="en-US" sz="2400" b="1" dirty="0">
                <a:solidFill>
                  <a:srgbClr val="00B050"/>
                </a:solidFill>
              </a:rPr>
              <a:t>…</a:t>
            </a:r>
            <a:r>
              <a:rPr lang="en-US" sz="2400" dirty="0"/>
              <a:t>” to terminal/screen (could have 0, 1 or more arguments)</a:t>
            </a:r>
          </a:p>
          <a:p>
            <a:r>
              <a:rPr lang="en-US" sz="2400" dirty="0"/>
              <a:t>return an integer value, which is the total number of printed characters</a:t>
            </a:r>
          </a:p>
          <a:p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852243-D194-B365-9B1D-B7B1CBA38766}"/>
              </a:ext>
            </a:extLst>
          </p:cNvPr>
          <p:cNvSpPr txBox="1"/>
          <p:nvPr/>
        </p:nvSpPr>
        <p:spPr>
          <a:xfrm>
            <a:off x="838200" y="3626282"/>
            <a:ext cx="409401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Ubuntu" panose="020B0504030602030204" pitchFamily="34" charset="0"/>
              </a:rPr>
              <a:t>int x = 10;</a:t>
            </a:r>
          </a:p>
          <a:p>
            <a:r>
              <a:rPr lang="en-US" sz="2000" dirty="0">
                <a:latin typeface="Ubuntu" panose="020B0504030602030204" pitchFamily="34" charset="0"/>
              </a:rPr>
              <a:t>double y = 1.5;</a:t>
            </a:r>
          </a:p>
          <a:p>
            <a:endParaRPr lang="en-US" sz="2000" dirty="0">
              <a:latin typeface="Ubuntu" panose="020B0504030602030204" pitchFamily="34" charset="0"/>
            </a:endParaRPr>
          </a:p>
          <a:p>
            <a:r>
              <a:rPr lang="en-US" sz="2000" dirty="0" err="1">
                <a:latin typeface="Ubuntu" panose="020B0504030602030204" pitchFamily="34" charset="0"/>
              </a:rPr>
              <a:t>printf</a:t>
            </a:r>
            <a:r>
              <a:rPr lang="en-US" sz="2000" dirty="0">
                <a:latin typeface="Ubuntu" panose="020B0504030602030204" pitchFamily="34" charset="0"/>
              </a:rPr>
              <a:t>(</a:t>
            </a:r>
            <a:r>
              <a:rPr lang="en-US" sz="2000" dirty="0">
                <a:solidFill>
                  <a:srgbClr val="FF0000"/>
                </a:solidFill>
                <a:latin typeface="Ubuntu" panose="020B0504030602030204" pitchFamily="34" charset="0"/>
              </a:rPr>
              <a:t>“hello world!\n”</a:t>
            </a:r>
            <a:r>
              <a:rPr lang="en-US" sz="2000" dirty="0">
                <a:latin typeface="Ubuntu" panose="020B0504030602030204" pitchFamily="34" charset="0"/>
              </a:rPr>
              <a:t>);</a:t>
            </a:r>
          </a:p>
          <a:p>
            <a:endParaRPr lang="en-US" sz="2000" dirty="0">
              <a:latin typeface="Ubuntu" panose="020B0504030602030204" pitchFamily="34" charset="0"/>
            </a:endParaRPr>
          </a:p>
          <a:p>
            <a:r>
              <a:rPr lang="en-US" sz="2000" dirty="0" err="1">
                <a:latin typeface="Ubuntu" panose="020B0504030602030204" pitchFamily="34" charset="0"/>
              </a:rPr>
              <a:t>printf</a:t>
            </a:r>
            <a:r>
              <a:rPr lang="en-US" sz="2000" dirty="0">
                <a:latin typeface="Ubuntu" panose="020B0504030602030204" pitchFamily="34" charset="0"/>
              </a:rPr>
              <a:t>(</a:t>
            </a:r>
            <a:r>
              <a:rPr lang="en-US" sz="2000" dirty="0">
                <a:solidFill>
                  <a:srgbClr val="FF0000"/>
                </a:solidFill>
                <a:latin typeface="Ubuntu" panose="020B0504030602030204" pitchFamily="34" charset="0"/>
              </a:rPr>
              <a:t>“x = %d\n”</a:t>
            </a:r>
            <a:r>
              <a:rPr lang="en-US" sz="2000" dirty="0">
                <a:latin typeface="Ubuntu" panose="020B0504030602030204" pitchFamily="34" charset="0"/>
              </a:rPr>
              <a:t>, </a:t>
            </a:r>
            <a:r>
              <a:rPr lang="en-US" sz="2000" dirty="0">
                <a:solidFill>
                  <a:srgbClr val="00B050"/>
                </a:solidFill>
                <a:latin typeface="Ubuntu" panose="020B0504030602030204" pitchFamily="34" charset="0"/>
              </a:rPr>
              <a:t>x</a:t>
            </a:r>
            <a:r>
              <a:rPr lang="en-US" sz="2000" dirty="0">
                <a:latin typeface="Ubuntu" panose="020B0504030602030204" pitchFamily="34" charset="0"/>
              </a:rPr>
              <a:t>);</a:t>
            </a:r>
          </a:p>
          <a:p>
            <a:endParaRPr lang="en-US" sz="2000" dirty="0">
              <a:latin typeface="Ubuntu" panose="020B0504030602030204" pitchFamily="34" charset="0"/>
            </a:endParaRPr>
          </a:p>
          <a:p>
            <a:r>
              <a:rPr lang="en-US" sz="2000" dirty="0" err="1">
                <a:latin typeface="Ubuntu" panose="020B0504030602030204" pitchFamily="34" charset="0"/>
              </a:rPr>
              <a:t>printf</a:t>
            </a:r>
            <a:r>
              <a:rPr lang="en-US" sz="2000" dirty="0">
                <a:latin typeface="Ubuntu" panose="020B0504030602030204" pitchFamily="34" charset="0"/>
              </a:rPr>
              <a:t>(</a:t>
            </a:r>
            <a:r>
              <a:rPr lang="en-US" sz="2000" dirty="0">
                <a:solidFill>
                  <a:srgbClr val="FF0000"/>
                </a:solidFill>
                <a:latin typeface="Ubuntu" panose="020B0504030602030204" pitchFamily="34" charset="0"/>
              </a:rPr>
              <a:t>“x is %d, y is %</a:t>
            </a:r>
            <a:r>
              <a:rPr lang="en-US" sz="2000" dirty="0" err="1">
                <a:solidFill>
                  <a:srgbClr val="FF0000"/>
                </a:solidFill>
                <a:latin typeface="Ubuntu" panose="020B0504030602030204" pitchFamily="34" charset="0"/>
              </a:rPr>
              <a:t>lf</a:t>
            </a:r>
            <a:r>
              <a:rPr lang="en-US" sz="2000" dirty="0">
                <a:solidFill>
                  <a:srgbClr val="FF0000"/>
                </a:solidFill>
                <a:latin typeface="Ubuntu" panose="020B0504030602030204" pitchFamily="34" charset="0"/>
              </a:rPr>
              <a:t>\n”</a:t>
            </a:r>
            <a:r>
              <a:rPr lang="en-US" sz="2000" dirty="0">
                <a:latin typeface="Ubuntu" panose="020B0504030602030204" pitchFamily="34" charset="0"/>
              </a:rPr>
              <a:t>, </a:t>
            </a:r>
            <a:r>
              <a:rPr lang="en-US" sz="2000" dirty="0">
                <a:solidFill>
                  <a:srgbClr val="00B050"/>
                </a:solidFill>
                <a:latin typeface="Ubuntu" panose="020B0504030602030204" pitchFamily="34" charset="0"/>
              </a:rPr>
              <a:t>x</a:t>
            </a:r>
            <a:r>
              <a:rPr lang="en-US" sz="2000" dirty="0">
                <a:latin typeface="Ubuntu" panose="020B0504030602030204" pitchFamily="34" charset="0"/>
              </a:rPr>
              <a:t>,</a:t>
            </a:r>
            <a:r>
              <a:rPr lang="en-US" sz="2000" dirty="0">
                <a:solidFill>
                  <a:srgbClr val="00B050"/>
                </a:solidFill>
                <a:latin typeface="Ubuntu" panose="020B0504030602030204" pitchFamily="34" charset="0"/>
              </a:rPr>
              <a:t> y</a:t>
            </a:r>
            <a:r>
              <a:rPr lang="en-US" sz="2000" dirty="0">
                <a:latin typeface="Ubuntu" panose="020B0504030602030204" pitchFamily="34" charset="0"/>
              </a:rPr>
              <a:t>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6D3610-B149-8A72-E7FF-4778A39562EB}"/>
              </a:ext>
            </a:extLst>
          </p:cNvPr>
          <p:cNvSpPr txBox="1"/>
          <p:nvPr/>
        </p:nvSpPr>
        <p:spPr>
          <a:xfrm>
            <a:off x="4920095" y="4127711"/>
            <a:ext cx="26652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Format: “hello world!\n”, no arguments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BF6A5E-1BFD-1A45-BE11-6C5B621C4C77}"/>
              </a:ext>
            </a:extLst>
          </p:cNvPr>
          <p:cNvSpPr txBox="1"/>
          <p:nvPr/>
        </p:nvSpPr>
        <p:spPr>
          <a:xfrm>
            <a:off x="4921827" y="4952305"/>
            <a:ext cx="2234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Format: “x = </a:t>
            </a:r>
            <a:r>
              <a:rPr lang="en-US" dirty="0">
                <a:solidFill>
                  <a:srgbClr val="00B050"/>
                </a:solidFill>
              </a:rPr>
              <a:t>%d</a:t>
            </a:r>
            <a:r>
              <a:rPr lang="en-US" dirty="0"/>
              <a:t>\n”, one argument </a:t>
            </a:r>
            <a:r>
              <a:rPr lang="en-US" dirty="0">
                <a:solidFill>
                  <a:srgbClr val="00B050"/>
                </a:solidFill>
              </a:rPr>
              <a:t>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AC8358-BF6E-30FF-6B3D-8934FDF92463}"/>
              </a:ext>
            </a:extLst>
          </p:cNvPr>
          <p:cNvSpPr txBox="1"/>
          <p:nvPr/>
        </p:nvSpPr>
        <p:spPr>
          <a:xfrm>
            <a:off x="4920095" y="5776899"/>
            <a:ext cx="2821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Format: “x is </a:t>
            </a:r>
            <a:r>
              <a:rPr lang="en-US" dirty="0">
                <a:solidFill>
                  <a:srgbClr val="00B050"/>
                </a:solidFill>
              </a:rPr>
              <a:t>%d</a:t>
            </a:r>
            <a:r>
              <a:rPr lang="en-US" dirty="0"/>
              <a:t>, y is </a:t>
            </a:r>
            <a:r>
              <a:rPr lang="en-US" dirty="0">
                <a:solidFill>
                  <a:srgbClr val="00B050"/>
                </a:solidFill>
              </a:rPr>
              <a:t>%</a:t>
            </a:r>
            <a:r>
              <a:rPr lang="en-US" dirty="0" err="1">
                <a:solidFill>
                  <a:srgbClr val="00B050"/>
                </a:solidFill>
              </a:rPr>
              <a:t>lf</a:t>
            </a:r>
            <a:r>
              <a:rPr lang="en-US" dirty="0"/>
              <a:t>\n”, two arguments </a:t>
            </a:r>
            <a:r>
              <a:rPr lang="en-US" dirty="0">
                <a:solidFill>
                  <a:srgbClr val="00B050"/>
                </a:solidFill>
              </a:rPr>
              <a:t>x </a:t>
            </a:r>
            <a:r>
              <a:rPr lang="en-US" dirty="0"/>
              <a:t>and</a:t>
            </a:r>
            <a:r>
              <a:rPr lang="en-US" dirty="0">
                <a:solidFill>
                  <a:srgbClr val="00B050"/>
                </a:solidFill>
              </a:rPr>
              <a:t> 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DE45E84-E43E-21AE-D0DF-CDD60B129FF5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3725141" y="4450877"/>
            <a:ext cx="1194954" cy="340894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86BB17C-E063-7552-AE68-BA13E87C2793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3304309" y="5275471"/>
            <a:ext cx="1617518" cy="86238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51FE541-5ACC-8F06-C341-E214B467DED4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4514850" y="6005945"/>
            <a:ext cx="405245" cy="94120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DED0C5C-D278-CA58-8FD6-570E9C49C7DD}"/>
              </a:ext>
            </a:extLst>
          </p:cNvPr>
          <p:cNvGrpSpPr/>
          <p:nvPr/>
        </p:nvGrpSpPr>
        <p:grpSpPr>
          <a:xfrm>
            <a:off x="8242155" y="4127711"/>
            <a:ext cx="2897100" cy="1599765"/>
            <a:chOff x="8242155" y="4127711"/>
            <a:chExt cx="2897100" cy="1599765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A1A51CFF-B9C7-2361-9375-94AA99EF94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42155" y="4721747"/>
              <a:ext cx="2897100" cy="1005729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B830993-3EB2-E635-49F9-209FB67B8FE6}"/>
                </a:ext>
              </a:extLst>
            </p:cNvPr>
            <p:cNvSpPr txBox="1"/>
            <p:nvPr/>
          </p:nvSpPr>
          <p:spPr>
            <a:xfrm>
              <a:off x="8651614" y="4127711"/>
              <a:ext cx="20781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Display in terminal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222204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C5AD4-4B7C-0AC5-CC7D-456E55F81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Input/Output functions – </a:t>
            </a:r>
            <a:r>
              <a:rPr lang="en-US" dirty="0" err="1"/>
              <a:t>printf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EA915-7592-2ECD-2CDF-61EC3D2411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6572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int </a:t>
            </a:r>
            <a:r>
              <a:rPr lang="en-US" dirty="0" err="1"/>
              <a:t>printf</a:t>
            </a:r>
            <a:r>
              <a:rPr lang="en-US" dirty="0"/>
              <a:t>(const char * </a:t>
            </a:r>
            <a:r>
              <a:rPr lang="en-US" dirty="0">
                <a:solidFill>
                  <a:srgbClr val="FF0000"/>
                </a:solidFill>
              </a:rPr>
              <a:t>format</a:t>
            </a:r>
            <a:r>
              <a:rPr lang="en-US" dirty="0"/>
              <a:t>, </a:t>
            </a:r>
            <a:r>
              <a:rPr lang="en-US" b="1" dirty="0">
                <a:solidFill>
                  <a:srgbClr val="00B050"/>
                </a:solidFill>
              </a:rPr>
              <a:t>…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rgbClr val="FF0000"/>
                </a:solidFill>
              </a:rPr>
              <a:t>format</a:t>
            </a:r>
            <a:r>
              <a:rPr lang="en-US" dirty="0"/>
              <a:t> includes:</a:t>
            </a:r>
          </a:p>
          <a:p>
            <a:pPr lvl="1"/>
            <a:r>
              <a:rPr lang="en-US" dirty="0"/>
              <a:t>Common character, e.g., “hello world!”, “x = ”, “x is”, “y is ”, print as-is in terminal</a:t>
            </a:r>
          </a:p>
          <a:p>
            <a:pPr lvl="1"/>
            <a:r>
              <a:rPr lang="en-US" dirty="0"/>
              <a:t>Conversion character, e.g., “</a:t>
            </a:r>
            <a:r>
              <a:rPr lang="en-US" dirty="0">
                <a:solidFill>
                  <a:srgbClr val="00B0F0"/>
                </a:solidFill>
              </a:rPr>
              <a:t>%d</a:t>
            </a:r>
            <a:r>
              <a:rPr lang="en-US" dirty="0"/>
              <a:t>”, “</a:t>
            </a:r>
            <a:r>
              <a:rPr lang="en-US" dirty="0">
                <a:solidFill>
                  <a:srgbClr val="00B0F0"/>
                </a:solidFill>
              </a:rPr>
              <a:t>%</a:t>
            </a:r>
            <a:r>
              <a:rPr lang="en-US" dirty="0" err="1">
                <a:solidFill>
                  <a:srgbClr val="00B0F0"/>
                </a:solidFill>
              </a:rPr>
              <a:t>lf</a:t>
            </a:r>
            <a:r>
              <a:rPr lang="en-US" dirty="0"/>
              <a:t>”, placeholder for real values of input arguments in “</a:t>
            </a:r>
            <a:r>
              <a:rPr lang="en-US" b="1" dirty="0">
                <a:solidFill>
                  <a:srgbClr val="00B050"/>
                </a:solidFill>
              </a:rPr>
              <a:t>…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Escape sequence, “</a:t>
            </a:r>
            <a:r>
              <a:rPr lang="en-US" dirty="0">
                <a:solidFill>
                  <a:srgbClr val="7030A0"/>
                </a:solidFill>
              </a:rPr>
              <a:t>\n</a:t>
            </a:r>
            <a:r>
              <a:rPr lang="en-US" dirty="0"/>
              <a:t>”, print a newline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852243-D194-B365-9B1D-B7B1CBA38766}"/>
              </a:ext>
            </a:extLst>
          </p:cNvPr>
          <p:cNvSpPr txBox="1"/>
          <p:nvPr/>
        </p:nvSpPr>
        <p:spPr>
          <a:xfrm>
            <a:off x="1129141" y="3626282"/>
            <a:ext cx="409401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Ubuntu" panose="020B0504030602030204" pitchFamily="34" charset="0"/>
              </a:rPr>
              <a:t>int x = 10;</a:t>
            </a:r>
          </a:p>
          <a:p>
            <a:r>
              <a:rPr lang="en-US" sz="2000" dirty="0">
                <a:latin typeface="Ubuntu" panose="020B0504030602030204" pitchFamily="34" charset="0"/>
              </a:rPr>
              <a:t>double y = 1.5;</a:t>
            </a:r>
          </a:p>
          <a:p>
            <a:endParaRPr lang="en-US" sz="2000" dirty="0">
              <a:latin typeface="Ubuntu" panose="020B0504030602030204" pitchFamily="34" charset="0"/>
            </a:endParaRPr>
          </a:p>
          <a:p>
            <a:r>
              <a:rPr lang="en-US" sz="2000" dirty="0" err="1">
                <a:latin typeface="Ubuntu" panose="020B0504030602030204" pitchFamily="34" charset="0"/>
              </a:rPr>
              <a:t>printf</a:t>
            </a:r>
            <a:r>
              <a:rPr lang="en-US" sz="2000" dirty="0">
                <a:latin typeface="Ubuntu" panose="020B0504030602030204" pitchFamily="34" charset="0"/>
              </a:rPr>
              <a:t>(</a:t>
            </a:r>
            <a:r>
              <a:rPr lang="en-US" sz="2000" dirty="0">
                <a:solidFill>
                  <a:srgbClr val="FF0000"/>
                </a:solidFill>
                <a:latin typeface="Ubuntu" panose="020B0504030602030204" pitchFamily="34" charset="0"/>
              </a:rPr>
              <a:t>“hello world!</a:t>
            </a:r>
            <a:r>
              <a:rPr lang="en-US" sz="2000" dirty="0">
                <a:solidFill>
                  <a:srgbClr val="7030A0"/>
                </a:solidFill>
                <a:latin typeface="Ubuntu" panose="020B0504030602030204" pitchFamily="34" charset="0"/>
              </a:rPr>
              <a:t>\n</a:t>
            </a:r>
            <a:r>
              <a:rPr lang="en-US" sz="2000" dirty="0">
                <a:solidFill>
                  <a:srgbClr val="FF0000"/>
                </a:solidFill>
                <a:latin typeface="Ubuntu" panose="020B0504030602030204" pitchFamily="34" charset="0"/>
              </a:rPr>
              <a:t>”</a:t>
            </a:r>
            <a:r>
              <a:rPr lang="en-US" sz="2000" dirty="0">
                <a:latin typeface="Ubuntu" panose="020B0504030602030204" pitchFamily="34" charset="0"/>
              </a:rPr>
              <a:t>);</a:t>
            </a:r>
          </a:p>
          <a:p>
            <a:endParaRPr lang="en-US" sz="2000" dirty="0">
              <a:latin typeface="Ubuntu" panose="020B0504030602030204" pitchFamily="34" charset="0"/>
            </a:endParaRPr>
          </a:p>
          <a:p>
            <a:r>
              <a:rPr lang="en-US" sz="2000" dirty="0" err="1">
                <a:latin typeface="Ubuntu" panose="020B0504030602030204" pitchFamily="34" charset="0"/>
              </a:rPr>
              <a:t>printf</a:t>
            </a:r>
            <a:r>
              <a:rPr lang="en-US" sz="2000" dirty="0">
                <a:latin typeface="Ubuntu" panose="020B0504030602030204" pitchFamily="34" charset="0"/>
              </a:rPr>
              <a:t>(</a:t>
            </a:r>
            <a:r>
              <a:rPr lang="en-US" sz="2000" dirty="0">
                <a:solidFill>
                  <a:srgbClr val="FF0000"/>
                </a:solidFill>
                <a:latin typeface="Ubuntu" panose="020B0504030602030204" pitchFamily="34" charset="0"/>
              </a:rPr>
              <a:t>“x = </a:t>
            </a:r>
            <a:r>
              <a:rPr lang="en-US" sz="2000" dirty="0">
                <a:solidFill>
                  <a:srgbClr val="00B0F0"/>
                </a:solidFill>
                <a:latin typeface="Ubuntu" panose="020B0504030602030204" pitchFamily="34" charset="0"/>
              </a:rPr>
              <a:t>%d</a:t>
            </a:r>
            <a:r>
              <a:rPr lang="en-US" sz="2000" dirty="0">
                <a:solidFill>
                  <a:srgbClr val="7030A0"/>
                </a:solidFill>
                <a:latin typeface="Ubuntu" panose="020B0504030602030204" pitchFamily="34" charset="0"/>
              </a:rPr>
              <a:t>\n</a:t>
            </a:r>
            <a:r>
              <a:rPr lang="en-US" sz="2000" dirty="0">
                <a:solidFill>
                  <a:srgbClr val="FF0000"/>
                </a:solidFill>
                <a:latin typeface="Ubuntu" panose="020B0504030602030204" pitchFamily="34" charset="0"/>
              </a:rPr>
              <a:t>”</a:t>
            </a:r>
            <a:r>
              <a:rPr lang="en-US" sz="2000" dirty="0">
                <a:latin typeface="Ubuntu" panose="020B0504030602030204" pitchFamily="34" charset="0"/>
              </a:rPr>
              <a:t>, </a:t>
            </a:r>
            <a:r>
              <a:rPr lang="en-US" sz="2000" dirty="0">
                <a:solidFill>
                  <a:srgbClr val="00B050"/>
                </a:solidFill>
                <a:latin typeface="Ubuntu" panose="020B0504030602030204" pitchFamily="34" charset="0"/>
              </a:rPr>
              <a:t>x</a:t>
            </a:r>
            <a:r>
              <a:rPr lang="en-US" sz="2000" dirty="0">
                <a:latin typeface="Ubuntu" panose="020B0504030602030204" pitchFamily="34" charset="0"/>
              </a:rPr>
              <a:t>);</a:t>
            </a:r>
          </a:p>
          <a:p>
            <a:endParaRPr lang="en-US" sz="2000" dirty="0">
              <a:latin typeface="Ubuntu" panose="020B0504030602030204" pitchFamily="34" charset="0"/>
            </a:endParaRPr>
          </a:p>
          <a:p>
            <a:r>
              <a:rPr lang="en-US" sz="2000" dirty="0" err="1">
                <a:latin typeface="Ubuntu" panose="020B0504030602030204" pitchFamily="34" charset="0"/>
              </a:rPr>
              <a:t>printf</a:t>
            </a:r>
            <a:r>
              <a:rPr lang="en-US" sz="2000" dirty="0">
                <a:latin typeface="Ubuntu" panose="020B0504030602030204" pitchFamily="34" charset="0"/>
              </a:rPr>
              <a:t>(</a:t>
            </a:r>
            <a:r>
              <a:rPr lang="en-US" sz="2000" dirty="0">
                <a:solidFill>
                  <a:srgbClr val="FF0000"/>
                </a:solidFill>
                <a:latin typeface="Ubuntu" panose="020B0504030602030204" pitchFamily="34" charset="0"/>
              </a:rPr>
              <a:t>“x is </a:t>
            </a:r>
            <a:r>
              <a:rPr lang="en-US" sz="2000" dirty="0">
                <a:solidFill>
                  <a:srgbClr val="00B0F0"/>
                </a:solidFill>
                <a:latin typeface="Ubuntu" panose="020B0504030602030204" pitchFamily="34" charset="0"/>
              </a:rPr>
              <a:t>%d</a:t>
            </a:r>
            <a:r>
              <a:rPr lang="en-US" sz="2000" dirty="0">
                <a:solidFill>
                  <a:srgbClr val="FF0000"/>
                </a:solidFill>
                <a:latin typeface="Ubuntu" panose="020B0504030602030204" pitchFamily="34" charset="0"/>
              </a:rPr>
              <a:t>, y is </a:t>
            </a:r>
            <a:r>
              <a:rPr lang="en-US" sz="2000" dirty="0">
                <a:solidFill>
                  <a:srgbClr val="00B0F0"/>
                </a:solidFill>
                <a:latin typeface="Ubuntu" panose="020B0504030602030204" pitchFamily="34" charset="0"/>
              </a:rPr>
              <a:t>%</a:t>
            </a:r>
            <a:r>
              <a:rPr lang="en-US" sz="2000" dirty="0" err="1">
                <a:solidFill>
                  <a:srgbClr val="00B0F0"/>
                </a:solidFill>
                <a:latin typeface="Ubuntu" panose="020B0504030602030204" pitchFamily="34" charset="0"/>
              </a:rPr>
              <a:t>lf</a:t>
            </a:r>
            <a:r>
              <a:rPr lang="en-US" sz="2000" dirty="0">
                <a:solidFill>
                  <a:srgbClr val="7030A0"/>
                </a:solidFill>
                <a:latin typeface="Ubuntu" panose="020B0504030602030204" pitchFamily="34" charset="0"/>
              </a:rPr>
              <a:t>\n</a:t>
            </a:r>
            <a:r>
              <a:rPr lang="en-US" sz="2000" dirty="0">
                <a:solidFill>
                  <a:srgbClr val="FF0000"/>
                </a:solidFill>
                <a:latin typeface="Ubuntu" panose="020B0504030602030204" pitchFamily="34" charset="0"/>
              </a:rPr>
              <a:t>”</a:t>
            </a:r>
            <a:r>
              <a:rPr lang="en-US" sz="2000" dirty="0">
                <a:latin typeface="Ubuntu" panose="020B0504030602030204" pitchFamily="34" charset="0"/>
              </a:rPr>
              <a:t>, </a:t>
            </a:r>
            <a:r>
              <a:rPr lang="en-US" sz="2000" dirty="0">
                <a:solidFill>
                  <a:srgbClr val="00B050"/>
                </a:solidFill>
                <a:latin typeface="Ubuntu" panose="020B0504030602030204" pitchFamily="34" charset="0"/>
              </a:rPr>
              <a:t>x</a:t>
            </a:r>
            <a:r>
              <a:rPr lang="en-US" sz="2000" dirty="0">
                <a:latin typeface="Ubuntu" panose="020B0504030602030204" pitchFamily="34" charset="0"/>
              </a:rPr>
              <a:t>,</a:t>
            </a:r>
            <a:r>
              <a:rPr lang="en-US" sz="2000" dirty="0">
                <a:solidFill>
                  <a:srgbClr val="00B050"/>
                </a:solidFill>
                <a:latin typeface="Ubuntu" panose="020B0504030602030204" pitchFamily="34" charset="0"/>
              </a:rPr>
              <a:t> y</a:t>
            </a:r>
            <a:r>
              <a:rPr lang="en-US" sz="2000" dirty="0">
                <a:latin typeface="Ubuntu" panose="020B0504030602030204" pitchFamily="34" charset="0"/>
              </a:rPr>
              <a:t>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6D3610-B149-8A72-E7FF-4778A39562EB}"/>
              </a:ext>
            </a:extLst>
          </p:cNvPr>
          <p:cNvSpPr txBox="1"/>
          <p:nvPr/>
        </p:nvSpPr>
        <p:spPr>
          <a:xfrm>
            <a:off x="5211036" y="4127711"/>
            <a:ext cx="26652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Format: “hello world!\n”, no arguments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BF6A5E-1BFD-1A45-BE11-6C5B621C4C77}"/>
              </a:ext>
            </a:extLst>
          </p:cNvPr>
          <p:cNvSpPr txBox="1"/>
          <p:nvPr/>
        </p:nvSpPr>
        <p:spPr>
          <a:xfrm>
            <a:off x="5212768" y="4952305"/>
            <a:ext cx="2234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Format: “x = </a:t>
            </a:r>
            <a:r>
              <a:rPr lang="en-US" dirty="0">
                <a:solidFill>
                  <a:srgbClr val="00B050"/>
                </a:solidFill>
              </a:rPr>
              <a:t>%d</a:t>
            </a:r>
            <a:r>
              <a:rPr lang="en-US" dirty="0"/>
              <a:t>\n”, one argument </a:t>
            </a:r>
            <a:r>
              <a:rPr lang="en-US" dirty="0">
                <a:solidFill>
                  <a:srgbClr val="00B050"/>
                </a:solidFill>
              </a:rPr>
              <a:t>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AC8358-BF6E-30FF-6B3D-8934FDF92463}"/>
              </a:ext>
            </a:extLst>
          </p:cNvPr>
          <p:cNvSpPr txBox="1"/>
          <p:nvPr/>
        </p:nvSpPr>
        <p:spPr>
          <a:xfrm>
            <a:off x="5211036" y="5776899"/>
            <a:ext cx="2821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Format: “x is </a:t>
            </a:r>
            <a:r>
              <a:rPr lang="en-US" dirty="0">
                <a:solidFill>
                  <a:srgbClr val="00B050"/>
                </a:solidFill>
              </a:rPr>
              <a:t>%d</a:t>
            </a:r>
            <a:r>
              <a:rPr lang="en-US" dirty="0"/>
              <a:t>, y is </a:t>
            </a:r>
            <a:r>
              <a:rPr lang="en-US" dirty="0">
                <a:solidFill>
                  <a:srgbClr val="00B050"/>
                </a:solidFill>
              </a:rPr>
              <a:t>%</a:t>
            </a:r>
            <a:r>
              <a:rPr lang="en-US" dirty="0" err="1">
                <a:solidFill>
                  <a:srgbClr val="00B050"/>
                </a:solidFill>
              </a:rPr>
              <a:t>lf</a:t>
            </a:r>
            <a:r>
              <a:rPr lang="en-US" dirty="0"/>
              <a:t>\n”, two arguments </a:t>
            </a:r>
            <a:r>
              <a:rPr lang="en-US" dirty="0">
                <a:solidFill>
                  <a:srgbClr val="00B050"/>
                </a:solidFill>
              </a:rPr>
              <a:t>x </a:t>
            </a:r>
            <a:r>
              <a:rPr lang="en-US" dirty="0"/>
              <a:t>and</a:t>
            </a:r>
            <a:r>
              <a:rPr lang="en-US" dirty="0">
                <a:solidFill>
                  <a:srgbClr val="00B050"/>
                </a:solidFill>
              </a:rPr>
              <a:t> 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DE45E84-E43E-21AE-D0DF-CDD60B129FF5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4016082" y="4450877"/>
            <a:ext cx="1194954" cy="340894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86BB17C-E063-7552-AE68-BA13E87C2793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3595250" y="5275471"/>
            <a:ext cx="1617518" cy="86238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51FE541-5ACC-8F06-C341-E214B467DED4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4805791" y="6005945"/>
            <a:ext cx="405245" cy="94120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78C3BAD7-854A-906C-E1DD-11E142AAFDB6}"/>
              </a:ext>
            </a:extLst>
          </p:cNvPr>
          <p:cNvGrpSpPr/>
          <p:nvPr/>
        </p:nvGrpSpPr>
        <p:grpSpPr>
          <a:xfrm>
            <a:off x="8226573" y="4242004"/>
            <a:ext cx="2897100" cy="1599765"/>
            <a:chOff x="8242155" y="4127711"/>
            <a:chExt cx="2897100" cy="159976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320EA49F-5D43-0BFB-37C4-C4989DCA4C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42155" y="4721747"/>
              <a:ext cx="2897100" cy="1005729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3E1C34B-5510-A4CA-C3B0-74C838653540}"/>
                </a:ext>
              </a:extLst>
            </p:cNvPr>
            <p:cNvSpPr txBox="1"/>
            <p:nvPr/>
          </p:nvSpPr>
          <p:spPr>
            <a:xfrm>
              <a:off x="8651614" y="4127711"/>
              <a:ext cx="20781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Display in terminal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767661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BF056-8D1F-2F3B-2D30-322F694ED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Input/Output functions – </a:t>
            </a:r>
            <a:r>
              <a:rPr lang="en-US" dirty="0" err="1"/>
              <a:t>scanf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AD798-8F89-CD87-072C-A31EF6AE31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15152"/>
          </a:xfrm>
        </p:spPr>
        <p:txBody>
          <a:bodyPr>
            <a:normAutofit lnSpcReduction="10000"/>
          </a:bodyPr>
          <a:lstStyle/>
          <a:p>
            <a:r>
              <a:rPr lang="en-US" altLang="zh-CN" sz="2400" dirty="0"/>
              <a:t>int </a:t>
            </a:r>
            <a:r>
              <a:rPr lang="en-US" altLang="zh-CN" sz="2400" dirty="0" err="1"/>
              <a:t>scanf</a:t>
            </a:r>
            <a:r>
              <a:rPr lang="en-US" altLang="zh-CN" sz="2400" dirty="0"/>
              <a:t>(const char * </a:t>
            </a:r>
            <a:r>
              <a:rPr lang="en-US" altLang="zh-CN" sz="2400" dirty="0">
                <a:solidFill>
                  <a:srgbClr val="FF0000"/>
                </a:solidFill>
              </a:rPr>
              <a:t>format</a:t>
            </a:r>
            <a:r>
              <a:rPr lang="en-US" altLang="zh-CN" sz="2400" dirty="0"/>
              <a:t>, </a:t>
            </a:r>
            <a:r>
              <a:rPr lang="en-US" altLang="zh-CN" sz="2400" b="1" dirty="0">
                <a:solidFill>
                  <a:srgbClr val="00B050"/>
                </a:solidFill>
              </a:rPr>
              <a:t>…</a:t>
            </a:r>
            <a:r>
              <a:rPr lang="en-US" altLang="zh-CN" sz="2400" dirty="0"/>
              <a:t>) </a:t>
            </a:r>
          </a:p>
          <a:p>
            <a:r>
              <a:rPr lang="en-US" sz="2400" dirty="0"/>
              <a:t>Read from user keyboard input, and scans the values according to the </a:t>
            </a:r>
            <a:r>
              <a:rPr lang="en-US" sz="2400" dirty="0">
                <a:solidFill>
                  <a:srgbClr val="FF0000"/>
                </a:solidFill>
              </a:rPr>
              <a:t>format</a:t>
            </a:r>
            <a:r>
              <a:rPr lang="en-US" sz="2400" dirty="0"/>
              <a:t> provided, “</a:t>
            </a:r>
            <a:r>
              <a:rPr lang="en-US" sz="2400" b="1" dirty="0">
                <a:solidFill>
                  <a:srgbClr val="00B050"/>
                </a:solidFill>
              </a:rPr>
              <a:t>…</a:t>
            </a:r>
            <a:r>
              <a:rPr lang="en-US" sz="2400" dirty="0"/>
              <a:t>” is the list of </a:t>
            </a:r>
            <a:r>
              <a:rPr lang="en-US" sz="2400" dirty="0">
                <a:solidFill>
                  <a:srgbClr val="7030A0"/>
                </a:solidFill>
              </a:rPr>
              <a:t>addresses of arguments</a:t>
            </a:r>
            <a:r>
              <a:rPr lang="en-US" sz="2400" dirty="0"/>
              <a:t> used to store the scanned input values (could have 1 or more addresses)</a:t>
            </a:r>
          </a:p>
          <a:p>
            <a:r>
              <a:rPr lang="en-US" sz="2400" dirty="0"/>
              <a:t>return an integer value, which is the number of input arguments successfully extracted from user input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D9F2CA-893A-2F43-A9FE-B38A6F307A4E}"/>
              </a:ext>
            </a:extLst>
          </p:cNvPr>
          <p:cNvSpPr txBox="1"/>
          <p:nvPr/>
        </p:nvSpPr>
        <p:spPr>
          <a:xfrm>
            <a:off x="1129146" y="4239345"/>
            <a:ext cx="409401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Ubuntu" panose="020B0504030602030204" pitchFamily="34" charset="0"/>
              </a:rPr>
              <a:t>double x, y;</a:t>
            </a:r>
          </a:p>
          <a:p>
            <a:endParaRPr lang="en-US" sz="2000" dirty="0">
              <a:latin typeface="Ubuntu" panose="020B0504030602030204" pitchFamily="34" charset="0"/>
            </a:endParaRPr>
          </a:p>
          <a:p>
            <a:r>
              <a:rPr lang="en-US" sz="2000" dirty="0" err="1">
                <a:latin typeface="Ubuntu" panose="020B0504030602030204" pitchFamily="34" charset="0"/>
              </a:rPr>
              <a:t>scanf</a:t>
            </a:r>
            <a:r>
              <a:rPr lang="en-US" sz="2000" dirty="0">
                <a:latin typeface="Ubuntu" panose="020B0504030602030204" pitchFamily="34" charset="0"/>
              </a:rPr>
              <a:t>(</a:t>
            </a:r>
            <a:r>
              <a:rPr lang="en-US" sz="2000" dirty="0">
                <a:solidFill>
                  <a:srgbClr val="FF0000"/>
                </a:solidFill>
                <a:latin typeface="Ubuntu" panose="020B0504030602030204" pitchFamily="34" charset="0"/>
              </a:rPr>
              <a:t>“</a:t>
            </a:r>
            <a:r>
              <a:rPr lang="en-US" sz="2000" dirty="0">
                <a:solidFill>
                  <a:srgbClr val="00B0F0"/>
                </a:solidFill>
                <a:latin typeface="Ubuntu" panose="020B0504030602030204" pitchFamily="34" charset="0"/>
              </a:rPr>
              <a:t>%</a:t>
            </a:r>
            <a:r>
              <a:rPr lang="en-US" sz="2000" dirty="0" err="1">
                <a:solidFill>
                  <a:srgbClr val="00B0F0"/>
                </a:solidFill>
                <a:latin typeface="Ubuntu" panose="020B0504030602030204" pitchFamily="34" charset="0"/>
              </a:rPr>
              <a:t>lf</a:t>
            </a:r>
            <a:r>
              <a:rPr lang="en-US" sz="2000" dirty="0">
                <a:solidFill>
                  <a:srgbClr val="FF0000"/>
                </a:solidFill>
                <a:latin typeface="Ubuntu" panose="020B0504030602030204" pitchFamily="34" charset="0"/>
              </a:rPr>
              <a:t>,</a:t>
            </a:r>
            <a:r>
              <a:rPr lang="en-US" sz="2000" dirty="0">
                <a:latin typeface="Ubuntu" panose="020B0504030602030204" pitchFamily="34" charset="0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Ubuntu" panose="020B0504030602030204" pitchFamily="34" charset="0"/>
              </a:rPr>
              <a:t>%</a:t>
            </a:r>
            <a:r>
              <a:rPr lang="en-US" sz="2000" dirty="0" err="1">
                <a:solidFill>
                  <a:srgbClr val="00B0F0"/>
                </a:solidFill>
                <a:latin typeface="Ubuntu" panose="020B0504030602030204" pitchFamily="34" charset="0"/>
              </a:rPr>
              <a:t>lf</a:t>
            </a:r>
            <a:r>
              <a:rPr lang="en-US" sz="2000" dirty="0">
                <a:solidFill>
                  <a:srgbClr val="FF0000"/>
                </a:solidFill>
                <a:latin typeface="Ubuntu" panose="020B0504030602030204" pitchFamily="34" charset="0"/>
              </a:rPr>
              <a:t>”</a:t>
            </a:r>
            <a:r>
              <a:rPr lang="en-US" sz="2000" dirty="0">
                <a:latin typeface="Ubuntu" panose="020B0504030602030204" pitchFamily="34" charset="0"/>
              </a:rPr>
              <a:t>, </a:t>
            </a:r>
            <a:r>
              <a:rPr lang="en-US" sz="2000" dirty="0">
                <a:solidFill>
                  <a:srgbClr val="7030A0"/>
                </a:solidFill>
                <a:latin typeface="Ubuntu" panose="020B0504030602030204" pitchFamily="34" charset="0"/>
              </a:rPr>
              <a:t>&amp;</a:t>
            </a:r>
            <a:r>
              <a:rPr lang="en-US" sz="2000" dirty="0">
                <a:latin typeface="Ubuntu" panose="020B0504030602030204" pitchFamily="34" charset="0"/>
              </a:rPr>
              <a:t>x, </a:t>
            </a:r>
            <a:r>
              <a:rPr lang="en-US" sz="2000" dirty="0">
                <a:solidFill>
                  <a:srgbClr val="7030A0"/>
                </a:solidFill>
                <a:latin typeface="Ubuntu" panose="020B0504030602030204" pitchFamily="34" charset="0"/>
              </a:rPr>
              <a:t>&amp;</a:t>
            </a:r>
            <a:r>
              <a:rPr lang="en-US" sz="2000" dirty="0">
                <a:latin typeface="Ubuntu" panose="020B0504030602030204" pitchFamily="34" charset="0"/>
              </a:rPr>
              <a:t>y);</a:t>
            </a:r>
          </a:p>
          <a:p>
            <a:endParaRPr lang="en-US" sz="2000" dirty="0">
              <a:latin typeface="Ubuntu" panose="020B0504030602030204" pitchFamily="34" charset="0"/>
            </a:endParaRPr>
          </a:p>
          <a:p>
            <a:r>
              <a:rPr lang="en-US" sz="2000" dirty="0" err="1">
                <a:latin typeface="Ubuntu" panose="020B0504030602030204" pitchFamily="34" charset="0"/>
              </a:rPr>
              <a:t>printf</a:t>
            </a:r>
            <a:r>
              <a:rPr lang="en-US" sz="2000" dirty="0">
                <a:latin typeface="Ubuntu" panose="020B0504030602030204" pitchFamily="34" charset="0"/>
              </a:rPr>
              <a:t>(“x is %</a:t>
            </a:r>
            <a:r>
              <a:rPr lang="en-US" sz="2000" dirty="0" err="1">
                <a:latin typeface="Ubuntu" panose="020B0504030602030204" pitchFamily="34" charset="0"/>
              </a:rPr>
              <a:t>lf</a:t>
            </a:r>
            <a:r>
              <a:rPr lang="en-US" sz="2000" dirty="0">
                <a:latin typeface="Ubuntu" panose="020B0504030602030204" pitchFamily="34" charset="0"/>
              </a:rPr>
              <a:t>, y is %</a:t>
            </a:r>
            <a:r>
              <a:rPr lang="en-US" sz="2000" dirty="0" err="1">
                <a:latin typeface="Ubuntu" panose="020B0504030602030204" pitchFamily="34" charset="0"/>
              </a:rPr>
              <a:t>lf</a:t>
            </a:r>
            <a:r>
              <a:rPr lang="en-US" sz="2000" dirty="0">
                <a:latin typeface="Ubuntu" panose="020B0504030602030204" pitchFamily="34" charset="0"/>
              </a:rPr>
              <a:t>\n”, x, y);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245FD6-88EB-4BDF-36BA-C081F18B6A08}"/>
              </a:ext>
            </a:extLst>
          </p:cNvPr>
          <p:cNvSpPr txBox="1"/>
          <p:nvPr/>
        </p:nvSpPr>
        <p:spPr>
          <a:xfrm>
            <a:off x="5553941" y="4395355"/>
            <a:ext cx="53617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input in terminal after the program is executed:</a:t>
            </a:r>
          </a:p>
          <a:p>
            <a:r>
              <a:rPr lang="en-US" dirty="0"/>
              <a:t>3.14</a:t>
            </a:r>
            <a:r>
              <a:rPr lang="en-US" dirty="0">
                <a:solidFill>
                  <a:srgbClr val="FF0000"/>
                </a:solidFill>
              </a:rPr>
              <a:t>,&lt;space&gt;</a:t>
            </a:r>
            <a:r>
              <a:rPr lang="en-US" dirty="0"/>
              <a:t>5.12</a:t>
            </a:r>
            <a:r>
              <a:rPr lang="en-US" dirty="0">
                <a:solidFill>
                  <a:srgbClr val="FF0000"/>
                </a:solidFill>
              </a:rPr>
              <a:t>&lt;enter&gt;</a:t>
            </a:r>
          </a:p>
          <a:p>
            <a:endParaRPr lang="en-US" dirty="0"/>
          </a:p>
          <a:p>
            <a:r>
              <a:rPr lang="en-US" dirty="0"/>
              <a:t>Terminal display:</a:t>
            </a:r>
          </a:p>
          <a:p>
            <a:r>
              <a:rPr lang="en-US" dirty="0"/>
              <a:t>x is 3.140000, y is 5.120000</a:t>
            </a:r>
          </a:p>
        </p:txBody>
      </p:sp>
    </p:spTree>
    <p:extLst>
      <p:ext uri="{BB962C8B-B14F-4D97-AF65-F5344CB8AC3E}">
        <p14:creationId xmlns:p14="http://schemas.microsoft.com/office/powerpoint/2010/main" val="36175033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54697-2D7F-1556-1A3A-C38397DA7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Basic Input/Output functions – conversion character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5DFD9-EE47-1E9F-D12E-FF4A79638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69232" cy="4351338"/>
          </a:xfrm>
        </p:spPr>
        <p:txBody>
          <a:bodyPr>
            <a:normAutofit lnSpcReduction="10000"/>
          </a:bodyPr>
          <a:lstStyle/>
          <a:p>
            <a:r>
              <a:rPr lang="en-US" altLang="zh-CN" sz="1800" dirty="0"/>
              <a:t>Conversion characters are typically used in the format input argument, starting with a </a:t>
            </a:r>
            <a:r>
              <a:rPr lang="en-US" altLang="zh-CN" sz="1800" b="1" dirty="0">
                <a:solidFill>
                  <a:srgbClr val="00B0F0"/>
                </a:solidFill>
              </a:rPr>
              <a:t>%</a:t>
            </a:r>
            <a:r>
              <a:rPr lang="en-US" altLang="zh-CN" sz="1800" dirty="0">
                <a:solidFill>
                  <a:srgbClr val="00B0F0"/>
                </a:solidFill>
              </a:rPr>
              <a:t> </a:t>
            </a:r>
            <a:r>
              <a:rPr lang="en-US" altLang="zh-CN" sz="1800" dirty="0"/>
              <a:t>character followed by some alphabetic character(s):</a:t>
            </a:r>
          </a:p>
          <a:p>
            <a:pPr lvl="1"/>
            <a:r>
              <a:rPr lang="en-US" altLang="zh-CN" sz="1600" dirty="0"/>
              <a:t>For </a:t>
            </a:r>
            <a:r>
              <a:rPr lang="en-US" altLang="zh-CN" sz="1600" dirty="0" err="1"/>
              <a:t>printf</a:t>
            </a:r>
            <a:r>
              <a:rPr lang="en-US" altLang="zh-CN" sz="1600" dirty="0"/>
              <a:t>() function, as the placeholders for the real values in the “…”  argument lists</a:t>
            </a:r>
          </a:p>
          <a:p>
            <a:pPr lvl="2"/>
            <a:r>
              <a:rPr lang="en-US" altLang="zh-CN" sz="1400" dirty="0" err="1"/>
              <a:t>printf</a:t>
            </a:r>
            <a:r>
              <a:rPr lang="en-US" altLang="zh-CN" sz="1400" dirty="0"/>
              <a:t>(“number of students is </a:t>
            </a:r>
            <a:r>
              <a:rPr lang="en-US" altLang="zh-CN" sz="1400" dirty="0">
                <a:solidFill>
                  <a:srgbClr val="00B0F0"/>
                </a:solidFill>
              </a:rPr>
              <a:t>%d</a:t>
            </a:r>
            <a:r>
              <a:rPr lang="en-US" altLang="zh-CN" sz="1400" dirty="0"/>
              <a:t> in CSE </a:t>
            </a:r>
            <a:r>
              <a:rPr lang="en-US" altLang="zh-CN" sz="1400" dirty="0">
                <a:solidFill>
                  <a:srgbClr val="00B0F0"/>
                </a:solidFill>
              </a:rPr>
              <a:t>%d</a:t>
            </a:r>
            <a:r>
              <a:rPr lang="en-US" altLang="zh-CN" sz="1400" dirty="0"/>
              <a:t>\n”, </a:t>
            </a:r>
            <a:r>
              <a:rPr lang="en-US" altLang="zh-CN" sz="1400" dirty="0">
                <a:solidFill>
                  <a:srgbClr val="00B050"/>
                </a:solidFill>
              </a:rPr>
              <a:t>25</a:t>
            </a:r>
            <a:r>
              <a:rPr lang="en-US" altLang="zh-CN" sz="1400" dirty="0"/>
              <a:t>, </a:t>
            </a:r>
            <a:r>
              <a:rPr lang="en-US" altLang="zh-CN" sz="1400" dirty="0">
                <a:solidFill>
                  <a:srgbClr val="00B050"/>
                </a:solidFill>
              </a:rPr>
              <a:t>2451</a:t>
            </a:r>
            <a:r>
              <a:rPr lang="en-US" altLang="zh-CN" sz="1400" dirty="0"/>
              <a:t>);</a:t>
            </a:r>
          </a:p>
          <a:p>
            <a:pPr lvl="2"/>
            <a:r>
              <a:rPr lang="en-US" altLang="zh-CN" sz="1400" dirty="0"/>
              <a:t>Terminal: number of students is 25 in CSE 2451</a:t>
            </a:r>
          </a:p>
          <a:p>
            <a:pPr lvl="1"/>
            <a:r>
              <a:rPr lang="en-US" sz="1600" dirty="0"/>
              <a:t>For </a:t>
            </a:r>
            <a:r>
              <a:rPr lang="en-US" sz="1600" dirty="0" err="1"/>
              <a:t>scanf</a:t>
            </a:r>
            <a:r>
              <a:rPr lang="en-US" sz="1600" dirty="0"/>
              <a:t>() function, as the placeholders to specify the user input format</a:t>
            </a:r>
          </a:p>
          <a:p>
            <a:pPr lvl="2"/>
            <a:r>
              <a:rPr lang="en-US" sz="1400" dirty="0" err="1"/>
              <a:t>scanf</a:t>
            </a:r>
            <a:r>
              <a:rPr lang="en-US" sz="1400" dirty="0"/>
              <a:t>(“</a:t>
            </a:r>
            <a:r>
              <a:rPr lang="en-US" sz="1400" dirty="0">
                <a:solidFill>
                  <a:srgbClr val="00B0F0"/>
                </a:solidFill>
              </a:rPr>
              <a:t>%d</a:t>
            </a:r>
            <a:r>
              <a:rPr lang="en-US" sz="1400" dirty="0"/>
              <a:t>, </a:t>
            </a:r>
            <a:r>
              <a:rPr lang="en-US" sz="1400" dirty="0">
                <a:solidFill>
                  <a:srgbClr val="00B0F0"/>
                </a:solidFill>
              </a:rPr>
              <a:t>%d</a:t>
            </a:r>
            <a:r>
              <a:rPr lang="en-US" sz="1400" dirty="0"/>
              <a:t>”, </a:t>
            </a:r>
            <a:r>
              <a:rPr lang="en-US" sz="1400" dirty="0">
                <a:solidFill>
                  <a:srgbClr val="7030A0"/>
                </a:solidFill>
              </a:rPr>
              <a:t>&amp;</a:t>
            </a:r>
            <a:r>
              <a:rPr lang="en-US" sz="1400" dirty="0">
                <a:solidFill>
                  <a:srgbClr val="00B050"/>
                </a:solidFill>
              </a:rPr>
              <a:t>count</a:t>
            </a:r>
            <a:r>
              <a:rPr lang="en-US" sz="1400" dirty="0"/>
              <a:t>, </a:t>
            </a:r>
            <a:r>
              <a:rPr lang="en-US" sz="1400" dirty="0">
                <a:solidFill>
                  <a:srgbClr val="7030A0"/>
                </a:solidFill>
              </a:rPr>
              <a:t>&amp;</a:t>
            </a:r>
            <a:r>
              <a:rPr lang="en-US" sz="1400" dirty="0" err="1">
                <a:solidFill>
                  <a:srgbClr val="00B050"/>
                </a:solidFill>
              </a:rPr>
              <a:t>class_number</a:t>
            </a:r>
            <a:r>
              <a:rPr lang="en-US" sz="1400" dirty="0"/>
              <a:t>);</a:t>
            </a:r>
          </a:p>
          <a:p>
            <a:pPr lvl="3"/>
            <a:r>
              <a:rPr lang="en-US" sz="1200" dirty="0"/>
              <a:t>User input: 25, 2451</a:t>
            </a:r>
          </a:p>
          <a:p>
            <a:pPr lvl="3"/>
            <a:r>
              <a:rPr lang="en-US" sz="1200" dirty="0"/>
              <a:t>Value of count = 25, value of </a:t>
            </a:r>
            <a:r>
              <a:rPr lang="en-US" sz="1200" dirty="0" err="1"/>
              <a:t>class_number</a:t>
            </a:r>
            <a:r>
              <a:rPr lang="en-US" sz="1200" dirty="0"/>
              <a:t> = 2451</a:t>
            </a:r>
          </a:p>
          <a:p>
            <a:pPr lvl="3"/>
            <a:r>
              <a:rPr lang="en-US" sz="1200" dirty="0"/>
              <a:t>User input: 25, </a:t>
            </a:r>
            <a:r>
              <a:rPr lang="en-US" sz="1200" dirty="0">
                <a:solidFill>
                  <a:srgbClr val="FF0000"/>
                </a:solidFill>
                <a:highlight>
                  <a:srgbClr val="FFFF00"/>
                </a:highlight>
              </a:rPr>
              <a:t>3.14</a:t>
            </a:r>
          </a:p>
          <a:p>
            <a:pPr lvl="3"/>
            <a:r>
              <a:rPr lang="en-US" sz="1200" dirty="0"/>
              <a:t>Values of count = 25, value of </a:t>
            </a:r>
            <a:r>
              <a:rPr lang="en-US" sz="1200" dirty="0" err="1"/>
              <a:t>class_number</a:t>
            </a:r>
            <a:r>
              <a:rPr lang="en-US" sz="1200" dirty="0"/>
              <a:t> = </a:t>
            </a:r>
            <a:r>
              <a:rPr lang="en-US" sz="1200" b="1" dirty="0">
                <a:solidFill>
                  <a:srgbClr val="FF0000"/>
                </a:solidFill>
                <a:highlight>
                  <a:srgbClr val="FFFF00"/>
                </a:highlight>
              </a:rPr>
              <a:t>?</a:t>
            </a:r>
            <a:r>
              <a:rPr lang="en-US" sz="1200" b="1" dirty="0"/>
              <a:t> </a:t>
            </a:r>
          </a:p>
          <a:p>
            <a:r>
              <a:rPr lang="en-US" sz="1800" dirty="0"/>
              <a:t>The associated real values should match their conversion characters, otherwise will cause errors (e.g., wrong values being printed/scanned)</a:t>
            </a:r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C79318D7-677D-303D-2433-804935F742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3709208"/>
              </p:ext>
            </p:extLst>
          </p:nvPr>
        </p:nvGraphicFramePr>
        <p:xfrm>
          <a:off x="7507431" y="1787843"/>
          <a:ext cx="4234295" cy="4400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3816">
                  <a:extLst>
                    <a:ext uri="{9D8B030D-6E8A-4147-A177-3AD203B41FA5}">
                      <a16:colId xmlns:a16="http://schemas.microsoft.com/office/drawing/2014/main" val="631633764"/>
                    </a:ext>
                  </a:extLst>
                </a:gridCol>
                <a:gridCol w="3170479">
                  <a:extLst>
                    <a:ext uri="{9D8B030D-6E8A-4147-A177-3AD203B41FA5}">
                      <a16:colId xmlns:a16="http://schemas.microsoft.com/office/drawing/2014/main" val="710252783"/>
                    </a:ext>
                  </a:extLst>
                </a:gridCol>
              </a:tblGrid>
              <a:tr h="36261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Conversion character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783616"/>
                  </a:ext>
                </a:extLst>
              </a:tr>
              <a:tr h="36261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%c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single character, e.g., char x = ‘a’;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866134"/>
                  </a:ext>
                </a:extLst>
              </a:tr>
              <a:tr h="36261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%d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Signed decimal integer, e.g., int x = 30;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173226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%i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Signed decimal integer (int)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0693442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%u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Unsigned decimal 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474241"/>
                  </a:ext>
                </a:extLst>
              </a:tr>
              <a:tr h="36261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%o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Unsigned octal (base 8) integer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055570"/>
                  </a:ext>
                </a:extLst>
              </a:tr>
              <a:tr h="36261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%x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Unsigned hexadecimal (base 16) 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9204256"/>
                  </a:ext>
                </a:extLst>
              </a:tr>
              <a:tr h="36261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%f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Signed floating-point value (float)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2695865"/>
                  </a:ext>
                </a:extLst>
              </a:tr>
              <a:tr h="36261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%</a:t>
                      </a:r>
                      <a:r>
                        <a:rPr lang="en-US" sz="1100" dirty="0" err="1"/>
                        <a:t>lf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Signed floating-point value (double)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4245929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%e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Signed floating-point value in scientific notation (31.4 = 3.14000e+01)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6242434"/>
                  </a:ext>
                </a:extLst>
              </a:tr>
              <a:tr h="1295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%s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String of 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767287"/>
                  </a:ext>
                </a:extLst>
              </a:tr>
              <a:tr h="1295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%%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Print a % symbol, </a:t>
                      </a:r>
                    </a:p>
                    <a:p>
                      <a:pPr algn="ctr"/>
                      <a:r>
                        <a:rPr lang="en-US" sz="1100" dirty="0"/>
                        <a:t>e.g., </a:t>
                      </a:r>
                      <a:r>
                        <a:rPr lang="en-US" sz="1100" dirty="0" err="1"/>
                        <a:t>printf</a:t>
                      </a:r>
                      <a:r>
                        <a:rPr lang="en-US" sz="1100" dirty="0"/>
                        <a:t>(“percent %%”) -&gt; print one % symbol in terminal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86518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25392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54697-2D7F-1556-1A3A-C38397DA7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Basic Input/Output functions – escape sequence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5DFD9-EE47-1E9F-D12E-FF4A79638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escape sequence is a combination of characters that has a meaning other than the literal characters contained therein</a:t>
            </a:r>
          </a:p>
          <a:p>
            <a:r>
              <a:rPr lang="en-US" dirty="0"/>
              <a:t>Starts with a backslash ‘\’</a:t>
            </a:r>
          </a:p>
          <a:p>
            <a:pPr lvl="1"/>
            <a:r>
              <a:rPr lang="en-US" dirty="0"/>
              <a:t>‘</a:t>
            </a:r>
            <a:r>
              <a:rPr lang="en-US" dirty="0">
                <a:solidFill>
                  <a:srgbClr val="7030A0"/>
                </a:solidFill>
              </a:rPr>
              <a:t>\n</a:t>
            </a:r>
            <a:r>
              <a:rPr lang="en-US" dirty="0"/>
              <a:t>’ -&gt; a newline, </a:t>
            </a:r>
            <a:r>
              <a:rPr lang="en-US" dirty="0" err="1"/>
              <a:t>printf</a:t>
            </a:r>
            <a:r>
              <a:rPr lang="en-US" dirty="0"/>
              <a:t>(“first line\</a:t>
            </a:r>
            <a:r>
              <a:rPr lang="en-US" dirty="0" err="1"/>
              <a:t>nsecond</a:t>
            </a:r>
            <a:r>
              <a:rPr lang="en-US" dirty="0"/>
              <a:t> line\n”)</a:t>
            </a:r>
          </a:p>
          <a:p>
            <a:pPr lvl="1"/>
            <a:r>
              <a:rPr lang="en-US" dirty="0"/>
              <a:t>‘</a:t>
            </a:r>
            <a:r>
              <a:rPr lang="en-US" dirty="0">
                <a:solidFill>
                  <a:srgbClr val="7030A0"/>
                </a:solidFill>
              </a:rPr>
              <a:t>\t</a:t>
            </a:r>
            <a:r>
              <a:rPr lang="en-US" dirty="0"/>
              <a:t>’ -&gt; horizontal tab (~= 4 spaces)</a:t>
            </a:r>
          </a:p>
          <a:p>
            <a:pPr lvl="1"/>
            <a:r>
              <a:rPr lang="en-US" dirty="0"/>
              <a:t>‘</a:t>
            </a:r>
            <a:r>
              <a:rPr lang="en-US" dirty="0">
                <a:solidFill>
                  <a:srgbClr val="7030A0"/>
                </a:solidFill>
              </a:rPr>
              <a:t>\\</a:t>
            </a:r>
            <a:r>
              <a:rPr lang="en-US" dirty="0"/>
              <a:t>’ -&gt; a single backslash \</a:t>
            </a:r>
          </a:p>
          <a:p>
            <a:pPr lvl="1"/>
            <a:r>
              <a:rPr lang="en-US" dirty="0"/>
              <a:t>‘</a:t>
            </a:r>
            <a:r>
              <a:rPr lang="en-US" dirty="0">
                <a:solidFill>
                  <a:srgbClr val="7030A0"/>
                </a:solidFill>
              </a:rPr>
              <a:t>\’</a:t>
            </a:r>
            <a:r>
              <a:rPr lang="en-US" dirty="0"/>
              <a:t>’ -&gt; a single quote ’</a:t>
            </a:r>
          </a:p>
          <a:p>
            <a:pPr lvl="1"/>
            <a:r>
              <a:rPr lang="en-US" dirty="0"/>
              <a:t>‘</a:t>
            </a:r>
            <a:r>
              <a:rPr lang="en-US" dirty="0">
                <a:solidFill>
                  <a:srgbClr val="7030A0"/>
                </a:solidFill>
              </a:rPr>
              <a:t>\”</a:t>
            </a:r>
            <a:r>
              <a:rPr lang="en-US" dirty="0"/>
              <a:t>’ -&gt; a double quote ”</a:t>
            </a:r>
          </a:p>
          <a:p>
            <a:pPr lvl="1"/>
            <a:r>
              <a:rPr lang="en-US" dirty="0"/>
              <a:t>‘</a:t>
            </a:r>
            <a:r>
              <a:rPr lang="en-US" dirty="0">
                <a:solidFill>
                  <a:srgbClr val="7030A0"/>
                </a:solidFill>
              </a:rPr>
              <a:t>\%</a:t>
            </a:r>
            <a:r>
              <a:rPr lang="en-US" dirty="0"/>
              <a:t>’ -&gt; a percent character %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AC778C-15DA-7744-AB6C-0D36C51A4F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5354" y="4464916"/>
            <a:ext cx="1695450" cy="7143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915F1B-18C7-B0F3-38BA-D16EE5D89D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5354" y="3163463"/>
            <a:ext cx="3598718" cy="109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3463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C1EF6-6CE0-EC41-44FB-A9F4BEF0C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Program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19EC2-3488-BA10-CE04-8073A2604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269181" cy="4351338"/>
          </a:xfrm>
        </p:spPr>
        <p:txBody>
          <a:bodyPr>
            <a:normAutofit/>
          </a:bodyPr>
          <a:lstStyle/>
          <a:p>
            <a:r>
              <a:rPr lang="en-US" dirty="0"/>
              <a:t>Header files</a:t>
            </a:r>
          </a:p>
          <a:p>
            <a:pPr lvl="1"/>
            <a:r>
              <a:rPr lang="en-US" dirty="0"/>
              <a:t>Header file corresponding to standard library functions used in source code</a:t>
            </a:r>
          </a:p>
          <a:p>
            <a:pPr lvl="1"/>
            <a:r>
              <a:rPr lang="en-US" dirty="0"/>
              <a:t>Standard library can be included via “</a:t>
            </a:r>
            <a:r>
              <a:rPr lang="en-US" dirty="0">
                <a:solidFill>
                  <a:srgbClr val="00B050"/>
                </a:solidFill>
              </a:rPr>
              <a:t>#include &lt;</a:t>
            </a:r>
            <a:r>
              <a:rPr lang="en-US" dirty="0" err="1">
                <a:solidFill>
                  <a:srgbClr val="00B050"/>
                </a:solidFill>
              </a:rPr>
              <a:t>HeaderFileName.h</a:t>
            </a:r>
            <a:r>
              <a:rPr lang="en-US" dirty="0">
                <a:solidFill>
                  <a:srgbClr val="00B050"/>
                </a:solidFill>
              </a:rPr>
              <a:t>&gt;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Header file corresponding to source file of your customized functions</a:t>
            </a:r>
          </a:p>
          <a:p>
            <a:r>
              <a:rPr lang="en-US" dirty="0"/>
              <a:t>Main function</a:t>
            </a:r>
          </a:p>
          <a:p>
            <a:pPr lvl="1"/>
            <a:r>
              <a:rPr lang="en-US" dirty="0"/>
              <a:t>Entry point of a program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One program must have one and only one main function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AC9FD07-6B4B-DC06-9AC2-974909086F3A}"/>
              </a:ext>
            </a:extLst>
          </p:cNvPr>
          <p:cNvGrpSpPr/>
          <p:nvPr/>
        </p:nvGrpSpPr>
        <p:grpSpPr>
          <a:xfrm>
            <a:off x="8003165" y="1825625"/>
            <a:ext cx="2725449" cy="4297651"/>
            <a:chOff x="8003165" y="1825625"/>
            <a:chExt cx="2725449" cy="429765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55F2DA3-2C1A-605D-9F9B-8897AA3E2E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03165" y="1825625"/>
              <a:ext cx="2725449" cy="3295253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6D43A33-2A23-659E-8AE9-990E478CD0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70551" y="5504151"/>
              <a:ext cx="1590675" cy="619125"/>
            </a:xfrm>
            <a:prstGeom prst="rect">
              <a:avLst/>
            </a:prstGeom>
          </p:spPr>
        </p:pic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565033C-2481-1005-C198-A7C960A2CE2A}"/>
                </a:ext>
              </a:extLst>
            </p:cNvPr>
            <p:cNvCxnSpPr>
              <a:cxnSpLocks/>
              <a:stCxn id="7" idx="2"/>
              <a:endCxn id="9" idx="0"/>
            </p:cNvCxnSpPr>
            <p:nvPr/>
          </p:nvCxnSpPr>
          <p:spPr>
            <a:xfrm flipH="1">
              <a:off x="9365889" y="5120878"/>
              <a:ext cx="1" cy="383273"/>
            </a:xfrm>
            <a:prstGeom prst="straightConnector1">
              <a:avLst/>
            </a:prstGeom>
            <a:ln w="1270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35733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761DC-0C68-A846-C089-345FFEDDD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D4A69-C12C-421B-D392-98F9BD4C0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Variable</a:t>
            </a:r>
          </a:p>
          <a:p>
            <a:pPr lvl="1"/>
            <a:r>
              <a:rPr lang="en-US" dirty="0"/>
              <a:t>Declaration</a:t>
            </a:r>
          </a:p>
          <a:p>
            <a:pPr lvl="1"/>
            <a:r>
              <a:rPr lang="en-US" dirty="0"/>
              <a:t>Identifiers &amp; keywords</a:t>
            </a:r>
          </a:p>
          <a:p>
            <a:pPr lvl="1"/>
            <a:r>
              <a:rPr lang="en-US" dirty="0"/>
              <a:t>Initialization &amp; constants </a:t>
            </a:r>
          </a:p>
          <a:p>
            <a:pPr lvl="1"/>
            <a:r>
              <a:rPr lang="en-US" dirty="0"/>
              <a:t>Types</a:t>
            </a:r>
          </a:p>
          <a:p>
            <a:r>
              <a:rPr lang="en-US" dirty="0"/>
              <a:t>Basic I/O functions</a:t>
            </a:r>
          </a:p>
          <a:p>
            <a:pPr lvl="1"/>
            <a:r>
              <a:rPr lang="en-US" dirty="0" err="1"/>
              <a:t>printf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scanf</a:t>
            </a:r>
            <a:r>
              <a:rPr lang="en-US" dirty="0"/>
              <a:t>()</a:t>
            </a:r>
          </a:p>
          <a:p>
            <a:r>
              <a:rPr lang="en-US" dirty="0"/>
              <a:t>Program layout</a:t>
            </a:r>
          </a:p>
          <a:p>
            <a:pPr lvl="1"/>
            <a:r>
              <a:rPr lang="en-US" dirty="0"/>
              <a:t>Header files</a:t>
            </a:r>
          </a:p>
          <a:p>
            <a:pPr lvl="1"/>
            <a:r>
              <a:rPr lang="en-US" dirty="0"/>
              <a:t>main() function</a:t>
            </a:r>
          </a:p>
          <a:p>
            <a:pPr lvl="1"/>
            <a:r>
              <a:rPr lang="en-US" dirty="0"/>
              <a:t>Customized functions</a:t>
            </a:r>
          </a:p>
          <a:p>
            <a:r>
              <a:rPr lang="en-US" altLang="zh-CN" dirty="0"/>
              <a:t>Scope?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8098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12062-9759-640D-DAB4-E595E0A67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D5084-8DF2-557D-F706-2C1A0F7B4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Use Ubuntu (Linux) Virtual Machine</a:t>
            </a:r>
          </a:p>
          <a:p>
            <a:r>
              <a:rPr lang="en-US" sz="3200" dirty="0"/>
              <a:t>Use VS code</a:t>
            </a:r>
          </a:p>
          <a:p>
            <a:r>
              <a:rPr lang="en-US" sz="3200" dirty="0"/>
              <a:t>Use terminal and </a:t>
            </a:r>
            <a:r>
              <a:rPr lang="en-US" sz="3200" dirty="0" err="1"/>
              <a:t>gcc</a:t>
            </a:r>
            <a:r>
              <a:rPr lang="en-US" sz="3200" dirty="0"/>
              <a:t> command:</a:t>
            </a:r>
          </a:p>
          <a:p>
            <a:pPr lvl="1"/>
            <a:r>
              <a:rPr lang="en-US" sz="2800" dirty="0" err="1"/>
              <a:t>gcc</a:t>
            </a:r>
            <a:r>
              <a:rPr lang="en-US" sz="2800" dirty="0"/>
              <a:t> </a:t>
            </a:r>
            <a:r>
              <a:rPr lang="en-US" sz="2800" dirty="0" err="1"/>
              <a:t>demo.c</a:t>
            </a:r>
            <a:r>
              <a:rPr lang="en-US" sz="2800" dirty="0"/>
              <a:t> –o </a:t>
            </a:r>
            <a:r>
              <a:rPr lang="en-US" sz="2800" dirty="0" err="1"/>
              <a:t>myprogram</a:t>
            </a:r>
            <a:r>
              <a:rPr lang="en-US" sz="2800" dirty="0"/>
              <a:t> –std=c99</a:t>
            </a:r>
          </a:p>
          <a:p>
            <a:r>
              <a:rPr lang="en-US" sz="3200" dirty="0"/>
              <a:t>Quick C online compiler:</a:t>
            </a:r>
          </a:p>
          <a:p>
            <a:pPr lvl="1"/>
            <a:r>
              <a:rPr lang="en-US" sz="2800" dirty="0"/>
              <a:t>Quick verify of simple code snippet</a:t>
            </a:r>
          </a:p>
          <a:p>
            <a:pPr lvl="1"/>
            <a:r>
              <a:rPr lang="en-US" sz="2800" dirty="0"/>
              <a:t>Click </a:t>
            </a:r>
            <a:r>
              <a:rPr lang="en-US" sz="2800" dirty="0">
                <a:solidFill>
                  <a:schemeClr val="bg1"/>
                </a:solidFill>
                <a:highlight>
                  <a:srgbClr val="0000FF"/>
                </a:highlight>
              </a:rPr>
              <a:t>Run</a:t>
            </a:r>
            <a:r>
              <a:rPr lang="en-US" sz="2800" dirty="0"/>
              <a:t> instead of using commands</a:t>
            </a:r>
          </a:p>
          <a:p>
            <a:pPr lvl="1"/>
            <a:r>
              <a:rPr lang="en-US" sz="2800" dirty="0"/>
              <a:t>Link is </a:t>
            </a:r>
            <a:r>
              <a:rPr lang="en-US" sz="2800" dirty="0">
                <a:hlinkClick r:id="rId3"/>
              </a:rPr>
              <a:t>here</a:t>
            </a:r>
            <a:endParaRPr lang="en-US" sz="28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39E59E2-5269-2D5F-6D0B-29A49632232D}"/>
              </a:ext>
            </a:extLst>
          </p:cNvPr>
          <p:cNvGrpSpPr/>
          <p:nvPr/>
        </p:nvGrpSpPr>
        <p:grpSpPr>
          <a:xfrm>
            <a:off x="7773481" y="1144775"/>
            <a:ext cx="3184814" cy="4978501"/>
            <a:chOff x="7773481" y="1144775"/>
            <a:chExt cx="3184814" cy="4978501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BC50143-F345-A4A3-10AB-8E32B4457A28}"/>
                </a:ext>
              </a:extLst>
            </p:cNvPr>
            <p:cNvGrpSpPr/>
            <p:nvPr/>
          </p:nvGrpSpPr>
          <p:grpSpPr>
            <a:xfrm>
              <a:off x="8003165" y="1825625"/>
              <a:ext cx="2725449" cy="4297651"/>
              <a:chOff x="8003165" y="1825625"/>
              <a:chExt cx="2725449" cy="4297651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D39D4C99-DE52-0BE7-89C4-07702DC766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03165" y="1825625"/>
                <a:ext cx="2725449" cy="3295253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CEF808CA-DA05-1395-D70B-E40AFA107C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570551" y="5504151"/>
                <a:ext cx="1590675" cy="619125"/>
              </a:xfrm>
              <a:prstGeom prst="rect">
                <a:avLst/>
              </a:prstGeom>
            </p:spPr>
          </p:pic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5A058D8F-33FE-8CC7-D947-E23FC80CD2A7}"/>
                  </a:ext>
                </a:extLst>
              </p:cNvPr>
              <p:cNvCxnSpPr>
                <a:cxnSpLocks/>
                <a:stCxn id="9" idx="2"/>
                <a:endCxn id="10" idx="0"/>
              </p:cNvCxnSpPr>
              <p:nvPr/>
            </p:nvCxnSpPr>
            <p:spPr>
              <a:xfrm flipH="1">
                <a:off x="9365889" y="5120878"/>
                <a:ext cx="1" cy="383273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BAD2938-39C3-B49C-E815-1D248C2D88C6}"/>
                </a:ext>
              </a:extLst>
            </p:cNvPr>
            <p:cNvSpPr txBox="1"/>
            <p:nvPr/>
          </p:nvSpPr>
          <p:spPr>
            <a:xfrm>
              <a:off x="7773481" y="1144775"/>
              <a:ext cx="31848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Source file: </a:t>
              </a:r>
              <a:r>
                <a:rPr lang="en-US" dirty="0" err="1"/>
                <a:t>demo.c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67981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14AD6-7F0B-1DAE-ADC7-349367497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- declaration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1F7C6-7B48-2A96-838D-52590BBB8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44097"/>
          </a:xfrm>
        </p:spPr>
        <p:txBody>
          <a:bodyPr>
            <a:normAutofit/>
          </a:bodyPr>
          <a:lstStyle/>
          <a:p>
            <a:r>
              <a:rPr lang="en-US" sz="2000" dirty="0"/>
              <a:t>Variables </a:t>
            </a:r>
          </a:p>
          <a:p>
            <a:pPr lvl="1"/>
            <a:r>
              <a:rPr lang="en-US" sz="1800" dirty="0"/>
              <a:t>Named memory locations that we can use to store data</a:t>
            </a:r>
          </a:p>
          <a:p>
            <a:pPr lvl="1"/>
            <a:r>
              <a:rPr lang="en-US" sz="1800" dirty="0"/>
              <a:t>The storage area in a snippet of code where the program can easily manipulate (using the names we assign to the variable)</a:t>
            </a:r>
          </a:p>
          <a:p>
            <a:r>
              <a:rPr lang="en-US" sz="2000" dirty="0"/>
              <a:t>In C, we need to </a:t>
            </a:r>
            <a:r>
              <a:rPr lang="en-US" sz="2000" dirty="0">
                <a:solidFill>
                  <a:srgbClr val="00B050"/>
                </a:solidFill>
              </a:rPr>
              <a:t>declare</a:t>
            </a:r>
            <a:r>
              <a:rPr lang="en-US" sz="2000" dirty="0"/>
              <a:t> a variable with type and identifier </a:t>
            </a:r>
            <a:r>
              <a:rPr lang="en-US" sz="2000" dirty="0">
                <a:solidFill>
                  <a:srgbClr val="00B050"/>
                </a:solidFill>
              </a:rPr>
              <a:t>before</a:t>
            </a:r>
            <a:r>
              <a:rPr lang="en-US" sz="2000" dirty="0"/>
              <a:t> using the variable in the subsequent program</a:t>
            </a:r>
          </a:p>
          <a:p>
            <a:pPr lvl="2"/>
            <a:r>
              <a:rPr lang="en-US" sz="1600" dirty="0"/>
              <a:t>Variable starts to exist after its declaration (you can </a:t>
            </a:r>
            <a:r>
              <a:rPr lang="en-US" sz="1600" dirty="0">
                <a:solidFill>
                  <a:srgbClr val="FF0000"/>
                </a:solidFill>
              </a:rPr>
              <a:t>not</a:t>
            </a:r>
            <a:r>
              <a:rPr lang="en-US" sz="1600" dirty="0"/>
              <a:t> use a variable before its existence)</a:t>
            </a:r>
          </a:p>
          <a:p>
            <a:pPr lvl="2"/>
            <a:r>
              <a:rPr lang="en-US" sz="1600" dirty="0"/>
              <a:t>Type: what type of data the variable is storing</a:t>
            </a:r>
          </a:p>
          <a:p>
            <a:pPr lvl="2"/>
            <a:r>
              <a:rPr lang="en-US" sz="1600" dirty="0"/>
              <a:t>Identifier: the name you assigned to the variable to distinguish itself with other variables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2641E1-72C3-2BBF-43C2-99F99454AFBF}"/>
              </a:ext>
            </a:extLst>
          </p:cNvPr>
          <p:cNvGrpSpPr/>
          <p:nvPr/>
        </p:nvGrpSpPr>
        <p:grpSpPr>
          <a:xfrm>
            <a:off x="2716914" y="4669722"/>
            <a:ext cx="6860762" cy="2007819"/>
            <a:chOff x="2716914" y="4669722"/>
            <a:chExt cx="6860762" cy="200781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AB701EC-3251-C8F8-3D24-F636AF6439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16914" y="4669722"/>
              <a:ext cx="6860762" cy="1402516"/>
            </a:xfrm>
            <a:prstGeom prst="rect">
              <a:avLst/>
            </a:prstGeom>
          </p:spPr>
        </p:pic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FEA0C1EC-C3E2-121F-1F29-A83BAA15E50E}"/>
                </a:ext>
              </a:extLst>
            </p:cNvPr>
            <p:cNvSpPr/>
            <p:nvPr/>
          </p:nvSpPr>
          <p:spPr>
            <a:xfrm>
              <a:off x="3475344" y="5787109"/>
              <a:ext cx="135012" cy="196381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C3405A8-D1A1-9CEB-1FB2-9910749C477A}"/>
                </a:ext>
              </a:extLst>
            </p:cNvPr>
            <p:cNvSpPr txBox="1"/>
            <p:nvPr/>
          </p:nvSpPr>
          <p:spPr>
            <a:xfrm>
              <a:off x="4096657" y="6308209"/>
              <a:ext cx="3998686" cy="369332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Each</a:t>
              </a:r>
              <a:r>
                <a:rPr lang="zh-CN" altLang="en-US" dirty="0"/>
                <a:t> </a:t>
              </a:r>
              <a:r>
                <a:rPr lang="en-US" altLang="zh-CN" dirty="0"/>
                <a:t>simple</a:t>
              </a:r>
              <a:r>
                <a:rPr lang="en-US" dirty="0"/>
                <a:t> statement in C ends with “</a:t>
              </a:r>
              <a:r>
                <a:rPr lang="en-US" b="1" dirty="0"/>
                <a:t>;</a:t>
              </a:r>
              <a:r>
                <a:rPr lang="en-US" dirty="0"/>
                <a:t>”</a:t>
              </a:r>
            </a:p>
          </p:txBody>
        </p:sp>
        <p:cxnSp>
          <p:nvCxnSpPr>
            <p:cNvPr id="9" name="Connector: Curved 8">
              <a:extLst>
                <a:ext uri="{FF2B5EF4-FFF2-40B4-BE49-F238E27FC236}">
                  <a16:creationId xmlns:a16="http://schemas.microsoft.com/office/drawing/2014/main" id="{602443E8-7239-4D79-D2B8-332B8AFB540D}"/>
                </a:ext>
              </a:extLst>
            </p:cNvPr>
            <p:cNvCxnSpPr>
              <a:stCxn id="6" idx="2"/>
              <a:endCxn id="7" idx="1"/>
            </p:cNvCxnSpPr>
            <p:nvPr/>
          </p:nvCxnSpPr>
          <p:spPr>
            <a:xfrm rot="16200000" flipH="1">
              <a:off x="3565061" y="5961278"/>
              <a:ext cx="509385" cy="553807"/>
            </a:xfrm>
            <a:prstGeom prst="curvedConnector2">
              <a:avLst/>
            </a:prstGeom>
            <a:ln w="1270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77254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C37A0-345A-A8A8-2244-A77428EBA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- identifiers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EFD8A-BAD6-1863-D290-6E66D1D97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7088165" cy="4351338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Identifier is a combination of alphanumeric characters:</a:t>
            </a:r>
          </a:p>
          <a:p>
            <a:pPr lvl="1"/>
            <a:r>
              <a:rPr lang="en-US" sz="1800" dirty="0"/>
              <a:t>case sensitive: “int </a:t>
            </a:r>
            <a:r>
              <a:rPr lang="en-US" sz="1800" dirty="0">
                <a:solidFill>
                  <a:srgbClr val="00B050"/>
                </a:solidFill>
              </a:rPr>
              <a:t>a</a:t>
            </a:r>
            <a:r>
              <a:rPr lang="en-US" sz="1800" dirty="0"/>
              <a:t>;” and “int </a:t>
            </a:r>
            <a:r>
              <a:rPr lang="en-US" sz="1800" dirty="0">
                <a:solidFill>
                  <a:srgbClr val="00B050"/>
                </a:solidFill>
              </a:rPr>
              <a:t>A</a:t>
            </a:r>
            <a:r>
              <a:rPr lang="en-US" sz="1800" dirty="0"/>
              <a:t>;” are declaring two variables </a:t>
            </a:r>
            <a:r>
              <a:rPr lang="en-US" sz="1800" dirty="0">
                <a:solidFill>
                  <a:srgbClr val="00B050"/>
                </a:solidFill>
              </a:rPr>
              <a:t>a</a:t>
            </a:r>
            <a:r>
              <a:rPr lang="en-US" sz="1800" dirty="0"/>
              <a:t> and </a:t>
            </a:r>
            <a:r>
              <a:rPr lang="en-US" sz="1800" dirty="0">
                <a:solidFill>
                  <a:srgbClr val="00B050"/>
                </a:solidFill>
              </a:rPr>
              <a:t>A</a:t>
            </a:r>
          </a:p>
          <a:p>
            <a:pPr lvl="1"/>
            <a:r>
              <a:rPr lang="en-US" sz="1800" dirty="0"/>
              <a:t>Combination of upper/lower case letters, numbers and underscores</a:t>
            </a:r>
          </a:p>
          <a:p>
            <a:pPr lvl="1"/>
            <a:r>
              <a:rPr lang="en-US" sz="1800" dirty="0"/>
              <a:t>The identifier must start with either a letter or an underscore “_”</a:t>
            </a:r>
          </a:p>
          <a:p>
            <a:pPr lvl="1"/>
            <a:r>
              <a:rPr lang="en-US" sz="1800" dirty="0"/>
              <a:t>Can’t use existing </a:t>
            </a:r>
            <a:r>
              <a:rPr lang="en-US" sz="1800" dirty="0">
                <a:solidFill>
                  <a:srgbClr val="00B050"/>
                </a:solidFill>
              </a:rPr>
              <a:t>keywords</a:t>
            </a:r>
            <a:r>
              <a:rPr lang="en-US" sz="1800" dirty="0"/>
              <a:t> for identifiers</a:t>
            </a:r>
          </a:p>
          <a:p>
            <a:pPr lvl="1"/>
            <a:r>
              <a:rPr lang="en-US" sz="1800" dirty="0"/>
              <a:t>Valid identifiers: “_a”, “_1”, “a1”, “a_1”</a:t>
            </a:r>
          </a:p>
          <a:p>
            <a:pPr lvl="1"/>
            <a:r>
              <a:rPr lang="en-US" sz="1800" dirty="0"/>
              <a:t>Invalid identifiers: “1a”, “1”, “?a”, “1_a”, “!a”</a:t>
            </a:r>
          </a:p>
          <a:p>
            <a:pPr lvl="1"/>
            <a:endParaRPr lang="en-US" sz="2000" dirty="0"/>
          </a:p>
          <a:p>
            <a:r>
              <a:rPr lang="en-US" sz="2000" dirty="0"/>
              <a:t>C keeps a small set of keywords for its own use</a:t>
            </a:r>
          </a:p>
          <a:p>
            <a:pPr lvl="1"/>
            <a:r>
              <a:rPr lang="en-US" sz="1800" dirty="0"/>
              <a:t>These keywords are part of the language itself</a:t>
            </a:r>
          </a:p>
          <a:p>
            <a:pPr lvl="1"/>
            <a:r>
              <a:rPr lang="en-US" sz="1800" dirty="0"/>
              <a:t>Don’t name your variable or customized function with these keywords (avoid name collision)</a:t>
            </a:r>
          </a:p>
          <a:p>
            <a:pPr lvl="1"/>
            <a:r>
              <a:rPr lang="en-US" sz="1800" dirty="0"/>
              <a:t>E.g., “Hello everyone, my name is Name”</a:t>
            </a:r>
            <a:r>
              <a:rPr lang="zh-CN" altLang="en-US" sz="1800" dirty="0"/>
              <a:t> 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6E2E23-C230-1249-0146-F00181204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6365" y="4554111"/>
            <a:ext cx="3324440" cy="1757789"/>
          </a:xfrm>
          <a:prstGeom prst="rect">
            <a:avLst/>
          </a:prstGeom>
        </p:spPr>
      </p:pic>
      <p:sp>
        <p:nvSpPr>
          <p:cNvPr id="4" name="Cross 3">
            <a:extLst>
              <a:ext uri="{FF2B5EF4-FFF2-40B4-BE49-F238E27FC236}">
                <a16:creationId xmlns:a16="http://schemas.microsoft.com/office/drawing/2014/main" id="{0E0A955F-4C2C-4A48-B193-FBB27C2022B6}"/>
              </a:ext>
            </a:extLst>
          </p:cNvPr>
          <p:cNvSpPr/>
          <p:nvPr/>
        </p:nvSpPr>
        <p:spPr>
          <a:xfrm rot="18843540">
            <a:off x="5462954" y="5651326"/>
            <a:ext cx="445477" cy="458910"/>
          </a:xfrm>
          <a:prstGeom prst="plus">
            <a:avLst>
              <a:gd name="adj" fmla="val 3815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220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47704-0340-190F-2B27-0F8803C80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- initialization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837E8-5A12-179F-FD30-F603128420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76881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Initialization</a:t>
            </a:r>
          </a:p>
          <a:p>
            <a:pPr lvl="1"/>
            <a:r>
              <a:rPr lang="en-US" sz="2000" dirty="0"/>
              <a:t>A variable declared without initialization has random value stored in memory</a:t>
            </a:r>
          </a:p>
          <a:p>
            <a:pPr lvl="1"/>
            <a:r>
              <a:rPr lang="en-US" sz="2000" dirty="0"/>
              <a:t>We can initialize the variable with some </a:t>
            </a:r>
            <a:r>
              <a:rPr lang="en-US" sz="2000" dirty="0">
                <a:solidFill>
                  <a:srgbClr val="00B050"/>
                </a:solidFill>
              </a:rPr>
              <a:t>value</a:t>
            </a:r>
            <a:r>
              <a:rPr lang="en-US" sz="2000" dirty="0"/>
              <a:t> at the time of declaration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r>
              <a:rPr lang="en-US" sz="2400" dirty="0"/>
              <a:t>Constants/literals</a:t>
            </a:r>
          </a:p>
          <a:p>
            <a:pPr lvl="1"/>
            <a:r>
              <a:rPr lang="en-US" sz="2000" dirty="0"/>
              <a:t>The </a:t>
            </a:r>
            <a:r>
              <a:rPr lang="en-US" sz="2000" dirty="0">
                <a:solidFill>
                  <a:srgbClr val="00B050"/>
                </a:solidFill>
              </a:rPr>
              <a:t>fixed values</a:t>
            </a:r>
            <a:r>
              <a:rPr lang="en-US" sz="2000" dirty="0"/>
              <a:t> we assigned to our variables in initialization or assignment operations</a:t>
            </a:r>
          </a:p>
          <a:p>
            <a:pPr lvl="2"/>
            <a:r>
              <a:rPr lang="en-US" sz="1600" dirty="0"/>
              <a:t>1024 (1024 is constant integer)</a:t>
            </a:r>
          </a:p>
          <a:p>
            <a:pPr lvl="2"/>
            <a:r>
              <a:rPr lang="en-US" sz="1600" dirty="0"/>
              <a:t>3.14 (3</a:t>
            </a:r>
            <a:r>
              <a:rPr lang="en-US" sz="1600" dirty="0">
                <a:solidFill>
                  <a:srgbClr val="FF0000"/>
                </a:solidFill>
              </a:rPr>
              <a:t>.14</a:t>
            </a:r>
            <a:r>
              <a:rPr lang="en-US" sz="1600" dirty="0"/>
              <a:t> and 1024</a:t>
            </a:r>
            <a:r>
              <a:rPr lang="en-US" sz="1600" dirty="0">
                <a:solidFill>
                  <a:srgbClr val="FF0000"/>
                </a:solidFill>
              </a:rPr>
              <a:t>.0 </a:t>
            </a:r>
            <a:r>
              <a:rPr lang="en-US" sz="1600" dirty="0"/>
              <a:t>are constant floating-point number)</a:t>
            </a:r>
          </a:p>
          <a:p>
            <a:pPr lvl="1"/>
            <a:r>
              <a:rPr lang="en-US" sz="2000" dirty="0"/>
              <a:t>Our program can change the value of variables a or b later, but </a:t>
            </a:r>
            <a:r>
              <a:rPr lang="en-US" sz="2000" dirty="0">
                <a:solidFill>
                  <a:srgbClr val="00B050"/>
                </a:solidFill>
              </a:rPr>
              <a:t>can’t change the fixed initialization values 1024 or 3.14 </a:t>
            </a:r>
            <a:r>
              <a:rPr lang="en-US" sz="2000" dirty="0"/>
              <a:t>that were hard-coded in the source file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7758BDC-2F39-90E0-5521-B507BC14A6E2}"/>
              </a:ext>
            </a:extLst>
          </p:cNvPr>
          <p:cNvGrpSpPr/>
          <p:nvPr/>
        </p:nvGrpSpPr>
        <p:grpSpPr>
          <a:xfrm>
            <a:off x="2557670" y="2899756"/>
            <a:ext cx="7076660" cy="1476479"/>
            <a:chOff x="2557670" y="3195591"/>
            <a:chExt cx="7076660" cy="147647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1CE5E89-30B9-4750-0D9C-302FED2290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57670" y="3195591"/>
              <a:ext cx="7076660" cy="1476479"/>
            </a:xfrm>
            <a:prstGeom prst="rect">
              <a:avLst/>
            </a:prstGeom>
          </p:spPr>
        </p:pic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D4D3B2F8-84A7-E2E5-2256-61AF805AF842}"/>
                </a:ext>
              </a:extLst>
            </p:cNvPr>
            <p:cNvSpPr/>
            <p:nvPr/>
          </p:nvSpPr>
          <p:spPr>
            <a:xfrm>
              <a:off x="3419208" y="3501109"/>
              <a:ext cx="523341" cy="250834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B07E998E-F4E2-8F14-407C-7974B35E8350}"/>
                </a:ext>
              </a:extLst>
            </p:cNvPr>
            <p:cNvSpPr/>
            <p:nvPr/>
          </p:nvSpPr>
          <p:spPr>
            <a:xfrm>
              <a:off x="3635000" y="4368766"/>
              <a:ext cx="523341" cy="250834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C3416F07-CA8C-00D1-91F0-D2314F2A4F09}"/>
              </a:ext>
            </a:extLst>
          </p:cNvPr>
          <p:cNvSpPr txBox="1"/>
          <p:nvPr/>
        </p:nvSpPr>
        <p:spPr>
          <a:xfrm>
            <a:off x="4701886" y="4511171"/>
            <a:ext cx="2374323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Assignment operation</a:t>
            </a:r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724BD481-DDB3-94CE-1268-339366E4B76E}"/>
              </a:ext>
            </a:extLst>
          </p:cNvPr>
          <p:cNvCxnSpPr>
            <a:cxnSpLocks/>
          </p:cNvCxnSpPr>
          <p:nvPr/>
        </p:nvCxnSpPr>
        <p:spPr>
          <a:xfrm rot="10800000">
            <a:off x="3517323" y="4323766"/>
            <a:ext cx="1163784" cy="383319"/>
          </a:xfrm>
          <a:prstGeom prst="curvedConnector3">
            <a:avLst>
              <a:gd name="adj1" fmla="val 100893"/>
            </a:avLst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9946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F91F9-F6D9-6CE8-6101-FCF33E74E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- types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534E86-E684-4302-1BB5-96DCB1CBAC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The type of a variable specifies what kind of data can be stored to the variable</a:t>
                </a:r>
              </a:p>
              <a:p>
                <a:pPr lvl="1"/>
                <a:r>
                  <a:rPr lang="en-US" dirty="0"/>
                  <a:t>int x;    // variable x can only store integer values</a:t>
                </a:r>
              </a:p>
              <a:p>
                <a:pPr lvl="1"/>
                <a:r>
                  <a:rPr lang="en-US" dirty="0"/>
                  <a:t>float y;    // variable y can only store floating-point values</a:t>
                </a:r>
              </a:p>
              <a:p>
                <a:r>
                  <a:rPr lang="en-US" dirty="0"/>
                  <a:t>Four basic arithmetic type</a:t>
                </a:r>
              </a:p>
              <a:p>
                <a:pPr lvl="1"/>
                <a:r>
                  <a:rPr lang="en-US" dirty="0"/>
                  <a:t>char: stores single character (e.g., ‘a’, ‘b’, ‘1’, ‘!’, etc.)</a:t>
                </a:r>
              </a:p>
              <a:p>
                <a:pPr lvl="1"/>
                <a:r>
                  <a:rPr lang="en-US" dirty="0"/>
                  <a:t>int: stores integer (e.g., 0, 1, 123, 45, -1, -10, etc.)</a:t>
                </a:r>
              </a:p>
              <a:p>
                <a:pPr lvl="1"/>
                <a:r>
                  <a:rPr lang="en-US" dirty="0"/>
                  <a:t>float: stores floating-point number (e.g., 3.14, 0.5, 1.0, 99.6, etc.)</a:t>
                </a:r>
              </a:p>
              <a:p>
                <a:pPr lvl="1"/>
                <a:r>
                  <a:rPr lang="en-US" dirty="0"/>
                  <a:t>double: stores floating-point number (e.g., 3.1415926, </a:t>
                </a:r>
                <a:r>
                  <a:rPr lang="en-US" dirty="0">
                    <a:solidFill>
                      <a:srgbClr val="00B050"/>
                    </a:solidFill>
                  </a:rPr>
                  <a:t>with higher precision than float</a:t>
                </a:r>
                <a:r>
                  <a:rPr lang="en-US" dirty="0"/>
                  <a:t>)</a:t>
                </a:r>
              </a:p>
              <a:p>
                <a:r>
                  <a:rPr lang="en-US" dirty="0"/>
                  <a:t>void type: empty type</a:t>
                </a:r>
              </a:p>
              <a:p>
                <a:pPr lvl="1"/>
                <a:r>
                  <a:rPr lang="en-US" dirty="0"/>
                  <a:t>Typically used as a return type of a function that doesn’t return anything</a:t>
                </a:r>
              </a:p>
              <a:p>
                <a:pPr lvl="1"/>
                <a:r>
                  <a:rPr lang="en-US" dirty="0"/>
                  <a:t>void pointer</a:t>
                </a:r>
              </a:p>
              <a:p>
                <a:pPr lvl="1"/>
                <a:r>
                  <a:rPr lang="en-US" dirty="0"/>
                  <a:t>void has no size according to standard, but some compiler gives it 8 bits</a:t>
                </a:r>
              </a:p>
              <a:p>
                <a:r>
                  <a:rPr lang="en-US" dirty="0"/>
                  <a:t>All arithmetic data types have limited ranges</a:t>
                </a:r>
              </a:p>
              <a:p>
                <a:pPr lvl="1"/>
                <a:r>
                  <a:rPr lang="en-US" dirty="0"/>
                  <a:t>The range of data types </a:t>
                </a:r>
                <a:r>
                  <a:rPr lang="en-US" dirty="0">
                    <a:solidFill>
                      <a:srgbClr val="00B050"/>
                    </a:solidFill>
                  </a:rPr>
                  <a:t>varies</a:t>
                </a:r>
                <a:r>
                  <a:rPr lang="en-US" dirty="0"/>
                  <a:t> from compiler to compiler and the hosting platforms</a:t>
                </a:r>
              </a:p>
              <a:p>
                <a:pPr lvl="1"/>
                <a:r>
                  <a:rPr lang="en-US" dirty="0"/>
                  <a:t>E.g., int variable is typically represented with 32 bits, with range: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~(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534E86-E684-4302-1BB5-96DCB1CBAC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96" t="-2801" b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8397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F91F9-F6D9-6CE8-6101-FCF33E74E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– type </a:t>
            </a:r>
            <a:r>
              <a:rPr lang="en-US" altLang="zh-CN" dirty="0"/>
              <a:t>specifiers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34E86-E684-4302-1BB5-96DCB1CBA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Type specifier in C: used to </a:t>
            </a:r>
            <a:r>
              <a:rPr lang="en-US" altLang="zh-CN" dirty="0"/>
              <a:t>specify</a:t>
            </a:r>
            <a:r>
              <a:rPr lang="en-US" dirty="0"/>
              <a:t> the range of arithmetic data types</a:t>
            </a:r>
          </a:p>
          <a:p>
            <a:pPr lvl="1"/>
            <a:r>
              <a:rPr lang="en-US" dirty="0"/>
              <a:t>signed: </a:t>
            </a:r>
          </a:p>
          <a:p>
            <a:pPr lvl="2"/>
            <a:r>
              <a:rPr lang="en-US" dirty="0"/>
              <a:t>used for signed integers, values can be both negative, 0, and positive</a:t>
            </a:r>
          </a:p>
          <a:p>
            <a:pPr lvl="1"/>
            <a:r>
              <a:rPr lang="en-US" dirty="0"/>
              <a:t>unsigned: </a:t>
            </a:r>
          </a:p>
          <a:p>
            <a:pPr lvl="2"/>
            <a:r>
              <a:rPr lang="en-US" dirty="0"/>
              <a:t>used for unsigned integers, all values are bound to be non-negative</a:t>
            </a:r>
          </a:p>
          <a:p>
            <a:pPr lvl="1"/>
            <a:r>
              <a:rPr lang="en-US" dirty="0"/>
              <a:t>short: </a:t>
            </a:r>
          </a:p>
          <a:p>
            <a:pPr lvl="2"/>
            <a:r>
              <a:rPr lang="en-US" dirty="0"/>
              <a:t>not used very often, it’s size &lt;= it’s ordinal counter part</a:t>
            </a:r>
          </a:p>
          <a:p>
            <a:pPr lvl="2"/>
            <a:r>
              <a:rPr lang="en-US" dirty="0"/>
              <a:t>sizeof(short int) &lt;= sizeof(int)</a:t>
            </a:r>
          </a:p>
          <a:p>
            <a:pPr lvl="1"/>
            <a:r>
              <a:rPr lang="en-US" dirty="0"/>
              <a:t>long: </a:t>
            </a:r>
          </a:p>
          <a:p>
            <a:pPr lvl="2"/>
            <a:r>
              <a:rPr lang="en-US" dirty="0"/>
              <a:t>used for integer or double, increasing the number of bits used to represent the associated values</a:t>
            </a:r>
          </a:p>
          <a:p>
            <a:pPr lvl="1"/>
            <a:r>
              <a:rPr lang="en-US" dirty="0"/>
              <a:t>long </a:t>
            </a:r>
            <a:r>
              <a:rPr lang="en-US" dirty="0" err="1"/>
              <a:t>long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used for integer, increasing the number of bits used to represent the associated values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955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40C59-0583-99A3-82C0-0E3EED0F5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– int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F4B21-959D-887B-C686-90D911A71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Integer type: int</a:t>
            </a:r>
          </a:p>
          <a:p>
            <a:pPr lvl="1"/>
            <a:r>
              <a:rPr lang="en-US" dirty="0"/>
              <a:t>int have limited range (usually represented with 32 bits)</a:t>
            </a:r>
          </a:p>
          <a:p>
            <a:pPr lvl="1"/>
            <a:r>
              <a:rPr lang="en-US" dirty="0"/>
              <a:t>we can use </a:t>
            </a:r>
            <a:r>
              <a:rPr lang="en-US" dirty="0">
                <a:solidFill>
                  <a:srgbClr val="00B050"/>
                </a:solidFill>
              </a:rPr>
              <a:t>type </a:t>
            </a:r>
            <a:r>
              <a:rPr lang="en-US" altLang="zh-CN" dirty="0">
                <a:solidFill>
                  <a:srgbClr val="00B050"/>
                </a:solidFill>
              </a:rPr>
              <a:t>specifiers</a:t>
            </a:r>
            <a:r>
              <a:rPr lang="en-US" dirty="0"/>
              <a:t> to change the range of types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87AB11-9E59-876C-6AC2-83AA35672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6081" y="3864985"/>
            <a:ext cx="3800475" cy="18192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0DBDB4E-67AD-735B-4200-C8EE3FD7CCBA}"/>
                  </a:ext>
                </a:extLst>
              </p:cNvPr>
              <p:cNvSpPr txBox="1"/>
              <p:nvPr/>
            </p:nvSpPr>
            <p:spPr>
              <a:xfrm>
                <a:off x="6572250" y="4083620"/>
                <a:ext cx="36160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~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dirty="0"/>
                  <a:t>, with 32 bits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0DBDB4E-67AD-735B-4200-C8EE3FD7CC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2250" y="4083620"/>
                <a:ext cx="3616036" cy="369332"/>
              </a:xfrm>
              <a:prstGeom prst="rect">
                <a:avLst/>
              </a:prstGeom>
              <a:blipFill>
                <a:blip r:embed="rId4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8C11AC8-AC21-C467-78C4-127D85AEA680}"/>
                  </a:ext>
                </a:extLst>
              </p:cNvPr>
              <p:cNvSpPr txBox="1"/>
              <p:nvPr/>
            </p:nvSpPr>
            <p:spPr>
              <a:xfrm>
                <a:off x="6572250" y="4501446"/>
                <a:ext cx="36160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dirty="0"/>
                  <a:t>, with 64 bits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8C11AC8-AC21-C467-78C4-127D85AEA6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2250" y="4501446"/>
                <a:ext cx="3616036" cy="369332"/>
              </a:xfrm>
              <a:prstGeom prst="rect">
                <a:avLst/>
              </a:prstGeom>
              <a:blipFill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1EAC385-3A30-F986-4F27-D5EAF657BE87}"/>
                  </a:ext>
                </a:extLst>
              </p:cNvPr>
              <p:cNvSpPr txBox="1"/>
              <p:nvPr/>
            </p:nvSpPr>
            <p:spPr>
              <a:xfrm>
                <a:off x="6572250" y="4919696"/>
                <a:ext cx="36160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 ~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, with 32 bits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1EAC385-3A30-F986-4F27-D5EAF657BE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2250" y="4919696"/>
                <a:ext cx="3616036" cy="369332"/>
              </a:xfrm>
              <a:prstGeom prst="rect">
                <a:avLst/>
              </a:prstGeom>
              <a:blipFill>
                <a:blip r:embed="rId6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4744893-0F46-CC6B-73CD-9EA884F8E460}"/>
                  </a:ext>
                </a:extLst>
              </p:cNvPr>
              <p:cNvSpPr txBox="1"/>
              <p:nvPr/>
            </p:nvSpPr>
            <p:spPr>
              <a:xfrm>
                <a:off x="6572250" y="5361066"/>
                <a:ext cx="36160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 ~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64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, with 64 bits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4744893-0F46-CC6B-73CD-9EA884F8E4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2250" y="5361066"/>
                <a:ext cx="3616036" cy="369332"/>
              </a:xfrm>
              <a:prstGeom prst="rect">
                <a:avLst/>
              </a:prstGeom>
              <a:blipFill>
                <a:blip r:embed="rId7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A822BA4B-9510-C091-452B-7C65DFF32D35}"/>
              </a:ext>
            </a:extLst>
          </p:cNvPr>
          <p:cNvSpPr txBox="1"/>
          <p:nvPr/>
        </p:nvSpPr>
        <p:spPr>
          <a:xfrm>
            <a:off x="6572250" y="3579351"/>
            <a:ext cx="2940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typical</a:t>
            </a:r>
            <a:r>
              <a:rPr lang="en-US" dirty="0"/>
              <a:t> range</a:t>
            </a:r>
          </a:p>
        </p:txBody>
      </p:sp>
    </p:spTree>
    <p:extLst>
      <p:ext uri="{BB962C8B-B14F-4D97-AF65-F5344CB8AC3E}">
        <p14:creationId xmlns:p14="http://schemas.microsoft.com/office/powerpoint/2010/main" val="997836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6604B-0B3D-9C48-D3B0-BB416681D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– char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45A0B-6C19-FF04-1807-EAB8C9780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10257"/>
          </a:xfrm>
        </p:spPr>
        <p:txBody>
          <a:bodyPr>
            <a:normAutofit/>
          </a:bodyPr>
          <a:lstStyle/>
          <a:p>
            <a:r>
              <a:rPr lang="en-US" sz="2400" dirty="0"/>
              <a:t>Character type: char</a:t>
            </a:r>
          </a:p>
          <a:p>
            <a:pPr lvl="1"/>
            <a:r>
              <a:rPr lang="en-US" sz="2000" dirty="0"/>
              <a:t>char is in essence an integer type (usually represented with 8 bits)</a:t>
            </a:r>
          </a:p>
          <a:p>
            <a:pPr lvl="1"/>
            <a:r>
              <a:rPr lang="en-US" sz="2000" dirty="0"/>
              <a:t>Maps a number between 0 ~ 255 (unsigned char) or -128 ~ 127 (signed char) to the associated character specified by </a:t>
            </a:r>
            <a:r>
              <a:rPr lang="en-US" sz="2000" dirty="0">
                <a:solidFill>
                  <a:srgbClr val="00B050"/>
                </a:solidFill>
              </a:rPr>
              <a:t>ASCII</a:t>
            </a:r>
            <a:r>
              <a:rPr lang="en-US" sz="2000" dirty="0"/>
              <a:t> table</a:t>
            </a:r>
          </a:p>
          <a:p>
            <a:pPr lvl="1"/>
            <a:r>
              <a:rPr lang="en-US" sz="2000" dirty="0"/>
              <a:t>Common characters’ ASCII values are fixed in the range from </a:t>
            </a:r>
            <a:r>
              <a:rPr lang="en-US" sz="2000" dirty="0">
                <a:solidFill>
                  <a:srgbClr val="00B050"/>
                </a:solidFill>
              </a:rPr>
              <a:t>0 ~ 127</a:t>
            </a:r>
          </a:p>
          <a:p>
            <a:r>
              <a:rPr lang="en-US" sz="2400" dirty="0"/>
              <a:t>ASCII table</a:t>
            </a:r>
          </a:p>
          <a:p>
            <a:pPr lvl="1"/>
            <a:r>
              <a:rPr lang="en-US" sz="2000" dirty="0"/>
              <a:t>Pronounced as “ask </a:t>
            </a:r>
            <a:r>
              <a:rPr lang="en-US" sz="2000" dirty="0" err="1"/>
              <a:t>ee</a:t>
            </a:r>
            <a:r>
              <a:rPr lang="en-US" sz="2000" dirty="0"/>
              <a:t>” </a:t>
            </a:r>
          </a:p>
          <a:p>
            <a:pPr lvl="1"/>
            <a:r>
              <a:rPr lang="en-US" sz="2000" dirty="0"/>
              <a:t>“</a:t>
            </a:r>
            <a:r>
              <a:rPr lang="en-US" sz="2000" b="1" dirty="0">
                <a:solidFill>
                  <a:srgbClr val="00B050"/>
                </a:solidFill>
              </a:rPr>
              <a:t>A</a:t>
            </a:r>
            <a:r>
              <a:rPr lang="en-US" sz="2000" dirty="0"/>
              <a:t>merican </a:t>
            </a:r>
            <a:r>
              <a:rPr lang="en-US" sz="2000" b="1" dirty="0">
                <a:solidFill>
                  <a:srgbClr val="00B050"/>
                </a:solidFill>
              </a:rPr>
              <a:t>S</a:t>
            </a:r>
            <a:r>
              <a:rPr lang="en-US" sz="2000" dirty="0"/>
              <a:t>tandard </a:t>
            </a:r>
            <a:r>
              <a:rPr lang="en-US" sz="2000" b="1" dirty="0">
                <a:solidFill>
                  <a:srgbClr val="00B050"/>
                </a:solidFill>
              </a:rPr>
              <a:t>C</a:t>
            </a:r>
            <a:r>
              <a:rPr lang="en-US" sz="2000" dirty="0"/>
              <a:t>ode for </a:t>
            </a:r>
            <a:r>
              <a:rPr lang="en-US" sz="2000" b="1" dirty="0">
                <a:solidFill>
                  <a:srgbClr val="00B050"/>
                </a:solidFill>
              </a:rPr>
              <a:t>I</a:t>
            </a:r>
            <a:r>
              <a:rPr lang="en-US" sz="2000" dirty="0"/>
              <a:t>nformation </a:t>
            </a:r>
            <a:r>
              <a:rPr lang="en-US" sz="2000" b="1" dirty="0">
                <a:solidFill>
                  <a:srgbClr val="00B050"/>
                </a:solidFill>
              </a:rPr>
              <a:t>I</a:t>
            </a:r>
            <a:r>
              <a:rPr lang="en-US" sz="2000" dirty="0"/>
              <a:t>nterchange”, standardized by American National Standards Institute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A55DD3-4787-1C5E-6B1C-3238F9E59B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8687" y="5080627"/>
            <a:ext cx="3965592" cy="14122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8573780-5FC9-F410-1634-2102E017067B}"/>
              </a:ext>
            </a:extLst>
          </p:cNvPr>
          <p:cNvSpPr txBox="1"/>
          <p:nvPr/>
        </p:nvSpPr>
        <p:spPr>
          <a:xfrm>
            <a:off x="5579918" y="5522760"/>
            <a:ext cx="6026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print x’s value as if it’s an integer, you get its ASCII value: 65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412246-F509-4F48-072E-74A7B39EABB3}"/>
              </a:ext>
            </a:extLst>
          </p:cNvPr>
          <p:cNvSpPr txBox="1"/>
          <p:nvPr/>
        </p:nvSpPr>
        <p:spPr>
          <a:xfrm>
            <a:off x="5579918" y="5990135"/>
            <a:ext cx="6026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print y’s value as if it’s an integer, you get its ASCII value: 97</a:t>
            </a:r>
          </a:p>
        </p:txBody>
      </p:sp>
    </p:spTree>
    <p:extLst>
      <p:ext uri="{BB962C8B-B14F-4D97-AF65-F5344CB8AC3E}">
        <p14:creationId xmlns:p14="http://schemas.microsoft.com/office/powerpoint/2010/main" val="2723090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1083</TotalTime>
  <Words>2332</Words>
  <Application>Microsoft Macintosh PowerPoint</Application>
  <PresentationFormat>Widescreen</PresentationFormat>
  <Paragraphs>279</Paragraphs>
  <Slides>20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Ubuntu</vt:lpstr>
      <vt:lpstr>Office Theme</vt:lpstr>
      <vt:lpstr>CSE 2451 Variables</vt:lpstr>
      <vt:lpstr>Overview </vt:lpstr>
      <vt:lpstr>Variables - declaration</vt:lpstr>
      <vt:lpstr>Variables - identifiers</vt:lpstr>
      <vt:lpstr>Variables - initialization</vt:lpstr>
      <vt:lpstr>Variables - types</vt:lpstr>
      <vt:lpstr>Variables – type specifiers</vt:lpstr>
      <vt:lpstr>Variables – int type</vt:lpstr>
      <vt:lpstr>Variables – char type</vt:lpstr>
      <vt:lpstr>Variables – char type</vt:lpstr>
      <vt:lpstr>Variables – floating-point types</vt:lpstr>
      <vt:lpstr>Basic Input/Output functions</vt:lpstr>
      <vt:lpstr>Basic Input/Output functions</vt:lpstr>
      <vt:lpstr>Basic Input/Output functions – printf()</vt:lpstr>
      <vt:lpstr>Basic Input/Output functions – printf()</vt:lpstr>
      <vt:lpstr>Basic Input/Output functions – scanf()</vt:lpstr>
      <vt:lpstr>Basic Input/Output functions – conversion character</vt:lpstr>
      <vt:lpstr>Basic Input/Output functions – escape sequence</vt:lpstr>
      <vt:lpstr>Basic Program Layout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2451 Variables</dc:title>
  <dc:creator>Liang Tong</dc:creator>
  <cp:lastModifiedBy>Liang, Tong</cp:lastModifiedBy>
  <cp:revision>230</cp:revision>
  <dcterms:created xsi:type="dcterms:W3CDTF">2022-08-16T19:41:06Z</dcterms:created>
  <dcterms:modified xsi:type="dcterms:W3CDTF">2022-09-11T15:39:53Z</dcterms:modified>
</cp:coreProperties>
</file>