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1" r:id="rId5"/>
    <p:sldId id="260" r:id="rId6"/>
    <p:sldId id="263" r:id="rId7"/>
    <p:sldId id="271" r:id="rId8"/>
    <p:sldId id="272" r:id="rId9"/>
    <p:sldId id="273" r:id="rId10"/>
    <p:sldId id="267" r:id="rId11"/>
    <p:sldId id="268" r:id="rId12"/>
    <p:sldId id="293" r:id="rId13"/>
    <p:sldId id="269" r:id="rId14"/>
    <p:sldId id="270" r:id="rId15"/>
    <p:sldId id="274" r:id="rId16"/>
    <p:sldId id="275" r:id="rId17"/>
    <p:sldId id="276" r:id="rId18"/>
    <p:sldId id="280" r:id="rId19"/>
    <p:sldId id="277" r:id="rId20"/>
    <p:sldId id="264" r:id="rId21"/>
    <p:sldId id="279" r:id="rId22"/>
    <p:sldId id="265" r:id="rId23"/>
    <p:sldId id="282" r:id="rId24"/>
    <p:sldId id="283" r:id="rId25"/>
    <p:sldId id="284" r:id="rId26"/>
    <p:sldId id="292" r:id="rId27"/>
    <p:sldId id="281" r:id="rId28"/>
    <p:sldId id="285" r:id="rId29"/>
    <p:sldId id="286" r:id="rId30"/>
    <p:sldId id="289" r:id="rId31"/>
    <p:sldId id="287" r:id="rId32"/>
    <p:sldId id="290" r:id="rId33"/>
    <p:sldId id="294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79963" autoAdjust="0"/>
  </p:normalViewPr>
  <p:slideViewPr>
    <p:cSldViewPr snapToGrid="0">
      <p:cViewPr varScale="1">
        <p:scale>
          <a:sx n="78" d="100"/>
          <a:sy n="78" d="100"/>
        </p:scale>
        <p:origin x="21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3224-C421-441C-A87E-6DC3655E1F4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12C3-9106-442C-A0A7-1F0696DA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1&gt;2 != 1; -&gt; x = (1&gt;2) != 1 -&gt; x = 0 != 1; -&gt; x = 1;</a:t>
            </a:r>
          </a:p>
          <a:p>
            <a:endParaRPr lang="en-US" dirty="0"/>
          </a:p>
          <a:p>
            <a:r>
              <a:rPr lang="en-US" dirty="0"/>
              <a:t>y = 1 &gt; (2 != 1); -&gt; y = 1&gt;1; -&gt; y = 0; </a:t>
            </a:r>
          </a:p>
          <a:p>
            <a:endParaRPr lang="en-US" dirty="0"/>
          </a:p>
          <a:p>
            <a:r>
              <a:rPr lang="en-US" dirty="0"/>
              <a:t>x = 3 &gt; 2 &gt; 1; -&gt; x = (3 &gt; 2) &gt; 1; -&gt; x = 1 &gt; 1; -&gt; x = 0;</a:t>
            </a:r>
          </a:p>
          <a:p>
            <a:endParaRPr lang="en-US" dirty="0"/>
          </a:p>
          <a:p>
            <a:r>
              <a:rPr lang="en-US" dirty="0"/>
              <a:t>y = 1 ! = 2 == 2; -&gt; y = (1 != 2) == 2; -&gt; y = 0 == 2;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6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Resource: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/implicit-type-conversion-in-c-with-examples/#:~:text=Implicit%20Type%20Conversion%20is%20also,one%20data%20type%20is%20present.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3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 = 2</a:t>
            </a:r>
          </a:p>
          <a:p>
            <a:r>
              <a:rPr lang="en-US" dirty="0"/>
              <a:t>5/2.0 =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6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9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/ 5 / 2 = (15 / 5) / 3 =  1</a:t>
            </a:r>
          </a:p>
          <a:p>
            <a:endParaRPr lang="en-US" dirty="0"/>
          </a:p>
          <a:p>
            <a:r>
              <a:rPr lang="en-US" dirty="0"/>
              <a:t>15 / 5 * 2 = (15 / 5) *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+= y += 3 </a:t>
            </a:r>
            <a:r>
              <a:rPr lang="en-US" dirty="0">
                <a:sym typeface="Wingdings" panose="05000000000000000000" pitchFamily="2" charset="2"/>
              </a:rPr>
              <a:t> x += (y+= 3)  x += 8 -&gt; x = 10, y =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-= y *= 3 </a:t>
            </a:r>
            <a:r>
              <a:rPr lang="en-US" dirty="0">
                <a:sym typeface="Wingdings" panose="05000000000000000000" pitchFamily="2" charset="2"/>
              </a:rPr>
              <a:t> x -= (y *= 3)  x -= (y = y * 3) -&gt; y = 15, x -= 15 -&gt; x = -13, y =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10 % 3 = 1 – (10 % 3) = 1 – 1 = 0</a:t>
            </a:r>
          </a:p>
          <a:p>
            <a:endParaRPr lang="en-US" dirty="0"/>
          </a:p>
          <a:p>
            <a:r>
              <a:rPr lang="en-US" dirty="0"/>
              <a:t>36 / 3 / (2 + 1) = (36 / 3) / (2 + 1) = (12) / (3)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F359-4FF6-A010-57F7-A6993FB9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142A-5E87-131E-FA6D-78B364A8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C0-2762-29A5-6154-4FB1292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33C-8DA1-8169-BEE3-87EE8277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E26F-D76F-D5D7-91C4-A53F82C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94C-4C55-A8BD-6354-D59FA57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09E1-CD31-03B2-E7E8-6FB1C0DF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76CB-4240-F84F-A9D3-5466E27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A635-395F-E056-6AF1-9E43494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67D3-05B8-1D4A-549B-27958F6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4D7-FC30-461A-10CC-12D8506A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47811-86F8-0753-E473-D245D550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F7F4-2CC5-870E-7800-3507547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5EB3-B4A4-7735-E8AC-B530445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0C96-69C6-CD15-C24C-9651008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6A83-527E-7F1B-2F8C-4CE99DBE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158E-1262-B2FC-ED1F-14C60D1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D652-8458-51E8-C87A-ACEDA5CE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435B-6D1F-27CA-F6DD-9A5089E9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950-A8EB-9DD1-AEB4-A223D93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2-02A3-D26F-471B-BAFDA62B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20A-00B3-D15C-B92C-9D638373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341-1363-071C-5079-6388411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B6F9-7BAC-789A-3DA1-8C2EA282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53CA-C33E-0482-FA8C-75F841D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D9A-10A3-94BF-77FC-EC5D187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83B4-1F97-8EF1-DA4D-67C4E116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7A20-0A74-4682-EC38-01CF2D18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E169-4BAC-D480-5E6B-7B40591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B86C-2069-4580-285E-5FD14BC9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2DEB-3DD6-DACB-2CE9-0316356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C73-0BA2-0A21-835C-91315564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C596-7DA2-9C08-56BD-AEB5A80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2F2-4909-FD4A-FF84-7CB934AA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FE17-5A6B-5D22-CBD1-296B7CFD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9FFE-8531-B81D-5C40-6B92257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885B4-A5F9-16DC-97A2-2091CBB3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56BE-7AEB-6466-3385-7877675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48CD-C711-A627-789E-108E9AB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B6D-9ACE-DB3D-FB6A-8919E9E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9704A-21AC-A596-7D4B-35BE2CFF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22EC6-610A-095D-C4A0-7D99E19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DF9D-84C3-00F5-01A9-C4D0D87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6E0C8-BB9E-0AD7-77CB-92DB4F18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BCC29-B1D8-64BD-83B0-738FEC1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166B-69CB-B9E2-B94C-7C2D858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D21-A59C-5A8C-DEBE-4114F5A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8FFB-968D-AC42-F549-37E1058A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F6E1-85BE-478D-C8EA-46D85237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2DA8-F6DD-7CD0-5A62-12BC9032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174F-2056-324E-06DF-1B093B2B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AB5A-4B7D-5049-8726-0F98A10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3F96-C69E-DC02-C4D2-1218A04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AF212-057C-89BB-BECC-4E76D66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890-0330-0D36-A58E-48E3E01D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B152-E445-53F7-E111-AB8D9312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ACE7-3B6E-56D6-036E-CF783DE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C7AB-2721-92AB-BF36-55855F3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01BCA-6701-C392-5288-B0CA9937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876-ED52-4CD9-A71A-FEBB6CF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2D07-8492-0146-FC42-98DF79A3C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4B0-3090-456B-B327-477294178D59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DDF-5B2A-56DE-D643-B3798C061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4F0B-805C-08FE-27DC-4C02CD5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Operators and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99B-F66A-78C7-BDB4-C32302AE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F889-5923-2319-67E1-51E99412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and associativity of arithmetic operators follow their common mathematical counterparts</a:t>
            </a:r>
          </a:p>
          <a:p>
            <a:r>
              <a:rPr lang="en-US" dirty="0"/>
              <a:t>The operators are listed top to bottom, in descending precedence</a:t>
            </a:r>
          </a:p>
          <a:p>
            <a:pPr lvl="1"/>
            <a:r>
              <a:rPr lang="en-US" dirty="0"/>
              <a:t>i.e., *, /, % have higher precedence than +, 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4B37B-2E20-B95A-AF4A-A7F17BE17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565776"/>
              </p:ext>
            </p:extLst>
          </p:nvPr>
        </p:nvGraphicFramePr>
        <p:xfrm>
          <a:off x="838200" y="3758335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2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789613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278428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596986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 y  (x multiplied with 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 y  (x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(modulo)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 % y (remainder of 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 (add y to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– y  (subtract y from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9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AA8F-9FB8-2D46-6D26-C23B299C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36AD-DF9D-48B1-D766-29221660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  <a:p>
            <a:pPr lvl="1"/>
            <a:r>
              <a:rPr lang="en-US" dirty="0"/>
              <a:t>E.g., what’s the value of 1 - 10 % 3 expression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en-US" dirty="0"/>
              <a:t>Associativity</a:t>
            </a:r>
          </a:p>
          <a:p>
            <a:pPr lvl="1"/>
            <a:r>
              <a:rPr lang="en-US" dirty="0"/>
              <a:t>E.g., what’s the value of 36 / 3 / (2 + 1) expression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C1062D-A997-4DBB-8531-980284E6A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955796"/>
              </p:ext>
            </p:extLst>
          </p:nvPr>
        </p:nvGraphicFramePr>
        <p:xfrm>
          <a:off x="838200" y="3758335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2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789613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278428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596986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 y  (x multiplied with 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 y  (x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(modulo)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 % y (remainder of 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 (add y to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– y  (subtract y from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50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3719-EBF0-B147-A593-09FDA130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84EB-2DD6-174F-A8F4-D3296F90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Division operator</a:t>
            </a:r>
          </a:p>
          <a:p>
            <a:pPr lvl="1"/>
            <a:r>
              <a:rPr lang="en-US" dirty="0"/>
              <a:t>If both operands of division operator are integral types, division operation results in an integral value (e.g., 2, or 2.0), discarding the values after the decimal points (2.5 </a:t>
            </a:r>
            <a:r>
              <a:rPr lang="en-US" dirty="0">
                <a:sym typeface="Wingdings" pitchFamily="2" charset="2"/>
              </a:rPr>
              <a:t> 2.0 or 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Unless one of the operands of division is floating-point number, the results of division will always be an integer  </a:t>
            </a:r>
          </a:p>
          <a:p>
            <a:pPr lvl="1"/>
            <a:r>
              <a:rPr lang="en-US" dirty="0"/>
              <a:t>Relates to implicit type conversions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4E7CC5-C1C5-D64E-9562-266357B31F36}"/>
              </a:ext>
            </a:extLst>
          </p:cNvPr>
          <p:cNvGrpSpPr/>
          <p:nvPr/>
        </p:nvGrpSpPr>
        <p:grpSpPr>
          <a:xfrm>
            <a:off x="1999928" y="3284645"/>
            <a:ext cx="7770085" cy="1433298"/>
            <a:chOff x="1999928" y="3578539"/>
            <a:chExt cx="7770085" cy="14332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C46886-782B-A34A-A610-7CC093CD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928" y="3593044"/>
              <a:ext cx="4803983" cy="14187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5F4CD6-058C-7843-B0D1-0F7B2E1B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38" y="3578539"/>
              <a:ext cx="2413975" cy="143329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37FE2C-3839-0A42-89E4-CBBE079E8F8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6803911" y="4295188"/>
              <a:ext cx="552127" cy="72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4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0C7-1F91-8975-2EBA-BE60DE8F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758D-67B5-1F4C-AF2F-BB934A5D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operators: apply to one operand</a:t>
            </a:r>
          </a:p>
          <a:p>
            <a:r>
              <a:rPr lang="en-US" dirty="0"/>
              <a:t>The operators are listed top to bottom, in descending precedence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EDDB1-49F5-1C88-5DCF-E9F0A6FDC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68120"/>
              </p:ext>
            </p:extLst>
          </p:nvPr>
        </p:nvGraphicFramePr>
        <p:xfrm>
          <a:off x="1136072" y="3009264"/>
          <a:ext cx="10091305" cy="330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46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677055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171436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651774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231573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5075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416101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increment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x++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decrement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x--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 increment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++x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Prefix decrement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--x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34595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plus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(doesn’t change x’s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  <a:tr h="60541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minus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-x (return the value of x with its sign flipped)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1CFA-4ADC-D773-2419-7339607E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4E6B-E693-995F-0EF3-E4D9B875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Postfix increment/decrement operators will modify the value of its operand by 1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Postfix increment/decrement together with its one operand forms </a:t>
            </a:r>
            <a:r>
              <a:rPr lang="en-US" sz="2400" dirty="0">
                <a:solidFill>
                  <a:srgbClr val="FF0000"/>
                </a:solidFill>
              </a:rPr>
              <a:t>an expression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E.g., x++, increase value of x by 1</a:t>
            </a:r>
          </a:p>
          <a:p>
            <a:pPr lvl="1"/>
            <a:r>
              <a:rPr lang="en-US" sz="2000" dirty="0"/>
              <a:t>E.g., y--, decrease value of y by 1</a:t>
            </a:r>
          </a:p>
          <a:p>
            <a:r>
              <a:rPr lang="en-US" sz="2400" dirty="0"/>
              <a:t>Recall that each expression will evaluate to a value, assuming x = 1, what’s the value of the following 2 expressions: x++, x--?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A804F-A566-2947-851B-700AA471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4" y="2465752"/>
            <a:ext cx="3640640" cy="139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89C9F-6D37-224A-92E9-644539DB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25" y="2965936"/>
            <a:ext cx="1211384" cy="39076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1870A9-8E30-EE48-83E2-AF30945C5129}"/>
              </a:ext>
            </a:extLst>
          </p:cNvPr>
          <p:cNvSpPr/>
          <p:nvPr/>
        </p:nvSpPr>
        <p:spPr>
          <a:xfrm>
            <a:off x="2611314" y="3200400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200-91D6-914C-8416-7A1204C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F4FD-E0CF-8847-B393-BED3E591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00B050"/>
                </a:solidFill>
              </a:rPr>
              <a:t>an expression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postfix</a:t>
            </a:r>
            <a:r>
              <a:rPr lang="en-US" dirty="0"/>
              <a:t> increment/decrement operator equals to the value of the operand </a:t>
            </a:r>
            <a:r>
              <a:rPr lang="en-US" dirty="0">
                <a:solidFill>
                  <a:srgbClr val="00B050"/>
                </a:solidFill>
              </a:rPr>
              <a:t>before</a:t>
            </a:r>
            <a:r>
              <a:rPr lang="en-US" dirty="0"/>
              <a:t> the operator applies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of expression “x++” (i.e., value of x </a:t>
            </a:r>
            <a:r>
              <a:rPr lang="en-US" dirty="0">
                <a:solidFill>
                  <a:srgbClr val="00B050"/>
                </a:solidFill>
              </a:rPr>
              <a:t>before</a:t>
            </a:r>
            <a:r>
              <a:rPr lang="en-US" dirty="0"/>
              <a:t> applying ++) is assigned to y, then ++ is applied to x to change its value to 2</a:t>
            </a:r>
          </a:p>
          <a:p>
            <a:pPr lvl="1"/>
            <a:r>
              <a:rPr lang="en-US" dirty="0"/>
              <a:t>Note, postfix increment/decrement operators have higher precedence than simple assignment operator =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18024-EF19-56E9-3FE9-98373135A57B}"/>
              </a:ext>
            </a:extLst>
          </p:cNvPr>
          <p:cNvGrpSpPr/>
          <p:nvPr/>
        </p:nvGrpSpPr>
        <p:grpSpPr>
          <a:xfrm>
            <a:off x="1612900" y="2903240"/>
            <a:ext cx="7742627" cy="1460500"/>
            <a:chOff x="1612900" y="3339654"/>
            <a:chExt cx="7742627" cy="146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FA4E9E-8A35-2141-A7EB-A9D3573E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2900" y="3339654"/>
              <a:ext cx="4483100" cy="1460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D145C5-52DA-7B46-814C-3CB736AF4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584" y="3841792"/>
              <a:ext cx="2606943" cy="46843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C1DCD2-5056-724E-8565-E2DB2EC7C5C8}"/>
                </a:ext>
              </a:extLst>
            </p:cNvPr>
            <p:cNvSpPr/>
            <p:nvPr/>
          </p:nvSpPr>
          <p:spPr>
            <a:xfrm>
              <a:off x="2062674" y="4273559"/>
              <a:ext cx="659424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53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963E-6809-A34E-9D07-BE4270D8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prefix increment/decrement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00C4-E560-9D45-BB03-ED0BFE0A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Prefix increment/decrement operators will modify the value of its operand by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Prefix increment/decrement together with its one operand forms </a:t>
            </a:r>
            <a:r>
              <a:rPr lang="en-US" sz="2400" dirty="0">
                <a:solidFill>
                  <a:srgbClr val="FF0000"/>
                </a:solidFill>
              </a:rPr>
              <a:t>an expression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E.g., ++x, increase value of x by 1</a:t>
            </a:r>
          </a:p>
          <a:p>
            <a:pPr lvl="1"/>
            <a:r>
              <a:rPr lang="en-US" sz="2000" dirty="0"/>
              <a:t>E.g., --y, decrease value of y by 1</a:t>
            </a:r>
          </a:p>
          <a:p>
            <a:r>
              <a:rPr lang="en-US" sz="2400" dirty="0"/>
              <a:t>Recall that each expression will evaluate to a value, assuming x = 1, what’s the value of the following 2 expressions: ++x, --x?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0A907-9065-114D-8877-A6FDF900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4" y="2645506"/>
            <a:ext cx="3780878" cy="1434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5725F-0461-DC49-A16F-C49C1913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56" y="3081216"/>
            <a:ext cx="1211384" cy="39076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6324DD-41F2-5E49-85F2-4310D2E6ED8A}"/>
              </a:ext>
            </a:extLst>
          </p:cNvPr>
          <p:cNvSpPr/>
          <p:nvPr/>
        </p:nvSpPr>
        <p:spPr>
          <a:xfrm>
            <a:off x="2750652" y="3420116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D0B8-9CD6-6D4B-B50C-DE5FF3A1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729D-C03D-A649-BEA1-24D7BA79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00B050"/>
                </a:solidFill>
              </a:rPr>
              <a:t>an expression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prefix</a:t>
            </a:r>
            <a:r>
              <a:rPr lang="en-US" dirty="0"/>
              <a:t> increment/decrement operator equals to the value of the operand </a:t>
            </a:r>
            <a:r>
              <a:rPr lang="en-US" dirty="0">
                <a:solidFill>
                  <a:srgbClr val="00B050"/>
                </a:solidFill>
              </a:rPr>
              <a:t>after</a:t>
            </a:r>
            <a:r>
              <a:rPr lang="en-US" dirty="0"/>
              <a:t> the operator applies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of expression “++x” (i.e., value of x </a:t>
            </a:r>
            <a:r>
              <a:rPr lang="en-US" dirty="0">
                <a:solidFill>
                  <a:srgbClr val="00B050"/>
                </a:solidFill>
              </a:rPr>
              <a:t>after</a:t>
            </a:r>
            <a:r>
              <a:rPr lang="en-US" dirty="0"/>
              <a:t> applying ++) is assigned to y</a:t>
            </a:r>
          </a:p>
          <a:p>
            <a:pPr lvl="1"/>
            <a:r>
              <a:rPr lang="en-US" dirty="0"/>
              <a:t>Note, prefix increment/decrement operators have higher precedence than simple assignment operator =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041D9-0D23-1947-97D3-ABA8DA49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56" y="3035116"/>
            <a:ext cx="4317013" cy="130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4B1B9-B807-B547-BA23-1E1AD1C8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39" y="3484103"/>
            <a:ext cx="2618256" cy="4044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9FED70-0C20-1244-B052-09F482A8A0C0}"/>
              </a:ext>
            </a:extLst>
          </p:cNvPr>
          <p:cNvSpPr/>
          <p:nvPr/>
        </p:nvSpPr>
        <p:spPr>
          <a:xfrm>
            <a:off x="2001712" y="3733625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E62-C538-5BC7-E33D-988BA8A7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Arithmetic operators – undefined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C092-4AD5-BF92-EAE5-CD6EEE4F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15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Both increment/decrement operator and assignment operator apply to the same operand in an expression</a:t>
            </a:r>
          </a:p>
          <a:p>
            <a:r>
              <a:rPr lang="en-US" sz="2400" dirty="0"/>
              <a:t>More than one increment/decrement operators apply to the same operand in an expression</a:t>
            </a:r>
          </a:p>
          <a:p>
            <a:r>
              <a:rPr lang="en-US" sz="2400" dirty="0"/>
              <a:t>Passing expressions of increment/decrement operators applied to the same operand as input arguments of a function</a:t>
            </a:r>
          </a:p>
          <a:p>
            <a:r>
              <a:rPr lang="en-US" sz="2400" dirty="0"/>
              <a:t>You may use </a:t>
            </a:r>
            <a:r>
              <a:rPr lang="en-US" sz="2400" dirty="0">
                <a:solidFill>
                  <a:srgbClr val="FF0000"/>
                </a:solidFill>
              </a:rPr>
              <a:t>–Wall </a:t>
            </a:r>
            <a:r>
              <a:rPr lang="en-US" sz="2400" dirty="0"/>
              <a:t>option in </a:t>
            </a:r>
            <a:r>
              <a:rPr lang="en-US" sz="2400" dirty="0" err="1"/>
              <a:t>gcc</a:t>
            </a:r>
            <a:r>
              <a:rPr lang="en-US" sz="2400" dirty="0"/>
              <a:t> to ask the compiler to issue warnings when potential undefined behavior is detected by the compiler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6A11-B43A-4D45-96CD-AD3DF8F0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32" y="1825625"/>
            <a:ext cx="2880948" cy="836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49957-571D-8149-B451-4772D241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2" y="2866914"/>
            <a:ext cx="26416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53EF4-8F63-744C-B767-9EBAA57E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232" y="4001294"/>
            <a:ext cx="39370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5D0CC-75DF-4747-AB0F-AC68EAEF4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32" y="5285642"/>
            <a:ext cx="4013200" cy="342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B37AF0-B049-5B42-91CB-26122E7DABAB}"/>
              </a:ext>
            </a:extLst>
          </p:cNvPr>
          <p:cNvSpPr/>
          <p:nvPr/>
        </p:nvSpPr>
        <p:spPr>
          <a:xfrm>
            <a:off x="6881446" y="5285642"/>
            <a:ext cx="633046" cy="34290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C292-82B2-9C43-B674-BE1113DB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5672-2CD9-0940-8143-7C9B887D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788" cy="4351338"/>
          </a:xfrm>
        </p:spPr>
        <p:txBody>
          <a:bodyPr/>
          <a:lstStyle/>
          <a:p>
            <a:r>
              <a:rPr lang="en-US" dirty="0"/>
              <a:t>Unary plus</a:t>
            </a:r>
          </a:p>
          <a:p>
            <a:pPr lvl="1"/>
            <a:r>
              <a:rPr lang="en-US" dirty="0"/>
              <a:t>Doesn’t change operand’s value</a:t>
            </a:r>
          </a:p>
          <a:p>
            <a:pPr lvl="1"/>
            <a:r>
              <a:rPr lang="en-US" dirty="0"/>
              <a:t>Doesn’t change the corresponding expression’s value</a:t>
            </a:r>
          </a:p>
          <a:p>
            <a:pPr lvl="1"/>
            <a:endParaRPr lang="en-US" dirty="0"/>
          </a:p>
          <a:p>
            <a:r>
              <a:rPr lang="en-US" dirty="0"/>
              <a:t>Unary minus</a:t>
            </a:r>
          </a:p>
          <a:p>
            <a:pPr lvl="1"/>
            <a:r>
              <a:rPr lang="en-US" dirty="0"/>
              <a:t>Doesn’t change operand’s value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Does</a:t>
            </a:r>
            <a:r>
              <a:rPr lang="en-US" dirty="0"/>
              <a:t> change the expression’s value to have </a:t>
            </a:r>
            <a:r>
              <a:rPr lang="en-US" altLang="zh-CN" dirty="0"/>
              <a:t>the</a:t>
            </a:r>
            <a:r>
              <a:rPr lang="en-US" dirty="0"/>
              <a:t> opposite sign of the associated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45293-08D7-1445-9662-B722A37E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46" y="1825624"/>
            <a:ext cx="4180647" cy="2780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60DD7-AB4A-6941-968B-F5C17D77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46" y="4881748"/>
            <a:ext cx="832329" cy="10281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11C9F0-0557-294D-B91F-0217703FC807}"/>
              </a:ext>
            </a:extLst>
          </p:cNvPr>
          <p:cNvSpPr/>
          <p:nvPr/>
        </p:nvSpPr>
        <p:spPr>
          <a:xfrm>
            <a:off x="6819046" y="2259106"/>
            <a:ext cx="348236" cy="22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CEA8D9-F372-3344-BCB6-0466972BA888}"/>
              </a:ext>
            </a:extLst>
          </p:cNvPr>
          <p:cNvSpPr/>
          <p:nvPr/>
        </p:nvSpPr>
        <p:spPr>
          <a:xfrm>
            <a:off x="6823529" y="3514160"/>
            <a:ext cx="348236" cy="22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8169251-FFF7-D1F0-DA62-DE519A32F04B}"/>
              </a:ext>
            </a:extLst>
          </p:cNvPr>
          <p:cNvSpPr/>
          <p:nvPr/>
        </p:nvSpPr>
        <p:spPr>
          <a:xfrm>
            <a:off x="6856435" y="5666811"/>
            <a:ext cx="794939" cy="243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1DC-0C68-A846-C089-345FFED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A69-C12C-421B-D392-98F9BD4C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r>
              <a:rPr lang="en-US" dirty="0"/>
              <a:t>Operand</a:t>
            </a:r>
          </a:p>
          <a:p>
            <a:pPr lvl="1"/>
            <a:r>
              <a:rPr lang="en-US" dirty="0"/>
              <a:t>Expression</a:t>
            </a:r>
          </a:p>
          <a:p>
            <a:r>
              <a:rPr lang="en-US" dirty="0"/>
              <a:t>Precedence &amp; associativity </a:t>
            </a:r>
          </a:p>
          <a:p>
            <a:r>
              <a:rPr lang="en-US" dirty="0"/>
              <a:t>Different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Other common operators</a:t>
            </a:r>
          </a:p>
          <a:p>
            <a:r>
              <a:rPr lang="en-US" dirty="0"/>
              <a:t>Type conversion/casting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0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ED3-AE31-EC45-A8BC-C51F0DDF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64F-8701-4C4F-8AA8-84B84593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82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Relational operators are used to compare the two operands</a:t>
            </a:r>
          </a:p>
          <a:p>
            <a:r>
              <a:rPr lang="en-US" sz="2400" dirty="0"/>
              <a:t>Relational operators return integer 0 or 1</a:t>
            </a:r>
          </a:p>
          <a:p>
            <a:pPr lvl="1"/>
            <a:r>
              <a:rPr lang="en-US" sz="2000" dirty="0"/>
              <a:t>0 stands for false</a:t>
            </a:r>
          </a:p>
          <a:p>
            <a:pPr lvl="1"/>
            <a:r>
              <a:rPr lang="en-US" sz="2000" dirty="0"/>
              <a:t>1 stands for true</a:t>
            </a:r>
          </a:p>
          <a:p>
            <a:r>
              <a:rPr lang="en-US" sz="2400" dirty="0"/>
              <a:t>The operators are listed top to bottom, in descending precedence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5C4A33-7B09-DB40-A89A-4F03E04F7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0065"/>
              </p:ext>
            </p:extLst>
          </p:nvPr>
        </p:nvGraphicFramePr>
        <p:xfrm>
          <a:off x="838200" y="3920612"/>
          <a:ext cx="105156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9054328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2947010919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145011773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911888907"/>
                    </a:ext>
                  </a:extLst>
                </a:gridCol>
                <a:gridCol w="3904129">
                  <a:extLst>
                    <a:ext uri="{9D8B030D-6E8A-4147-A177-3AD203B41FA5}">
                      <a16:colId xmlns:a16="http://schemas.microsoft.com/office/drawing/2014/main" val="426198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&lt; 3,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&lt;= 3, evaluates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&gt; 4,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44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&gt;= 4,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8908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== 3, evaluates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0236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3,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1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28A6-E9AF-0077-F5AA-B91ACD74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DFE-752D-EA80-B5B8-1FF8B8CF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Relational operators return integer 0 (false) or 1 (true)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Relational operators have higher precedence than simple assignment operator</a:t>
            </a:r>
          </a:p>
          <a:p>
            <a:pPr lvl="1"/>
            <a:r>
              <a:rPr lang="en-US" sz="2000" dirty="0"/>
              <a:t>int x = 1 != 1; -&gt; int x = (1 != 1); // assign value of 1 != 1 expression to x</a:t>
            </a:r>
          </a:p>
          <a:p>
            <a:r>
              <a:rPr lang="en-US" sz="2400" dirty="0"/>
              <a:t>&gt;, &gt;=, &lt;, &lt;= have higher precedence than == and !=</a:t>
            </a:r>
          </a:p>
          <a:p>
            <a:pPr lvl="1"/>
            <a:r>
              <a:rPr lang="en-US" sz="2000" dirty="0"/>
              <a:t>int x = 1 &gt; 2 != 1; what’s the value of x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sz="2000" dirty="0"/>
              <a:t>int y = 1 &gt; (2 != 1); what’s the value of y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en-US" sz="2400" dirty="0"/>
              <a:t>&gt;, &gt;=, &lt;, &lt;=, ==, and != have left-to-right associativity</a:t>
            </a:r>
          </a:p>
          <a:p>
            <a:pPr lvl="1"/>
            <a:r>
              <a:rPr lang="en-US" sz="2000" dirty="0"/>
              <a:t>int x = 3 &gt; 2 &gt; 1; what’s the value of x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sz="2000" dirty="0"/>
              <a:t>int y = 1 != 2 == 2; what’s the value of y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72B7-DB21-638C-7184-02033083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7" y="2387311"/>
            <a:ext cx="50863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28CB2-510F-7089-1FE0-7C43CBE3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846" y="2801648"/>
            <a:ext cx="2028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C16-6A0F-8E41-AF85-C2441DA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23AA-CD68-2744-A735-4BB5E59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3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Boolean type before C99</a:t>
            </a:r>
          </a:p>
          <a:p>
            <a:r>
              <a:rPr lang="en-US" dirty="0"/>
              <a:t>Add Boolean type by including header file </a:t>
            </a:r>
            <a:r>
              <a:rPr lang="en-US" dirty="0" err="1"/>
              <a:t>stdbool.h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Adds bool as a type keyword</a:t>
            </a:r>
          </a:p>
          <a:p>
            <a:pPr lvl="1"/>
            <a:r>
              <a:rPr lang="en-US" dirty="0"/>
              <a:t>Adds true (1) and false (0) </a:t>
            </a:r>
          </a:p>
          <a:p>
            <a:r>
              <a:rPr lang="en-US" dirty="0"/>
              <a:t>Boolean type is in essence an integer type</a:t>
            </a:r>
          </a:p>
          <a:p>
            <a:pPr lvl="2"/>
            <a:r>
              <a:rPr lang="en-US" dirty="0"/>
              <a:t>0 means false</a:t>
            </a:r>
          </a:p>
          <a:p>
            <a:pPr lvl="2"/>
            <a:r>
              <a:rPr lang="en-US" dirty="0"/>
              <a:t>Any integer other than 0 is true  (</a:t>
            </a:r>
            <a:r>
              <a:rPr lang="en-US" dirty="0">
                <a:solidFill>
                  <a:srgbClr val="00B050"/>
                </a:solidFill>
              </a:rPr>
              <a:t>including negative integers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F8BB4-4B0F-5064-1446-CBECBF55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6"/>
            <a:ext cx="5193723" cy="211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A77AA-3F0A-EC00-FC0E-63C2C7BB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9966"/>
            <a:ext cx="3494809" cy="4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C16-6A0F-8E41-AF85-C2441DA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23AA-CD68-2744-A735-4BB5E59B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return 0 (false) or 1 (true) </a:t>
            </a:r>
          </a:p>
          <a:p>
            <a:r>
              <a:rPr lang="en-US" dirty="0"/>
              <a:t>The operators are listed top to bottom, in descending precedence</a:t>
            </a:r>
          </a:p>
          <a:p>
            <a:r>
              <a:rPr lang="en-US" dirty="0"/>
              <a:t>C doesn’t have built-in logical exclusive-or (XOR) operator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670BA5-62E6-7449-9C55-29CC1E1AF879}"/>
              </a:ext>
            </a:extLst>
          </p:cNvPr>
          <p:cNvGraphicFramePr>
            <a:graphicFrameLocks noGrp="1"/>
          </p:cNvGraphicFramePr>
          <p:nvPr/>
        </p:nvGraphicFramePr>
        <p:xfrm>
          <a:off x="1297352" y="3429000"/>
          <a:ext cx="959729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59">
                  <a:extLst>
                    <a:ext uri="{9D8B030D-6E8A-4147-A177-3AD203B41FA5}">
                      <a16:colId xmlns:a16="http://schemas.microsoft.com/office/drawing/2014/main" val="2567510895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3034816096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2673686038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726026683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383527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7163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!0       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41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!1       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87468"/>
                  </a:ext>
                </a:extLst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Left-to-right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1&amp;&amp;1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6771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1&amp;&amp;0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9501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0&amp;&amp;1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5487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1||1  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5644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1||0  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0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0||0  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9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3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3D4-0C7B-D145-9468-048EE460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6837-F92A-254F-83B3-8C846F92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Short-circuit evaluation</a:t>
            </a:r>
          </a:p>
          <a:p>
            <a:pPr lvl="1"/>
            <a:r>
              <a:rPr lang="en-US" dirty="0"/>
              <a:t>&amp;&amp; (AND) operator, if one operand is false, return false</a:t>
            </a:r>
          </a:p>
          <a:p>
            <a:pPr lvl="2"/>
            <a:r>
              <a:rPr lang="en-US" dirty="0"/>
              <a:t>(false) &amp;&amp;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-&gt; false, the second operand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is “short-circuited”/not evaluated</a:t>
            </a:r>
          </a:p>
          <a:p>
            <a:pPr lvl="2"/>
            <a:r>
              <a:rPr lang="en-US" dirty="0"/>
              <a:t>E.g., </a:t>
            </a:r>
          </a:p>
          <a:p>
            <a:pPr marL="914400" lvl="2" indent="0">
              <a:buNone/>
            </a:pPr>
            <a:r>
              <a:rPr lang="en-US" dirty="0"/>
              <a:t>	int x = 0, y = 1; </a:t>
            </a:r>
          </a:p>
          <a:p>
            <a:pPr marL="914400" lvl="2" indent="0">
              <a:buNone/>
            </a:pPr>
            <a:r>
              <a:rPr lang="en-US" dirty="0"/>
              <a:t>	int z = (x &lt; 0) &amp;&amp; (++y); </a:t>
            </a:r>
          </a:p>
          <a:p>
            <a:pPr lvl="2"/>
            <a:r>
              <a:rPr lang="en-US" dirty="0"/>
              <a:t>What’s the value of z and 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dirty="0"/>
              <a:t>|| (OR) operator, if one operand is true, return true</a:t>
            </a:r>
          </a:p>
          <a:p>
            <a:pPr lvl="2"/>
            <a:r>
              <a:rPr lang="en-US" dirty="0"/>
              <a:t>(true) ||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-&gt; true, the second operand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is “short-circuited”/not evaluated</a:t>
            </a:r>
          </a:p>
          <a:p>
            <a:pPr lvl="2"/>
            <a:r>
              <a:rPr lang="en-US" dirty="0"/>
              <a:t>E.g., </a:t>
            </a:r>
          </a:p>
          <a:p>
            <a:pPr marL="914400" lvl="2" indent="0">
              <a:buNone/>
            </a:pPr>
            <a:r>
              <a:rPr lang="en-US" dirty="0"/>
              <a:t>	int x = 0, y = 1;</a:t>
            </a:r>
          </a:p>
          <a:p>
            <a:pPr marL="914400" lvl="2" indent="0">
              <a:buNone/>
            </a:pPr>
            <a:r>
              <a:rPr lang="en-US" dirty="0"/>
              <a:t>	int z = (x &gt;= 0) || (y--);</a:t>
            </a:r>
          </a:p>
          <a:p>
            <a:pPr lvl="2"/>
            <a:r>
              <a:rPr lang="en-US" dirty="0"/>
              <a:t>What’s the value of z and 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8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C33-7FED-F84C-BE91-3FA5FDD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8F9D-A2CC-CE42-99FE-E6EFC3BB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&amp; operator</a:t>
            </a:r>
          </a:p>
          <a:p>
            <a:pPr lvl="1"/>
            <a:r>
              <a:rPr lang="en-US" dirty="0"/>
              <a:t>To fetch the memory address of a variable, e.g., </a:t>
            </a:r>
            <a:r>
              <a:rPr lang="en-US" dirty="0" err="1"/>
              <a:t>scanf</a:t>
            </a:r>
            <a:r>
              <a:rPr lang="en-US" dirty="0"/>
              <a:t>(“%d”, &amp;x); </a:t>
            </a:r>
          </a:p>
          <a:p>
            <a:pPr lvl="1"/>
            <a:r>
              <a:rPr lang="en-US" dirty="0"/>
              <a:t>Doesn’t work on constants, e.g., &amp;3, &amp;'a'</a:t>
            </a:r>
          </a:p>
          <a:p>
            <a:pPr lvl="1"/>
            <a:r>
              <a:rPr lang="en-US" dirty="0"/>
              <a:t>Doesn’t work on expression &amp;(</a:t>
            </a:r>
            <a:r>
              <a:rPr lang="en-US" dirty="0" err="1"/>
              <a:t>x+y</a:t>
            </a:r>
            <a:r>
              <a:rPr lang="en-US" dirty="0"/>
              <a:t>)</a:t>
            </a:r>
          </a:p>
          <a:p>
            <a:r>
              <a:rPr lang="en-US" dirty="0"/>
              <a:t>Ternary operator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/>
              <a:t> B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C, if A is true then return B, otherwise return C</a:t>
            </a:r>
          </a:p>
          <a:p>
            <a:pPr lvl="1"/>
            <a:r>
              <a:rPr lang="en-US" dirty="0"/>
              <a:t>int x = (1&lt;2)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/>
              <a:t> 3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-3; </a:t>
            </a:r>
            <a:r>
              <a:rPr lang="en-US" dirty="0">
                <a:sym typeface="Wingdings" pitchFamily="2" charset="2"/>
              </a:rPr>
              <a:t> if 1&lt;2 is true, assign 3 to x, otherwise assign -3 to x</a:t>
            </a:r>
            <a:endParaRPr lang="en-US" dirty="0"/>
          </a:p>
          <a:p>
            <a:r>
              <a:rPr lang="en-US" dirty="0"/>
              <a:t>Bitwise operator</a:t>
            </a:r>
          </a:p>
          <a:p>
            <a:pPr lvl="1"/>
            <a:r>
              <a:rPr lang="en-US" dirty="0"/>
              <a:t>Designated to operate on integral types</a:t>
            </a:r>
          </a:p>
          <a:p>
            <a:pPr lvl="1"/>
            <a:r>
              <a:rPr lang="en-US" dirty="0"/>
              <a:t>Value of integral types in C are represented in binary numbers with 1s and 0s</a:t>
            </a:r>
          </a:p>
          <a:p>
            <a:pPr lvl="1"/>
            <a:r>
              <a:rPr lang="en-US" dirty="0"/>
              <a:t>Bitwise operator apply to the bits of integral values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be introduced in detail after midterm</a:t>
            </a:r>
          </a:p>
        </p:txBody>
      </p:sp>
    </p:spTree>
    <p:extLst>
      <p:ext uri="{BB962C8B-B14F-4D97-AF65-F5344CB8AC3E}">
        <p14:creationId xmlns:p14="http://schemas.microsoft.com/office/powerpoint/2010/main" val="7276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6B60-8E57-5D45-A4B1-944EDD0B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&amp; Associativity of all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63EC-A623-F64A-A851-B14E1D7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Operators are listed top to bottom in descending precedence</a:t>
            </a:r>
          </a:p>
          <a:p>
            <a:r>
              <a:rPr lang="en-US" dirty="0"/>
              <a:t>Increment/decrement &gt; arithmetic &gt; relational &gt; logical &gt; assignment operators</a:t>
            </a:r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https://en.cppreference.com/w/c/language/operator_precedence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74FF2-CD3B-A241-BA57-3A539C8D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0" y="1524707"/>
            <a:ext cx="4520334" cy="4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7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34D0-0424-D16A-3938-17F0472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conversion/casting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239C-E850-E7DA-27B1-B3DC983C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type conversions</a:t>
            </a:r>
          </a:p>
          <a:p>
            <a:pPr lvl="1"/>
            <a:r>
              <a:rPr lang="en-US" dirty="0"/>
              <a:t>Expressions with mixed types operands</a:t>
            </a:r>
          </a:p>
          <a:p>
            <a:pPr lvl="1"/>
            <a:r>
              <a:rPr lang="en-US" dirty="0"/>
              <a:t>Assignment expressions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input arguments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return arguments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type conversions</a:t>
            </a:r>
          </a:p>
          <a:p>
            <a:pPr lvl="1"/>
            <a:r>
              <a:rPr lang="en-US" dirty="0"/>
              <a:t>Type conversion/casting </a:t>
            </a:r>
            <a:r>
              <a:rPr lang="en-US" dirty="0">
                <a:solidFill>
                  <a:srgbClr val="00B050"/>
                </a:solidFill>
              </a:rPr>
              <a:t>operator</a:t>
            </a:r>
            <a:r>
              <a:rPr lang="en-US" dirty="0"/>
              <a:t>:  </a:t>
            </a:r>
            <a:r>
              <a:rPr lang="en-US" dirty="0">
                <a:solidFill>
                  <a:srgbClr val="00B050"/>
                </a:solidFill>
              </a:rPr>
              <a:t>(type)</a:t>
            </a:r>
            <a:r>
              <a:rPr lang="en-US" dirty="0"/>
              <a:t> operand</a:t>
            </a:r>
          </a:p>
        </p:txBody>
      </p:sp>
    </p:spTree>
    <p:extLst>
      <p:ext uri="{BB962C8B-B14F-4D97-AF65-F5344CB8AC3E}">
        <p14:creationId xmlns:p14="http://schemas.microsoft.com/office/powerpoint/2010/main" val="379167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713-802B-0443-87FF-DF745E3C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implicit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1C8E-F0D2-2646-9E02-0A2B061F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is done by the compiler automatically, the programmer does not need to type extra code to make it happen</a:t>
            </a:r>
          </a:p>
          <a:p>
            <a:r>
              <a:rPr lang="en-US" dirty="0"/>
              <a:t>Implicit type conversion generally take place when expressions have operands of different data types </a:t>
            </a:r>
            <a:r>
              <a:rPr lang="en-US" dirty="0">
                <a:sym typeface="Wingdings" pitchFamily="2" charset="2"/>
              </a:rPr>
              <a:t> all the data types are promoted to the largest type of variable occurred in the expression (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except for assignment expression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8F1A2C-BD02-DA4E-8EB6-AE307DB3561F}"/>
              </a:ext>
            </a:extLst>
          </p:cNvPr>
          <p:cNvGrpSpPr/>
          <p:nvPr/>
        </p:nvGrpSpPr>
        <p:grpSpPr>
          <a:xfrm>
            <a:off x="1202428" y="4728125"/>
            <a:ext cx="9787144" cy="1935468"/>
            <a:chOff x="1305706" y="4376432"/>
            <a:chExt cx="9787144" cy="19354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8209CF-8193-AF40-B4D5-38FD17B2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5706" y="4376432"/>
              <a:ext cx="5149265" cy="1238921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30BB572-7BED-F44E-AC7C-D14F4046D262}"/>
                </a:ext>
              </a:extLst>
            </p:cNvPr>
            <p:cNvSpPr/>
            <p:nvPr/>
          </p:nvSpPr>
          <p:spPr>
            <a:xfrm rot="16200000">
              <a:off x="5732587" y="5319941"/>
              <a:ext cx="245011" cy="83233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7A6805-E737-D74D-8D93-C4F3A0B6D447}"/>
                </a:ext>
              </a:extLst>
            </p:cNvPr>
            <p:cNvSpPr txBox="1"/>
            <p:nvPr/>
          </p:nvSpPr>
          <p:spPr>
            <a:xfrm>
              <a:off x="5544178" y="5942568"/>
              <a:ext cx="62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0FFC17-9785-E345-9EC0-F15C25C3127B}"/>
                </a:ext>
              </a:extLst>
            </p:cNvPr>
            <p:cNvSpPr txBox="1"/>
            <p:nvPr/>
          </p:nvSpPr>
          <p:spPr>
            <a:xfrm>
              <a:off x="4254890" y="5942568"/>
              <a:ext cx="83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double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38946D3B-83DB-8749-BB31-2612EE1F592A}"/>
                </a:ext>
              </a:extLst>
            </p:cNvPr>
            <p:cNvSpPr/>
            <p:nvPr/>
          </p:nvSpPr>
          <p:spPr>
            <a:xfrm rot="16200000">
              <a:off x="4548554" y="5314573"/>
              <a:ext cx="245011" cy="83233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576C7-D20D-DE4D-AB7F-8FDE305B1006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5087229" y="6127234"/>
              <a:ext cx="4569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47F537-9FD5-304E-849B-9F28D5D9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227" y="4726005"/>
              <a:ext cx="4189623" cy="53588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F6E244-334D-1E44-A927-2C5F566AC479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6454971" y="4993946"/>
              <a:ext cx="448256" cy="19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58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4B95CE-EDAC-1A44-A4F1-E7F1981E9C6A}"/>
              </a:ext>
            </a:extLst>
          </p:cNvPr>
          <p:cNvGrpSpPr/>
          <p:nvPr/>
        </p:nvGrpSpPr>
        <p:grpSpPr>
          <a:xfrm>
            <a:off x="6850966" y="2671761"/>
            <a:ext cx="4802765" cy="2882900"/>
            <a:chOff x="6461698" y="3294063"/>
            <a:chExt cx="4802765" cy="28829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95CF5A-6932-9D4B-A6FC-6ADD4920D126}"/>
                </a:ext>
              </a:extLst>
            </p:cNvPr>
            <p:cNvGrpSpPr/>
            <p:nvPr/>
          </p:nvGrpSpPr>
          <p:grpSpPr>
            <a:xfrm>
              <a:off x="6461698" y="3294063"/>
              <a:ext cx="4344097" cy="2882900"/>
              <a:chOff x="6461698" y="3294063"/>
              <a:chExt cx="4344097" cy="28829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B7A7B7A-7D7B-E84A-BE4A-852F28D39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98" y="3294063"/>
                <a:ext cx="4344097" cy="2882900"/>
              </a:xfrm>
              <a:prstGeom prst="rect">
                <a:avLst/>
              </a:prstGeom>
            </p:spPr>
          </p:pic>
          <p:sp>
            <p:nvSpPr>
              <p:cNvPr id="7" name="Down Arrow 6">
                <a:extLst>
                  <a:ext uri="{FF2B5EF4-FFF2-40B4-BE49-F238E27FC236}">
                    <a16:creationId xmlns:a16="http://schemas.microsoft.com/office/drawing/2014/main" id="{9BC2243E-F3AB-0047-B498-8CECBE578D55}"/>
                  </a:ext>
                </a:extLst>
              </p:cNvPr>
              <p:cNvSpPr/>
              <p:nvPr/>
            </p:nvSpPr>
            <p:spPr>
              <a:xfrm rot="10800000">
                <a:off x="10728677" y="3429000"/>
                <a:ext cx="77118" cy="2192356"/>
              </a:xfrm>
              <a:prstGeom prst="downArrow">
                <a:avLst/>
              </a:prstGeom>
              <a:solidFill>
                <a:srgbClr val="27A14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50A824-32CE-2341-96CF-6C6566D98E7F}"/>
                </a:ext>
              </a:extLst>
            </p:cNvPr>
            <p:cNvSpPr txBox="1"/>
            <p:nvPr/>
          </p:nvSpPr>
          <p:spPr>
            <a:xfrm rot="5400000">
              <a:off x="10487583" y="4340512"/>
              <a:ext cx="1184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promotion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81525-3E12-984A-B480-FA7A826E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conversion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3F7-4A7B-9F41-A12A-2382E222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767" cy="4575175"/>
          </a:xfrm>
        </p:spPr>
        <p:txBody>
          <a:bodyPr>
            <a:normAutofit/>
          </a:bodyPr>
          <a:lstStyle/>
          <a:p>
            <a:r>
              <a:rPr lang="en-US" sz="2000" dirty="0"/>
              <a:t>An expression with mixed data types:</a:t>
            </a:r>
          </a:p>
          <a:p>
            <a:pPr lvl="1"/>
            <a:r>
              <a:rPr lang="en-US" sz="1800" dirty="0"/>
              <a:t>Promotion: low-rank type (small type) convert to high-rank type (large type)</a:t>
            </a:r>
          </a:p>
          <a:p>
            <a:pPr lvl="1"/>
            <a:r>
              <a:rPr lang="en-US" sz="1800" dirty="0"/>
              <a:t>Demotion: high-rank type converts to low-rank type</a:t>
            </a:r>
          </a:p>
          <a:p>
            <a:pPr lvl="1"/>
            <a:r>
              <a:rPr lang="en-US" sz="1800" dirty="0"/>
              <a:t>Promotion will not lose precision of the the original value in general</a:t>
            </a:r>
          </a:p>
          <a:p>
            <a:pPr lvl="1"/>
            <a:r>
              <a:rPr lang="en-US" sz="1800" dirty="0"/>
              <a:t>Demotion will not lose precision of the original value if the original value is within the range of the new type</a:t>
            </a:r>
          </a:p>
          <a:p>
            <a:r>
              <a:rPr lang="en-US" sz="2000" dirty="0"/>
              <a:t>Lower rank types will be </a:t>
            </a:r>
            <a:r>
              <a:rPr lang="en-US" sz="2000" dirty="0">
                <a:solidFill>
                  <a:srgbClr val="00B050"/>
                </a:solidFill>
              </a:rPr>
              <a:t>promoted</a:t>
            </a:r>
            <a:r>
              <a:rPr lang="en-US" sz="2000" dirty="0"/>
              <a:t> to higher rank types automatically</a:t>
            </a:r>
          </a:p>
          <a:p>
            <a:pPr lvl="1"/>
            <a:r>
              <a:rPr lang="en-US" sz="1600" dirty="0"/>
              <a:t>Except for assignment expressions</a:t>
            </a:r>
          </a:p>
          <a:p>
            <a:pPr lvl="1"/>
            <a:r>
              <a:rPr lang="en-US" sz="1600" dirty="0"/>
              <a:t>Right operand of the </a:t>
            </a:r>
            <a:r>
              <a:rPr lang="en-US" sz="1600" dirty="0">
                <a:solidFill>
                  <a:srgbClr val="00B0F0"/>
                </a:solidFill>
              </a:rPr>
              <a:t>assignment operator </a:t>
            </a:r>
            <a:r>
              <a:rPr lang="en-US" sz="1600" dirty="0"/>
              <a:t>will be cast to the type of the left operand</a:t>
            </a:r>
          </a:p>
          <a:p>
            <a:pPr lvl="1"/>
            <a:r>
              <a:rPr lang="en-US" sz="1600" dirty="0"/>
              <a:t>E.g.,</a:t>
            </a:r>
            <a:r>
              <a:rPr lang="en-US" sz="1600" dirty="0">
                <a:solidFill>
                  <a:srgbClr val="FF0000"/>
                </a:solidFill>
              </a:rPr>
              <a:t> left_operand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right_operand</a:t>
            </a:r>
          </a:p>
          <a:p>
            <a:pPr lvl="1"/>
            <a:r>
              <a:rPr lang="en-US" sz="1600" dirty="0"/>
              <a:t>E.g.,</a:t>
            </a:r>
            <a:r>
              <a:rPr lang="en-US" sz="1600" dirty="0">
                <a:solidFill>
                  <a:srgbClr val="FF0000"/>
                </a:solidFill>
              </a:rPr>
              <a:t> left_operand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b="1" dirty="0">
                <a:solidFill>
                  <a:srgbClr val="00B0F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right_operand</a:t>
            </a:r>
          </a:p>
          <a:p>
            <a:pPr lvl="1"/>
            <a:endParaRPr lang="en-US" sz="16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54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0AE7-F133-914C-936E-99550CF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6E2-FE7E-C745-AA4C-7730FF27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Operator, some symbol(s) that perform specific math or logical function: </a:t>
            </a:r>
          </a:p>
          <a:p>
            <a:pPr lvl="1"/>
            <a:r>
              <a:rPr lang="en-US" dirty="0"/>
              <a:t>e.g., addition (+), subtraction (-), multiplication (*), division (/)</a:t>
            </a:r>
          </a:p>
          <a:p>
            <a:r>
              <a:rPr lang="en-US" dirty="0"/>
              <a:t>Operand, the object or quantity that the operator is operating on</a:t>
            </a:r>
          </a:p>
          <a:p>
            <a:pPr lvl="1"/>
            <a:r>
              <a:rPr lang="en-US" dirty="0"/>
              <a:t>e.g., 3 + 4, the addition operator is adding up 3 and 4, the two operands</a:t>
            </a:r>
          </a:p>
          <a:p>
            <a:r>
              <a:rPr lang="en-US" dirty="0"/>
              <a:t>Expression, two or more operands are connected by one operator, will evaluate to a value, an expression itself can act as an operand in nested expression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B050"/>
                </a:solidFill>
              </a:rPr>
              <a:t>3 + 4 is an expression</a:t>
            </a:r>
            <a:r>
              <a:rPr lang="en-US" dirty="0"/>
              <a:t> with two operands 3 and 4 connected by the + operator, 3+4 will evaluate to 7 (the value of the expression)</a:t>
            </a:r>
          </a:p>
          <a:p>
            <a:pPr lvl="1"/>
            <a:r>
              <a:rPr lang="en-US" dirty="0"/>
              <a:t>e.g., nested expression (3+4)*5 + 1, where </a:t>
            </a:r>
            <a:r>
              <a:rPr lang="en-US" dirty="0">
                <a:solidFill>
                  <a:srgbClr val="00B050"/>
                </a:solidFill>
              </a:rPr>
              <a:t>(3+4)</a:t>
            </a:r>
            <a:r>
              <a:rPr lang="en-US" dirty="0"/>
              <a:t> is an expression, and it acts as an operand in the overall expression: </a:t>
            </a:r>
            <a:r>
              <a:rPr lang="en-US" dirty="0">
                <a:solidFill>
                  <a:srgbClr val="00B050"/>
                </a:solidFill>
              </a:rPr>
              <a:t>(3+4)</a:t>
            </a:r>
            <a:r>
              <a:rPr lang="en-US" dirty="0"/>
              <a:t>*5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5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2B59-1F62-254B-8F02-3747D96C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CCE2-0199-3B4D-82B6-20DDB28A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Implicit promotion</a:t>
            </a:r>
          </a:p>
          <a:p>
            <a:pPr lvl="1"/>
            <a:r>
              <a:rPr lang="en-US" dirty="0"/>
              <a:t>int x with value 2 is promoted to double with value 2.0</a:t>
            </a:r>
          </a:p>
          <a:p>
            <a:pPr lvl="1"/>
            <a:r>
              <a:rPr lang="en-US" dirty="0"/>
              <a:t>y/x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5.0/2.0 </a:t>
            </a:r>
            <a:r>
              <a:rPr lang="en-US" dirty="0">
                <a:sym typeface="Wingdings" pitchFamily="2" charset="2"/>
              </a:rPr>
              <a:t> 2.5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Implicit demotion</a:t>
            </a:r>
          </a:p>
          <a:p>
            <a:pPr lvl="1"/>
            <a:r>
              <a:rPr lang="en-US" dirty="0"/>
              <a:t>x = y / 2 is an assignment expression</a:t>
            </a:r>
          </a:p>
          <a:p>
            <a:pPr lvl="1"/>
            <a:r>
              <a:rPr lang="en-US" dirty="0"/>
              <a:t>Assignment expression enforce type of right operand/expression to be converted to type of left operand </a:t>
            </a:r>
          </a:p>
          <a:p>
            <a:pPr lvl="1"/>
            <a:r>
              <a:rPr lang="en-US" dirty="0"/>
              <a:t>Right expression: y/2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5.0/2.0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2.5</a:t>
            </a:r>
          </a:p>
          <a:p>
            <a:pPr lvl="1"/>
            <a:r>
              <a:rPr lang="en-US" dirty="0"/>
              <a:t>Overall expression: x = 2.5, but x is of integral type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left operand is int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demote the right operand (2.5) to int </a:t>
            </a:r>
            <a:r>
              <a:rPr lang="en-US" dirty="0">
                <a:sym typeface="Wingdings" pitchFamily="2" charset="2"/>
              </a:rPr>
              <a:t> x =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FC6FA-7FF2-414F-8874-2A455F3A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59" y="1825625"/>
            <a:ext cx="4787627" cy="38155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69A00-1EB3-644A-82CE-B9E0C409DD68}"/>
              </a:ext>
            </a:extLst>
          </p:cNvPr>
          <p:cNvCxnSpPr>
            <a:cxnSpLocks/>
          </p:cNvCxnSpPr>
          <p:nvPr/>
        </p:nvCxnSpPr>
        <p:spPr>
          <a:xfrm flipH="1" flipV="1">
            <a:off x="4417255" y="2630658"/>
            <a:ext cx="2383204" cy="7983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5E6AB1-7DC2-4F4E-8A24-0973A395BD1E}"/>
              </a:ext>
            </a:extLst>
          </p:cNvPr>
          <p:cNvCxnSpPr>
            <a:cxnSpLocks/>
          </p:cNvCxnSpPr>
          <p:nvPr/>
        </p:nvCxnSpPr>
        <p:spPr>
          <a:xfrm flipH="1" flipV="1">
            <a:off x="5391542" y="3831138"/>
            <a:ext cx="1408917" cy="89560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4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CD78-F70C-5C41-ACB1-94B5390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429F-C6BC-E842-95D3-617E46A0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are also affected by type conversion rules</a:t>
            </a:r>
          </a:p>
          <a:p>
            <a:pPr lvl="1"/>
            <a:r>
              <a:rPr lang="en-US" dirty="0"/>
              <a:t>2 is constant integer</a:t>
            </a:r>
          </a:p>
          <a:p>
            <a:pPr lvl="1"/>
            <a:r>
              <a:rPr lang="en-US" dirty="0"/>
              <a:t>2.0 is constant real number, or constant floating-point number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What’s the value of 5 / 2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dirty="0"/>
              <a:t>What’s the value of 5/2.0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4311-146C-D642-83FA-A3F5882C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26" y="3429000"/>
            <a:ext cx="6057901" cy="12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6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A65C-ECB1-9C4D-88D6-49423917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ACF1-4549-B145-B428-F8EC2EBA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3245" cy="4351338"/>
          </a:xfrm>
        </p:spPr>
        <p:txBody>
          <a:bodyPr/>
          <a:lstStyle/>
          <a:p>
            <a:r>
              <a:rPr lang="en-US" dirty="0"/>
              <a:t>Value of the assignment expression</a:t>
            </a:r>
          </a:p>
          <a:p>
            <a:pPr lvl="1"/>
            <a:r>
              <a:rPr lang="en-US" dirty="0"/>
              <a:t>y = 5.5 as an assignment expression has the same value of left operand of the assignment operator, i.e., same value as 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 is an int </a:t>
            </a:r>
            <a:r>
              <a:rPr lang="en-US" dirty="0">
                <a:sym typeface="Wingdings" pitchFamily="2" charset="2"/>
              </a:rPr>
              <a:t> y = 5.5 will cast 5.5 to 5  y = 5  expression (y=5.5) has value of 5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Since y = 5, x = (y = 5.5) /2 </a:t>
            </a:r>
            <a:r>
              <a:rPr lang="en-US" dirty="0">
                <a:sym typeface="Wingdings" pitchFamily="2" charset="2"/>
              </a:rPr>
              <a:t> x = 5 / 2 =?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4E0FB-A655-0C41-9CFA-0D3D3654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71" y="1825624"/>
            <a:ext cx="383507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8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ADB-6F29-6541-833B-F5FEA8C5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D8B1-8C8F-054B-A760-2F5BB45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example in slides 12 but add type conversions induced by assignment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variable e is declared as an integer, even though 5.0/2 has a value of 2.5, it is demoted to integer 2 in the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BA848-0433-7649-8053-7C3677E7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102380"/>
            <a:ext cx="3832938" cy="182265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43E812-82E8-8C47-812A-A7D02AA5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07391"/>
              </p:ext>
            </p:extLst>
          </p:nvPr>
        </p:nvGraphicFramePr>
        <p:xfrm>
          <a:off x="5350924" y="2699996"/>
          <a:ext cx="55565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81">
                  <a:extLst>
                    <a:ext uri="{9D8B030D-6E8A-4147-A177-3AD203B41FA5}">
                      <a16:colId xmlns:a16="http://schemas.microsoft.com/office/drawing/2014/main" val="663767977"/>
                    </a:ext>
                  </a:extLst>
                </a:gridCol>
                <a:gridCol w="2778281">
                  <a:extLst>
                    <a:ext uri="{9D8B030D-6E8A-4147-A177-3AD203B41FA5}">
                      <a16:colId xmlns:a16="http://schemas.microsoft.com/office/drawing/2014/main" val="299372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2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8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3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DF-A4E0-DE4A-ABC4-38823844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041-C3B8-D84F-B438-6ED613BD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certain cases, you can’t rely on compilers to do implicit type conversions </a:t>
            </a:r>
          </a:p>
          <a:p>
            <a:pPr lvl="1"/>
            <a:r>
              <a:rPr lang="en-US" dirty="0"/>
              <a:t>e.g., average of a list of integers, the values in a list are all integers, no implicit promotion to double when computing the average</a:t>
            </a:r>
          </a:p>
          <a:p>
            <a:endParaRPr lang="en-US" dirty="0"/>
          </a:p>
          <a:p>
            <a:r>
              <a:rPr lang="en-US" dirty="0"/>
              <a:t>Use the cast operator to convert data types explicitly: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(type keyword)</a:t>
            </a:r>
            <a:r>
              <a:rPr lang="en-US" dirty="0"/>
              <a:t> expression;</a:t>
            </a:r>
          </a:p>
          <a:p>
            <a:pPr lvl="1"/>
            <a:r>
              <a:rPr lang="en-US" dirty="0"/>
              <a:t>double x = </a:t>
            </a:r>
            <a:r>
              <a:rPr lang="en-US" dirty="0">
                <a:solidFill>
                  <a:srgbClr val="00B050"/>
                </a:solidFill>
              </a:rPr>
              <a:t>(double)</a:t>
            </a:r>
            <a:r>
              <a:rPr lang="en-US" dirty="0"/>
              <a:t> 5/2; </a:t>
            </a:r>
          </a:p>
          <a:p>
            <a:pPr lvl="1"/>
            <a:r>
              <a:rPr lang="en-US" dirty="0"/>
              <a:t>(double) will cast 5 to 5.0</a:t>
            </a:r>
          </a:p>
          <a:p>
            <a:pPr lvl="1"/>
            <a:r>
              <a:rPr lang="en-US" dirty="0"/>
              <a:t>5.0/2 will trigger implicit conversion of 2 to 2.0</a:t>
            </a:r>
          </a:p>
          <a:p>
            <a:pPr lvl="1"/>
            <a:r>
              <a:rPr lang="en-US" dirty="0"/>
              <a:t>Eventually, double x = 5.0/2.0, both sides of = are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1D69-CA96-1D43-92F3-AD15BAE1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00" y="1825625"/>
            <a:ext cx="41910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41DCD-18B8-1C43-B544-41F7DF44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487" y="3327071"/>
            <a:ext cx="2333625" cy="30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6758D-320C-BE4E-8252-7DDC768A8C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783300" y="2892425"/>
            <a:ext cx="0" cy="4346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5BCE46D-B426-0C49-8D3D-866B6BC07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337" y="4066517"/>
            <a:ext cx="4733925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9EF46-790B-A447-9808-456E8F046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49" y="5568040"/>
            <a:ext cx="2324100" cy="323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8E1D0-0250-4D4F-9F93-C940E3926AD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783299" y="5152367"/>
            <a:ext cx="1" cy="4156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EDF1-0A76-F749-B8A9-FA6C5B5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and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56B8-8350-B049-9807-9F13B0E4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Precedence:</a:t>
            </a:r>
          </a:p>
          <a:p>
            <a:pPr lvl="1"/>
            <a:r>
              <a:rPr lang="en-US" sz="1400" dirty="0"/>
              <a:t>If an </a:t>
            </a:r>
            <a:r>
              <a:rPr lang="en-US" sz="1400" dirty="0">
                <a:solidFill>
                  <a:srgbClr val="00B0F0"/>
                </a:solidFill>
              </a:rPr>
              <a:t>operand</a:t>
            </a:r>
            <a:r>
              <a:rPr lang="en-US" sz="1400" dirty="0"/>
              <a:t> is accompanied by operators (</a:t>
            </a:r>
            <a:r>
              <a:rPr lang="en-US" sz="1400" dirty="0">
                <a:solidFill>
                  <a:srgbClr val="00B050"/>
                </a:solidFill>
              </a:rPr>
              <a:t>of different precedence</a:t>
            </a:r>
            <a:r>
              <a:rPr lang="en-US" sz="1400" dirty="0"/>
              <a:t>) on both sides, which operator will be applied to the operand first?</a:t>
            </a:r>
          </a:p>
          <a:p>
            <a:pPr lvl="1"/>
            <a:r>
              <a:rPr lang="en-US" sz="1400" dirty="0"/>
              <a:t>Multiplication has higher precedence than addition, e.g., 15 + </a:t>
            </a:r>
            <a:r>
              <a:rPr lang="en-US" sz="1400" dirty="0">
                <a:solidFill>
                  <a:srgbClr val="00B0F0"/>
                </a:solidFill>
              </a:rPr>
              <a:t>5</a:t>
            </a:r>
            <a:r>
              <a:rPr lang="en-US" sz="1400" dirty="0"/>
              <a:t> * 2 = 15 + (5*2) = 15 + 10 = 25</a:t>
            </a:r>
          </a:p>
          <a:p>
            <a:pPr lvl="1"/>
            <a:r>
              <a:rPr lang="en-US" sz="1400" dirty="0"/>
              <a:t>Parentheses can be used to overwrite other operator precedence, e.g., 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dirty="0"/>
              <a:t>15 + 5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  <a:r>
              <a:rPr lang="en-US" sz="1400" dirty="0"/>
              <a:t> * 2 = 20*2 = 40</a:t>
            </a:r>
          </a:p>
          <a:p>
            <a:r>
              <a:rPr lang="en-US" sz="1600" dirty="0"/>
              <a:t>Associativity: </a:t>
            </a:r>
            <a:r>
              <a:rPr lang="en-US" sz="1600" u="sng" dirty="0"/>
              <a:t>left-to-right</a:t>
            </a:r>
            <a:r>
              <a:rPr lang="en-US" sz="1600" dirty="0"/>
              <a:t> or </a:t>
            </a:r>
            <a:r>
              <a:rPr lang="en-US" sz="1600" u="sng" dirty="0"/>
              <a:t>right-to-left</a:t>
            </a:r>
          </a:p>
          <a:p>
            <a:pPr lvl="1"/>
            <a:r>
              <a:rPr lang="en-US" sz="1400" dirty="0"/>
              <a:t>If an </a:t>
            </a:r>
            <a:r>
              <a:rPr lang="en-US" sz="1400" dirty="0">
                <a:solidFill>
                  <a:srgbClr val="00B0F0"/>
                </a:solidFill>
              </a:rPr>
              <a:t>operand</a:t>
            </a:r>
            <a:r>
              <a:rPr lang="en-US" sz="1400" dirty="0"/>
              <a:t> is accompanied by operators (</a:t>
            </a:r>
            <a:r>
              <a:rPr lang="en-US" sz="1400" dirty="0">
                <a:solidFill>
                  <a:srgbClr val="00B050"/>
                </a:solidFill>
              </a:rPr>
              <a:t>of same precedence</a:t>
            </a:r>
            <a:r>
              <a:rPr lang="en-US" sz="1400" dirty="0"/>
              <a:t>) on both sides, which operator does the operand associated with?</a:t>
            </a:r>
          </a:p>
          <a:p>
            <a:pPr lvl="1"/>
            <a:r>
              <a:rPr lang="en-US" sz="1400" dirty="0"/>
              <a:t>Multiplication and division operators have the same precedence</a:t>
            </a:r>
          </a:p>
          <a:p>
            <a:pPr lvl="1"/>
            <a:r>
              <a:rPr lang="en-US" sz="1400" dirty="0"/>
              <a:t>e.g., 15 / </a:t>
            </a:r>
            <a:r>
              <a:rPr lang="en-US" sz="1400" dirty="0">
                <a:solidFill>
                  <a:srgbClr val="00B0F0"/>
                </a:solidFill>
              </a:rPr>
              <a:t>5</a:t>
            </a:r>
            <a:r>
              <a:rPr lang="en-US" sz="1400" dirty="0"/>
              <a:t> / 3 = </a:t>
            </a: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lang="en-US" sz="1050" dirty="0"/>
          </a:p>
          <a:p>
            <a:pPr lvl="1"/>
            <a:r>
              <a:rPr lang="en-US" sz="1400" dirty="0"/>
              <a:t>e.g., 15 / </a:t>
            </a:r>
            <a:r>
              <a:rPr lang="en-US" sz="1400" dirty="0">
                <a:solidFill>
                  <a:srgbClr val="00B0F0"/>
                </a:solidFill>
              </a:rPr>
              <a:t>5</a:t>
            </a:r>
            <a:r>
              <a:rPr lang="en-US" sz="1400" dirty="0"/>
              <a:t> * 2 = </a:t>
            </a:r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lang="en-US" sz="1050" dirty="0"/>
          </a:p>
          <a:p>
            <a:r>
              <a:rPr lang="en-US" sz="1600" dirty="0"/>
              <a:t>Precedence and associativity specify how to parse an expression consists of multiple operators</a:t>
            </a:r>
          </a:p>
          <a:p>
            <a:r>
              <a:rPr lang="en-US" sz="1600" b="1" dirty="0"/>
              <a:t>Operators of the same precedence are guaranteed to have the same associativity</a:t>
            </a:r>
            <a:r>
              <a:rPr lang="en-US" sz="1600" dirty="0"/>
              <a:t> </a:t>
            </a:r>
          </a:p>
          <a:p>
            <a:r>
              <a:rPr lang="en-US" sz="1600" dirty="0"/>
              <a:t>List of C operators' precedence and associativity</a:t>
            </a:r>
          </a:p>
          <a:p>
            <a:pPr lvl="1"/>
            <a:r>
              <a:rPr lang="en-US" sz="1400" dirty="0">
                <a:hlinkClick r:id="rId3"/>
              </a:rPr>
              <a:t>https://en.cppreference.com/w/c/language/operator_precedence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1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4F3D-860F-A34E-9BF0-8CFEEFF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6441-50FC-5E4F-8F42-79CE8F28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operands:</a:t>
            </a:r>
          </a:p>
          <a:p>
            <a:pPr lvl="1"/>
            <a:r>
              <a:rPr lang="en-US" dirty="0"/>
              <a:t>Unary operator, takes one operand, e.g., </a:t>
            </a:r>
            <a:r>
              <a:rPr lang="en-US" dirty="0">
                <a:solidFill>
                  <a:srgbClr val="00B050"/>
                </a:solidFill>
              </a:rPr>
              <a:t>++</a:t>
            </a:r>
            <a:r>
              <a:rPr lang="en-US" dirty="0"/>
              <a:t>x, </a:t>
            </a:r>
            <a:r>
              <a:rPr lang="en-US" dirty="0">
                <a:solidFill>
                  <a:srgbClr val="00B050"/>
                </a:solidFill>
              </a:rPr>
              <a:t>--</a:t>
            </a:r>
            <a:r>
              <a:rPr lang="en-US" dirty="0"/>
              <a:t>x, </a:t>
            </a:r>
            <a:r>
              <a:rPr lang="en-US" dirty="0">
                <a:solidFill>
                  <a:srgbClr val="00B050"/>
                </a:solidFill>
              </a:rPr>
              <a:t>(type)</a:t>
            </a:r>
            <a:r>
              <a:rPr lang="en-US" dirty="0"/>
              <a:t>x, </a:t>
            </a:r>
            <a:r>
              <a:rPr lang="en-US" dirty="0" err="1">
                <a:solidFill>
                  <a:srgbClr val="00B050"/>
                </a:solidFill>
              </a:rPr>
              <a:t>sizeof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/>
              <a:t>x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Binary operator, takes two operands, e.g., x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en-US" dirty="0"/>
              <a:t>y , x </a:t>
            </a:r>
            <a:r>
              <a:rPr lang="en-US" dirty="0">
                <a:solidFill>
                  <a:srgbClr val="00B050"/>
                </a:solidFill>
              </a:rPr>
              <a:t>*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/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% </a:t>
            </a:r>
            <a:r>
              <a:rPr lang="en-US" dirty="0"/>
              <a:t>y</a:t>
            </a:r>
          </a:p>
          <a:p>
            <a:pPr lvl="1"/>
            <a:r>
              <a:rPr lang="en-US" dirty="0"/>
              <a:t>Ternary operator, takes three operands, e.g.,  z 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x </a:t>
            </a:r>
            <a:r>
              <a:rPr lang="en-US" dirty="0">
                <a:solidFill>
                  <a:srgbClr val="00B050"/>
                </a:solidFill>
              </a:rPr>
              <a:t>:</a:t>
            </a:r>
            <a:r>
              <a:rPr lang="en-US" dirty="0"/>
              <a:t> y</a:t>
            </a:r>
          </a:p>
          <a:p>
            <a:r>
              <a:rPr lang="en-US" dirty="0"/>
              <a:t>Purpose of the operators</a:t>
            </a:r>
          </a:p>
          <a:p>
            <a:pPr lvl="1"/>
            <a:r>
              <a:rPr lang="en-US" dirty="0"/>
              <a:t>Assignment operators, e.g., =, +=, -=, *=, /=, %= </a:t>
            </a:r>
          </a:p>
          <a:p>
            <a:pPr lvl="1"/>
            <a:r>
              <a:rPr lang="en-US" dirty="0"/>
              <a:t>Arithmetic operators, e.g., +, -, *, /, %</a:t>
            </a:r>
          </a:p>
          <a:p>
            <a:pPr lvl="1"/>
            <a:r>
              <a:rPr lang="en-US" dirty="0"/>
              <a:t>Relational operators, e.g., &lt;, &lt;=, ==, !=, &gt;, &gt;=</a:t>
            </a:r>
          </a:p>
          <a:p>
            <a:pPr lvl="1"/>
            <a:r>
              <a:rPr lang="en-US" dirty="0"/>
              <a:t>Logical operators, e.g., &amp;&amp;, ||, !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Bitwise operators, e.g., &amp;, |, ^, &lt;&lt;, &gt;&gt;, ~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Others: (type), &amp;(get address),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(), etc.</a:t>
            </a:r>
          </a:p>
        </p:txBody>
      </p:sp>
    </p:spTree>
    <p:extLst>
      <p:ext uri="{BB962C8B-B14F-4D97-AF65-F5344CB8AC3E}">
        <p14:creationId xmlns:p14="http://schemas.microsoft.com/office/powerpoint/2010/main" val="91679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C9A8-E7B8-2A4D-989C-3492704D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25EB-F0DD-934E-ABA9-9825C350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Assign/change the value of its left operand</a:t>
            </a:r>
          </a:p>
          <a:p>
            <a:r>
              <a:rPr lang="en-US" dirty="0"/>
              <a:t>The operators are listed top to bottom, in descending precedence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C464D-D841-C061-C44D-0BDBA64A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615"/>
              </p:ext>
            </p:extLst>
          </p:nvPr>
        </p:nvGraphicFramePr>
        <p:xfrm>
          <a:off x="838200" y="3030570"/>
          <a:ext cx="10515600" cy="336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09">
                  <a:extLst>
                    <a:ext uri="{9D8B030D-6E8A-4147-A177-3AD203B41FA5}">
                      <a16:colId xmlns:a16="http://schemas.microsoft.com/office/drawing/2014/main" val="1488965852"/>
                    </a:ext>
                  </a:extLst>
                </a:gridCol>
                <a:gridCol w="2997431">
                  <a:extLst>
                    <a:ext uri="{9D8B030D-6E8A-4147-A177-3AD203B41FA5}">
                      <a16:colId xmlns:a16="http://schemas.microsoft.com/office/drawing/2014/main" val="1997173846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2357741605"/>
                    </a:ext>
                  </a:extLst>
                </a:gridCol>
                <a:gridCol w="1423554">
                  <a:extLst>
                    <a:ext uri="{9D8B030D-6E8A-4147-A177-3AD203B41FA5}">
                      <a16:colId xmlns:a16="http://schemas.microsoft.com/office/drawing/2014/main" val="130054974"/>
                    </a:ext>
                  </a:extLst>
                </a:gridCol>
                <a:gridCol w="3576205">
                  <a:extLst>
                    <a:ext uri="{9D8B030D-6E8A-4147-A177-3AD203B41FA5}">
                      <a16:colId xmlns:a16="http://schemas.microsoft.com/office/drawing/2014/main" val="1498288719"/>
                    </a:ext>
                  </a:extLst>
                </a:gridCol>
              </a:tblGrid>
              <a:tr h="312475">
                <a:tc>
                  <a:txBody>
                    <a:bodyPr/>
                    <a:lstStyle/>
                    <a:p>
                      <a:r>
                        <a:rPr lang="en-US" sz="1600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1056"/>
                  </a:ext>
                </a:extLst>
              </a:tr>
              <a:tr h="312475"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assignment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= 1 (assign 1 to variable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90838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sum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+= 1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85985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difference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-= 1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7779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product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*= 2 (multiply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99015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quotient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/= 2 (divide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12776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remainder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%= 2 (modulo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A2EB-6A43-1DA1-7398-B3A9777E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C08-C5B9-EBCA-602E-A10478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assignment operator =</a:t>
            </a:r>
          </a:p>
          <a:p>
            <a:pPr lvl="1"/>
            <a:r>
              <a:rPr lang="en-US" dirty="0"/>
              <a:t>Assigning right operand value to left operand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Declare an int variable, then assign it an integer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Declare &amp; assign in one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Declare and assign multiple variables of the same type in one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C4D04-A9BE-8E2B-96F0-61CBE555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90" y="2293792"/>
            <a:ext cx="2735126" cy="145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3EFAA-D060-0D61-EECE-68488D5E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90" y="4111480"/>
            <a:ext cx="2735126" cy="972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E1129-A405-2D46-A5F8-2818A321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090" y="5444094"/>
            <a:ext cx="2735126" cy="601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447E2-101F-F2D0-440E-E38041A4B4B9}"/>
              </a:ext>
            </a:extLst>
          </p:cNvPr>
          <p:cNvCxnSpPr>
            <a:endCxn id="7" idx="1"/>
          </p:cNvCxnSpPr>
          <p:nvPr/>
        </p:nvCxnSpPr>
        <p:spPr>
          <a:xfrm flipV="1">
            <a:off x="4956464" y="3022455"/>
            <a:ext cx="1529626" cy="24548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BDD67-1961-FAF2-3DDE-40E243F347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47359" y="4275859"/>
            <a:ext cx="1638731" cy="32174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9E3307-4BAF-CCD3-1A08-2AF8F35C369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24055" y="5340927"/>
            <a:ext cx="1062035" cy="40379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C66-F4C7-150D-1CE8-6FD8ABE5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096E-6F77-04C1-F0E0-95E0403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Assignment by sum (+=), difference (-=), product (*=), quotient (/=), or remainder (%=)</a:t>
            </a:r>
          </a:p>
          <a:p>
            <a:pPr lvl="1"/>
            <a:r>
              <a:rPr lang="en-US" dirty="0"/>
              <a:t>Require the left operand to have a valid value before the assignment</a:t>
            </a:r>
          </a:p>
          <a:p>
            <a:pPr lvl="1"/>
            <a:r>
              <a:rPr lang="en-US" dirty="0"/>
              <a:t>They are effectively syntactic sugar:</a:t>
            </a:r>
          </a:p>
          <a:p>
            <a:pPr lvl="2"/>
            <a:r>
              <a:rPr lang="en-US" dirty="0"/>
              <a:t>x += 1; </a:t>
            </a:r>
            <a:r>
              <a:rPr lang="en-US" dirty="0">
                <a:sym typeface="Wingdings" panose="05000000000000000000" pitchFamily="2" charset="2"/>
              </a:rPr>
              <a:t> x = x + 1;  // the value of (x+1) is assigned to x. Therefore, there must be a valid 		        		   // value stored in x, when we evaluate (x+1) in the first place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 /= 2;  x = x / 2;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same rule applies to -=, *=, and %=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Simple assignment operator = has lower precedence than +, -, *, /, % operators</a:t>
            </a:r>
          </a:p>
          <a:p>
            <a:r>
              <a:rPr lang="en-US" dirty="0">
                <a:sym typeface="Wingdings" panose="05000000000000000000" pitchFamily="2" charset="2"/>
              </a:rPr>
              <a:t>Associativity: right-to-left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 x = 2, y = 5;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x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3;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 we evaluate (x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y) first or (y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3) first?  Do we associate operand y with its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left += </a:t>
            </a:r>
            <a:r>
              <a:rPr lang="en-US" dirty="0">
                <a:sym typeface="Wingdings" panose="05000000000000000000" pitchFamily="2" charset="2"/>
              </a:rPr>
              <a:t>operator first or its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right += </a:t>
            </a:r>
            <a:r>
              <a:rPr lang="en-US" dirty="0">
                <a:sym typeface="Wingdings" panose="05000000000000000000" pitchFamily="2" charset="2"/>
              </a:rPr>
              <a:t>operator first?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 =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 =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C66-F4C7-150D-1CE8-6FD8ABE5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096E-6F77-04C1-F0E0-95E0403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Assignment by sum (+=), difference (-=), product (*=), quotient (/=), or remainder (%=)</a:t>
            </a:r>
          </a:p>
          <a:p>
            <a:pPr lvl="1"/>
            <a:r>
              <a:rPr lang="en-US" sz="2000" dirty="0"/>
              <a:t>Require the left operand to have a valid value before the assignment</a:t>
            </a:r>
          </a:p>
          <a:p>
            <a:pPr lvl="1"/>
            <a:r>
              <a:rPr lang="en-US" sz="2000" dirty="0"/>
              <a:t>They are effectively syntactic sugar:</a:t>
            </a:r>
          </a:p>
          <a:p>
            <a:pPr lvl="2"/>
            <a:r>
              <a:rPr lang="en-US" sz="1800" dirty="0"/>
              <a:t>x += 1; </a:t>
            </a:r>
            <a:r>
              <a:rPr lang="en-US" sz="1800" dirty="0">
                <a:sym typeface="Wingdings" panose="05000000000000000000" pitchFamily="2" charset="2"/>
              </a:rPr>
              <a:t> x = x + 1;  // the value of (x+1) is assigned to x. Therefore, there must be a valid 		                      		   // value stored in x, when we evaluate (x+1) in the first place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x /= 2;  x = x / 2;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The same rule applies to -=, *=, and %=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Simple assignment operator = has lower precedence than +, -, *, /, % operators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Precedence: +=, -= ,*=, /=, %= all have the same precedence -&gt; follow their associativity to determine which expression to evaluate first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int x = 2, y = 5;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x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y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 3;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do we evaluate (x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y) first or (y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 3) first?  Does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have a higher precedence than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? If no, what’s the associativity of these operators?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x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y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269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3544</Words>
  <Application>Microsoft Office PowerPoint</Application>
  <PresentationFormat>Widescreen</PresentationFormat>
  <Paragraphs>508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CSE 2451 Operators and Expressions</vt:lpstr>
      <vt:lpstr>Overview </vt:lpstr>
      <vt:lpstr>Terminology</vt:lpstr>
      <vt:lpstr>Association and precedence</vt:lpstr>
      <vt:lpstr>Operators</vt:lpstr>
      <vt:lpstr>Assignment operators</vt:lpstr>
      <vt:lpstr>Assignment operators</vt:lpstr>
      <vt:lpstr>Assignment operators</vt:lpstr>
      <vt:lpstr>Assignment operators</vt:lpstr>
      <vt:lpstr>Arithmetic operators</vt:lpstr>
      <vt:lpstr>Arithmetic operators</vt:lpstr>
      <vt:lpstr>Arithmetic operators</vt:lpstr>
      <vt:lpstr>Common unary operators</vt:lpstr>
      <vt:lpstr>postfix increment/decrement </vt:lpstr>
      <vt:lpstr>postfix increment/decrement </vt:lpstr>
      <vt:lpstr>prefix increment/decrement </vt:lpstr>
      <vt:lpstr>prefix increment/decrement </vt:lpstr>
      <vt:lpstr>Arithmetic operators – undefined behavior</vt:lpstr>
      <vt:lpstr>Arithmetic operators </vt:lpstr>
      <vt:lpstr>Relational operators</vt:lpstr>
      <vt:lpstr>Relational operators</vt:lpstr>
      <vt:lpstr>Logical operators – Boolean type</vt:lpstr>
      <vt:lpstr>Logical operators</vt:lpstr>
      <vt:lpstr>Logical operators</vt:lpstr>
      <vt:lpstr>Other common operators</vt:lpstr>
      <vt:lpstr>Precedence &amp; Associativity of all operators </vt:lpstr>
      <vt:lpstr>Type conversion/casting</vt:lpstr>
      <vt:lpstr>Type conversion – implicit conversion </vt:lpstr>
      <vt:lpstr>Type conversion – conversion rank</vt:lpstr>
      <vt:lpstr>Type conversion</vt:lpstr>
      <vt:lpstr>Type conversion - constants</vt:lpstr>
      <vt:lpstr>Type conversion - example</vt:lpstr>
      <vt:lpstr>Type conversion - example</vt:lpstr>
      <vt:lpstr>Type conversion - explicit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2451 Variables</dc:title>
  <dc:creator>Liang Tong</dc:creator>
  <cp:lastModifiedBy>Liang Tong</cp:lastModifiedBy>
  <cp:revision>517</cp:revision>
  <dcterms:created xsi:type="dcterms:W3CDTF">2022-08-16T19:41:06Z</dcterms:created>
  <dcterms:modified xsi:type="dcterms:W3CDTF">2022-09-11T15:52:40Z</dcterms:modified>
</cp:coreProperties>
</file>