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3" r:id="rId3"/>
    <p:sldId id="302" r:id="rId4"/>
    <p:sldId id="303" r:id="rId5"/>
    <p:sldId id="304" r:id="rId6"/>
    <p:sldId id="284" r:id="rId7"/>
    <p:sldId id="274" r:id="rId8"/>
    <p:sldId id="282" r:id="rId9"/>
    <p:sldId id="283" r:id="rId10"/>
    <p:sldId id="301" r:id="rId11"/>
    <p:sldId id="280" r:id="rId12"/>
    <p:sldId id="285" r:id="rId13"/>
    <p:sldId id="287" r:id="rId14"/>
    <p:sldId id="286" r:id="rId15"/>
    <p:sldId id="277" r:id="rId16"/>
    <p:sldId id="288" r:id="rId17"/>
    <p:sldId id="278" r:id="rId18"/>
    <p:sldId id="290" r:id="rId19"/>
    <p:sldId id="276" r:id="rId20"/>
    <p:sldId id="291" r:id="rId21"/>
    <p:sldId id="293" r:id="rId22"/>
    <p:sldId id="294" r:id="rId23"/>
    <p:sldId id="295" r:id="rId24"/>
    <p:sldId id="305" r:id="rId25"/>
    <p:sldId id="279" r:id="rId26"/>
    <p:sldId id="296" r:id="rId27"/>
    <p:sldId id="297" r:id="rId28"/>
    <p:sldId id="298" r:id="rId29"/>
    <p:sldId id="281" r:id="rId30"/>
    <p:sldId id="299" r:id="rId31"/>
    <p:sldId id="300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/>
    <p:restoredTop sz="87965" autoAdjust="0"/>
  </p:normalViewPr>
  <p:slideViewPr>
    <p:cSldViewPr snapToGrid="0">
      <p:cViewPr varScale="1">
        <p:scale>
          <a:sx n="123" d="100"/>
          <a:sy n="123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statemen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https://en.cppreference.com/w/c/language/statements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x is 2 followed by outside of while statement</a:t>
            </a:r>
          </a:p>
          <a:p>
            <a:r>
              <a:rPr lang="en-US" dirty="0"/>
              <a:t>Right: x is 6 followed by outside of while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7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/w/c/language/return </a:t>
            </a:r>
          </a:p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</a:t>
            </a:r>
            <a:r>
              <a:rPr lang="en-US" dirty="0" err="1"/>
              <a:t>main_function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4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 	x is 0, y is 2</a:t>
            </a:r>
          </a:p>
          <a:p>
            <a:r>
              <a:rPr lang="en-US" dirty="0"/>
              <a:t>Right: 	x is 0, y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print statement starting from case 2 to default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5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8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x is 2, followed by outside of while statement </a:t>
            </a:r>
          </a:p>
          <a:p>
            <a:r>
              <a:rPr lang="en-US" dirty="0"/>
              <a:t>Right: outside of while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62929.36294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Statements and 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386E-8778-C544-A7E5-1F9FB703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31FB-A568-D145-B57A-BF0CFFF7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Non-zero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(integral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floating-point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type)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D8B81-084E-8046-A614-1F69E1A4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50" y="2785132"/>
            <a:ext cx="3695700" cy="287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3285B-DF18-3141-8604-A310AD55F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61" y="2785132"/>
            <a:ext cx="3562122" cy="2870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224A7-C45E-5A41-BF9F-8171D8A24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522" y="6038850"/>
            <a:ext cx="15748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F353D-035C-944B-AB5C-0A057B5DD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665" y="6000750"/>
            <a:ext cx="2286000" cy="584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42521B-E8E6-F145-B3A1-3F78B75850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468922" y="5655331"/>
            <a:ext cx="0" cy="3835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1CBA67-E53C-B342-969D-E5433E3EF44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499200" y="5655332"/>
            <a:ext cx="5465" cy="3454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6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1C33-8FB2-014B-889B-206CBF97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A0E5-A5C5-BE4C-BCF0-F26D5BB1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702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Switch statement has the following format</a:t>
            </a:r>
          </a:p>
          <a:p>
            <a:r>
              <a:rPr lang="en-US" sz="2400" dirty="0"/>
              <a:t>The value of </a:t>
            </a:r>
            <a:r>
              <a:rPr lang="en-US" sz="2400" dirty="0">
                <a:solidFill>
                  <a:srgbClr val="00B050"/>
                </a:solidFill>
              </a:rPr>
              <a:t>expression </a:t>
            </a:r>
            <a:r>
              <a:rPr lang="en-US" sz="2400" dirty="0"/>
              <a:t>dictates which statement the program starts to execute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switch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) 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constant_expression_1</a:t>
            </a:r>
            <a:r>
              <a:rPr lang="en-US" sz="2400" dirty="0"/>
              <a:t>:  statement_1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constant_expression_2</a:t>
            </a:r>
            <a:r>
              <a:rPr lang="en-US" sz="2400" dirty="0"/>
              <a:t>:  statement_2</a:t>
            </a:r>
          </a:p>
          <a:p>
            <a:pPr marL="0" indent="0">
              <a:buNone/>
            </a:pPr>
            <a:r>
              <a:rPr lang="en-US" sz="2400" dirty="0"/>
              <a:t>	…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constant_expression_N</a:t>
            </a:r>
            <a:r>
              <a:rPr lang="en-US" sz="2400" dirty="0"/>
              <a:t>:  </a:t>
            </a:r>
            <a:r>
              <a:rPr lang="en-US" sz="2400" dirty="0" err="1"/>
              <a:t>statement_N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default</a:t>
            </a:r>
            <a:r>
              <a:rPr lang="en-US" sz="2400" dirty="0"/>
              <a:t>:  </a:t>
            </a:r>
            <a:r>
              <a:rPr lang="en-US" sz="2400" dirty="0" err="1"/>
              <a:t>default_statement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Google Shape;265;p37">
            <a:extLst>
              <a:ext uri="{FF2B5EF4-FFF2-40B4-BE49-F238E27FC236}">
                <a16:creationId xmlns:a16="http://schemas.microsoft.com/office/drawing/2014/main" id="{A7A489AD-E20B-F644-A1AE-297D871EF9BD}"/>
              </a:ext>
            </a:extLst>
          </p:cNvPr>
          <p:cNvSpPr txBox="1"/>
          <p:nvPr/>
        </p:nvSpPr>
        <p:spPr>
          <a:xfrm>
            <a:off x="8103869" y="1690825"/>
            <a:ext cx="3598739" cy="383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Ubuntu"/>
                <a:cs typeface="Ubuntu"/>
                <a:sym typeface="Ubuntu"/>
              </a:rPr>
              <a:t>Constant expression 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is evaluated at compile time, not runtime.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Constant expression used in switch statement must be able to be reduced to integral type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e.g., integer constant, character constant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29994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1C33-8FB2-014B-889B-206CBF97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A0E5-A5C5-BE4C-BCF0-F26D5BB1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702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switch statement has the following format</a:t>
            </a:r>
          </a:p>
          <a:p>
            <a:r>
              <a:rPr lang="en-US" sz="2400" dirty="0"/>
              <a:t>The value of </a:t>
            </a:r>
            <a:r>
              <a:rPr lang="en-US" sz="2400" dirty="0">
                <a:solidFill>
                  <a:srgbClr val="00B050"/>
                </a:solidFill>
              </a:rPr>
              <a:t>expression </a:t>
            </a:r>
            <a:r>
              <a:rPr lang="en-US" sz="2400" dirty="0"/>
              <a:t>dictates which statement the program starts to execute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switch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) 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constant_expression_1</a:t>
            </a:r>
            <a:r>
              <a:rPr lang="en-US" sz="2400" dirty="0"/>
              <a:t>:  statement_1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constant_expression_2</a:t>
            </a:r>
            <a:r>
              <a:rPr lang="en-US" sz="2400" dirty="0"/>
              <a:t>:  statement_2</a:t>
            </a:r>
          </a:p>
          <a:p>
            <a:pPr marL="0" indent="0">
              <a:buNone/>
            </a:pPr>
            <a:r>
              <a:rPr lang="en-US" sz="2400" dirty="0"/>
              <a:t>	…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constant_expression_N</a:t>
            </a:r>
            <a:r>
              <a:rPr lang="en-US" sz="2400" dirty="0"/>
              <a:t>:  </a:t>
            </a:r>
            <a:r>
              <a:rPr lang="en-US" sz="2400" dirty="0" err="1"/>
              <a:t>statement_N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default</a:t>
            </a:r>
            <a:r>
              <a:rPr lang="en-US" sz="2400" dirty="0"/>
              <a:t>:  </a:t>
            </a:r>
            <a:r>
              <a:rPr lang="en-US" sz="2400" dirty="0" err="1"/>
              <a:t>default_statement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Google Shape;265;p37">
            <a:extLst>
              <a:ext uri="{FF2B5EF4-FFF2-40B4-BE49-F238E27FC236}">
                <a16:creationId xmlns:a16="http://schemas.microsoft.com/office/drawing/2014/main" id="{A7A489AD-E20B-F644-A1AE-297D871EF9BD}"/>
              </a:ext>
            </a:extLst>
          </p:cNvPr>
          <p:cNvSpPr txBox="1"/>
          <p:nvPr/>
        </p:nvSpPr>
        <p:spPr>
          <a:xfrm>
            <a:off x="8252459" y="1607414"/>
            <a:ext cx="3598739" cy="341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If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Ubuntu"/>
                <a:cs typeface="Ubuntu"/>
                <a:sym typeface="Ubuntu"/>
              </a:rPr>
              <a:t>expression</a:t>
            </a: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 evaluates to a value matching the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Ubuntu"/>
                <a:cs typeface="Ubuntu"/>
                <a:sym typeface="Ubuntu"/>
              </a:rPr>
              <a:t>constant_expression_2</a:t>
            </a: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, the program starts to execute from statement_2, proceeds to execute the following statements all the way down to the </a:t>
            </a:r>
            <a:r>
              <a:rPr lang="en-US" sz="2400" dirty="0" err="1">
                <a:latin typeface="+mj-lt"/>
                <a:ea typeface="Ubuntu"/>
                <a:cs typeface="Ubuntu"/>
                <a:sym typeface="Ubuntu"/>
              </a:rPr>
              <a:t>default_statement</a:t>
            </a:r>
            <a:endParaRPr lang="en-US" sz="2400" dirty="0"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A match between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Ubuntu"/>
                <a:cs typeface="Ubuntu"/>
                <a:sym typeface="Ubuntu"/>
              </a:rPr>
              <a:t>expression</a:t>
            </a: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Ubuntu"/>
                <a:cs typeface="Ubuntu"/>
                <a:sym typeface="Ubuntu"/>
              </a:rPr>
              <a:t>constant expression</a:t>
            </a: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 specifies the entry point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76DC23A-B800-0D4C-8897-A6B2A0A4BA51}"/>
              </a:ext>
            </a:extLst>
          </p:cNvPr>
          <p:cNvSpPr/>
          <p:nvPr/>
        </p:nvSpPr>
        <p:spPr>
          <a:xfrm>
            <a:off x="7280910" y="3851910"/>
            <a:ext cx="308610" cy="156591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A060F-CC7A-2E4C-A694-74C336A9EFEB}"/>
              </a:ext>
            </a:extLst>
          </p:cNvPr>
          <p:cNvCxnSpPr/>
          <p:nvPr/>
        </p:nvCxnSpPr>
        <p:spPr>
          <a:xfrm flipH="1">
            <a:off x="7589520" y="2298357"/>
            <a:ext cx="662939" cy="2259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5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0E22-370F-314B-BB43-BC93956B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BF73-3A82-A14E-9CAE-8DC65704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results shown in the terminal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BFEB1-20FD-DF4E-9240-B48CD44B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28" y="2631187"/>
            <a:ext cx="6620354" cy="27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B3FF-3AAE-0946-B439-439D9A20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D35A-3E9D-0640-B520-CFE25C8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09405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iteration statements repeatedly execute a (compound) statement</a:t>
            </a:r>
            <a:endParaRPr lang="en-US" dirty="0"/>
          </a:p>
          <a:p>
            <a:pPr lvl="1"/>
            <a:r>
              <a:rPr lang="en-US" dirty="0"/>
              <a:t>while statement</a:t>
            </a:r>
          </a:p>
          <a:p>
            <a:pPr lvl="1"/>
            <a:r>
              <a:rPr lang="en-US" dirty="0"/>
              <a:t>do while statement</a:t>
            </a:r>
          </a:p>
          <a:p>
            <a:pPr lvl="1"/>
            <a:r>
              <a:rPr lang="en-US" dirty="0"/>
              <a:t>for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FB2CA6-A836-DD41-AABB-48BDBE8D6ABF}"/>
              </a:ext>
            </a:extLst>
          </p:cNvPr>
          <p:cNvGrpSpPr/>
          <p:nvPr/>
        </p:nvGrpSpPr>
        <p:grpSpPr>
          <a:xfrm>
            <a:off x="6365836" y="1987604"/>
            <a:ext cx="5039133" cy="4374074"/>
            <a:chOff x="5898812" y="1825625"/>
            <a:chExt cx="5039133" cy="437407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99D30C-E7B3-EA4D-BC55-94C986096C0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008264" y="1825625"/>
              <a:ext cx="1" cy="22023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48978A77-71AA-194C-865D-66AC427FCDE4}"/>
                </a:ext>
              </a:extLst>
            </p:cNvPr>
            <p:cNvSpPr/>
            <p:nvPr/>
          </p:nvSpPr>
          <p:spPr>
            <a:xfrm>
              <a:off x="5898812" y="4028004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60B0A0-2560-BE46-8867-2B73570F2B0C}"/>
                </a:ext>
              </a:extLst>
            </p:cNvPr>
            <p:cNvSpPr/>
            <p:nvPr/>
          </p:nvSpPr>
          <p:spPr>
            <a:xfrm>
              <a:off x="8761275" y="3106454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(statements)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56308695-1781-454C-BAD5-EB632A83E0A2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8117717" y="3792254"/>
              <a:ext cx="1731893" cy="62943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D1DA533-86D0-DC4B-86F3-449AAF6A10D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V="1">
              <a:off x="8102278" y="1359122"/>
              <a:ext cx="663879" cy="283078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C4D1EE-6BC1-8548-9FBD-ACC51C4AB77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08265" y="4852952"/>
              <a:ext cx="0" cy="13467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32F2F3-E0E0-2448-914F-EDF2418A8FF2}"/>
                </a:ext>
              </a:extLst>
            </p:cNvPr>
            <p:cNvSpPr txBox="1"/>
            <p:nvPr/>
          </p:nvSpPr>
          <p:spPr>
            <a:xfrm>
              <a:off x="8158092" y="4513917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A63B3-90C9-0B48-8B19-454F71CED984}"/>
                </a:ext>
              </a:extLst>
            </p:cNvPr>
            <p:cNvSpPr txBox="1"/>
            <p:nvPr/>
          </p:nvSpPr>
          <p:spPr>
            <a:xfrm>
              <a:off x="7044149" y="558165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88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CF2E-9E06-F142-AEDB-5A4DD78F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FCAE-D50A-DD48-B14A-C77A327A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121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while statement has the following format</a:t>
            </a:r>
          </a:p>
          <a:p>
            <a:r>
              <a:rPr lang="en-US" sz="2400" dirty="0"/>
              <a:t>(1)</a:t>
            </a:r>
            <a:r>
              <a:rPr lang="en-US" sz="2400" b="1" dirty="0">
                <a:solidFill>
                  <a:srgbClr val="00B0F0"/>
                </a:solidFill>
              </a:rPr>
              <a:t> First check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 value</a:t>
            </a:r>
          </a:p>
          <a:p>
            <a:r>
              <a:rPr lang="en-US" sz="2400" dirty="0"/>
              <a:t>(2) If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terminates while loop</a:t>
            </a:r>
          </a:p>
          <a:p>
            <a:r>
              <a:rPr lang="en-US" sz="2400" dirty="0"/>
              <a:t>(3) If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enters the iteration, and executes statements inside the while loop, go back to step (1)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while (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60EBFA-8179-1A45-896A-5C6F5B66F367}"/>
              </a:ext>
            </a:extLst>
          </p:cNvPr>
          <p:cNvGrpSpPr/>
          <p:nvPr/>
        </p:nvGrpSpPr>
        <p:grpSpPr>
          <a:xfrm>
            <a:off x="6512587" y="1690688"/>
            <a:ext cx="5039133" cy="4374074"/>
            <a:chOff x="5898812" y="1825625"/>
            <a:chExt cx="5039133" cy="437407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B1E334-FA67-EB43-B1E6-8724FDD38DE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008264" y="1825625"/>
              <a:ext cx="1" cy="22023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775172E-2E12-B94F-9CC3-BC4F14ACEE3A}"/>
                </a:ext>
              </a:extLst>
            </p:cNvPr>
            <p:cNvSpPr/>
            <p:nvPr/>
          </p:nvSpPr>
          <p:spPr>
            <a:xfrm>
              <a:off x="5898812" y="4028004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E3A2E4-5ECA-B746-8C71-6B4B322FE8B8}"/>
                </a:ext>
              </a:extLst>
            </p:cNvPr>
            <p:cNvSpPr/>
            <p:nvPr/>
          </p:nvSpPr>
          <p:spPr>
            <a:xfrm>
              <a:off x="8761275" y="3106454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(statements)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98AA839A-2381-5142-9B9F-5DF50FDFC28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8117717" y="3792254"/>
              <a:ext cx="1731893" cy="62943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EAB82637-3209-0447-ACA4-53755AB4E06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16200000" flipV="1">
              <a:off x="8102278" y="1359122"/>
              <a:ext cx="663879" cy="283078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DC038A-930B-0D4A-ADC5-4A9D7476710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08265" y="4852952"/>
              <a:ext cx="0" cy="13467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A2E6B4-E9A1-E34D-91A9-D54F1DDFDE05}"/>
                </a:ext>
              </a:extLst>
            </p:cNvPr>
            <p:cNvSpPr txBox="1"/>
            <p:nvPr/>
          </p:nvSpPr>
          <p:spPr>
            <a:xfrm>
              <a:off x="8158092" y="4513917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60ABEC-7C31-B541-824E-027B5A9367BF}"/>
                </a:ext>
              </a:extLst>
            </p:cNvPr>
            <p:cNvSpPr txBox="1"/>
            <p:nvPr/>
          </p:nvSpPr>
          <p:spPr>
            <a:xfrm>
              <a:off x="7044149" y="558165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98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555E-1D99-7D44-B33A-9C3CFFCE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38C7-7B9A-6C47-85D8-A630A820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result shown in the terminal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DA4B9-4EE5-4146-B92A-021349ACADF5}"/>
              </a:ext>
            </a:extLst>
          </p:cNvPr>
          <p:cNvGrpSpPr/>
          <p:nvPr/>
        </p:nvGrpSpPr>
        <p:grpSpPr>
          <a:xfrm>
            <a:off x="625606" y="2934494"/>
            <a:ext cx="5232400" cy="2133600"/>
            <a:chOff x="625606" y="2934494"/>
            <a:chExt cx="5232400" cy="2133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9DEFD6-12A9-894B-AEA7-066CAC97C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06" y="2934494"/>
              <a:ext cx="5232400" cy="2133600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6E2983E-32EA-C049-905D-B5C58A815C28}"/>
                </a:ext>
              </a:extLst>
            </p:cNvPr>
            <p:cNvSpPr/>
            <p:nvPr/>
          </p:nvSpPr>
          <p:spPr>
            <a:xfrm>
              <a:off x="625606" y="2934494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602172-983C-FA40-B2C0-FE418DCBE5F3}"/>
              </a:ext>
            </a:extLst>
          </p:cNvPr>
          <p:cNvGrpSpPr/>
          <p:nvPr/>
        </p:nvGrpSpPr>
        <p:grpSpPr>
          <a:xfrm>
            <a:off x="6460820" y="2934494"/>
            <a:ext cx="5257800" cy="2120900"/>
            <a:chOff x="6460820" y="2934494"/>
            <a:chExt cx="5257800" cy="21209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15C0753-B1E2-E14E-B5A3-B47BE4CDC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0820" y="2934494"/>
              <a:ext cx="5257800" cy="2120900"/>
            </a:xfrm>
            <a:prstGeom prst="rect">
              <a:avLst/>
            </a:prstGeom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7CB2810-C649-5F4F-BCE5-693E4C70E152}"/>
                </a:ext>
              </a:extLst>
            </p:cNvPr>
            <p:cNvSpPr/>
            <p:nvPr/>
          </p:nvSpPr>
          <p:spPr>
            <a:xfrm>
              <a:off x="6460820" y="2934494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031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228A-72F9-694E-8308-6350FB5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0EE-DB25-7D41-9D29-D3914ED6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298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do-while statement has the following format</a:t>
            </a:r>
          </a:p>
          <a:p>
            <a:r>
              <a:rPr lang="en-US" sz="2400" dirty="0"/>
              <a:t>(1) </a:t>
            </a:r>
            <a:r>
              <a:rPr lang="en-US" sz="2400" b="1" dirty="0">
                <a:solidFill>
                  <a:srgbClr val="00B0F0"/>
                </a:solidFill>
              </a:rPr>
              <a:t>First enters</a:t>
            </a:r>
            <a:r>
              <a:rPr lang="en-US" sz="2400" dirty="0"/>
              <a:t> the iteration, and executes statement inside the do-while loop</a:t>
            </a:r>
          </a:p>
          <a:p>
            <a:r>
              <a:rPr lang="en-US" sz="2400" dirty="0"/>
              <a:t>(2) Then checks the 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 value</a:t>
            </a:r>
          </a:p>
          <a:p>
            <a:r>
              <a:rPr lang="en-US" sz="2400" dirty="0"/>
              <a:t>(3) If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terminates the loop</a:t>
            </a:r>
          </a:p>
          <a:p>
            <a:r>
              <a:rPr lang="en-US" sz="2400" dirty="0"/>
              <a:t>(4) If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go back to step (1)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 statement while (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</a:p>
          <a:p>
            <a:endParaRPr lang="en-US" sz="2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2A3172-9E83-7B4B-9EBF-32A242B3DACB}"/>
              </a:ext>
            </a:extLst>
          </p:cNvPr>
          <p:cNvGrpSpPr/>
          <p:nvPr/>
        </p:nvGrpSpPr>
        <p:grpSpPr>
          <a:xfrm>
            <a:off x="7397475" y="2012787"/>
            <a:ext cx="3529942" cy="3977013"/>
            <a:chOff x="6483075" y="1979112"/>
            <a:chExt cx="3529942" cy="39770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CFD8E5D-12ED-9742-A156-9E9D72E4AD3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592527" y="1979112"/>
              <a:ext cx="1" cy="1145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2E62EAB6-4E83-1F40-A1BE-B009E03670F3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 flipH="1" flipV="1">
              <a:off x="7592528" y="3124871"/>
              <a:ext cx="1109452" cy="1621864"/>
            </a:xfrm>
            <a:prstGeom prst="bentConnector4">
              <a:avLst>
                <a:gd name="adj1" fmla="val -117701"/>
                <a:gd name="adj2" fmla="val 13649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94573B-E02C-CA4C-9540-EAD375CD43C0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7592527" y="5159209"/>
              <a:ext cx="1" cy="7969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2DEDC2-8A05-8E4E-AC98-F8E6FCC580A9}"/>
                </a:ext>
              </a:extLst>
            </p:cNvPr>
            <p:cNvSpPr txBox="1"/>
            <p:nvPr/>
          </p:nvSpPr>
          <p:spPr>
            <a:xfrm>
              <a:off x="7967136" y="4149595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5FC5E0-33C7-0E4B-A2DC-19DB67F89328}"/>
                </a:ext>
              </a:extLst>
            </p:cNvPr>
            <p:cNvSpPr txBox="1"/>
            <p:nvPr/>
          </p:nvSpPr>
          <p:spPr>
            <a:xfrm>
              <a:off x="7967135" y="5557667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1B149EC2-8E87-4840-968E-7CCF2217A962}"/>
                </a:ext>
              </a:extLst>
            </p:cNvPr>
            <p:cNvSpPr/>
            <p:nvPr/>
          </p:nvSpPr>
          <p:spPr>
            <a:xfrm>
              <a:off x="6483075" y="4334261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8F02F8-5E05-5A4D-A08C-50E98F1C91EC}"/>
                </a:ext>
              </a:extLst>
            </p:cNvPr>
            <p:cNvSpPr/>
            <p:nvPr/>
          </p:nvSpPr>
          <p:spPr>
            <a:xfrm>
              <a:off x="6504193" y="312487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(statements)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D0EAEE-2904-3F4C-98E2-9D162944BB95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7592528" y="3810671"/>
              <a:ext cx="0" cy="5235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39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4AEE-A743-4E4F-8038-209060D1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0A2B-262F-C740-AFD7-8EC0572B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result shown in the terminal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4DB2D3-6AE9-8246-A93B-6FFD842BEEBE}"/>
              </a:ext>
            </a:extLst>
          </p:cNvPr>
          <p:cNvGrpSpPr/>
          <p:nvPr/>
        </p:nvGrpSpPr>
        <p:grpSpPr>
          <a:xfrm>
            <a:off x="625606" y="3001201"/>
            <a:ext cx="5325041" cy="2108200"/>
            <a:chOff x="625606" y="2763207"/>
            <a:chExt cx="5325041" cy="2108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41DFD1-80E9-F14C-9BC7-7F6395E59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747" y="2763207"/>
              <a:ext cx="5295900" cy="21082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DF53976-4E35-514A-8FD2-77687D4A48C3}"/>
                </a:ext>
              </a:extLst>
            </p:cNvPr>
            <p:cNvSpPr/>
            <p:nvPr/>
          </p:nvSpPr>
          <p:spPr>
            <a:xfrm>
              <a:off x="625606" y="2784182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162AB-A0F0-3848-9E3A-38F6DD4732F1}"/>
              </a:ext>
            </a:extLst>
          </p:cNvPr>
          <p:cNvGrpSpPr/>
          <p:nvPr/>
        </p:nvGrpSpPr>
        <p:grpSpPr>
          <a:xfrm>
            <a:off x="6542327" y="3001201"/>
            <a:ext cx="5182658" cy="2108200"/>
            <a:chOff x="6542327" y="2763207"/>
            <a:chExt cx="5182658" cy="2108200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E143E7CE-D5AD-BE44-B438-2E204083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2327" y="2763207"/>
              <a:ext cx="5182658" cy="2108200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2728AF5-C71B-BD42-9A67-492EEF982A8B}"/>
                </a:ext>
              </a:extLst>
            </p:cNvPr>
            <p:cNvSpPr/>
            <p:nvPr/>
          </p:nvSpPr>
          <p:spPr>
            <a:xfrm>
              <a:off x="6542327" y="2784182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D48D-8165-D043-93AC-C1350D66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vs 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042A-7C0C-2943-A527-DBA5E280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while: first check conditional expression</a:t>
            </a:r>
          </a:p>
          <a:p>
            <a:r>
              <a:rPr lang="en-US" dirty="0"/>
              <a:t>do-while: first execute, then check conditional expression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C64CE3-02C0-A24F-87A8-538A054B0B3B}"/>
              </a:ext>
            </a:extLst>
          </p:cNvPr>
          <p:cNvGrpSpPr/>
          <p:nvPr/>
        </p:nvGrpSpPr>
        <p:grpSpPr>
          <a:xfrm>
            <a:off x="986947" y="3109857"/>
            <a:ext cx="5257800" cy="2120900"/>
            <a:chOff x="6460820" y="2934494"/>
            <a:chExt cx="5257800" cy="2120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C2016D-8AC1-6A44-92F4-E1DDA7D68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0820" y="2934494"/>
              <a:ext cx="5257800" cy="21209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BBA4C61-39A2-0C44-9D44-8739B40E6982}"/>
                </a:ext>
              </a:extLst>
            </p:cNvPr>
            <p:cNvSpPr/>
            <p:nvPr/>
          </p:nvSpPr>
          <p:spPr>
            <a:xfrm>
              <a:off x="6460820" y="2934494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51D8FC-52AE-3E40-99F8-704793D14570}"/>
              </a:ext>
            </a:extLst>
          </p:cNvPr>
          <p:cNvGrpSpPr/>
          <p:nvPr/>
        </p:nvGrpSpPr>
        <p:grpSpPr>
          <a:xfrm>
            <a:off x="6517275" y="3109857"/>
            <a:ext cx="5182658" cy="2108200"/>
            <a:chOff x="6542327" y="2763207"/>
            <a:chExt cx="5182658" cy="2108200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EB43B77-B98F-8D4A-B674-BF9301FD1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327" y="2763207"/>
              <a:ext cx="5182658" cy="2108200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848F681-8C83-3C42-BCCA-7ADD164B15F8}"/>
                </a:ext>
              </a:extLst>
            </p:cNvPr>
            <p:cNvSpPr/>
            <p:nvPr/>
          </p:nvSpPr>
          <p:spPr>
            <a:xfrm>
              <a:off x="6542327" y="2784182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9DBB544-4D01-5B45-B39C-CBEC9AE69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36" y="5600690"/>
            <a:ext cx="3594100" cy="62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C89417-4263-864A-917F-C8096E659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497" y="5600690"/>
            <a:ext cx="3568700" cy="3429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629E9A-A6D3-5741-A924-E523B9FF936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615847" y="5230757"/>
            <a:ext cx="0" cy="369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15F0A6-C41D-0A48-BCDF-21709853F91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9103986" y="5218057"/>
            <a:ext cx="4618" cy="3826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0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B17-2C19-4B00-A47B-70354BA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35B8-B516-E88C-3FC2-FB236647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Statements</a:t>
            </a:r>
          </a:p>
          <a:p>
            <a:r>
              <a:rPr lang="en-US" dirty="0"/>
              <a:t>Selection statement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switch-case statement</a:t>
            </a:r>
          </a:p>
          <a:p>
            <a:r>
              <a:rPr lang="en-US" dirty="0"/>
              <a:t>Iteration statement</a:t>
            </a:r>
          </a:p>
          <a:p>
            <a:pPr lvl="1"/>
            <a:r>
              <a:rPr lang="en-US" dirty="0"/>
              <a:t>while statement</a:t>
            </a:r>
          </a:p>
          <a:p>
            <a:pPr lvl="1"/>
            <a:r>
              <a:rPr lang="en-US" dirty="0"/>
              <a:t>do while statement</a:t>
            </a:r>
          </a:p>
          <a:p>
            <a:pPr lvl="1"/>
            <a:r>
              <a:rPr lang="en-US" dirty="0"/>
              <a:t>for statement</a:t>
            </a:r>
          </a:p>
          <a:p>
            <a:r>
              <a:rPr lang="en-US" dirty="0"/>
              <a:t>Jump statement</a:t>
            </a:r>
          </a:p>
          <a:p>
            <a:pPr lvl="1"/>
            <a:r>
              <a:rPr lang="en-US" dirty="0"/>
              <a:t>break 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1D02-4172-394F-943E-0A4A5DD9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C05B-3FD7-1B43-869E-B3A04C3F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352184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for statement has the following format</a:t>
            </a:r>
          </a:p>
          <a:p>
            <a:r>
              <a:rPr lang="en-US" sz="2000" dirty="0"/>
              <a:t>(1) </a:t>
            </a:r>
            <a:r>
              <a:rPr lang="en-US" sz="2000" b="1" dirty="0">
                <a:solidFill>
                  <a:srgbClr val="00B0F0"/>
                </a:solidFill>
              </a:rPr>
              <a:t>First initialize </a:t>
            </a:r>
            <a:r>
              <a:rPr lang="en-US" sz="2000" dirty="0"/>
              <a:t>iteration variable (</a:t>
            </a:r>
            <a:r>
              <a:rPr lang="en-US" sz="2000" dirty="0" err="1"/>
              <a:t>init</a:t>
            </a:r>
            <a:r>
              <a:rPr lang="en-US" sz="2000" dirty="0"/>
              <a:t>- clause)</a:t>
            </a:r>
          </a:p>
          <a:p>
            <a:pPr lvl="1"/>
            <a:r>
              <a:rPr lang="en-US" sz="1600" dirty="0"/>
              <a:t>may be a declaration (since C99)</a:t>
            </a:r>
          </a:p>
          <a:p>
            <a:pPr lvl="1"/>
            <a:r>
              <a:rPr lang="en-US" sz="1600" dirty="0"/>
              <a:t>may be an expression (usually an assignment expression)</a:t>
            </a:r>
          </a:p>
          <a:p>
            <a:pPr lvl="1"/>
            <a:r>
              <a:rPr lang="en-US" sz="1600" dirty="0"/>
              <a:t>Evaluated once at initial entry of for-loop</a:t>
            </a:r>
          </a:p>
          <a:p>
            <a:pPr lvl="1"/>
            <a:r>
              <a:rPr lang="en-US" sz="1600" dirty="0"/>
              <a:t>optional</a:t>
            </a:r>
          </a:p>
          <a:p>
            <a:r>
              <a:rPr lang="en-US" sz="2000" dirty="0"/>
              <a:t>(2) evaluate </a:t>
            </a:r>
            <a:r>
              <a:rPr lang="en-US" sz="2000" dirty="0" err="1">
                <a:solidFill>
                  <a:srgbClr val="00B050"/>
                </a:solidFill>
              </a:rPr>
              <a:t>cond</a:t>
            </a:r>
            <a:r>
              <a:rPr lang="en-US" sz="2000" dirty="0">
                <a:solidFill>
                  <a:srgbClr val="00B050"/>
                </a:solidFill>
              </a:rPr>
              <a:t>-expression</a:t>
            </a:r>
            <a:r>
              <a:rPr lang="en-US" sz="2000" dirty="0"/>
              <a:t>, check its value</a:t>
            </a:r>
          </a:p>
          <a:p>
            <a:pPr lvl="1"/>
            <a:r>
              <a:rPr lang="en-US" sz="1600" dirty="0"/>
              <a:t>Evaluates </a:t>
            </a:r>
            <a:r>
              <a:rPr lang="en-US" sz="1600" b="1" dirty="0"/>
              <a:t>before</a:t>
            </a:r>
            <a:r>
              <a:rPr lang="en-US" sz="1600" dirty="0"/>
              <a:t> entry of every iteration</a:t>
            </a:r>
          </a:p>
          <a:p>
            <a:pPr lvl="1"/>
            <a:r>
              <a:rPr lang="en-US" sz="1600" dirty="0"/>
              <a:t>Optional, if omitted, will be set to be a non-zero constant, resulting endless loop</a:t>
            </a:r>
          </a:p>
          <a:p>
            <a:r>
              <a:rPr lang="en-US" sz="2000" dirty="0"/>
              <a:t>(3) if </a:t>
            </a:r>
            <a:r>
              <a:rPr lang="en-US" sz="2000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executes statements inside the loop, then updates the associated iteration variable (iteration-expression), go back to step (2)</a:t>
            </a:r>
          </a:p>
          <a:p>
            <a:pPr lvl="1"/>
            <a:r>
              <a:rPr lang="en-US" sz="1600" dirty="0"/>
              <a:t>Iteration-expression gets evaluated </a:t>
            </a:r>
            <a:r>
              <a:rPr lang="en-US" sz="1600" b="1" dirty="0"/>
              <a:t>after</a:t>
            </a:r>
            <a:r>
              <a:rPr lang="en-US" sz="1600" dirty="0"/>
              <a:t> every iteration</a:t>
            </a:r>
          </a:p>
          <a:p>
            <a:r>
              <a:rPr lang="en-US" sz="2000" dirty="0"/>
              <a:t>(4) if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, terminates the loop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DA6D79-A80C-BB40-8F9C-FF8AB9D5B48A}"/>
              </a:ext>
            </a:extLst>
          </p:cNvPr>
          <p:cNvGrpSpPr/>
          <p:nvPr/>
        </p:nvGrpSpPr>
        <p:grpSpPr>
          <a:xfrm>
            <a:off x="6878347" y="993616"/>
            <a:ext cx="4940309" cy="5270831"/>
            <a:chOff x="4009417" y="718489"/>
            <a:chExt cx="4940309" cy="52708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8A27A5-FE4C-DD4B-9876-10A73E3CD3C2}"/>
                </a:ext>
              </a:extLst>
            </p:cNvPr>
            <p:cNvCxnSpPr>
              <a:cxnSpLocks/>
              <a:stCxn id="22" idx="2"/>
              <a:endCxn id="15" idx="0"/>
            </p:cNvCxnSpPr>
            <p:nvPr/>
          </p:nvCxnSpPr>
          <p:spPr>
            <a:xfrm>
              <a:off x="5118870" y="2262170"/>
              <a:ext cx="0" cy="1985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A7DB464-E20A-6748-AF14-003E9983FC34}"/>
                </a:ext>
              </a:extLst>
            </p:cNvPr>
            <p:cNvSpPr/>
            <p:nvPr/>
          </p:nvSpPr>
          <p:spPr>
            <a:xfrm>
              <a:off x="4009417" y="4247397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60797A-84D4-CA4D-A638-6DFF682CA06E}"/>
                </a:ext>
              </a:extLst>
            </p:cNvPr>
            <p:cNvSpPr/>
            <p:nvPr/>
          </p:nvSpPr>
          <p:spPr>
            <a:xfrm>
              <a:off x="6773056" y="366534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(statements / code)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3F7471F3-B0D5-9D46-9961-4A907763304E}"/>
                </a:ext>
              </a:extLst>
            </p:cNvPr>
            <p:cNvCxnSpPr>
              <a:cxnSpLocks/>
              <a:stCxn id="15" idx="3"/>
              <a:endCxn id="16" idx="2"/>
            </p:cNvCxnSpPr>
            <p:nvPr/>
          </p:nvCxnSpPr>
          <p:spPr>
            <a:xfrm flipV="1">
              <a:off x="6228322" y="4351141"/>
              <a:ext cx="1633069" cy="30873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08D41EF-DDC0-3942-91B6-3861B5A4711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6390642" y="1218088"/>
              <a:ext cx="198981" cy="274251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7D543F-4807-3048-8DC8-B17F9C32CF94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18869" y="5072345"/>
              <a:ext cx="1" cy="916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84A688-51C1-1D45-9BD8-3152A6D3869C}"/>
                </a:ext>
              </a:extLst>
            </p:cNvPr>
            <p:cNvSpPr txBox="1"/>
            <p:nvPr/>
          </p:nvSpPr>
          <p:spPr>
            <a:xfrm>
              <a:off x="6268697" y="473331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C33897-4895-D447-BB62-A99DCEA05E2E}"/>
                </a:ext>
              </a:extLst>
            </p:cNvPr>
            <p:cNvSpPr txBox="1"/>
            <p:nvPr/>
          </p:nvSpPr>
          <p:spPr>
            <a:xfrm>
              <a:off x="5184264" y="5484811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1F011D-3369-9843-AE86-FD4D22142D80}"/>
                </a:ext>
              </a:extLst>
            </p:cNvPr>
            <p:cNvSpPr/>
            <p:nvPr/>
          </p:nvSpPr>
          <p:spPr>
            <a:xfrm>
              <a:off x="4030535" y="1576370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iteration variable (optional)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7D7408-FEAF-0240-B6F1-DF4E91FABE8D}"/>
                </a:ext>
              </a:extLst>
            </p:cNvPr>
            <p:cNvCxnSpPr>
              <a:cxnSpLocks/>
              <a:stCxn id="16" idx="0"/>
              <a:endCxn id="24" idx="2"/>
            </p:cNvCxnSpPr>
            <p:nvPr/>
          </p:nvCxnSpPr>
          <p:spPr>
            <a:xfrm flipV="1">
              <a:off x="7861391" y="3374638"/>
              <a:ext cx="0" cy="2907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CA87E3-AC15-6844-BCD3-6ADAFF93D6C4}"/>
                </a:ext>
              </a:extLst>
            </p:cNvPr>
            <p:cNvSpPr/>
            <p:nvPr/>
          </p:nvSpPr>
          <p:spPr>
            <a:xfrm>
              <a:off x="6773056" y="2688838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 iteration variable (optional)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0F5741-C554-ED4D-949B-FE366E27549C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118870" y="718489"/>
              <a:ext cx="0" cy="8578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7250C4-FEF6-3844-B472-EBD13355C0D2}"/>
              </a:ext>
            </a:extLst>
          </p:cNvPr>
          <p:cNvSpPr txBox="1"/>
          <p:nvPr/>
        </p:nvSpPr>
        <p:spPr>
          <a:xfrm>
            <a:off x="322120" y="5631873"/>
            <a:ext cx="7367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(</a:t>
            </a:r>
            <a:r>
              <a:rPr lang="en-US" sz="1600" dirty="0" err="1"/>
              <a:t>init</a:t>
            </a:r>
            <a:r>
              <a:rPr lang="en-US" sz="1600" dirty="0"/>
              <a:t>-clause (optional) 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B050"/>
                </a:solidFill>
              </a:rPr>
              <a:t>cond</a:t>
            </a:r>
            <a:r>
              <a:rPr lang="en-US" sz="1600" dirty="0">
                <a:solidFill>
                  <a:srgbClr val="00B050"/>
                </a:solidFill>
              </a:rPr>
              <a:t>-expression (optional)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  <a:r>
              <a:rPr lang="en-US" sz="1600" dirty="0"/>
              <a:t> iteration-expression (optional))  statement</a:t>
            </a:r>
          </a:p>
        </p:txBody>
      </p:sp>
    </p:spTree>
    <p:extLst>
      <p:ext uri="{BB962C8B-B14F-4D97-AF65-F5344CB8AC3E}">
        <p14:creationId xmlns:p14="http://schemas.microsoft.com/office/powerpoint/2010/main" val="74178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CE9-970B-C645-8668-6695B07E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-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8049-6075-DC43-8B20-BE47BCB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14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Sum integers from 1 to 10, including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18C08-CF65-4249-87FE-46C5A5F0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70" y="2546350"/>
            <a:ext cx="4823901" cy="28411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5CE7F0E-8F14-A942-90F7-7FCB560710F8}"/>
              </a:ext>
            </a:extLst>
          </p:cNvPr>
          <p:cNvGrpSpPr/>
          <p:nvPr/>
        </p:nvGrpSpPr>
        <p:grpSpPr>
          <a:xfrm>
            <a:off x="6878347" y="993616"/>
            <a:ext cx="4940309" cy="5270831"/>
            <a:chOff x="4009417" y="718489"/>
            <a:chExt cx="4940309" cy="52708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E23E2-4CB4-3F4D-B639-BFFA44B71EEC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>
              <a:off x="5118870" y="2262170"/>
              <a:ext cx="0" cy="1985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222503C8-F8E3-5F45-8CBC-27AE4B4AB423}"/>
                </a:ext>
              </a:extLst>
            </p:cNvPr>
            <p:cNvSpPr/>
            <p:nvPr/>
          </p:nvSpPr>
          <p:spPr>
            <a:xfrm>
              <a:off x="4009417" y="4247397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(</a:t>
              </a:r>
              <a:r>
                <a:rPr lang="en-US" dirty="0" err="1"/>
                <a:t>i</a:t>
              </a:r>
              <a:r>
                <a:rPr lang="en-US" dirty="0"/>
                <a:t>&lt;=10)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11B930-1BEF-3A4C-93F4-5579702DFC6C}"/>
                </a:ext>
              </a:extLst>
            </p:cNvPr>
            <p:cNvSpPr/>
            <p:nvPr/>
          </p:nvSpPr>
          <p:spPr>
            <a:xfrm>
              <a:off x="6773056" y="366534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</a:t>
              </a:r>
            </a:p>
            <a:p>
              <a:pPr algn="ctr"/>
              <a:r>
                <a:rPr lang="en-US" dirty="0"/>
                <a:t>(sum = sum + 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E9273E97-F260-C949-AA04-1F4091A6FAF5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6228322" y="4351141"/>
              <a:ext cx="1633069" cy="30873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AC8E5486-8310-4142-BC03-5D9A30819BB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16200000" flipV="1">
              <a:off x="6390642" y="1218088"/>
              <a:ext cx="198981" cy="274251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3FBC49-0AD0-D944-9352-7EBA53B8055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5118869" y="5072345"/>
              <a:ext cx="1" cy="916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22BFE-A539-494D-8AE7-79BBBEE37DE5}"/>
                </a:ext>
              </a:extLst>
            </p:cNvPr>
            <p:cNvSpPr txBox="1"/>
            <p:nvPr/>
          </p:nvSpPr>
          <p:spPr>
            <a:xfrm>
              <a:off x="6268697" y="473331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73820B-7784-D541-A177-D859694687A0}"/>
                </a:ext>
              </a:extLst>
            </p:cNvPr>
            <p:cNvSpPr txBox="1"/>
            <p:nvPr/>
          </p:nvSpPr>
          <p:spPr>
            <a:xfrm>
              <a:off x="5184264" y="5484811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0ADBF1-ED1E-7248-A630-BA9F0FBB17F0}"/>
                </a:ext>
              </a:extLst>
            </p:cNvPr>
            <p:cNvSpPr/>
            <p:nvPr/>
          </p:nvSpPr>
          <p:spPr>
            <a:xfrm>
              <a:off x="4030535" y="1576370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iteration variable (int </a:t>
              </a:r>
              <a:r>
                <a:rPr lang="en-US" dirty="0" err="1"/>
                <a:t>i</a:t>
              </a:r>
              <a:r>
                <a:rPr lang="en-US" dirty="0"/>
                <a:t>=1)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076FCC-706F-424A-B5CA-65D89875D22B}"/>
                </a:ext>
              </a:extLst>
            </p:cNvPr>
            <p:cNvCxnSpPr>
              <a:cxnSpLocks/>
              <a:stCxn id="8" idx="0"/>
              <a:endCxn id="16" idx="2"/>
            </p:cNvCxnSpPr>
            <p:nvPr/>
          </p:nvCxnSpPr>
          <p:spPr>
            <a:xfrm flipV="1">
              <a:off x="7861391" y="3374638"/>
              <a:ext cx="0" cy="2907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2C9097-FE3A-9744-B618-B1842E4FC45B}"/>
                </a:ext>
              </a:extLst>
            </p:cNvPr>
            <p:cNvSpPr/>
            <p:nvPr/>
          </p:nvSpPr>
          <p:spPr>
            <a:xfrm>
              <a:off x="6773056" y="2688838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 iteration variable (</a:t>
              </a:r>
              <a:r>
                <a:rPr lang="en-US" dirty="0" err="1"/>
                <a:t>i</a:t>
              </a:r>
              <a:r>
                <a:rPr lang="en-US" dirty="0"/>
                <a:t>++)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2202A5-B28F-6648-9481-1AF876B003C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118870" y="718489"/>
              <a:ext cx="0" cy="8578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6A51F7-D50A-0948-BF77-6FC2927773EB}"/>
              </a:ext>
            </a:extLst>
          </p:cNvPr>
          <p:cNvSpPr/>
          <p:nvPr/>
        </p:nvSpPr>
        <p:spPr>
          <a:xfrm>
            <a:off x="1554480" y="3940468"/>
            <a:ext cx="2560320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CE9-970B-C645-8668-6695B07E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-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8049-6075-DC43-8B20-BE47BCB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14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Sum integers from 1 to 10, including 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CE7F0E-8F14-A942-90F7-7FCB560710F8}"/>
              </a:ext>
            </a:extLst>
          </p:cNvPr>
          <p:cNvGrpSpPr/>
          <p:nvPr/>
        </p:nvGrpSpPr>
        <p:grpSpPr>
          <a:xfrm>
            <a:off x="6878347" y="993616"/>
            <a:ext cx="4940309" cy="5270831"/>
            <a:chOff x="4009417" y="718489"/>
            <a:chExt cx="4940309" cy="52708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E23E2-4CB4-3F4D-B639-BFFA44B71EEC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>
              <a:off x="5118870" y="2262170"/>
              <a:ext cx="0" cy="1985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222503C8-F8E3-5F45-8CBC-27AE4B4AB423}"/>
                </a:ext>
              </a:extLst>
            </p:cNvPr>
            <p:cNvSpPr/>
            <p:nvPr/>
          </p:nvSpPr>
          <p:spPr>
            <a:xfrm>
              <a:off x="4009417" y="4247397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(</a:t>
              </a:r>
              <a:r>
                <a:rPr lang="en-US" dirty="0" err="1"/>
                <a:t>i</a:t>
              </a:r>
              <a:r>
                <a:rPr lang="en-US" dirty="0"/>
                <a:t>&lt;=10)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11B930-1BEF-3A4C-93F4-5579702DFC6C}"/>
                </a:ext>
              </a:extLst>
            </p:cNvPr>
            <p:cNvSpPr/>
            <p:nvPr/>
          </p:nvSpPr>
          <p:spPr>
            <a:xfrm>
              <a:off x="6773056" y="366534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</a:t>
              </a:r>
            </a:p>
            <a:p>
              <a:pPr algn="ctr"/>
              <a:r>
                <a:rPr lang="en-US" dirty="0"/>
                <a:t>(sum = sum + </a:t>
              </a:r>
              <a:r>
                <a:rPr lang="en-US" dirty="0" err="1"/>
                <a:t>i</a:t>
              </a:r>
              <a:r>
                <a:rPr lang="en-US" dirty="0"/>
                <a:t>; </a:t>
              </a:r>
              <a:r>
                <a:rPr lang="en-US" dirty="0" err="1"/>
                <a:t>i</a:t>
              </a:r>
              <a:r>
                <a:rPr lang="en-US" dirty="0"/>
                <a:t>++;)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E9273E97-F260-C949-AA04-1F4091A6FAF5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6228322" y="4351141"/>
              <a:ext cx="1633069" cy="30873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AC8E5486-8310-4142-BC03-5D9A30819BB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16200000" flipV="1">
              <a:off x="6390642" y="1218088"/>
              <a:ext cx="198981" cy="274251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3FBC49-0AD0-D944-9352-7EBA53B8055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5118869" y="5072345"/>
              <a:ext cx="1" cy="916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22BFE-A539-494D-8AE7-79BBBEE37DE5}"/>
                </a:ext>
              </a:extLst>
            </p:cNvPr>
            <p:cNvSpPr txBox="1"/>
            <p:nvPr/>
          </p:nvSpPr>
          <p:spPr>
            <a:xfrm>
              <a:off x="6268697" y="473331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73820B-7784-D541-A177-D859694687A0}"/>
                </a:ext>
              </a:extLst>
            </p:cNvPr>
            <p:cNvSpPr txBox="1"/>
            <p:nvPr/>
          </p:nvSpPr>
          <p:spPr>
            <a:xfrm>
              <a:off x="5184264" y="5484811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0ADBF1-ED1E-7248-A630-BA9F0FBB17F0}"/>
                </a:ext>
              </a:extLst>
            </p:cNvPr>
            <p:cNvSpPr/>
            <p:nvPr/>
          </p:nvSpPr>
          <p:spPr>
            <a:xfrm>
              <a:off x="4030535" y="1576370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iteration variable (empty)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076FCC-706F-424A-B5CA-65D89875D22B}"/>
                </a:ext>
              </a:extLst>
            </p:cNvPr>
            <p:cNvCxnSpPr>
              <a:cxnSpLocks/>
              <a:stCxn id="8" idx="0"/>
              <a:endCxn id="16" idx="2"/>
            </p:cNvCxnSpPr>
            <p:nvPr/>
          </p:nvCxnSpPr>
          <p:spPr>
            <a:xfrm flipV="1">
              <a:off x="7861391" y="3374638"/>
              <a:ext cx="0" cy="2907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2C9097-FE3A-9744-B618-B1842E4FC45B}"/>
                </a:ext>
              </a:extLst>
            </p:cNvPr>
            <p:cNvSpPr/>
            <p:nvPr/>
          </p:nvSpPr>
          <p:spPr>
            <a:xfrm>
              <a:off x="6773056" y="2688838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 iteration variable (empty)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2202A5-B28F-6648-9481-1AF876B003C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118870" y="718489"/>
              <a:ext cx="0" cy="8578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274C1A5-2291-4045-92A2-75C9F678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2" y="2441114"/>
            <a:ext cx="5152909" cy="3318823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B9842-B592-5742-AB47-1839165E3389}"/>
              </a:ext>
            </a:extLst>
          </p:cNvPr>
          <p:cNvSpPr/>
          <p:nvPr/>
        </p:nvSpPr>
        <p:spPr>
          <a:xfrm>
            <a:off x="1461678" y="3940468"/>
            <a:ext cx="1355663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20ED4ED-732A-7545-A9D3-E4041C78A041}"/>
              </a:ext>
            </a:extLst>
          </p:cNvPr>
          <p:cNvSpPr/>
          <p:nvPr/>
        </p:nvSpPr>
        <p:spPr>
          <a:xfrm>
            <a:off x="2491413" y="2461772"/>
            <a:ext cx="832555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0E3469-52EF-A54F-8708-4F89CDADDD58}"/>
              </a:ext>
            </a:extLst>
          </p:cNvPr>
          <p:cNvSpPr/>
          <p:nvPr/>
        </p:nvSpPr>
        <p:spPr>
          <a:xfrm>
            <a:off x="1461679" y="4564500"/>
            <a:ext cx="601900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CE9-970B-C645-8668-6695B07E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-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8049-6075-DC43-8B20-BE47BCB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14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Sum integers from 1 to 10, including 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CE7F0E-8F14-A942-90F7-7FCB560710F8}"/>
              </a:ext>
            </a:extLst>
          </p:cNvPr>
          <p:cNvGrpSpPr/>
          <p:nvPr/>
        </p:nvGrpSpPr>
        <p:grpSpPr>
          <a:xfrm>
            <a:off x="6878347" y="993616"/>
            <a:ext cx="4940309" cy="5270831"/>
            <a:chOff x="4009417" y="718489"/>
            <a:chExt cx="4940309" cy="52708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E23E2-4CB4-3F4D-B639-BFFA44B71EEC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>
              <a:off x="5118870" y="2262170"/>
              <a:ext cx="0" cy="1985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222503C8-F8E3-5F45-8CBC-27AE4B4AB423}"/>
                </a:ext>
              </a:extLst>
            </p:cNvPr>
            <p:cNvSpPr/>
            <p:nvPr/>
          </p:nvSpPr>
          <p:spPr>
            <a:xfrm>
              <a:off x="4009417" y="4247397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(</a:t>
              </a:r>
              <a:r>
                <a:rPr lang="en-US" dirty="0" err="1"/>
                <a:t>i</a:t>
              </a:r>
              <a:r>
                <a:rPr lang="en-US" dirty="0"/>
                <a:t>&lt;=10)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11B930-1BEF-3A4C-93F4-5579702DFC6C}"/>
                </a:ext>
              </a:extLst>
            </p:cNvPr>
            <p:cNvSpPr/>
            <p:nvPr/>
          </p:nvSpPr>
          <p:spPr>
            <a:xfrm>
              <a:off x="6773056" y="366534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</a:t>
              </a:r>
            </a:p>
            <a:p>
              <a:pPr algn="ctr"/>
              <a:r>
                <a:rPr lang="en-US" dirty="0"/>
                <a:t>(sum = sum + </a:t>
              </a:r>
              <a:r>
                <a:rPr lang="en-US" dirty="0" err="1"/>
                <a:t>i</a:t>
              </a:r>
              <a:r>
                <a:rPr lang="en-US" dirty="0"/>
                <a:t>; </a:t>
              </a:r>
              <a:r>
                <a:rPr lang="en-US" dirty="0" err="1"/>
                <a:t>i</a:t>
              </a:r>
              <a:r>
                <a:rPr lang="en-US" dirty="0"/>
                <a:t>++;)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E9273E97-F260-C949-AA04-1F4091A6FAF5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6228322" y="4351141"/>
              <a:ext cx="1633069" cy="30873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AC8E5486-8310-4142-BC03-5D9A30819BB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16200000" flipV="1">
              <a:off x="6390642" y="1218088"/>
              <a:ext cx="198981" cy="274251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3FBC49-0AD0-D944-9352-7EBA53B8055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5118869" y="5072345"/>
              <a:ext cx="1" cy="916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22BFE-A539-494D-8AE7-79BBBEE37DE5}"/>
                </a:ext>
              </a:extLst>
            </p:cNvPr>
            <p:cNvSpPr txBox="1"/>
            <p:nvPr/>
          </p:nvSpPr>
          <p:spPr>
            <a:xfrm>
              <a:off x="6268697" y="473331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73820B-7784-D541-A177-D859694687A0}"/>
                </a:ext>
              </a:extLst>
            </p:cNvPr>
            <p:cNvSpPr txBox="1"/>
            <p:nvPr/>
          </p:nvSpPr>
          <p:spPr>
            <a:xfrm>
              <a:off x="5184264" y="5484811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0ADBF1-ED1E-7248-A630-BA9F0FBB17F0}"/>
                </a:ext>
              </a:extLst>
            </p:cNvPr>
            <p:cNvSpPr/>
            <p:nvPr/>
          </p:nvSpPr>
          <p:spPr>
            <a:xfrm>
              <a:off x="4030535" y="1576370"/>
              <a:ext cx="2176670" cy="685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trike="sngStrike" dirty="0">
                  <a:solidFill>
                    <a:srgbClr val="FF0000"/>
                  </a:solidFill>
                </a:rPr>
                <a:t>Initialize iteration variable (empty)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076FCC-706F-424A-B5CA-65D89875D22B}"/>
                </a:ext>
              </a:extLst>
            </p:cNvPr>
            <p:cNvCxnSpPr>
              <a:cxnSpLocks/>
              <a:stCxn id="8" idx="0"/>
              <a:endCxn id="16" idx="2"/>
            </p:cNvCxnSpPr>
            <p:nvPr/>
          </p:nvCxnSpPr>
          <p:spPr>
            <a:xfrm flipV="1">
              <a:off x="7861391" y="3374638"/>
              <a:ext cx="0" cy="2907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2C9097-FE3A-9744-B618-B1842E4FC45B}"/>
                </a:ext>
              </a:extLst>
            </p:cNvPr>
            <p:cNvSpPr/>
            <p:nvPr/>
          </p:nvSpPr>
          <p:spPr>
            <a:xfrm>
              <a:off x="6773056" y="2688838"/>
              <a:ext cx="2176670" cy="685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trike="sngStrike" dirty="0">
                  <a:solidFill>
                    <a:srgbClr val="FF0000"/>
                  </a:solidFill>
                </a:rPr>
                <a:t>Update iteration variable (empty)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2202A5-B28F-6648-9481-1AF876B003C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118870" y="718489"/>
              <a:ext cx="0" cy="8578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274C1A5-2291-4045-92A2-75C9F678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2" y="2441114"/>
            <a:ext cx="5152909" cy="3318823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B9842-B592-5742-AB47-1839165E3389}"/>
              </a:ext>
            </a:extLst>
          </p:cNvPr>
          <p:cNvSpPr/>
          <p:nvPr/>
        </p:nvSpPr>
        <p:spPr>
          <a:xfrm>
            <a:off x="1461678" y="3940468"/>
            <a:ext cx="1355663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20ED4ED-732A-7545-A9D3-E4041C78A041}"/>
              </a:ext>
            </a:extLst>
          </p:cNvPr>
          <p:cNvSpPr/>
          <p:nvPr/>
        </p:nvSpPr>
        <p:spPr>
          <a:xfrm>
            <a:off x="2491413" y="2461772"/>
            <a:ext cx="832555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0E3469-52EF-A54F-8708-4F89CDADDD58}"/>
              </a:ext>
            </a:extLst>
          </p:cNvPr>
          <p:cNvSpPr/>
          <p:nvPr/>
        </p:nvSpPr>
        <p:spPr>
          <a:xfrm>
            <a:off x="1461679" y="4564500"/>
            <a:ext cx="601900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FDF971-D80B-6948-81B5-AB1CA96DB8C5}"/>
              </a:ext>
            </a:extLst>
          </p:cNvPr>
          <p:cNvSpPr/>
          <p:nvPr/>
        </p:nvSpPr>
        <p:spPr>
          <a:xfrm>
            <a:off x="3323968" y="4001603"/>
            <a:ext cx="358346" cy="125001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7065A-1764-2E46-BF65-286C1794EEF6}"/>
              </a:ext>
            </a:extLst>
          </p:cNvPr>
          <p:cNvSpPr txBox="1"/>
          <p:nvPr/>
        </p:nvSpPr>
        <p:spPr>
          <a:xfrm>
            <a:off x="3782655" y="4164603"/>
            <a:ext cx="168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effectively a while-loop</a:t>
            </a:r>
          </a:p>
        </p:txBody>
      </p:sp>
    </p:spTree>
    <p:extLst>
      <p:ext uri="{BB962C8B-B14F-4D97-AF65-F5344CB8AC3E}">
        <p14:creationId xmlns:p14="http://schemas.microsoft.com/office/powerpoint/2010/main" val="149064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AD0F-16E7-6448-93DB-A68515D3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FF11-5999-884C-8E0E-6677D8BA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17627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jump statements unconditionally transfer flow control</a:t>
            </a:r>
            <a:endParaRPr lang="en-US" dirty="0"/>
          </a:p>
          <a:p>
            <a:pPr lvl="1"/>
            <a:r>
              <a:rPr lang="en-US" dirty="0"/>
              <a:t>break statement</a:t>
            </a:r>
          </a:p>
          <a:p>
            <a:pPr lvl="1"/>
            <a:r>
              <a:rPr lang="en-US" dirty="0"/>
              <a:t>continue statement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return statement with an optional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0699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5686-AE7E-414F-9118-4D4366C0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42AA-536E-464B-88FE-2A94EFA4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break statement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Causes the enclosing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or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do-while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loop, or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switch 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to terminate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After this statement the control is transferred to the statement or declaration immediately following the enclosing loop or switch statement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 break statement cannot be used to break out of multiple nested loops.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"/>
              </a:rPr>
              <a:t>goto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statement may be used for this purpose</a:t>
            </a:r>
          </a:p>
          <a:p>
            <a:endParaRPr lang="en-US" dirty="0">
              <a:solidFill>
                <a:srgbClr val="000000"/>
              </a:solidFill>
              <a:latin typeface="DejaVuSans"/>
            </a:endParaRPr>
          </a:p>
          <a:p>
            <a:r>
              <a:rPr lang="en-US" dirty="0"/>
              <a:t>continue statement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Causes the remaining portion of the enclosing for, while, or do-while loop body to be skipped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5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3EBE-BBF8-BC49-BB8A-76E89830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63E3-56D4-A041-AFD6-C81F80A3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with break statement for each case: only statements in the matching case get executed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F17B85-C8AC-EC41-B232-0752B690007F}"/>
              </a:ext>
            </a:extLst>
          </p:cNvPr>
          <p:cNvGrpSpPr/>
          <p:nvPr/>
        </p:nvGrpSpPr>
        <p:grpSpPr>
          <a:xfrm>
            <a:off x="712285" y="2865966"/>
            <a:ext cx="5194248" cy="3663980"/>
            <a:chOff x="625786" y="2865966"/>
            <a:chExt cx="5194248" cy="36639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B22640-D59A-1B44-BB05-4A13CE9DE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786" y="2865966"/>
              <a:ext cx="5194248" cy="21499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759BF2-BC3A-F446-B760-C3A1E84CB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9820" y="5363134"/>
              <a:ext cx="2542605" cy="116681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F3976B-A072-F44E-8599-9808DA63962B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3221123" y="5015903"/>
              <a:ext cx="1787" cy="3472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9AA493-2FE8-DB41-823E-FF0426D3B67D}"/>
              </a:ext>
            </a:extLst>
          </p:cNvPr>
          <p:cNvGrpSpPr/>
          <p:nvPr/>
        </p:nvGrpSpPr>
        <p:grpSpPr>
          <a:xfrm>
            <a:off x="6371793" y="2865966"/>
            <a:ext cx="5238338" cy="3034492"/>
            <a:chOff x="6495363" y="2865966"/>
            <a:chExt cx="5238338" cy="30344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472697-8055-B745-9D69-AB19C9FF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5363" y="2865966"/>
              <a:ext cx="5238338" cy="21499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CD0F97-7124-AD4B-B82F-215BF53B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3246" y="5363134"/>
              <a:ext cx="2782571" cy="537324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272986-BF6C-BA46-944A-DE278A8E9B4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9114532" y="5015903"/>
              <a:ext cx="0" cy="3472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53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CF49-BE1F-7049-A6FF-B1D24ABC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C9FD-C01D-324A-B0D6-6AF35D7A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exists of the loop, and start to execute code outside the while/do-while/for statements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2111C-A8D9-0F49-B59B-E7FD1823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" y="2971565"/>
            <a:ext cx="4254784" cy="3205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EE4AB-A5D0-2145-A360-2759852C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184" y="3345922"/>
            <a:ext cx="2266265" cy="24445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F8F4D-8FAB-8B46-9D62-6D9255CAE36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413059" y="4568177"/>
            <a:ext cx="822125" cy="6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5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DFD2-6423-BC45-AF67-C694F193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+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7201-9040-FF40-84D3-A2A5510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the rest of code after the continue statement in the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E968A-42B6-EB47-81F0-B008E46B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25" y="2646375"/>
            <a:ext cx="6318519" cy="3468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F579C-DCC4-1C41-9E33-78FE4DAD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539" y="2641864"/>
            <a:ext cx="3047828" cy="34735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2BAE07-28E7-054B-9666-1B36F3F6C5F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478744" y="4378615"/>
            <a:ext cx="569795" cy="2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4D53-7A4E-B246-A5DC-B7523848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7D5D-850C-4F41-9E60-E1306213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goto</a:t>
            </a:r>
            <a:r>
              <a:rPr lang="en-US" dirty="0"/>
              <a:t> statement is used together with labels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label</a:t>
            </a:r>
            <a:r>
              <a:rPr lang="en-US" dirty="0"/>
              <a:t>; // immediately transfer the control to the location specified by 			                // </a:t>
            </a:r>
            <a:r>
              <a:rPr lang="en-US" dirty="0">
                <a:solidFill>
                  <a:srgbClr val="00B050"/>
                </a:solidFill>
              </a:rPr>
              <a:t>label </a:t>
            </a:r>
            <a:r>
              <a:rPr lang="en-US" dirty="0"/>
              <a:t>in your source file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statement can be used to jump out of nested loops</a:t>
            </a:r>
          </a:p>
          <a:p>
            <a:pPr lvl="1"/>
            <a:r>
              <a:rPr lang="en-US" dirty="0"/>
              <a:t>Too many </a:t>
            </a:r>
            <a:r>
              <a:rPr lang="en-US" dirty="0" err="1"/>
              <a:t>goto</a:t>
            </a:r>
            <a:r>
              <a:rPr lang="en-US" dirty="0"/>
              <a:t> statement leads to code very difficult to maintain (“</a:t>
            </a:r>
            <a:r>
              <a:rPr lang="en-US" dirty="0">
                <a:hlinkClick r:id="rId3"/>
              </a:rPr>
              <a:t>goto statement considered harmful</a:t>
            </a:r>
            <a:r>
              <a:rPr lang="en-US" dirty="0"/>
              <a:t>” by </a:t>
            </a:r>
            <a:r>
              <a:rPr lang="en-US" dirty="0" err="1">
                <a:highlight>
                  <a:srgbClr val="FFFFFF"/>
                </a:highlight>
              </a:rPr>
              <a:t>Edsger</a:t>
            </a:r>
            <a:r>
              <a:rPr lang="en-US" dirty="0">
                <a:highlight>
                  <a:srgbClr val="FFFFFF"/>
                </a:highlight>
              </a:rPr>
              <a:t> Dijkstra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label is an identifier followed by a colon </a:t>
            </a:r>
            <a:r>
              <a:rPr lang="en-US" b="1" dirty="0"/>
              <a:t>:</a:t>
            </a:r>
            <a:r>
              <a:rPr lang="en-US" dirty="0"/>
              <a:t> symbol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B050"/>
                </a:solidFill>
              </a:rPr>
              <a:t>XYZ:</a:t>
            </a:r>
            <a:r>
              <a:rPr lang="en-US" dirty="0"/>
              <a:t>, is a label named XYZ</a:t>
            </a:r>
          </a:p>
          <a:p>
            <a:pPr lvl="1"/>
            <a:r>
              <a:rPr lang="en-US" dirty="0"/>
              <a:t>A label’s name also needs to avoid name collision with C keywords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label</a:t>
            </a:r>
            <a:r>
              <a:rPr lang="en-US" dirty="0"/>
              <a:t> can be placed anywhere in the C program as long as it’s in the same function with the </a:t>
            </a:r>
            <a:r>
              <a:rPr lang="en-US" dirty="0">
                <a:solidFill>
                  <a:srgbClr val="00B050"/>
                </a:solidFill>
              </a:rPr>
              <a:t>pairing </a:t>
            </a:r>
            <a:r>
              <a:rPr lang="en-US" dirty="0" err="1">
                <a:solidFill>
                  <a:srgbClr val="00B050"/>
                </a:solidFill>
              </a:rPr>
              <a:t>goto</a:t>
            </a:r>
            <a:r>
              <a:rPr lang="en-US" dirty="0">
                <a:solidFill>
                  <a:srgbClr val="00B05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06997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6D0-8092-734F-8B4A-C1AFA202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3495-5334-F043-8EFF-647102DD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are fragments of the C program that are executed in sequence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</a:p>
          <a:p>
            <a:pPr lvl="1"/>
            <a:r>
              <a:rPr lang="en-US" altLang="zh-CN" dirty="0"/>
              <a:t>expression statements</a:t>
            </a:r>
          </a:p>
          <a:p>
            <a:pPr lvl="1"/>
            <a:r>
              <a:rPr lang="en-US" altLang="zh-CN" dirty="0"/>
              <a:t>compound statements</a:t>
            </a:r>
          </a:p>
          <a:p>
            <a:pPr lvl="1"/>
            <a:r>
              <a:rPr lang="en-US" altLang="zh-CN" dirty="0"/>
              <a:t>selection statements</a:t>
            </a:r>
          </a:p>
          <a:p>
            <a:pPr lvl="2"/>
            <a:r>
              <a:rPr lang="en-US" altLang="zh-CN" dirty="0"/>
              <a:t>If, </a:t>
            </a:r>
            <a:r>
              <a:rPr lang="en-US" altLang="zh-CN" dirty="0" err="1"/>
              <a:t>swtich</a:t>
            </a:r>
            <a:endParaRPr lang="en-US" altLang="zh-CN" dirty="0"/>
          </a:p>
          <a:p>
            <a:pPr lvl="1"/>
            <a:r>
              <a:rPr lang="en-US" altLang="zh-CN" dirty="0"/>
              <a:t>Iteration statements </a:t>
            </a:r>
          </a:p>
          <a:p>
            <a:pPr lvl="2"/>
            <a:r>
              <a:rPr lang="en-US" altLang="zh-CN" dirty="0"/>
              <a:t>while, do while, for</a:t>
            </a:r>
          </a:p>
          <a:p>
            <a:pPr lvl="1"/>
            <a:r>
              <a:rPr lang="en-US" altLang="zh-CN" dirty="0"/>
              <a:t>Jump statements</a:t>
            </a:r>
          </a:p>
          <a:p>
            <a:pPr lvl="2"/>
            <a:r>
              <a:rPr lang="en-US" altLang="zh-CN" dirty="0"/>
              <a:t>break, continue, return, </a:t>
            </a:r>
            <a:r>
              <a:rPr lang="en-US" altLang="zh-CN" dirty="0" err="1"/>
              <a:t>goto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44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E8FB-67BF-ED43-BAC7-3B796A6C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048C-F6C7-2745-AFE3-C22FDEB1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all even numbers between 0 and 10 (including 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D859B-2AE3-C14C-AA94-7F91D635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62" y="2532199"/>
            <a:ext cx="3770870" cy="37516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45098B8-B581-1E43-AF8E-2ECC0236840F}"/>
              </a:ext>
            </a:extLst>
          </p:cNvPr>
          <p:cNvGrpSpPr/>
          <p:nvPr/>
        </p:nvGrpSpPr>
        <p:grpSpPr>
          <a:xfrm>
            <a:off x="5437829" y="2522744"/>
            <a:ext cx="3384895" cy="3759105"/>
            <a:chOff x="5437829" y="2522744"/>
            <a:chExt cx="3384895" cy="3759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14E73A-75CE-9949-AFAD-006BB5F08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7829" y="2522744"/>
              <a:ext cx="3384895" cy="3759105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B6B3EA-5208-A64C-9C94-C3642A88B0E2}"/>
                </a:ext>
              </a:extLst>
            </p:cNvPr>
            <p:cNvSpPr/>
            <p:nvPr/>
          </p:nvSpPr>
          <p:spPr>
            <a:xfrm>
              <a:off x="5437829" y="2780270"/>
              <a:ext cx="1135966" cy="1977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17F343C-9A69-124D-9DD6-C574EC260DD9}"/>
                </a:ext>
              </a:extLst>
            </p:cNvPr>
            <p:cNvSpPr/>
            <p:nvPr/>
          </p:nvSpPr>
          <p:spPr>
            <a:xfrm>
              <a:off x="5812652" y="5354600"/>
              <a:ext cx="1527262" cy="1977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2844213-1307-2C4E-ADC4-B381E0BF14DB}"/>
                </a:ext>
              </a:extLst>
            </p:cNvPr>
            <p:cNvSpPr/>
            <p:nvPr/>
          </p:nvSpPr>
          <p:spPr>
            <a:xfrm>
              <a:off x="6187473" y="3727619"/>
              <a:ext cx="1696137" cy="19770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0B9B851-A5D3-824D-9EB4-637E220B8305}"/>
                </a:ext>
              </a:extLst>
            </p:cNvPr>
            <p:cNvSpPr/>
            <p:nvPr/>
          </p:nvSpPr>
          <p:spPr>
            <a:xfrm>
              <a:off x="5808529" y="5103344"/>
              <a:ext cx="1308963" cy="19770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B6FB7B-CE1F-7344-AED2-6B5F9C81B0BC}"/>
                </a:ext>
              </a:extLst>
            </p:cNvPr>
            <p:cNvSpPr/>
            <p:nvPr/>
          </p:nvSpPr>
          <p:spPr>
            <a:xfrm>
              <a:off x="5441943" y="5799447"/>
              <a:ext cx="958857" cy="19770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122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E8FB-67BF-ED43-BAC7-3B796A6C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048C-F6C7-2745-AFE3-C22FDEB1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goto</a:t>
            </a:r>
            <a:r>
              <a:rPr lang="en-US" dirty="0"/>
              <a:t> statement to jump out of nested loops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29FF42-24DC-ED4C-BE3B-E7AF3D39FB91}"/>
              </a:ext>
            </a:extLst>
          </p:cNvPr>
          <p:cNvGrpSpPr/>
          <p:nvPr/>
        </p:nvGrpSpPr>
        <p:grpSpPr>
          <a:xfrm>
            <a:off x="1092200" y="2378516"/>
            <a:ext cx="4522613" cy="4308331"/>
            <a:chOff x="1092200" y="2378516"/>
            <a:chExt cx="4522613" cy="4308331"/>
          </a:xfrm>
        </p:grpSpPr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8D384435-E502-AA4F-B24D-981126A2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200" y="2378516"/>
              <a:ext cx="4522613" cy="365526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E3D727-7D2C-694B-BFA9-28088753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020" y="6268893"/>
              <a:ext cx="2346972" cy="417954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2D7FCC-BACB-294E-8030-FD9D10D9E8AB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3353506" y="6033778"/>
              <a:ext cx="1" cy="2351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063B5-64AD-224B-8D82-ACC1087F9DA6}"/>
              </a:ext>
            </a:extLst>
          </p:cNvPr>
          <p:cNvGrpSpPr/>
          <p:nvPr/>
        </p:nvGrpSpPr>
        <p:grpSpPr>
          <a:xfrm>
            <a:off x="6096000" y="2378516"/>
            <a:ext cx="3879592" cy="4308238"/>
            <a:chOff x="6096000" y="2378516"/>
            <a:chExt cx="3879592" cy="43082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CF5557-44A4-F24B-ACAC-D51E9709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378516"/>
              <a:ext cx="3879592" cy="3655262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1F54A00-3DBC-FE4A-B8DC-BFCAF70C5E17}"/>
                </a:ext>
              </a:extLst>
            </p:cNvPr>
            <p:cNvSpPr/>
            <p:nvPr/>
          </p:nvSpPr>
          <p:spPr>
            <a:xfrm>
              <a:off x="6999111" y="2389803"/>
              <a:ext cx="914400" cy="2066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0CA063-1E0C-A34E-AF69-C8BD23CD0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8052" y="6268800"/>
              <a:ext cx="2346972" cy="41795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942356-81B4-E145-A42A-325EB9BBAAB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>
              <a:off x="8035796" y="6033778"/>
              <a:ext cx="5742" cy="23502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995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4738-C442-BF4F-BB3D-54925651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43AC-6340-F145-94B6-04FBD21C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Terminates current function and returns specified value to the caller function</a:t>
            </a:r>
          </a:p>
          <a:p>
            <a:pPr lvl="1"/>
            <a:r>
              <a:rPr lang="en-US" dirty="0"/>
              <a:t>Return ; // the function has no return value</a:t>
            </a:r>
          </a:p>
          <a:p>
            <a:pPr lvl="1"/>
            <a:r>
              <a:rPr lang="en-US" dirty="0"/>
              <a:t>Return expression ; // the function has a return value</a:t>
            </a:r>
          </a:p>
        </p:txBody>
      </p:sp>
    </p:spTree>
    <p:extLst>
      <p:ext uri="{BB962C8B-B14F-4D97-AF65-F5344CB8AC3E}">
        <p14:creationId xmlns:p14="http://schemas.microsoft.com/office/powerpoint/2010/main" val="367602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9C29-6201-D542-85FB-7F7991DB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1A2A-7156-6E4E-8D61-45A643BC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expression (</a:t>
            </a:r>
            <a:r>
              <a:rPr lang="en-US" sz="2400" dirty="0">
                <a:solidFill>
                  <a:srgbClr val="00B050"/>
                </a:solidFill>
              </a:rPr>
              <a:t>optional</a:t>
            </a:r>
            <a:r>
              <a:rPr lang="en-US" sz="2400" dirty="0"/>
              <a:t>);  // semicolon ; is part of the statement</a:t>
            </a:r>
          </a:p>
          <a:p>
            <a:r>
              <a:rPr lang="en-US" sz="2400" dirty="0"/>
              <a:t>An expression followed by a semicolon is an expression statement</a:t>
            </a:r>
          </a:p>
          <a:p>
            <a:r>
              <a:rPr lang="en-US" sz="2400" dirty="0"/>
              <a:t>Most statements in C are expression statements, e.g., </a:t>
            </a:r>
          </a:p>
          <a:p>
            <a:pPr lvl="1"/>
            <a:r>
              <a:rPr lang="en-US" sz="2000" dirty="0"/>
              <a:t>Assignments (declaration is not statement)</a:t>
            </a:r>
          </a:p>
          <a:p>
            <a:pPr lvl="1"/>
            <a:r>
              <a:rPr lang="en-US" sz="2000" dirty="0"/>
              <a:t>Function calls</a:t>
            </a:r>
          </a:p>
          <a:p>
            <a:r>
              <a:rPr lang="en-US" sz="2400" dirty="0"/>
              <a:t>Empty expression with just semicolon is still a statement: </a:t>
            </a:r>
            <a:r>
              <a:rPr lang="en-US" sz="2400" dirty="0">
                <a:solidFill>
                  <a:srgbClr val="00B050"/>
                </a:solidFill>
              </a:rPr>
              <a:t>null statement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4D76E-E03B-5449-9DCA-8642BD93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47" y="4746765"/>
            <a:ext cx="5885906" cy="10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D2F5-3C5F-D040-B627-00A8E972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6C6B-2914-0D4C-A786-AB59E5EC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{</a:t>
            </a:r>
            <a:r>
              <a:rPr lang="en-US" dirty="0"/>
              <a:t>statement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dirty="0"/>
              <a:t> declaration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);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dirty="0"/>
              <a:t>… </a:t>
            </a:r>
            <a:r>
              <a:rPr lang="en-US" b="1" dirty="0"/>
              <a:t>}</a:t>
            </a:r>
          </a:p>
          <a:p>
            <a:r>
              <a:rPr lang="en-US" dirty="0"/>
              <a:t>A compound statement, or </a:t>
            </a:r>
            <a:r>
              <a:rPr lang="en-US" i="1" dirty="0"/>
              <a:t>block</a:t>
            </a:r>
            <a:r>
              <a:rPr lang="en-US" dirty="0"/>
              <a:t>, is a brace-enclosed sequence of </a:t>
            </a:r>
            <a:r>
              <a:rPr lang="en-US" b="1" dirty="0"/>
              <a:t>statements</a:t>
            </a:r>
            <a:r>
              <a:rPr lang="en-US" dirty="0"/>
              <a:t> and </a:t>
            </a:r>
            <a:r>
              <a:rPr lang="en-US" b="1" dirty="0"/>
              <a:t>declarations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CB844-2E15-C543-BA84-99D10279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12" y="3429000"/>
            <a:ext cx="6311775" cy="25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FBFBD-247D-B34A-BFDA-05764CAF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Selection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FCB4-D811-EF4C-AEE8-145CB4C5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selection statements choose between one of several statements depending on the value of an expression</a:t>
            </a:r>
            <a:endParaRPr lang="en-US" dirty="0"/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switch statement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426FE4C4-BF8A-644C-BBC5-AA50D91B8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F266-FA94-4744-A911-C7B8DF4D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C87A-CBBA-8341-BBA6-13772518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statement has two basic form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if (expression) </a:t>
            </a:r>
            <a:r>
              <a:rPr lang="en-US" sz="2000" dirty="0"/>
              <a:t>statement_1 			// version 1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if (expression)</a:t>
            </a:r>
            <a:r>
              <a:rPr lang="en-US" sz="2000" dirty="0"/>
              <a:t> statement_1 </a:t>
            </a:r>
            <a:r>
              <a:rPr lang="en-US" sz="2000" dirty="0">
                <a:solidFill>
                  <a:srgbClr val="00B050"/>
                </a:solidFill>
              </a:rPr>
              <a:t>else</a:t>
            </a:r>
            <a:r>
              <a:rPr lang="en-US" sz="2000" dirty="0"/>
              <a:t> statement_2  // version 2</a:t>
            </a:r>
          </a:p>
          <a:p>
            <a:r>
              <a:rPr lang="en-US" sz="2400" dirty="0"/>
              <a:t>if the 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 evaluates to non-zero values (true), the statement_1 will be executed, otherwise</a:t>
            </a:r>
          </a:p>
          <a:p>
            <a:pPr lvl="1"/>
            <a:r>
              <a:rPr lang="en-US" sz="2000" dirty="0"/>
              <a:t>Do nothing				// version 1</a:t>
            </a:r>
          </a:p>
          <a:p>
            <a:pPr lvl="1"/>
            <a:r>
              <a:rPr lang="en-US" sz="2000" dirty="0"/>
              <a:t>Execute statement_2			// version 2</a:t>
            </a:r>
          </a:p>
          <a:p>
            <a:pPr lvl="1"/>
            <a:endParaRPr lang="en-US" sz="2000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A40BE58-3832-754C-A47D-DDB3B1DAF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83" y="4505306"/>
            <a:ext cx="3245588" cy="1719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ECC89-77F1-904E-8459-52A443DD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954" y="4521243"/>
            <a:ext cx="2831598" cy="2288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0CB1D-BE57-5743-9F17-1CDF49934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135" y="4521243"/>
            <a:ext cx="308536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C11E-CCE1-AB41-B8FA-C3507C37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512B-03B8-0048-B43E-FED22BDD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statement has two basic form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if (expression) </a:t>
            </a:r>
            <a:r>
              <a:rPr lang="en-US" sz="1800" dirty="0"/>
              <a:t>statement_1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if (expression)</a:t>
            </a:r>
            <a:r>
              <a:rPr lang="en-US" sz="1800" dirty="0"/>
              <a:t> statement_1 </a:t>
            </a:r>
            <a:r>
              <a:rPr lang="en-US" sz="1800" dirty="0">
                <a:solidFill>
                  <a:srgbClr val="00B050"/>
                </a:solidFill>
              </a:rPr>
              <a:t>else</a:t>
            </a:r>
            <a:r>
              <a:rPr lang="en-US" sz="1800" dirty="0"/>
              <a:t> statement_2</a:t>
            </a:r>
          </a:p>
          <a:p>
            <a:r>
              <a:rPr lang="en-US" sz="2000" dirty="0"/>
              <a:t>Statement_1 or statement_2 can be </a:t>
            </a:r>
            <a:r>
              <a:rPr lang="en-US" sz="2000" u="sng" dirty="0"/>
              <a:t>compound statement</a:t>
            </a:r>
            <a:r>
              <a:rPr lang="en-US" sz="2000" dirty="0"/>
              <a:t>, or </a:t>
            </a:r>
            <a:r>
              <a:rPr lang="en-US" sz="2000" u="sng" dirty="0"/>
              <a:t>other type of statements </a:t>
            </a:r>
            <a:r>
              <a:rPr lang="en-US" sz="2000" dirty="0"/>
              <a:t>(i.e., a sequence of statements encapsuled by </a:t>
            </a:r>
            <a:r>
              <a:rPr lang="en-US" sz="2000" b="1" dirty="0">
                <a:solidFill>
                  <a:srgbClr val="00B050"/>
                </a:solidFill>
              </a:rPr>
              <a:t>{}</a:t>
            </a:r>
            <a:r>
              <a:rPr lang="en-US" sz="2000" dirty="0"/>
              <a:t> or another selection statement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C4E55-5B65-DB41-8BB6-31448B54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97" y="3799702"/>
            <a:ext cx="3826915" cy="292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11463-98EB-1C40-90B5-9FE878B7C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99702"/>
            <a:ext cx="3153573" cy="2922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40BAC8-6C31-2747-9E6A-40A48AE0D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357" y="3799702"/>
            <a:ext cx="3354086" cy="29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3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5FAF-45A3-DA4A-A6B9-40ED420C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+ 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F4F4-8E43-F046-B3AD-514B7351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values of x and y printed on the screen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9A19-4331-BB43-949E-8BF579D2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84" y="3045758"/>
            <a:ext cx="4530741" cy="1911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30C3E-2833-0344-8C2C-5DDEB21F7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284" y="3045758"/>
            <a:ext cx="4524632" cy="19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1599</Words>
  <Application>Microsoft Macintosh PowerPoint</Application>
  <PresentationFormat>Widescreen</PresentationFormat>
  <Paragraphs>237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DejaVuSans</vt:lpstr>
      <vt:lpstr>Arial</vt:lpstr>
      <vt:lpstr>Calibri</vt:lpstr>
      <vt:lpstr>Calibri Light</vt:lpstr>
      <vt:lpstr>Office Theme</vt:lpstr>
      <vt:lpstr>CSE 2451 Statements and Flow Control</vt:lpstr>
      <vt:lpstr>Overview</vt:lpstr>
      <vt:lpstr>statement</vt:lpstr>
      <vt:lpstr>Expression statement</vt:lpstr>
      <vt:lpstr>Compound Statement</vt:lpstr>
      <vt:lpstr>Selection statement</vt:lpstr>
      <vt:lpstr>if statement</vt:lpstr>
      <vt:lpstr>if statement</vt:lpstr>
      <vt:lpstr>if statement + short-circuit evaluation</vt:lpstr>
      <vt:lpstr>If statement - example</vt:lpstr>
      <vt:lpstr>switch-case statement</vt:lpstr>
      <vt:lpstr>switch-case statement</vt:lpstr>
      <vt:lpstr>switch-case statement - example</vt:lpstr>
      <vt:lpstr>Iteration statements</vt:lpstr>
      <vt:lpstr>while statement</vt:lpstr>
      <vt:lpstr>while statement - example</vt:lpstr>
      <vt:lpstr>do-while statement</vt:lpstr>
      <vt:lpstr>do-while statement - example</vt:lpstr>
      <vt:lpstr>while vs do-while</vt:lpstr>
      <vt:lpstr>for statement</vt:lpstr>
      <vt:lpstr>for statement - example </vt:lpstr>
      <vt:lpstr>for statement - example </vt:lpstr>
      <vt:lpstr>for statement - example </vt:lpstr>
      <vt:lpstr>Jump statements</vt:lpstr>
      <vt:lpstr>Break and continue statements</vt:lpstr>
      <vt:lpstr>switch + break</vt:lpstr>
      <vt:lpstr>Loop + break</vt:lpstr>
      <vt:lpstr>Loop + continue</vt:lpstr>
      <vt:lpstr>goto statement</vt:lpstr>
      <vt:lpstr>goto statement - example</vt:lpstr>
      <vt:lpstr>goto statement - example</vt:lpstr>
      <vt:lpstr>Return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Liang, Tong</cp:lastModifiedBy>
  <cp:revision>413</cp:revision>
  <dcterms:created xsi:type="dcterms:W3CDTF">2022-08-14T18:29:45Z</dcterms:created>
  <dcterms:modified xsi:type="dcterms:W3CDTF">2022-09-18T22:27:22Z</dcterms:modified>
</cp:coreProperties>
</file>