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3" r:id="rId3"/>
    <p:sldId id="274" r:id="rId4"/>
    <p:sldId id="275" r:id="rId5"/>
    <p:sldId id="276" r:id="rId6"/>
    <p:sldId id="290" r:id="rId7"/>
    <p:sldId id="282" r:id="rId8"/>
    <p:sldId id="283" r:id="rId9"/>
    <p:sldId id="284" r:id="rId10"/>
    <p:sldId id="285" r:id="rId11"/>
    <p:sldId id="291" r:id="rId12"/>
    <p:sldId id="286" r:id="rId13"/>
    <p:sldId id="279" r:id="rId14"/>
    <p:sldId id="280" r:id="rId15"/>
    <p:sldId id="281" r:id="rId16"/>
    <p:sldId id="288" r:id="rId17"/>
    <p:sldId id="289" r:id="rId18"/>
    <p:sldId id="293" r:id="rId19"/>
    <p:sldId id="294" r:id="rId20"/>
    <p:sldId id="295" r:id="rId21"/>
    <p:sldId id="296" r:id="rId22"/>
    <p:sldId id="298" r:id="rId23"/>
    <p:sldId id="305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287" r:id="rId35"/>
    <p:sldId id="310" r:id="rId36"/>
    <p:sldId id="311" r:id="rId37"/>
    <p:sldId id="312" r:id="rId38"/>
    <p:sldId id="313" r:id="rId39"/>
    <p:sldId id="314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8"/>
    <p:restoredTop sz="79156" autoAdjust="0"/>
  </p:normalViewPr>
  <p:slideViewPr>
    <p:cSldViewPr snapToGrid="0">
      <p:cViewPr varScale="1">
        <p:scale>
          <a:sx n="106" d="100"/>
          <a:sy n="106" d="100"/>
        </p:scale>
        <p:origin x="92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7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 vs prototype: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/questions/43781565/declaration-and-prototype-difference#:~:text=A%20function%20declaration%20is%20any,of%20the%20parameters%20are%20specified.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  <a:p>
            <a:r>
              <a:rPr lang="en-US" dirty="0"/>
              <a:t>https://</a:t>
            </a:r>
            <a:r>
              <a:rPr lang="en-US" dirty="0" err="1"/>
              <a:t>www.scaler.com</a:t>
            </a:r>
            <a:r>
              <a:rPr lang="en-US" dirty="0"/>
              <a:t>/topics/c/c-function-call-stack/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cs.gmu.edu</a:t>
            </a:r>
            <a:r>
              <a:rPr lang="en-US" dirty="0"/>
              <a:t>/~</a:t>
            </a:r>
            <a:r>
              <a:rPr lang="en-US" dirty="0" err="1"/>
              <a:t>kauffman</a:t>
            </a:r>
            <a:r>
              <a:rPr lang="en-US" dirty="0"/>
              <a:t>/cs222/stack-</a:t>
            </a:r>
            <a:r>
              <a:rPr lang="en-US" dirty="0" err="1"/>
              <a:t>demo.html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Stack frame: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/a/10057692/7570599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/stack-frame-in-computer-organization/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/a/40106523/7570599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5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1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2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Resource: https://</a:t>
            </a:r>
            <a:r>
              <a:rPr lang="en-US" dirty="0" err="1"/>
              <a:t>www.unf.edu</a:t>
            </a:r>
            <a:r>
              <a:rPr lang="en-US" dirty="0"/>
              <a:t>/~</a:t>
            </a:r>
            <a:r>
              <a:rPr lang="en-US" dirty="0" err="1"/>
              <a:t>cwinton</a:t>
            </a:r>
            <a:r>
              <a:rPr lang="en-US" dirty="0"/>
              <a:t>/html/cop3601/s10/</a:t>
            </a:r>
            <a:r>
              <a:rPr lang="en-US" dirty="0" err="1"/>
              <a:t>class.notes</a:t>
            </a:r>
            <a:r>
              <a:rPr lang="en-US" dirty="0"/>
              <a:t>/C6-ellipsis.pdf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4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/questions/373419/whats-the-difference-between-passing-by-reference-vs-passing-by-value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Clockwise spiral rule:</a:t>
            </a:r>
          </a:p>
          <a:p>
            <a:r>
              <a:rPr lang="en-US" dirty="0"/>
              <a:t>https://c-</a:t>
            </a:r>
            <a:r>
              <a:rPr lang="en-US" dirty="0" err="1"/>
              <a:t>faq.com</a:t>
            </a:r>
            <a:r>
              <a:rPr lang="en-US" dirty="0"/>
              <a:t>/</a:t>
            </a:r>
            <a:r>
              <a:rPr lang="en-US" dirty="0" err="1"/>
              <a:t>decl</a:t>
            </a:r>
            <a:r>
              <a:rPr lang="en-US" dirty="0"/>
              <a:t>/</a:t>
            </a:r>
            <a:r>
              <a:rPr lang="en-US" dirty="0" err="1"/>
              <a:t>spiral.anderson.html</a:t>
            </a:r>
            <a:r>
              <a:rPr lang="en-US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/questions/20869807/get-confused-with-this-declaration-int-foodouble3</a:t>
            </a:r>
          </a:p>
          <a:p>
            <a:endParaRPr lang="en-US" dirty="0"/>
          </a:p>
          <a:p>
            <a:r>
              <a:rPr lang="en-US" dirty="0"/>
              <a:t>Scope starts right after the finish of a declarator: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/questions/73808209/point-of-declaration-within-function-prototype-scope-in-c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frame clear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/a/10057535/7570599</a:t>
            </a:r>
          </a:p>
          <a:p>
            <a:endParaRPr lang="en-US" dirty="0"/>
          </a:p>
          <a:p>
            <a:r>
              <a:rPr lang="en-US" dirty="0"/>
              <a:t>Call stack example at 26:05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=03pp6cz8lWo</a:t>
            </a:r>
          </a:p>
          <a:p>
            <a:endParaRPr lang="en-US" dirty="0"/>
          </a:p>
          <a:p>
            <a:r>
              <a:rPr lang="en-US" dirty="0"/>
              <a:t>Data segment size: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Data_segment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EEA5-9F2F-A446-A425-4528E4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valid function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41D-88E2-1B49-AB56-84F2451D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declarations can have the following 3 forms</a:t>
            </a:r>
          </a:p>
          <a:p>
            <a:pPr lvl="1"/>
            <a:r>
              <a:rPr lang="en-US" dirty="0"/>
              <a:t>return-type function-name (); // doesn’t include parameter lists</a:t>
            </a:r>
          </a:p>
          <a:p>
            <a:pPr lvl="1"/>
            <a:r>
              <a:rPr lang="en-US" dirty="0"/>
              <a:t>return-type function-name (param-list); // list of parameter types</a:t>
            </a:r>
          </a:p>
          <a:p>
            <a:pPr lvl="1"/>
            <a:r>
              <a:rPr lang="en-US" dirty="0"/>
              <a:t>return-type function-name (param-list); // list of parameter types and names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>
                <a:solidFill>
                  <a:srgbClr val="00B050"/>
                </a:solidFill>
              </a:rPr>
              <a:t>declaration</a:t>
            </a:r>
            <a:r>
              <a:rPr lang="en-US" dirty="0"/>
              <a:t> of the max function:</a:t>
            </a:r>
          </a:p>
          <a:p>
            <a:pPr lvl="1"/>
            <a:r>
              <a:rPr lang="en-US" dirty="0"/>
              <a:t>double max(); 		             // not a prototype</a:t>
            </a:r>
          </a:p>
          <a:p>
            <a:pPr lvl="1"/>
            <a:r>
              <a:rPr lang="en-US" dirty="0"/>
              <a:t>double max(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);        // a prototype, name of parameters optional</a:t>
            </a:r>
          </a:p>
          <a:p>
            <a:pPr lvl="1"/>
            <a:r>
              <a:rPr lang="en-US" dirty="0"/>
              <a:t>double max(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a,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b);  // a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B2C92-9A06-144D-A871-FCC9776E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3331879"/>
            <a:ext cx="4622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08CD-D3D7-B347-A57C-8FCDCF8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formal parameters vs actual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00D4-3DB3-CA48-A267-4637C30D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7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 parameters: parameters in the parameter list of function definition</a:t>
            </a:r>
          </a:p>
          <a:p>
            <a:endParaRPr lang="en-US" dirty="0"/>
          </a:p>
          <a:p>
            <a:r>
              <a:rPr lang="en-US" dirty="0"/>
              <a:t>Actual inputs: values passed to the function via function call as its inputs</a:t>
            </a:r>
          </a:p>
          <a:p>
            <a:endParaRPr lang="en-US" dirty="0"/>
          </a:p>
          <a:p>
            <a:r>
              <a:rPr lang="en-US" dirty="0"/>
              <a:t>Function call: passing values of input arguments to function’s formal parameters in its parameter list via assignment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E204B3-3111-A548-887B-6F3977D14559}"/>
              </a:ext>
            </a:extLst>
          </p:cNvPr>
          <p:cNvGrpSpPr/>
          <p:nvPr/>
        </p:nvGrpSpPr>
        <p:grpSpPr>
          <a:xfrm>
            <a:off x="6096000" y="1825625"/>
            <a:ext cx="4789714" cy="3872871"/>
            <a:chOff x="1149016" y="3113088"/>
            <a:chExt cx="3851418" cy="3063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1ECDDA-40B8-B349-A15B-6551531643FB}"/>
                </a:ext>
              </a:extLst>
            </p:cNvPr>
            <p:cNvGrpSpPr/>
            <p:nvPr/>
          </p:nvGrpSpPr>
          <p:grpSpPr>
            <a:xfrm>
              <a:off x="1149016" y="3113088"/>
              <a:ext cx="3827428" cy="3063875"/>
              <a:chOff x="1855598" y="3429000"/>
              <a:chExt cx="3827428" cy="30638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5BCF3EF-4CFF-F142-8196-BDD81D4A0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5598" y="3429000"/>
                <a:ext cx="3827428" cy="3063875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3F92DE2-D3BD-5745-BFA7-6784D4531CE5}"/>
                  </a:ext>
                </a:extLst>
              </p:cNvPr>
              <p:cNvSpPr/>
              <p:nvPr/>
            </p:nvSpPr>
            <p:spPr>
              <a:xfrm>
                <a:off x="2655123" y="5889398"/>
                <a:ext cx="1480459" cy="293913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341B77-7524-7744-A6D8-0B3C0EC895C2}"/>
                  </a:ext>
                </a:extLst>
              </p:cNvPr>
              <p:cNvSpPr txBox="1"/>
              <p:nvPr/>
            </p:nvSpPr>
            <p:spPr>
              <a:xfrm>
                <a:off x="4212390" y="5671991"/>
                <a:ext cx="1445434" cy="51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Formal parameters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574A09-9C51-8242-9B66-1B75B3D036CE}"/>
                </a:ext>
              </a:extLst>
            </p:cNvPr>
            <p:cNvSpPr/>
            <p:nvPr/>
          </p:nvSpPr>
          <p:spPr>
            <a:xfrm>
              <a:off x="4093029" y="4334903"/>
              <a:ext cx="745420" cy="4186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940481-3C34-854B-8392-2B8CBEBCAD03}"/>
                </a:ext>
              </a:extLst>
            </p:cNvPr>
            <p:cNvSpPr txBox="1"/>
            <p:nvPr/>
          </p:nvSpPr>
          <p:spPr>
            <a:xfrm>
              <a:off x="3584662" y="389810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Actual 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09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2C5A-D265-B142-AA3A-5227D9D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1C90-028B-3C44-BDB0-1BBE94CE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in C uses passing by value:</a:t>
            </a:r>
          </a:p>
          <a:p>
            <a:pPr lvl="1"/>
            <a:r>
              <a:rPr lang="en-US" dirty="0"/>
              <a:t>Values of actual inputs in caller are copied to formal parameters of callee </a:t>
            </a:r>
          </a:p>
          <a:p>
            <a:pPr lvl="1"/>
            <a:r>
              <a:rPr lang="en-US" dirty="0"/>
              <a:t>Changes made to formal parameters in callee stay in the callee’s scope (function scope), not visible to the caller</a:t>
            </a:r>
          </a:p>
          <a:p>
            <a:pPr lvl="1"/>
            <a:r>
              <a:rPr lang="en-US" dirty="0"/>
              <a:t>Pointers can be used to bypass this limit</a:t>
            </a:r>
          </a:p>
          <a:p>
            <a:endParaRPr lang="en-US" dirty="0"/>
          </a:p>
          <a:p>
            <a:r>
              <a:rPr lang="en-US" dirty="0"/>
              <a:t>Passing by reference:</a:t>
            </a:r>
          </a:p>
          <a:p>
            <a:pPr lvl="1"/>
            <a:r>
              <a:rPr lang="en-US" dirty="0"/>
              <a:t>reference to a variable is an alias of the variable (both referring to the same memory storage location)</a:t>
            </a:r>
          </a:p>
          <a:p>
            <a:pPr lvl="1"/>
            <a:r>
              <a:rPr lang="en-US" dirty="0"/>
              <a:t>Change made to reference transcend outside the callee function, visible to the caller</a:t>
            </a:r>
          </a:p>
          <a:p>
            <a:pPr lvl="1"/>
            <a:r>
              <a:rPr lang="en-US" dirty="0"/>
              <a:t>E.g., C++ allow each type to be passed by either reference or value</a:t>
            </a:r>
          </a:p>
          <a:p>
            <a:pPr lvl="1"/>
            <a:r>
              <a:rPr lang="en-US" dirty="0"/>
              <a:t>Other languages (Python, Java, </a:t>
            </a:r>
            <a:r>
              <a:rPr lang="en-US" dirty="0" err="1"/>
              <a:t>etc</a:t>
            </a:r>
            <a:r>
              <a:rPr lang="en-US" dirty="0"/>
              <a:t>) do something more complicated: primitive types are passed by value and class types are passed by reference</a:t>
            </a:r>
          </a:p>
        </p:txBody>
      </p:sp>
    </p:spTree>
    <p:extLst>
      <p:ext uri="{BB962C8B-B14F-4D97-AF65-F5344CB8AC3E}">
        <p14:creationId xmlns:p14="http://schemas.microsoft.com/office/powerpoint/2010/main" val="350055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F303-9E97-1F46-805C-DA9D2E42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F8DA-CA31-4D4B-BDE1-F5C8F7E8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334508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swap function, tries to swap the values of its actual inputs by swapping the values of its formal parameters (</a:t>
            </a:r>
            <a:r>
              <a:rPr lang="en-US" sz="2000" b="1" dirty="0">
                <a:solidFill>
                  <a:srgbClr val="FF0000"/>
                </a:solidFill>
              </a:rPr>
              <a:t>won’t work</a:t>
            </a:r>
            <a:r>
              <a:rPr lang="en-US" sz="2000" dirty="0"/>
              <a:t>)</a:t>
            </a:r>
          </a:p>
          <a:p>
            <a:r>
              <a:rPr lang="en-US" sz="2000" dirty="0"/>
              <a:t>Caller: main() function</a:t>
            </a:r>
          </a:p>
          <a:p>
            <a:pPr lvl="1"/>
            <a:r>
              <a:rPr lang="en-US" sz="1800" dirty="0"/>
              <a:t>Actual inputs: </a:t>
            </a:r>
          </a:p>
          <a:p>
            <a:pPr lvl="2"/>
            <a:r>
              <a:rPr lang="en-US" sz="1600" dirty="0"/>
              <a:t>x = 3</a:t>
            </a:r>
          </a:p>
          <a:p>
            <a:pPr lvl="2"/>
            <a:r>
              <a:rPr lang="en-US" sz="1600" dirty="0"/>
              <a:t>y = 4</a:t>
            </a:r>
          </a:p>
          <a:p>
            <a:r>
              <a:rPr lang="en-US" sz="2000" dirty="0"/>
              <a:t>Callee: swap() function</a:t>
            </a:r>
          </a:p>
          <a:p>
            <a:pPr lvl="1"/>
            <a:r>
              <a:rPr lang="en-US" sz="1800" dirty="0"/>
              <a:t>Formal parameters:</a:t>
            </a:r>
          </a:p>
          <a:p>
            <a:pPr lvl="2"/>
            <a:r>
              <a:rPr lang="en-US" sz="1600" dirty="0"/>
              <a:t>left = x</a:t>
            </a:r>
          </a:p>
          <a:p>
            <a:pPr lvl="2"/>
            <a:r>
              <a:rPr lang="en-US" sz="1600" dirty="0"/>
              <a:t>right = y</a:t>
            </a:r>
          </a:p>
          <a:p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612B52-2FAE-7947-A664-3188005CA231}"/>
              </a:ext>
            </a:extLst>
          </p:cNvPr>
          <p:cNvGrpSpPr/>
          <p:nvPr/>
        </p:nvGrpSpPr>
        <p:grpSpPr>
          <a:xfrm>
            <a:off x="2702536" y="1825625"/>
            <a:ext cx="8842651" cy="4531632"/>
            <a:chOff x="2702536" y="1825625"/>
            <a:chExt cx="8842651" cy="45316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784D3E-C82F-D847-9EFB-53D67D07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0095" y="1825625"/>
              <a:ext cx="5415092" cy="45316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9E2757-ACB9-BE4D-A49F-4286F8D6E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536" y="5319783"/>
              <a:ext cx="2936264" cy="99211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C851A4-ADAD-5A4B-809B-29CD7B23378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638800" y="5815842"/>
              <a:ext cx="4572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FB8FB4-E189-E14C-9893-EF512A3B89AD}"/>
              </a:ext>
            </a:extLst>
          </p:cNvPr>
          <p:cNvSpPr/>
          <p:nvPr/>
        </p:nvSpPr>
        <p:spPr>
          <a:xfrm>
            <a:off x="4441371" y="5319783"/>
            <a:ext cx="1001486" cy="199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544F5D-0A28-8440-B080-89B32D839CB4}"/>
              </a:ext>
            </a:extLst>
          </p:cNvPr>
          <p:cNvSpPr/>
          <p:nvPr/>
        </p:nvSpPr>
        <p:spPr>
          <a:xfrm>
            <a:off x="4365171" y="6114440"/>
            <a:ext cx="1001486" cy="199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696-2978-5147-A90E-82FAFA1D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implicit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4FD6-070B-E54F-B8C4-39A8935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5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actual </a:t>
            </a:r>
            <a:r>
              <a:rPr lang="en-US" dirty="0">
                <a:solidFill>
                  <a:srgbClr val="00B050"/>
                </a:solidFill>
              </a:rPr>
              <a:t>input arguments </a:t>
            </a:r>
            <a:r>
              <a:rPr lang="en-US" dirty="0"/>
              <a:t>passed to a function are implicitly converted to types of the </a:t>
            </a:r>
            <a:r>
              <a:rPr lang="en-US" dirty="0">
                <a:solidFill>
                  <a:srgbClr val="FF0000"/>
                </a:solidFill>
              </a:rPr>
              <a:t>formal parameters</a:t>
            </a:r>
            <a:r>
              <a:rPr lang="en-US" dirty="0"/>
              <a:t> specified by function definition</a:t>
            </a:r>
          </a:p>
          <a:p>
            <a:pPr lvl="1"/>
            <a:r>
              <a:rPr lang="en-US" dirty="0"/>
              <a:t>Formal parameters have double types</a:t>
            </a:r>
          </a:p>
          <a:p>
            <a:pPr lvl="1"/>
            <a:r>
              <a:rPr lang="en-US" dirty="0"/>
              <a:t>Actual input arguments have int types</a:t>
            </a:r>
          </a:p>
          <a:p>
            <a:pPr lvl="1"/>
            <a:r>
              <a:rPr lang="en-US" dirty="0"/>
              <a:t>22, and 4 are implicitly casted to 22.0, and 4.0 when assigning their value to sum and count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17E71-F57A-514B-A35A-4A329251170E}"/>
              </a:ext>
            </a:extLst>
          </p:cNvPr>
          <p:cNvGrpSpPr/>
          <p:nvPr/>
        </p:nvGrpSpPr>
        <p:grpSpPr>
          <a:xfrm>
            <a:off x="6465207" y="1825625"/>
            <a:ext cx="4965700" cy="3703127"/>
            <a:chOff x="6465207" y="1825625"/>
            <a:chExt cx="4965700" cy="37031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8D4006-E86E-544C-BEE8-0B88CC5D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207" y="1825625"/>
              <a:ext cx="4965700" cy="2832100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832A613-C102-1B44-8553-432D352A4C23}"/>
                </a:ext>
              </a:extLst>
            </p:cNvPr>
            <p:cNvSpPr/>
            <p:nvPr/>
          </p:nvSpPr>
          <p:spPr>
            <a:xfrm>
              <a:off x="9535886" y="3592286"/>
              <a:ext cx="1567543" cy="25037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A3797B-AE2A-2B49-B397-91BA88EDE771}"/>
                </a:ext>
              </a:extLst>
            </p:cNvPr>
            <p:cNvSpPr/>
            <p:nvPr/>
          </p:nvSpPr>
          <p:spPr>
            <a:xfrm>
              <a:off x="7652658" y="1836511"/>
              <a:ext cx="2329542" cy="2365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D113BF-9C56-6940-97B4-247889D7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9869" y="5195037"/>
              <a:ext cx="2316375" cy="33371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52F8B1-8D95-4248-B37F-336651BC06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8948057" y="4657725"/>
              <a:ext cx="0" cy="5373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59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696-2978-5147-A90E-82FAFA1D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implicit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4FD6-070B-E54F-B8C4-39A8935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97286" cy="4351338"/>
          </a:xfrm>
        </p:spPr>
        <p:txBody>
          <a:bodyPr/>
          <a:lstStyle/>
          <a:p>
            <a:r>
              <a:rPr lang="en-US" dirty="0"/>
              <a:t>The type of the function’s return value will be implicitly casted to the type specified by the function definition</a:t>
            </a:r>
          </a:p>
          <a:p>
            <a:pPr lvl="1"/>
            <a:r>
              <a:rPr lang="en-US" dirty="0"/>
              <a:t>Implicit type casting occurred on input values (int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double)</a:t>
            </a:r>
          </a:p>
          <a:p>
            <a:pPr lvl="1"/>
            <a:r>
              <a:rPr lang="en-US" dirty="0"/>
              <a:t>Implicit type casting occurred on return value (double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int)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78F28-B071-D94E-8F62-0685B14261BA}"/>
              </a:ext>
            </a:extLst>
          </p:cNvPr>
          <p:cNvGrpSpPr/>
          <p:nvPr/>
        </p:nvGrpSpPr>
        <p:grpSpPr>
          <a:xfrm>
            <a:off x="6672943" y="1825625"/>
            <a:ext cx="4838700" cy="3563256"/>
            <a:chOff x="6672943" y="1825625"/>
            <a:chExt cx="4838700" cy="35632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881A24-CFC9-AD45-A83A-7864FCEE0070}"/>
                </a:ext>
              </a:extLst>
            </p:cNvPr>
            <p:cNvGrpSpPr/>
            <p:nvPr/>
          </p:nvGrpSpPr>
          <p:grpSpPr>
            <a:xfrm>
              <a:off x="6672943" y="1825625"/>
              <a:ext cx="4838700" cy="3563256"/>
              <a:chOff x="6672943" y="1944914"/>
              <a:chExt cx="4838700" cy="35632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19A669A-E07A-D049-9E71-736E1364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2943" y="1944914"/>
                <a:ext cx="4838700" cy="2794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15431BF-44D2-474B-915A-6A079B87B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278" y="5134653"/>
                <a:ext cx="1431815" cy="373517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F1C65EB-1A70-E34F-B4F7-15201EEEA21A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9092293" y="4738914"/>
                <a:ext cx="2893" cy="3957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340281-C4D4-3F4B-BF68-A7D525A3B982}"/>
                </a:ext>
              </a:extLst>
            </p:cNvPr>
            <p:cNvSpPr/>
            <p:nvPr/>
          </p:nvSpPr>
          <p:spPr>
            <a:xfrm>
              <a:off x="7739744" y="2111829"/>
              <a:ext cx="1077686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396C672-C512-8741-8812-55289B71B132}"/>
                </a:ext>
              </a:extLst>
            </p:cNvPr>
            <p:cNvSpPr/>
            <p:nvPr/>
          </p:nvSpPr>
          <p:spPr>
            <a:xfrm>
              <a:off x="6672943" y="1883229"/>
              <a:ext cx="348343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7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D41-522F-AC4F-9C6E-97FACBE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250B-EB49-B940-9F9A-12546B1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486" cy="4351338"/>
          </a:xfrm>
        </p:spPr>
        <p:txBody>
          <a:bodyPr/>
          <a:lstStyle/>
          <a:p>
            <a:r>
              <a:rPr lang="en-US" dirty="0"/>
              <a:t>Function scope is almost the same as block scope (the block being the function body)</a:t>
            </a:r>
          </a:p>
          <a:p>
            <a:pPr lvl="1"/>
            <a:r>
              <a:rPr lang="en-US" dirty="0"/>
              <a:t>One exception: </a:t>
            </a:r>
            <a:r>
              <a:rPr lang="en-US" dirty="0">
                <a:solidFill>
                  <a:srgbClr val="00B050"/>
                </a:solidFill>
              </a:rPr>
              <a:t>label of </a:t>
            </a:r>
            <a:r>
              <a:rPr lang="en-US" dirty="0" err="1">
                <a:solidFill>
                  <a:srgbClr val="00B050"/>
                </a:solidFill>
              </a:rPr>
              <a:t>goto</a:t>
            </a:r>
            <a:r>
              <a:rPr lang="en-US" dirty="0">
                <a:solidFill>
                  <a:srgbClr val="00B050"/>
                </a:solidFill>
              </a:rPr>
              <a:t> statement</a:t>
            </a:r>
            <a:r>
              <a:rPr lang="en-US" dirty="0"/>
              <a:t> inside a function is visible in the entire function body whether it’s in the outer block (function body block) or it’s in some inner block inside the function body</a:t>
            </a:r>
          </a:p>
          <a:p>
            <a:pPr lvl="1"/>
            <a:r>
              <a:rPr lang="en-US" dirty="0"/>
              <a:t>Formal parameters of a function has function scope, they are “in scope” (visible) across the entire function 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F9DEA-81E0-D54F-A6FE-E4C5771C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28" y="1825625"/>
            <a:ext cx="3046632" cy="423930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5E73AB-7B87-3641-8877-AA2F834C24B7}"/>
              </a:ext>
            </a:extLst>
          </p:cNvPr>
          <p:cNvSpPr/>
          <p:nvPr/>
        </p:nvSpPr>
        <p:spPr>
          <a:xfrm>
            <a:off x="8327571" y="3945278"/>
            <a:ext cx="1654629" cy="213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00B653-C820-144A-8574-984B653E5686}"/>
              </a:ext>
            </a:extLst>
          </p:cNvPr>
          <p:cNvSpPr/>
          <p:nvPr/>
        </p:nvSpPr>
        <p:spPr>
          <a:xfrm>
            <a:off x="7968342" y="4898571"/>
            <a:ext cx="1654629" cy="213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1EDD-7E77-6D44-A04D-300BEBD6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F2E2-4EC3-634A-82E2-FBB55322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9087" cy="4351338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The scope of a name introduced in the parameter list of a function declaration that is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DejaVuSans"/>
              </a:rPr>
              <a:t>not a definition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 ends at the end of the function declarator</a:t>
            </a:r>
            <a:endParaRPr lang="en-US" sz="2000" dirty="0"/>
          </a:p>
          <a:p>
            <a:r>
              <a:rPr lang="en-US" sz="2000" dirty="0"/>
              <a:t>Function prototype can be put into file scope, block scope, function scope to make the associated function visible in the respective scope</a:t>
            </a:r>
          </a:p>
          <a:p>
            <a:pPr lvl="1"/>
            <a:r>
              <a:rPr lang="en-US" sz="1800" dirty="0"/>
              <a:t>This creates cases where other “in scope” objects may have the same name with the name of formal parameters in the function prototype</a:t>
            </a:r>
          </a:p>
          <a:p>
            <a:pPr lvl="1"/>
            <a:r>
              <a:rPr lang="en-US" sz="1800" dirty="0"/>
              <a:t>The outer scope names will be hidden in the function prototype scope when they share same names with formal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E6459-0AA6-2745-9602-E3A84B15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86" y="1825625"/>
            <a:ext cx="5816600" cy="4114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28B6E7-1838-BF45-B60C-86547FD711E9}"/>
              </a:ext>
            </a:extLst>
          </p:cNvPr>
          <p:cNvSpPr/>
          <p:nvPr/>
        </p:nvSpPr>
        <p:spPr>
          <a:xfrm>
            <a:off x="6096000" y="2111829"/>
            <a:ext cx="1665514" cy="250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0D7B3-9C36-F04F-A9B2-8A463D2DA2A9}"/>
              </a:ext>
            </a:extLst>
          </p:cNvPr>
          <p:cNvSpPr/>
          <p:nvPr/>
        </p:nvSpPr>
        <p:spPr>
          <a:xfrm>
            <a:off x="6825342" y="3632654"/>
            <a:ext cx="1317172" cy="250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386C-31DD-9842-82B4-8AC74383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037E-21BF-AB42-994B-500AE43F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prototype scope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4737EF-2F64-3D43-9A78-B0485D41163E}"/>
              </a:ext>
            </a:extLst>
          </p:cNvPr>
          <p:cNvGrpSpPr/>
          <p:nvPr/>
        </p:nvGrpSpPr>
        <p:grpSpPr>
          <a:xfrm>
            <a:off x="1447799" y="2819398"/>
            <a:ext cx="9674026" cy="3021694"/>
            <a:chOff x="1850571" y="2808513"/>
            <a:chExt cx="9674026" cy="3021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4F0C39-F382-134D-AB2C-95D940DA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250" y="3429000"/>
              <a:ext cx="3591888" cy="2401207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5AF2B0F-9A88-B743-B08E-E3BC46502C8B}"/>
                </a:ext>
              </a:extLst>
            </p:cNvPr>
            <p:cNvSpPr/>
            <p:nvPr/>
          </p:nvSpPr>
          <p:spPr>
            <a:xfrm>
              <a:off x="4953001" y="3537857"/>
              <a:ext cx="359228" cy="2721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88241-8324-C34A-857E-67A45FA534A5}"/>
                </a:ext>
              </a:extLst>
            </p:cNvPr>
            <p:cNvSpPr txBox="1"/>
            <p:nvPr/>
          </p:nvSpPr>
          <p:spPr>
            <a:xfrm>
              <a:off x="1850571" y="29718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name </a:t>
              </a:r>
              <a:r>
                <a:rPr lang="en-US" dirty="0">
                  <a:solidFill>
                    <a:srgbClr val="FF0000"/>
                  </a:solidFill>
                </a:rPr>
                <a:t>f </a:t>
              </a:r>
              <a:r>
                <a:rPr lang="en-US" dirty="0"/>
                <a:t>in file scope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1A70E3-8A51-B14F-B1BC-117101998A6C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831771" y="3294966"/>
              <a:ext cx="1121230" cy="37896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5E296A-E842-EB48-A6EF-5C6DCA62583E}"/>
                </a:ext>
              </a:extLst>
            </p:cNvPr>
            <p:cNvSpPr/>
            <p:nvPr/>
          </p:nvSpPr>
          <p:spPr>
            <a:xfrm>
              <a:off x="5388429" y="3537857"/>
              <a:ext cx="2275114" cy="27214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BE6B4-F240-FA4F-A8D4-2C3F0D2FC288}"/>
                </a:ext>
              </a:extLst>
            </p:cNvPr>
            <p:cNvSpPr txBox="1"/>
            <p:nvPr/>
          </p:nvSpPr>
          <p:spPr>
            <a:xfrm>
              <a:off x="8719456" y="2808513"/>
              <a:ext cx="280514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</a:t>
              </a:r>
              <a:r>
                <a:rPr lang="en-US" dirty="0">
                  <a:solidFill>
                    <a:srgbClr val="00B050"/>
                  </a:solidFill>
                </a:rPr>
                <a:t>f</a:t>
              </a:r>
              <a:r>
                <a:rPr lang="en-US" dirty="0"/>
                <a:t>, and array </a:t>
              </a:r>
              <a:r>
                <a:rPr lang="en-US" dirty="0">
                  <a:solidFill>
                    <a:srgbClr val="00B050"/>
                  </a:solidFill>
                </a:rPr>
                <a:t>a[f]</a:t>
              </a:r>
              <a:r>
                <a:rPr lang="en-US" dirty="0"/>
                <a:t> in function prototype scope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In function prototype scope, the function name </a:t>
              </a:r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dirty="0"/>
                <a:t> from file scope is hidden, formal parameter </a:t>
              </a:r>
              <a:r>
                <a:rPr lang="en-US" dirty="0">
                  <a:solidFill>
                    <a:srgbClr val="00B050"/>
                  </a:solidFill>
                </a:rPr>
                <a:t>f</a:t>
              </a:r>
              <a:r>
                <a:rPr lang="en-US" dirty="0"/>
                <a:t> is used to form its second parameter </a:t>
              </a:r>
              <a:r>
                <a:rPr lang="en-US" dirty="0">
                  <a:solidFill>
                    <a:srgbClr val="00B050"/>
                  </a:solidFill>
                </a:rPr>
                <a:t>a[f]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65A373-6355-F547-858B-BBA0AB7F59C0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 flipV="1">
              <a:off x="7663543" y="3673929"/>
              <a:ext cx="1055913" cy="427246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1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A7A0-05FA-9449-9642-18C24AE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void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8BCA-6E55-F04A-BB2E-E7940AD9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with no input: use void in its parameter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with no return: use void in return type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2D75E-F5BB-0F49-BFCD-BCDE6082E054}"/>
              </a:ext>
            </a:extLst>
          </p:cNvPr>
          <p:cNvGrpSpPr/>
          <p:nvPr/>
        </p:nvGrpSpPr>
        <p:grpSpPr>
          <a:xfrm>
            <a:off x="4443273" y="2714560"/>
            <a:ext cx="3490650" cy="1263584"/>
            <a:chOff x="3384711" y="3429000"/>
            <a:chExt cx="4695032" cy="16995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BA1F46-5E7D-3741-831B-5A45E1CA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711" y="3429000"/>
              <a:ext cx="4695032" cy="1699559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2B36807-0661-F841-A771-F5129665C50D}"/>
                </a:ext>
              </a:extLst>
            </p:cNvPr>
            <p:cNvSpPr/>
            <p:nvPr/>
          </p:nvSpPr>
          <p:spPr>
            <a:xfrm>
              <a:off x="4664597" y="3429000"/>
              <a:ext cx="682907" cy="3790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419968-B004-D64A-A3C4-73883E7D2E08}"/>
              </a:ext>
            </a:extLst>
          </p:cNvPr>
          <p:cNvGrpSpPr/>
          <p:nvPr/>
        </p:nvGrpSpPr>
        <p:grpSpPr>
          <a:xfrm>
            <a:off x="4443273" y="5185248"/>
            <a:ext cx="3490650" cy="1334245"/>
            <a:chOff x="3893997" y="5177234"/>
            <a:chExt cx="3490650" cy="13342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F83B34-89C3-4549-A3E3-7D78346B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3997" y="5184774"/>
              <a:ext cx="3490650" cy="1326705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F96CF2-989C-D546-9B90-2265AB4E9204}"/>
                </a:ext>
              </a:extLst>
            </p:cNvPr>
            <p:cNvSpPr/>
            <p:nvPr/>
          </p:nvSpPr>
          <p:spPr>
            <a:xfrm>
              <a:off x="3893997" y="5177234"/>
              <a:ext cx="507726" cy="2818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79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Functions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Prototype</a:t>
            </a:r>
          </a:p>
          <a:p>
            <a:r>
              <a:rPr lang="en-US" dirty="0"/>
              <a:t>Passing by value (vs passing by reference)</a:t>
            </a:r>
          </a:p>
          <a:p>
            <a:r>
              <a:rPr lang="en-US" dirty="0"/>
              <a:t>Function related implicit type casting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prototype scope</a:t>
            </a:r>
          </a:p>
          <a:p>
            <a:r>
              <a:rPr lang="en-US" dirty="0"/>
              <a:t>Function call stack</a:t>
            </a:r>
          </a:p>
          <a:p>
            <a:r>
              <a:rPr lang="en-US" dirty="0"/>
              <a:t>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EDE-AE56-D147-B8C0-3F30EC73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BEED-F38E-F443-B644-4C24473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1689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Function call stack</a:t>
            </a:r>
          </a:p>
          <a:p>
            <a:pPr lvl="1"/>
            <a:r>
              <a:rPr lang="en-US" sz="1800" dirty="0"/>
              <a:t>Also referred as </a:t>
            </a:r>
            <a:r>
              <a:rPr lang="en-US" sz="1800" i="1" dirty="0"/>
              <a:t>the stack</a:t>
            </a:r>
            <a:r>
              <a:rPr lang="en-US" sz="1800" dirty="0"/>
              <a:t>, </a:t>
            </a:r>
            <a:r>
              <a:rPr lang="en-US" sz="1800" i="1" dirty="0"/>
              <a:t>call stack</a:t>
            </a:r>
            <a:r>
              <a:rPr lang="en-US" sz="1800" dirty="0"/>
              <a:t>, </a:t>
            </a:r>
            <a:r>
              <a:rPr lang="en-US" sz="1800" i="1" dirty="0"/>
              <a:t>execution stack</a:t>
            </a:r>
            <a:r>
              <a:rPr lang="en-US" sz="1800" dirty="0"/>
              <a:t>, or </a:t>
            </a:r>
            <a:r>
              <a:rPr lang="en-US" sz="1800" i="1" dirty="0"/>
              <a:t>machine stack</a:t>
            </a:r>
          </a:p>
          <a:p>
            <a:pPr lvl="1"/>
            <a:r>
              <a:rPr lang="en-US" sz="1800" dirty="0"/>
              <a:t>Call stack is a dynamic data structure maintained inside the RAM memory by the Operating System</a:t>
            </a:r>
          </a:p>
          <a:p>
            <a:pPr lvl="1"/>
            <a:r>
              <a:rPr lang="en-US" sz="1800" dirty="0"/>
              <a:t>Primary task of Function Call Stack in C is to manage the function calls and how they pass parameters to each other</a:t>
            </a:r>
          </a:p>
          <a:p>
            <a:r>
              <a:rPr lang="en-US" sz="2000" dirty="0"/>
              <a:t>Stack frame</a:t>
            </a:r>
          </a:p>
          <a:p>
            <a:pPr lvl="1"/>
            <a:r>
              <a:rPr lang="en-US" sz="1800" dirty="0"/>
              <a:t>Each </a:t>
            </a:r>
            <a:r>
              <a:rPr lang="en-US" sz="1800" b="1" dirty="0">
                <a:solidFill>
                  <a:srgbClr val="00B050"/>
                </a:solidFill>
              </a:rPr>
              <a:t>function call</a:t>
            </a:r>
            <a:r>
              <a:rPr lang="en-US" sz="1800" dirty="0"/>
              <a:t> creates a new stack frame</a:t>
            </a:r>
          </a:p>
          <a:p>
            <a:pPr lvl="1"/>
            <a:r>
              <a:rPr lang="en-US" sz="1800" dirty="0"/>
              <a:t>Contains the function call’s parameter and local variable values</a:t>
            </a:r>
          </a:p>
          <a:p>
            <a:pPr lvl="1"/>
            <a:r>
              <a:rPr lang="en-US" sz="1800" dirty="0"/>
              <a:t>The stack frame on top of the call stack is called </a:t>
            </a:r>
            <a:r>
              <a:rPr lang="en-US" sz="1800" i="1" dirty="0"/>
              <a:t>active frame</a:t>
            </a:r>
            <a:r>
              <a:rPr lang="en-US" sz="1800" dirty="0"/>
              <a:t> or </a:t>
            </a:r>
            <a:r>
              <a:rPr lang="en-US" sz="1800" i="1" dirty="0"/>
              <a:t>activate record</a:t>
            </a:r>
            <a:r>
              <a:rPr lang="en-US" sz="1800" dirty="0"/>
              <a:t>, representing the function that’s currently executing</a:t>
            </a:r>
          </a:p>
          <a:p>
            <a:pPr lvl="1"/>
            <a:r>
              <a:rPr lang="en-US" sz="1800" dirty="0"/>
              <a:t>When a function returns, its stack frame (active frame) is popped out of the stack, leaving its caller’s frame on top of the call stack (becomes the new active frame)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5BAEF-A888-7349-8348-CBD584E8861C}"/>
              </a:ext>
            </a:extLst>
          </p:cNvPr>
          <p:cNvGrpSpPr/>
          <p:nvPr/>
        </p:nvGrpSpPr>
        <p:grpSpPr>
          <a:xfrm>
            <a:off x="7809889" y="1234010"/>
            <a:ext cx="3648086" cy="5258865"/>
            <a:chOff x="7636266" y="1425515"/>
            <a:chExt cx="3556453" cy="5151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19762F-20B0-C540-AA3D-86D0C21C6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266" y="1425515"/>
              <a:ext cx="3556453" cy="46634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B380B3-9D36-D349-B728-FCB304F99C34}"/>
                </a:ext>
              </a:extLst>
            </p:cNvPr>
            <p:cNvSpPr txBox="1"/>
            <p:nvPr/>
          </p:nvSpPr>
          <p:spPr>
            <a:xfrm>
              <a:off x="8275899" y="6176963"/>
              <a:ext cx="2581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D23433-31CE-DE4F-9606-6C85231673F1}"/>
              </a:ext>
            </a:extLst>
          </p:cNvPr>
          <p:cNvSpPr/>
          <p:nvPr/>
        </p:nvSpPr>
        <p:spPr>
          <a:xfrm>
            <a:off x="8183301" y="4629873"/>
            <a:ext cx="3274674" cy="1099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2907F17-4894-86E9-DF2C-BA0C68B0EB74}"/>
              </a:ext>
            </a:extLst>
          </p:cNvPr>
          <p:cNvSpPr/>
          <p:nvPr/>
        </p:nvSpPr>
        <p:spPr>
          <a:xfrm>
            <a:off x="7556643" y="1690688"/>
            <a:ext cx="446926" cy="4393743"/>
          </a:xfrm>
          <a:prstGeom prst="rightBrace">
            <a:avLst>
              <a:gd name="adj1" fmla="val 8333"/>
              <a:gd name="adj2" fmla="val 7794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18" y="2341900"/>
            <a:ext cx="4686300" cy="4279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274298-F9E7-CF4E-993C-B7C5BBC61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63" y="3846850"/>
            <a:ext cx="3022600" cy="1270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1608FF-AF82-1646-99D4-CE8882368DA5}"/>
              </a:ext>
            </a:extLst>
          </p:cNvPr>
          <p:cNvCxnSpPr>
            <a:stCxn id="32" idx="3"/>
            <a:endCxn id="40" idx="1"/>
          </p:cNvCxnSpPr>
          <p:nvPr/>
        </p:nvCxnSpPr>
        <p:spPr>
          <a:xfrm>
            <a:off x="5863118" y="4481850"/>
            <a:ext cx="9659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9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0734D-DE1A-9A45-B923-1A1AA78BC5C3}"/>
              </a:ext>
            </a:extLst>
          </p:cNvPr>
          <p:cNvSpPr txBox="1"/>
          <p:nvPr/>
        </p:nvSpPr>
        <p:spPr>
          <a:xfrm>
            <a:off x="1782501" y="4803308"/>
            <a:ext cx="330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step: before entering main()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61AFD-F18B-ED48-96F2-77ACF0CC4606}"/>
              </a:ext>
            </a:extLst>
          </p:cNvPr>
          <p:cNvSpPr txBox="1"/>
          <p:nvPr/>
        </p:nvSpPr>
        <p:spPr>
          <a:xfrm>
            <a:off x="7850530" y="756894"/>
            <a:ext cx="40482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 visualization of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() stack frames are omitted in the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81943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DE6FEC-F786-A342-B55B-51B4F62A4F0C}"/>
              </a:ext>
            </a:extLst>
          </p:cNvPr>
          <p:cNvSpPr/>
          <p:nvPr/>
        </p:nvSpPr>
        <p:spPr>
          <a:xfrm>
            <a:off x="753314" y="5167312"/>
            <a:ext cx="759106" cy="185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0734D-DE1A-9A45-B923-1A1AA78BC5C3}"/>
              </a:ext>
            </a:extLst>
          </p:cNvPr>
          <p:cNvSpPr txBox="1"/>
          <p:nvPr/>
        </p:nvSpPr>
        <p:spPr>
          <a:xfrm>
            <a:off x="2152093" y="4983176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D49F50-88F5-7C44-B614-55E2CC82221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512420" y="5167842"/>
            <a:ext cx="639673" cy="920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5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AE074C7-10D0-674D-981E-5EA08256A4F5}"/>
              </a:ext>
            </a:extLst>
          </p:cNvPr>
          <p:cNvSpPr/>
          <p:nvPr/>
        </p:nvSpPr>
        <p:spPr>
          <a:xfrm>
            <a:off x="752354" y="5361779"/>
            <a:ext cx="4335260" cy="240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2B21B-C8E3-734A-9A33-B3D97B64DFA1}"/>
              </a:ext>
            </a:extLst>
          </p:cNvPr>
          <p:cNvSpPr txBox="1"/>
          <p:nvPr/>
        </p:nvSpPr>
        <p:spPr>
          <a:xfrm>
            <a:off x="2639967" y="479798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96D91-9CAC-1D49-802F-FDEB9379FD1D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919984" y="5167312"/>
            <a:ext cx="547573" cy="19446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3ACA7B-6EB0-5A42-B9D3-3DAE2F3DF511}"/>
              </a:ext>
            </a:extLst>
          </p:cNvPr>
          <p:cNvSpPr/>
          <p:nvPr/>
        </p:nvSpPr>
        <p:spPr>
          <a:xfrm>
            <a:off x="752354" y="5637393"/>
            <a:ext cx="694481" cy="242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4EB25-FD7D-314A-A15C-985D94E26C97}"/>
              </a:ext>
            </a:extLst>
          </p:cNvPr>
          <p:cNvSpPr txBox="1"/>
          <p:nvPr/>
        </p:nvSpPr>
        <p:spPr>
          <a:xfrm>
            <a:off x="2639967" y="479798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3D7258-3559-A041-AF7A-82277F2CD3A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099595" y="5167312"/>
            <a:ext cx="2367962" cy="47008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6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DB078C-1277-9F4D-BB23-E4605FE59A25}"/>
              </a:ext>
            </a:extLst>
          </p:cNvPr>
          <p:cNvSpPr/>
          <p:nvPr/>
        </p:nvSpPr>
        <p:spPr>
          <a:xfrm>
            <a:off x="800652" y="3902753"/>
            <a:ext cx="4142955" cy="193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4842B-9115-2A4B-80A5-B8D49C1295A1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59889F-3119-9744-8D17-D0D074F3A704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872130" y="3432672"/>
            <a:ext cx="643725" cy="47008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36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9C05629-E078-1D49-940C-E88F179FC553}"/>
                </a:ext>
              </a:extLst>
            </p:cNvPr>
            <p:cNvSpPr/>
            <p:nvPr/>
          </p:nvSpPr>
          <p:spPr>
            <a:xfrm>
              <a:off x="7721278" y="4028642"/>
              <a:ext cx="1964816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bar()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9F42A83-5FA0-084D-860A-55AC8C13E373}"/>
              </a:ext>
            </a:extLst>
          </p:cNvPr>
          <p:cNvSpPr/>
          <p:nvPr/>
        </p:nvSpPr>
        <p:spPr>
          <a:xfrm>
            <a:off x="800652" y="4146264"/>
            <a:ext cx="634609" cy="228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50511-F21A-7C4B-8712-D9CC3E370BF6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A24672-19E3-334A-A468-B9C243ECE69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117957" y="3432672"/>
            <a:ext cx="2397898" cy="7135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2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9C05629-E078-1D49-940C-E88F179FC553}"/>
                </a:ext>
              </a:extLst>
            </p:cNvPr>
            <p:cNvSpPr/>
            <p:nvPr/>
          </p:nvSpPr>
          <p:spPr>
            <a:xfrm>
              <a:off x="7721278" y="4028642"/>
              <a:ext cx="1964816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bar()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2F1CF9-FCDB-C54C-B053-A24E72B88BA9}"/>
              </a:ext>
            </a:extLst>
          </p:cNvPr>
          <p:cNvSpPr/>
          <p:nvPr/>
        </p:nvSpPr>
        <p:spPr>
          <a:xfrm>
            <a:off x="817380" y="2882096"/>
            <a:ext cx="2104621" cy="276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7C09D-8E3D-A34F-BFE7-2945E528DEBB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E64A04-4861-E949-BB36-4CF9B04B7461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1869691" y="3159092"/>
            <a:ext cx="818574" cy="8891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46FF6D9-69DA-CD45-A942-E56DF50716E3}"/>
              </a:ext>
            </a:extLst>
          </p:cNvPr>
          <p:cNvSpPr/>
          <p:nvPr/>
        </p:nvSpPr>
        <p:spPr>
          <a:xfrm>
            <a:off x="775330" y="3109508"/>
            <a:ext cx="841462" cy="3194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0DC5-C5D7-AE4E-821A-C399A7FE3CB2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D81B63-FBF7-F248-AE23-049EB7FDD670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1616792" y="3248006"/>
            <a:ext cx="1071473" cy="2124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FA9F-CDBD-6E4B-9812-7B45A37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D07E-5F97-1843-A7AD-47E5C6E8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function is a C language construct that associates</a:t>
            </a:r>
            <a:endParaRPr lang="en-US" altLang="zh-CN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compound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(the function body) with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(the function name)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Every C program begins execution from 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main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which either terminates, or invokes other, user-defined or library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01798-D80D-8D44-B377-94CA715F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306765"/>
            <a:ext cx="7505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9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E5AB9E-C093-C04D-93B1-896672D4DE1C}"/>
              </a:ext>
            </a:extLst>
          </p:cNvPr>
          <p:cNvSpPr/>
          <p:nvPr/>
        </p:nvSpPr>
        <p:spPr>
          <a:xfrm>
            <a:off x="790912" y="4324449"/>
            <a:ext cx="409308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8A05C-C51D-3544-B9F8-3A9D111A49C4}"/>
              </a:ext>
            </a:extLst>
          </p:cNvPr>
          <p:cNvSpPr txBox="1"/>
          <p:nvPr/>
        </p:nvSpPr>
        <p:spPr>
          <a:xfrm>
            <a:off x="3040316" y="342900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670AD-3024-7248-B800-836878863C58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2837454" y="3613666"/>
            <a:ext cx="202862" cy="7107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2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69CD5A-D06E-B04C-99BD-2FE7A813E2BE}"/>
              </a:ext>
            </a:extLst>
          </p:cNvPr>
          <p:cNvSpPr/>
          <p:nvPr/>
        </p:nvSpPr>
        <p:spPr>
          <a:xfrm>
            <a:off x="790912" y="4595802"/>
            <a:ext cx="817969" cy="346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95DCC-C4E2-8C4B-B035-ECFE309BC8BD}"/>
              </a:ext>
            </a:extLst>
          </p:cNvPr>
          <p:cNvSpPr txBox="1"/>
          <p:nvPr/>
        </p:nvSpPr>
        <p:spPr>
          <a:xfrm>
            <a:off x="3040316" y="342900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75402-9F0C-6649-926F-BC31D1F9CFCF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1199897" y="3613666"/>
            <a:ext cx="1840419" cy="9821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4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in main(), after calling foo()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0BACF2-E259-8147-9E84-9EB596229841}"/>
              </a:ext>
            </a:extLst>
          </p:cNvPr>
          <p:cNvSpPr/>
          <p:nvPr/>
        </p:nvSpPr>
        <p:spPr>
          <a:xfrm>
            <a:off x="790912" y="5873229"/>
            <a:ext cx="4186202" cy="303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BE63B-DDFF-994A-BDD1-2C75052A409A}"/>
              </a:ext>
            </a:extLst>
          </p:cNvPr>
          <p:cNvSpPr txBox="1"/>
          <p:nvPr/>
        </p:nvSpPr>
        <p:spPr>
          <a:xfrm>
            <a:off x="3040316" y="4794811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5141AA-2CD5-284E-90A1-45D78AF6ED7C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2884013" y="4979477"/>
            <a:ext cx="156303" cy="89375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2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in main(), after calling foo()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E60CC8-A13F-B04B-B2E2-066CCDBDD6EF}"/>
              </a:ext>
            </a:extLst>
          </p:cNvPr>
          <p:cNvSpPr/>
          <p:nvPr/>
        </p:nvSpPr>
        <p:spPr>
          <a:xfrm>
            <a:off x="768203" y="6124584"/>
            <a:ext cx="956425" cy="2183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1976C-B41E-1644-AB1B-78931C73D4AA}"/>
              </a:ext>
            </a:extLst>
          </p:cNvPr>
          <p:cNvSpPr txBox="1"/>
          <p:nvPr/>
        </p:nvSpPr>
        <p:spPr>
          <a:xfrm>
            <a:off x="3040316" y="4794811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DECA69-28A2-0048-9390-2AB1A96B73E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1246416" y="4979477"/>
            <a:ext cx="1793900" cy="11451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5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6737-9EAF-1B45-B933-1C6B22FD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8EB9-C91D-8A4D-8554-CE594CDB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function body, it make function call(s) to itself</a:t>
            </a:r>
          </a:p>
          <a:p>
            <a:r>
              <a:rPr lang="en-US" dirty="0"/>
              <a:t>Typically consists of</a:t>
            </a:r>
          </a:p>
          <a:p>
            <a:pPr lvl="1"/>
            <a:r>
              <a:rPr lang="en-US" dirty="0"/>
              <a:t>Base case</a:t>
            </a:r>
          </a:p>
          <a:p>
            <a:pPr lvl="2"/>
            <a:r>
              <a:rPr lang="en-US" dirty="0"/>
              <a:t>Make no more function call to itself and return to its caller</a:t>
            </a:r>
          </a:p>
          <a:p>
            <a:pPr lvl="1"/>
            <a:r>
              <a:rPr lang="en-US" dirty="0"/>
              <a:t>Recursive case</a:t>
            </a:r>
          </a:p>
          <a:p>
            <a:pPr lvl="2"/>
            <a:r>
              <a:rPr lang="en-US" dirty="0"/>
              <a:t>statement that makes new a function call to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EC28C8-CCA1-144B-A926-01E3B734A249}"/>
                  </a:ext>
                </a:extLst>
              </p:cNvPr>
              <p:cNvSpPr txBox="1"/>
              <p:nvPr/>
            </p:nvSpPr>
            <p:spPr>
              <a:xfrm>
                <a:off x="6757126" y="4731861"/>
                <a:ext cx="48753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=2∗2∗2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power(2,3)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power(2,2)</a:t>
                </a:r>
                <a:r>
                  <a:rPr lang="en-US" dirty="0">
                    <a:latin typeface="+mj-lt"/>
                  </a:rPr>
                  <a:t>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power(2,1)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power(2, 0)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(base case, exponent==0)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en-US" dirty="0">
                    <a:latin typeface="+mj-lt"/>
                  </a:rPr>
                  <a:t> = 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EC28C8-CCA1-144B-A926-01E3B734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126" y="4731861"/>
                <a:ext cx="4875349" cy="1754326"/>
              </a:xfrm>
              <a:prstGeom prst="rect">
                <a:avLst/>
              </a:prstGeom>
              <a:blipFill>
                <a:blip r:embed="rId3"/>
                <a:stretch>
                  <a:fillRect l="-77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oogle Shape;159;p23">
            <a:extLst>
              <a:ext uri="{FF2B5EF4-FFF2-40B4-BE49-F238E27FC236}">
                <a16:creationId xmlns:a16="http://schemas.microsoft.com/office/drawing/2014/main" id="{0D954687-7887-1D4B-B130-975AF579CBB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5434875" y="5470525"/>
            <a:ext cx="1322251" cy="138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4E22145-A45B-9747-B53A-65CC5BB4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75" y="4435475"/>
            <a:ext cx="4318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45C26B-537D-F948-866F-2C0F28A7541E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6867193" y="3820387"/>
            <a:ext cx="3035914" cy="2998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8" cy="3637047"/>
              <a:chOff x="6271257" y="2676649"/>
              <a:chExt cx="5961028" cy="36370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C67B403-BA75-2647-AEA5-1CAEDC4A15AF}"/>
                  </a:ext>
                </a:extLst>
              </p:cNvPr>
              <p:cNvCxnSpPr>
                <a:cxnSpLocks/>
                <a:stCxn id="59" idx="3"/>
                <a:endCxn id="56" idx="1"/>
              </p:cNvCxnSpPr>
              <p:nvPr/>
            </p:nvCxnSpPr>
            <p:spPr>
              <a:xfrm flipV="1">
                <a:off x="8352147" y="4260046"/>
                <a:ext cx="2247205" cy="179029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8" cy="3637047"/>
                <a:chOff x="6347457" y="2476609"/>
                <a:chExt cx="5961028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BFED608-9E97-A048-9120-6DB0295274E5}"/>
                    </a:ext>
                  </a:extLst>
                </p:cNvPr>
                <p:cNvGrpSpPr/>
                <p:nvPr/>
              </p:nvGrpSpPr>
              <p:grpSpPr>
                <a:xfrm>
                  <a:off x="10675551" y="2944157"/>
                  <a:ext cx="1632934" cy="2231697"/>
                  <a:chOff x="10558930" y="2691413"/>
                  <a:chExt cx="1632934" cy="223169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06F45D0-E75F-3E44-B77E-13632167D472}"/>
                      </a:ext>
                    </a:extLst>
                  </p:cNvPr>
                  <p:cNvSpPr/>
                  <p:nvPr/>
                </p:nvSpPr>
                <p:spPr>
                  <a:xfrm>
                    <a:off x="10558931" y="2691413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result = 1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0</a:t>
                    </a: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5504595-9EFD-9445-858E-BBBC9D1DC531}"/>
                      </a:ext>
                    </a:extLst>
                  </p:cNvPr>
                  <p:cNvSpPr/>
                  <p:nvPr/>
                </p:nvSpPr>
                <p:spPr>
                  <a:xfrm>
                    <a:off x="10558931" y="3435312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1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C9B3365-CB8C-8943-899C-EEAD860EEB16}"/>
                      </a:ext>
                    </a:extLst>
                  </p:cNvPr>
                  <p:cNvSpPr/>
                  <p:nvPr/>
                </p:nvSpPr>
                <p:spPr>
                  <a:xfrm>
                    <a:off x="10558930" y="4179211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2</a:t>
                    </a: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2B557A4-2752-EC4F-B5C5-55E1C7AC742A}"/>
              </a:ext>
            </a:extLst>
          </p:cNvPr>
          <p:cNvSpPr txBox="1"/>
          <p:nvPr/>
        </p:nvSpPr>
        <p:spPr>
          <a:xfrm>
            <a:off x="9285308" y="722420"/>
            <a:ext cx="275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stack frame for caller of power(3,3), i.e., the main function is omitted</a:t>
            </a:r>
          </a:p>
        </p:txBody>
      </p:sp>
    </p:spTree>
    <p:extLst>
      <p:ext uri="{BB962C8B-B14F-4D97-AF65-F5344CB8AC3E}">
        <p14:creationId xmlns:p14="http://schemas.microsoft.com/office/powerpoint/2010/main" val="9135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8" cy="3637047"/>
              <a:chOff x="6271257" y="2676649"/>
              <a:chExt cx="5961028" cy="36370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C67B403-BA75-2647-AEA5-1CAEDC4A15AF}"/>
                  </a:ext>
                </a:extLst>
              </p:cNvPr>
              <p:cNvCxnSpPr>
                <a:cxnSpLocks/>
                <a:stCxn id="59" idx="3"/>
                <a:endCxn id="56" idx="1"/>
              </p:cNvCxnSpPr>
              <p:nvPr/>
            </p:nvCxnSpPr>
            <p:spPr>
              <a:xfrm flipV="1">
                <a:off x="8352147" y="4260046"/>
                <a:ext cx="2247205" cy="179029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8" cy="3637047"/>
                <a:chOff x="6347457" y="2476609"/>
                <a:chExt cx="5961028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BFED608-9E97-A048-9120-6DB0295274E5}"/>
                    </a:ext>
                  </a:extLst>
                </p:cNvPr>
                <p:cNvGrpSpPr/>
                <p:nvPr/>
              </p:nvGrpSpPr>
              <p:grpSpPr>
                <a:xfrm>
                  <a:off x="10675551" y="3688056"/>
                  <a:ext cx="1632934" cy="1487798"/>
                  <a:chOff x="10558930" y="3435312"/>
                  <a:chExt cx="1632934" cy="148779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5504595-9EFD-9445-858E-BBBC9D1DC531}"/>
                      </a:ext>
                    </a:extLst>
                  </p:cNvPr>
                  <p:cNvSpPr/>
                  <p:nvPr/>
                </p:nvSpPr>
                <p:spPr>
                  <a:xfrm>
                    <a:off x="10558931" y="3435312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result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1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C9B3365-CB8C-8943-899C-EEAD860EEB16}"/>
                      </a:ext>
                    </a:extLst>
                  </p:cNvPr>
                  <p:cNvSpPr/>
                  <p:nvPr/>
                </p:nvSpPr>
                <p:spPr>
                  <a:xfrm>
                    <a:off x="10558930" y="4179211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2</a:t>
                    </a: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</p:spTree>
    <p:extLst>
      <p:ext uri="{BB962C8B-B14F-4D97-AF65-F5344CB8AC3E}">
        <p14:creationId xmlns:p14="http://schemas.microsoft.com/office/powerpoint/2010/main" val="178989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7" cy="3637047"/>
              <a:chOff x="6271257" y="2676649"/>
              <a:chExt cx="5961027" cy="3637047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7" cy="3637047"/>
                <a:chOff x="6347457" y="2476609"/>
                <a:chExt cx="5961027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C9B3365-CB8C-8943-899C-EEAD860EEB16}"/>
                    </a:ext>
                  </a:extLst>
                </p:cNvPr>
                <p:cNvSpPr/>
                <p:nvPr/>
              </p:nvSpPr>
              <p:spPr>
                <a:xfrm>
                  <a:off x="10675551" y="4431955"/>
                  <a:ext cx="1632933" cy="7438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result = 9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base = 3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exponent = 2</a:t>
                  </a:r>
                </a:p>
              </p:txBody>
            </p: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4269552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710071" cy="3637047"/>
              <a:chOff x="6271257" y="2676649"/>
              <a:chExt cx="5710071" cy="36370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710071" cy="3637047"/>
                <a:chOff x="6347457" y="2476609"/>
                <a:chExt cx="5710071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result = 27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961C1-42CB-2641-8D5A-75D3DF59EC22}"/>
              </a:ext>
            </a:extLst>
          </p:cNvPr>
          <p:cNvSpPr txBox="1"/>
          <p:nvPr/>
        </p:nvSpPr>
        <p:spPr>
          <a:xfrm>
            <a:off x="7201612" y="5669657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9</a:t>
            </a:r>
          </a:p>
        </p:txBody>
      </p:sp>
    </p:spTree>
    <p:extLst>
      <p:ext uri="{BB962C8B-B14F-4D97-AF65-F5344CB8AC3E}">
        <p14:creationId xmlns:p14="http://schemas.microsoft.com/office/powerpoint/2010/main" val="413097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3AB0C39-EC6A-244C-B7AE-B9512D4B0256}"/>
                </a:ext>
              </a:extLst>
            </p:cNvPr>
            <p:cNvGrpSpPr/>
            <p:nvPr/>
          </p:nvGrpSpPr>
          <p:grpSpPr>
            <a:xfrm>
              <a:off x="5933828" y="2980889"/>
              <a:ext cx="5710071" cy="3637047"/>
              <a:chOff x="6347457" y="2476609"/>
              <a:chExt cx="5710071" cy="363704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A0A63FF-5CF0-D146-8571-9E050E9E6D0C}"/>
                  </a:ext>
                </a:extLst>
              </p:cNvPr>
              <p:cNvGrpSpPr/>
              <p:nvPr/>
            </p:nvGrpSpPr>
            <p:grpSpPr>
              <a:xfrm>
                <a:off x="6347457" y="2944157"/>
                <a:ext cx="3718410" cy="3169499"/>
                <a:chOff x="6311598" y="2159745"/>
                <a:chExt cx="3718410" cy="3169499"/>
              </a:xfrm>
            </p:grpSpPr>
            <p:sp>
              <p:nvSpPr>
                <p:cNvPr id="58" name="Rectangle: Rounded Corners 7">
                  <a:extLst>
                    <a:ext uri="{FF2B5EF4-FFF2-40B4-BE49-F238E27FC236}">
                      <a16:creationId xmlns:a16="http://schemas.microsoft.com/office/drawing/2014/main" id="{88BAC31C-8086-4748-84AA-610F101DEEB6}"/>
                    </a:ext>
                  </a:extLst>
                </p:cNvPr>
                <p:cNvSpPr/>
                <p:nvPr/>
              </p:nvSpPr>
              <p:spPr>
                <a:xfrm>
                  <a:off x="6311598" y="2638325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Power(3,0)</a:t>
                  </a:r>
                </a:p>
              </p:txBody>
            </p:sp>
            <p:sp>
              <p:nvSpPr>
                <p:cNvPr id="59" name="Rectangle: Rounded Corners 8">
                  <a:extLst>
                    <a:ext uri="{FF2B5EF4-FFF2-40B4-BE49-F238E27FC236}">
                      <a16:creationId xmlns:a16="http://schemas.microsoft.com/office/drawing/2014/main" id="{5E435B74-05DF-EC4E-B308-AC1168393C37}"/>
                    </a:ext>
                  </a:extLst>
                </p:cNvPr>
                <p:cNvSpPr/>
                <p:nvPr/>
              </p:nvSpPr>
              <p:spPr>
                <a:xfrm>
                  <a:off x="7100307" y="3261439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Power(3,1)</a:t>
                  </a:r>
                </a:p>
              </p:txBody>
            </p:sp>
            <p:sp>
              <p:nvSpPr>
                <p:cNvPr id="60" name="Rectangle: Rounded Corners 9">
                  <a:extLst>
                    <a:ext uri="{FF2B5EF4-FFF2-40B4-BE49-F238E27FC236}">
                      <a16:creationId xmlns:a16="http://schemas.microsoft.com/office/drawing/2014/main" id="{A5EFAA92-0C37-C040-B1A6-4A442C008D9F}"/>
                    </a:ext>
                  </a:extLst>
                </p:cNvPr>
                <p:cNvSpPr/>
                <p:nvPr/>
              </p:nvSpPr>
              <p:spPr>
                <a:xfrm>
                  <a:off x="7900942" y="3884553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Power(3,2)</a:t>
                  </a:r>
                </a:p>
              </p:txBody>
            </p:sp>
            <p:sp>
              <p:nvSpPr>
                <p:cNvPr id="61" name="Rectangle: Rounded Corners 10">
                  <a:extLst>
                    <a:ext uri="{FF2B5EF4-FFF2-40B4-BE49-F238E27FC236}">
                      <a16:creationId xmlns:a16="http://schemas.microsoft.com/office/drawing/2014/main" id="{81775255-9009-A049-8CD8-5D2A203046EE}"/>
                    </a:ext>
                  </a:extLst>
                </p:cNvPr>
                <p:cNvSpPr/>
                <p:nvPr/>
              </p:nvSpPr>
              <p:spPr>
                <a:xfrm>
                  <a:off x="8695141" y="4460521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Power(3,3)</a:t>
                  </a:r>
                </a:p>
              </p:txBody>
            </p:sp>
            <p:cxnSp>
              <p:nvCxnSpPr>
                <p:cNvPr id="62" name="Connector: Curved 11">
                  <a:extLst>
                    <a:ext uri="{FF2B5EF4-FFF2-40B4-BE49-F238E27FC236}">
                      <a16:creationId xmlns:a16="http://schemas.microsoft.com/office/drawing/2014/main" id="{6C54A27A-963B-3B4E-B580-E88353913869}"/>
                    </a:ext>
                  </a:extLst>
                </p:cNvPr>
                <p:cNvCxnSpPr>
                  <a:cxnSpLocks/>
                  <a:stCxn id="59" idx="0"/>
                  <a:endCxn id="58" idx="3"/>
                </p:cNvCxnSpPr>
                <p:nvPr/>
              </p:nvCxnSpPr>
              <p:spPr>
                <a:xfrm rot="16200000" flipV="1">
                  <a:off x="7460124" y="2975164"/>
                  <a:ext cx="429930" cy="142619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Curved 15">
                  <a:extLst>
                    <a:ext uri="{FF2B5EF4-FFF2-40B4-BE49-F238E27FC236}">
                      <a16:creationId xmlns:a16="http://schemas.microsoft.com/office/drawing/2014/main" id="{744E188B-A967-3742-85AA-FDC7BF06AA0F}"/>
                    </a:ext>
                  </a:extLst>
                </p:cNvPr>
                <p:cNvCxnSpPr>
                  <a:cxnSpLocks/>
                  <a:stCxn id="60" idx="0"/>
                  <a:endCxn id="59" idx="3"/>
                </p:cNvCxnSpPr>
                <p:nvPr/>
              </p:nvCxnSpPr>
              <p:spPr>
                <a:xfrm rot="16200000" flipV="1">
                  <a:off x="8254796" y="3592315"/>
                  <a:ext cx="429930" cy="154545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Curved 24">
                  <a:extLst>
                    <a:ext uri="{FF2B5EF4-FFF2-40B4-BE49-F238E27FC236}">
                      <a16:creationId xmlns:a16="http://schemas.microsoft.com/office/drawing/2014/main" id="{9DE4EBDC-2DE7-6949-9CEE-E8A3ED2FD09D}"/>
                    </a:ext>
                  </a:extLst>
                </p:cNvPr>
                <p:cNvCxnSpPr>
                  <a:cxnSpLocks/>
                  <a:stCxn id="61" idx="0"/>
                  <a:endCxn id="60" idx="3"/>
                </p:cNvCxnSpPr>
                <p:nvPr/>
              </p:nvCxnSpPr>
              <p:spPr>
                <a:xfrm rot="16200000" flipV="1">
                  <a:off x="9075786" y="4195074"/>
                  <a:ext cx="382784" cy="148109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Google Shape;247;p23">
                  <a:extLst>
                    <a:ext uri="{FF2B5EF4-FFF2-40B4-BE49-F238E27FC236}">
                      <a16:creationId xmlns:a16="http://schemas.microsoft.com/office/drawing/2014/main" id="{CD88D239-508B-E240-B5EE-7D0E53037437}"/>
                    </a:ext>
                  </a:extLst>
                </p:cNvPr>
                <p:cNvSpPr txBox="1"/>
                <p:nvPr/>
              </p:nvSpPr>
              <p:spPr>
                <a:xfrm>
                  <a:off x="9019495" y="4929165"/>
                  <a:ext cx="1010513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First call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6" name="Connector: Curved 29">
                  <a:extLst>
                    <a:ext uri="{FF2B5EF4-FFF2-40B4-BE49-F238E27FC236}">
                      <a16:creationId xmlns:a16="http://schemas.microsoft.com/office/drawing/2014/main" id="{0EDCC254-7AC9-B548-82F9-3158CAED4127}"/>
                    </a:ext>
                  </a:extLst>
                </p:cNvPr>
                <p:cNvCxnSpPr>
                  <a:cxnSpLocks/>
                  <a:stCxn id="60" idx="2"/>
                  <a:endCxn id="61" idx="1"/>
                </p:cNvCxnSpPr>
                <p:nvPr/>
              </p:nvCxnSpPr>
              <p:spPr>
                <a:xfrm rot="16200000" flipH="1">
                  <a:off x="8429695" y="4388258"/>
                  <a:ext cx="382785" cy="148108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Curved 32">
                  <a:extLst>
                    <a:ext uri="{FF2B5EF4-FFF2-40B4-BE49-F238E27FC236}">
                      <a16:creationId xmlns:a16="http://schemas.microsoft.com/office/drawing/2014/main" id="{D0F07BB2-6789-C148-9026-640976F0CCCB}"/>
                    </a:ext>
                  </a:extLst>
                </p:cNvPr>
                <p:cNvCxnSpPr>
                  <a:cxnSpLocks/>
                  <a:stCxn id="59" idx="2"/>
                  <a:endCxn id="60" idx="1"/>
                </p:cNvCxnSpPr>
                <p:nvPr/>
              </p:nvCxnSpPr>
              <p:spPr>
                <a:xfrm rot="16200000" flipH="1">
                  <a:off x="7608705" y="3785499"/>
                  <a:ext cx="429931" cy="154544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Curved 35">
                  <a:extLst>
                    <a:ext uri="{FF2B5EF4-FFF2-40B4-BE49-F238E27FC236}">
                      <a16:creationId xmlns:a16="http://schemas.microsoft.com/office/drawing/2014/main" id="{C65BAA7F-2633-6445-BB03-8F737BFDCA41}"/>
                    </a:ext>
                  </a:extLst>
                </p:cNvPr>
                <p:cNvCxnSpPr>
                  <a:cxnSpLocks/>
                  <a:stCxn id="58" idx="2"/>
                  <a:endCxn id="59" idx="1"/>
                </p:cNvCxnSpPr>
                <p:nvPr/>
              </p:nvCxnSpPr>
              <p:spPr>
                <a:xfrm rot="16200000" flipH="1">
                  <a:off x="6814033" y="3168348"/>
                  <a:ext cx="429931" cy="142618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Google Shape;247;p23">
                  <a:extLst>
                    <a:ext uri="{FF2B5EF4-FFF2-40B4-BE49-F238E27FC236}">
                      <a16:creationId xmlns:a16="http://schemas.microsoft.com/office/drawing/2014/main" id="{9C96AABA-EC4D-214C-8C44-B85D0C92184A}"/>
                    </a:ext>
                  </a:extLst>
                </p:cNvPr>
                <p:cNvSpPr txBox="1"/>
                <p:nvPr/>
              </p:nvSpPr>
              <p:spPr>
                <a:xfrm>
                  <a:off x="6452431" y="2159745"/>
                  <a:ext cx="1010513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Base case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" name="Google Shape;247;p23">
                <a:extLst>
                  <a:ext uri="{FF2B5EF4-FFF2-40B4-BE49-F238E27FC236}">
                    <a16:creationId xmlns:a16="http://schemas.microsoft.com/office/drawing/2014/main" id="{3DDF83C5-D43B-064E-BDE4-05D9D420094E}"/>
                  </a:ext>
                </a:extLst>
              </p:cNvPr>
              <p:cNvSpPr txBox="1"/>
              <p:nvPr/>
            </p:nvSpPr>
            <p:spPr>
              <a:xfrm>
                <a:off x="10816493" y="2476609"/>
                <a:ext cx="1241035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Call stack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961C1-42CB-2641-8D5A-75D3DF59EC22}"/>
              </a:ext>
            </a:extLst>
          </p:cNvPr>
          <p:cNvSpPr txBox="1"/>
          <p:nvPr/>
        </p:nvSpPr>
        <p:spPr>
          <a:xfrm>
            <a:off x="7201612" y="5669657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D3FB8-1EC7-8743-B1A0-A52670724F5C}"/>
              </a:ext>
            </a:extLst>
          </p:cNvPr>
          <p:cNvSpPr txBox="1"/>
          <p:nvPr/>
        </p:nvSpPr>
        <p:spPr>
          <a:xfrm>
            <a:off x="7491476" y="6403384"/>
            <a:ext cx="787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27</a:t>
            </a:r>
          </a:p>
        </p:txBody>
      </p:sp>
      <p:cxnSp>
        <p:nvCxnSpPr>
          <p:cNvPr id="32" name="Connector: Curved 35">
            <a:extLst>
              <a:ext uri="{FF2B5EF4-FFF2-40B4-BE49-F238E27FC236}">
                <a16:creationId xmlns:a16="http://schemas.microsoft.com/office/drawing/2014/main" id="{FF241738-C13D-5447-A73B-4D4B17610419}"/>
              </a:ext>
            </a:extLst>
          </p:cNvPr>
          <p:cNvCxnSpPr>
            <a:cxnSpLocks/>
            <a:stCxn id="61" idx="2"/>
            <a:endCxn id="30" idx="0"/>
          </p:cNvCxnSpPr>
          <p:nvPr/>
        </p:nvCxnSpPr>
        <p:spPr>
          <a:xfrm rot="5400000">
            <a:off x="8111107" y="5909845"/>
            <a:ext cx="267804" cy="7192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1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4EBA-60D6-4145-8E72-BA58FE0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98EF-B9F7-7B49-A2CE-0ACD4FD2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Functions may accept zero or more </a:t>
            </a:r>
            <a:r>
              <a:rPr lang="en-US" b="0" i="1" dirty="0">
                <a:solidFill>
                  <a:srgbClr val="000000"/>
                </a:solidFill>
                <a:effectLst/>
                <a:latin typeface="DejaVuSans"/>
              </a:rPr>
              <a:t>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which are initialized from the </a:t>
            </a:r>
            <a:r>
              <a:rPr lang="en-US" b="0" i="1" dirty="0">
                <a:solidFill>
                  <a:srgbClr val="000000"/>
                </a:solidFill>
                <a:effectLst/>
                <a:latin typeface="DejaVuSans"/>
              </a:rPr>
              <a:t>arguments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 of a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function call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and may return a value to its caller via the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return statement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DejaVu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ED9A-DF9D-8642-9D05-85A1B8E7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2148"/>
            <a:ext cx="7341177" cy="331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3794D-0C1D-D94E-9F73-E841C403C2E1}"/>
              </a:ext>
            </a:extLst>
          </p:cNvPr>
          <p:cNvSpPr txBox="1"/>
          <p:nvPr/>
        </p:nvSpPr>
        <p:spPr>
          <a:xfrm>
            <a:off x="8286750" y="3611880"/>
            <a:ext cx="374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expression:</a:t>
            </a:r>
          </a:p>
          <a:p>
            <a:endParaRPr lang="en-US" dirty="0"/>
          </a:p>
          <a:p>
            <a:r>
              <a:rPr lang="en-US" dirty="0"/>
              <a:t>expression (argument list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identifier</a:t>
            </a:r>
            <a:r>
              <a:rPr lang="en-US" dirty="0"/>
              <a:t> of the function 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pointer-to-function</a:t>
            </a:r>
            <a:r>
              <a:rPr lang="en-US" dirty="0"/>
              <a:t>, followed by </a:t>
            </a:r>
            <a:r>
              <a:rPr lang="en-US" dirty="0">
                <a:solidFill>
                  <a:srgbClr val="00B0F0"/>
                </a:solidFill>
              </a:rPr>
              <a:t>argument list</a:t>
            </a:r>
          </a:p>
          <a:p>
            <a:endParaRPr lang="en-US" dirty="0"/>
          </a:p>
          <a:p>
            <a:r>
              <a:rPr lang="en-US" dirty="0"/>
              <a:t>e.g., 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1, 2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951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F16-EBBE-2E46-84A6-D870046E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Variadic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2532-5EF3-5E48-8A0E-E11188EF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functions are functions which take a variable number of arguments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printf</a:t>
            </a:r>
            <a:r>
              <a:rPr lang="en-US" dirty="0"/>
              <a:t>() function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(“Hi\n”);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 %d\n”, 3);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 %d %d\n”, 3, 4);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scanf</a:t>
            </a:r>
            <a:r>
              <a:rPr lang="en-US" dirty="0"/>
              <a:t>() function extracting varying number of user input from stdin</a:t>
            </a:r>
          </a:p>
          <a:p>
            <a:r>
              <a:rPr lang="en-US" dirty="0"/>
              <a:t>C supports customized variadic function</a:t>
            </a:r>
          </a:p>
          <a:p>
            <a:pPr lvl="1"/>
            <a:r>
              <a:rPr lang="en-US" dirty="0"/>
              <a:t>Need #include &lt;</a:t>
            </a:r>
            <a:r>
              <a:rPr lang="en-US" dirty="0" err="1"/>
              <a:t>stdarg.h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636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2716-D0AC-D34B-876A-1B87365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E7A0-3BC3-3241-91A2-6E74D6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96623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body of a function is provided in a function definition</a:t>
            </a:r>
          </a:p>
          <a:p>
            <a:endParaRPr lang="en-US" sz="2400" dirty="0"/>
          </a:p>
          <a:p>
            <a:r>
              <a:rPr lang="en-US" sz="2400" dirty="0"/>
              <a:t>Each function used must be defined only once in a program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Function definition are allowed at file scope only</a:t>
            </a:r>
            <a:r>
              <a:rPr lang="en-US" sz="2400" dirty="0"/>
              <a:t>, nested functions are prohibited by C standard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08BD34-2C1A-7247-8A46-57A3AB4DED26}"/>
              </a:ext>
            </a:extLst>
          </p:cNvPr>
          <p:cNvGrpSpPr/>
          <p:nvPr/>
        </p:nvGrpSpPr>
        <p:grpSpPr>
          <a:xfrm>
            <a:off x="4264131" y="1825625"/>
            <a:ext cx="7714173" cy="4768935"/>
            <a:chOff x="4477827" y="1825625"/>
            <a:chExt cx="7714173" cy="47689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562AA2F-75E5-6F4D-B71E-10518C8FEE57}"/>
                </a:ext>
              </a:extLst>
            </p:cNvPr>
            <p:cNvGrpSpPr/>
            <p:nvPr/>
          </p:nvGrpSpPr>
          <p:grpSpPr>
            <a:xfrm>
              <a:off x="4477827" y="1825625"/>
              <a:ext cx="6697783" cy="4768935"/>
              <a:chOff x="5105789" y="1825625"/>
              <a:chExt cx="6697783" cy="476893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8301D81-E743-8544-9D4C-70D1D18E8214}"/>
                  </a:ext>
                </a:extLst>
              </p:cNvPr>
              <p:cNvGrpSpPr/>
              <p:nvPr/>
            </p:nvGrpSpPr>
            <p:grpSpPr>
              <a:xfrm>
                <a:off x="5105789" y="1825625"/>
                <a:ext cx="6697783" cy="4768935"/>
                <a:chOff x="4354000" y="2000939"/>
                <a:chExt cx="6697783" cy="476893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AF861-622D-2B48-95F8-386D46C51E5A}"/>
                    </a:ext>
                  </a:extLst>
                </p:cNvPr>
                <p:cNvGrpSpPr/>
                <p:nvPr/>
              </p:nvGrpSpPr>
              <p:grpSpPr>
                <a:xfrm>
                  <a:off x="4709445" y="2000939"/>
                  <a:ext cx="6342338" cy="4768935"/>
                  <a:chOff x="5260289" y="1869693"/>
                  <a:chExt cx="6342338" cy="4768935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84C782F7-185C-5447-8608-7CE46A3781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413680" y="2980337"/>
                    <a:ext cx="4640023" cy="2376597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BC27A1A-FE76-E241-82C9-09EFFE21D8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410" y="2499580"/>
                    <a:ext cx="485981" cy="63194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117C2F15-A6E8-9044-A460-E011BA399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94835" y="2499580"/>
                    <a:ext cx="140702" cy="63194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369E682-1057-7F45-BF62-BA0CB6D76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60289" y="2129586"/>
                    <a:ext cx="13293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return type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024F59-2856-3E48-96C4-1178FE4FFFFD}"/>
                      </a:ext>
                    </a:extLst>
                  </p:cNvPr>
                  <p:cNvSpPr txBox="1"/>
                  <p:nvPr/>
                </p:nvSpPr>
                <p:spPr>
                  <a:xfrm>
                    <a:off x="6291581" y="1869693"/>
                    <a:ext cx="23472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function name (identifier)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0848A8E3-2085-B84F-92A8-D22F69EB6E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26332" y="1485944"/>
                    <a:ext cx="349827" cy="2524472"/>
                  </a:xfrm>
                  <a:prstGeom prst="rightBrac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51D4921-0035-D14E-B271-9139BDA77C52}"/>
                      </a:ext>
                    </a:extLst>
                  </p:cNvPr>
                  <p:cNvSpPr txBox="1"/>
                  <p:nvPr/>
                </p:nvSpPr>
                <p:spPr>
                  <a:xfrm>
                    <a:off x="8465415" y="2121482"/>
                    <a:ext cx="20716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parameter list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2B68BB62-ABFA-634A-9F86-A4AD2CDBA2BA}"/>
                      </a:ext>
                    </a:extLst>
                  </p:cNvPr>
                  <p:cNvCxnSpPr>
                    <a:cxnSpLocks/>
                    <a:stCxn id="24" idx="0"/>
                  </p:cNvCxnSpPr>
                  <p:nvPr/>
                </p:nvCxnSpPr>
                <p:spPr>
                  <a:xfrm flipV="1">
                    <a:off x="8918393" y="4858439"/>
                    <a:ext cx="434927" cy="113385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3F8E579-8FE9-3149-BC4C-4EC2F63FF792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159" y="5992297"/>
                    <a:ext cx="53684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return value: C function can return at most one value via its return statement, e.g.,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“return x, y;”</a:t>
                    </a:r>
                    <a:r>
                      <a:rPr lang="en-US" dirty="0"/>
                      <a:t> is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invalid</a:t>
                    </a:r>
                    <a:r>
                      <a:rPr lang="en-US" dirty="0"/>
                      <a:t> in C</a:t>
                    </a:r>
                  </a:p>
                </p:txBody>
              </p:sp>
            </p:grpSp>
            <p:sp>
              <p:nvSpPr>
                <p:cNvPr id="30" name="Right Brace 29">
                  <a:extLst>
                    <a:ext uri="{FF2B5EF4-FFF2-40B4-BE49-F238E27FC236}">
                      <a16:creationId xmlns:a16="http://schemas.microsoft.com/office/drawing/2014/main" id="{B93F0B85-4C50-D242-B645-093FFDB97C6E}"/>
                    </a:ext>
                  </a:extLst>
                </p:cNvPr>
                <p:cNvSpPr/>
                <p:nvPr/>
              </p:nvSpPr>
              <p:spPr>
                <a:xfrm rot="10800000">
                  <a:off x="5469128" y="3892661"/>
                  <a:ext cx="349827" cy="1495962"/>
                </a:xfrm>
                <a:prstGeom prst="rightBrac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5E8DC4-4EC9-E54F-9633-96128398D7BE}"/>
                    </a:ext>
                  </a:extLst>
                </p:cNvPr>
                <p:cNvSpPr txBox="1"/>
                <p:nvPr/>
              </p:nvSpPr>
              <p:spPr>
                <a:xfrm>
                  <a:off x="4354000" y="4292167"/>
                  <a:ext cx="13293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function body</a:t>
                  </a:r>
                </a:p>
              </p:txBody>
            </p:sp>
          </p:grp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6FE95752-E81F-D446-BC87-1BDBDC2566F8}"/>
                  </a:ext>
                </a:extLst>
              </p:cNvPr>
              <p:cNvSpPr/>
              <p:nvPr/>
            </p:nvSpPr>
            <p:spPr>
              <a:xfrm>
                <a:off x="11298529" y="3087460"/>
                <a:ext cx="324080" cy="2225406"/>
              </a:xfrm>
              <a:prstGeom prst="righ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43B17-8505-A849-8E30-ABB9CC3E5DFA}"/>
                </a:ext>
              </a:extLst>
            </p:cNvPr>
            <p:cNvSpPr txBox="1"/>
            <p:nvPr/>
          </p:nvSpPr>
          <p:spPr>
            <a:xfrm>
              <a:off x="10862685" y="3876997"/>
              <a:ext cx="1329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Function 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0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6191-A4F9-1144-8B7B-5F9D5C1B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1F70-4B44-E743-8F74-8B7C7DDB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79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that returns nothing (void return type)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that accepts 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 input arguments (void input)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that accepts arbitrary number of input arguments, </a:t>
            </a:r>
            <a:r>
              <a:rPr lang="en-US" dirty="0">
                <a:solidFill>
                  <a:srgbClr val="00B050"/>
                </a:solidFill>
              </a:rPr>
              <a:t>and ignores them all </a:t>
            </a:r>
            <a:r>
              <a:rPr lang="en-US" dirty="0"/>
              <a:t>(empty parameter list)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884014-D751-1E44-BE9B-C68191A653E7}"/>
              </a:ext>
            </a:extLst>
          </p:cNvPr>
          <p:cNvGrpSpPr/>
          <p:nvPr/>
        </p:nvGrpSpPr>
        <p:grpSpPr>
          <a:xfrm>
            <a:off x="6466114" y="1825625"/>
            <a:ext cx="4380306" cy="3954689"/>
            <a:chOff x="6466114" y="1825625"/>
            <a:chExt cx="4380306" cy="3954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0139AC-EBC9-BA4C-9102-5DC5776C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6114" y="1825625"/>
              <a:ext cx="4380306" cy="3954689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ACCC174-49A6-AA44-A928-83B39A48672E}"/>
                </a:ext>
              </a:extLst>
            </p:cNvPr>
            <p:cNvSpPr/>
            <p:nvPr/>
          </p:nvSpPr>
          <p:spPr>
            <a:xfrm>
              <a:off x="6466114" y="1911927"/>
              <a:ext cx="693222" cy="2597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BD4F1E0-1E64-DA49-BB14-ADAE8F3F8C44}"/>
                </a:ext>
              </a:extLst>
            </p:cNvPr>
            <p:cNvSpPr/>
            <p:nvPr/>
          </p:nvSpPr>
          <p:spPr>
            <a:xfrm>
              <a:off x="9122229" y="3287486"/>
              <a:ext cx="838200" cy="3374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A26B88-BF96-854E-BD20-434698981D9E}"/>
                </a:ext>
              </a:extLst>
            </p:cNvPr>
            <p:cNvSpPr/>
            <p:nvPr/>
          </p:nvSpPr>
          <p:spPr>
            <a:xfrm>
              <a:off x="10178143" y="4694918"/>
              <a:ext cx="304800" cy="3374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0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741-8A64-E04F-9C93-3F3C86F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7DC6-F975-4F40-994C-836BA3C8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function declaration introduces an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(function name) that designates a function and, </a:t>
            </a:r>
            <a:r>
              <a:rPr lang="en-US" b="1" i="0" dirty="0">
                <a:solidFill>
                  <a:srgbClr val="00B050"/>
                </a:solidFill>
                <a:effectLst/>
                <a:latin typeface="DejaVuSans"/>
              </a:rPr>
              <a:t>optionally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specifies the types of the function parameters (the </a:t>
            </a:r>
            <a:r>
              <a:rPr lang="en-US" b="0" i="1" dirty="0">
                <a:solidFill>
                  <a:srgbClr val="00B050"/>
                </a:solidFill>
                <a:effectLst/>
                <a:latin typeface="DejaVuSans"/>
              </a:rPr>
              <a:t>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) -&gt; it changes visibility of the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D2B79-C35B-2F4C-83D1-6AF1A5DD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96" y="3429000"/>
            <a:ext cx="3751489" cy="321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D0E11-AE58-544B-85AC-0B19A0E6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717" y="3429000"/>
            <a:ext cx="3953088" cy="32169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1FC924-B788-D441-804E-44E35043CA0E}"/>
              </a:ext>
            </a:extLst>
          </p:cNvPr>
          <p:cNvSpPr/>
          <p:nvPr/>
        </p:nvSpPr>
        <p:spPr>
          <a:xfrm>
            <a:off x="2192357" y="4329629"/>
            <a:ext cx="2324559" cy="47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DF2E0B-F64D-6A43-9B32-6243B5B408CC}"/>
              </a:ext>
            </a:extLst>
          </p:cNvPr>
          <p:cNvSpPr/>
          <p:nvPr/>
        </p:nvSpPr>
        <p:spPr>
          <a:xfrm>
            <a:off x="6545717" y="3764431"/>
            <a:ext cx="2410996" cy="488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A397A-4F14-B94E-A48A-54BBAF60B168}"/>
              </a:ext>
            </a:extLst>
          </p:cNvPr>
          <p:cNvSpPr txBox="1"/>
          <p:nvPr/>
        </p:nvSpPr>
        <p:spPr>
          <a:xfrm>
            <a:off x="3032409" y="3892829"/>
            <a:ext cx="14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Block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C7E9-7391-C542-BC91-22C4E1414031}"/>
              </a:ext>
            </a:extLst>
          </p:cNvPr>
          <p:cNvSpPr txBox="1"/>
          <p:nvPr/>
        </p:nvSpPr>
        <p:spPr>
          <a:xfrm>
            <a:off x="8956713" y="3776702"/>
            <a:ext cx="14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file scope</a:t>
            </a:r>
          </a:p>
        </p:txBody>
      </p:sp>
    </p:spTree>
    <p:extLst>
      <p:ext uri="{BB962C8B-B14F-4D97-AF65-F5344CB8AC3E}">
        <p14:creationId xmlns:p14="http://schemas.microsoft.com/office/powerpoint/2010/main" val="350351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A42-A9B9-1444-AB04-4FE75587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definition vs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EF92-41F5-6E45-B8D2-9B2A51F4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name (identifier)</a:t>
            </a:r>
          </a:p>
          <a:p>
            <a:pPr lvl="1"/>
            <a:r>
              <a:rPr lang="en-US" dirty="0"/>
              <a:t>Parameter list</a:t>
            </a:r>
          </a:p>
          <a:p>
            <a:pPr lvl="1"/>
            <a:r>
              <a:rPr lang="en-US" dirty="0"/>
              <a:t>Function body</a:t>
            </a:r>
          </a:p>
          <a:p>
            <a:pPr lvl="1"/>
            <a:r>
              <a:rPr lang="en-US" dirty="0"/>
              <a:t>Must be file scope</a:t>
            </a:r>
          </a:p>
          <a:p>
            <a:endParaRPr lang="en-US" dirty="0"/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name (identifier)</a:t>
            </a:r>
          </a:p>
          <a:p>
            <a:pPr lvl="1"/>
            <a:r>
              <a:rPr lang="en-US" dirty="0"/>
              <a:t>Parameter list (optional)</a:t>
            </a:r>
          </a:p>
          <a:p>
            <a:pPr lvl="1"/>
            <a:r>
              <a:rPr lang="en-US" dirty="0"/>
              <a:t>Can be either file scope or block scope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20971-742C-B04C-9913-BF9386C4454F}"/>
              </a:ext>
            </a:extLst>
          </p:cNvPr>
          <p:cNvGrpSpPr/>
          <p:nvPr/>
        </p:nvGrpSpPr>
        <p:grpSpPr>
          <a:xfrm>
            <a:off x="6909273" y="1820537"/>
            <a:ext cx="4035850" cy="3216926"/>
            <a:chOff x="6887240" y="2393415"/>
            <a:chExt cx="4035850" cy="3216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3BD65-2629-1240-AC34-750C2C7872DD}"/>
                </a:ext>
              </a:extLst>
            </p:cNvPr>
            <p:cNvGrpSpPr/>
            <p:nvPr/>
          </p:nvGrpSpPr>
          <p:grpSpPr>
            <a:xfrm>
              <a:off x="6887240" y="2393415"/>
              <a:ext cx="3953088" cy="3216926"/>
              <a:chOff x="6887240" y="2393415"/>
              <a:chExt cx="3953088" cy="32169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C0C7CAE-1248-3448-91BC-512C2249A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87240" y="2393415"/>
                <a:ext cx="3953088" cy="3216926"/>
              </a:xfrm>
              <a:prstGeom prst="rect">
                <a:avLst/>
              </a:prstGeom>
            </p:spPr>
          </p:pic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1A64F24-357F-C94C-8EDE-62D74B59F36A}"/>
                  </a:ext>
                </a:extLst>
              </p:cNvPr>
              <p:cNvSpPr/>
              <p:nvPr/>
            </p:nvSpPr>
            <p:spPr>
              <a:xfrm>
                <a:off x="6887240" y="2728846"/>
                <a:ext cx="2410996" cy="48808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57D45-D314-AD4E-BC35-967B07574EBB}"/>
                  </a:ext>
                </a:extLst>
              </p:cNvPr>
              <p:cNvSpPr txBox="1"/>
              <p:nvPr/>
            </p:nvSpPr>
            <p:spPr>
              <a:xfrm>
                <a:off x="9298236" y="2741117"/>
                <a:ext cx="1476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declaration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EDB976-7E0C-D54E-8508-F6F02B144D34}"/>
                </a:ext>
              </a:extLst>
            </p:cNvPr>
            <p:cNvSpPr/>
            <p:nvPr/>
          </p:nvSpPr>
          <p:spPr>
            <a:xfrm>
              <a:off x="6887240" y="4809197"/>
              <a:ext cx="2642350" cy="80114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B30C74-7C0E-974C-BC9A-CBE227C718B2}"/>
                </a:ext>
              </a:extLst>
            </p:cNvPr>
            <p:cNvSpPr txBox="1"/>
            <p:nvPr/>
          </p:nvSpPr>
          <p:spPr>
            <a:xfrm>
              <a:off x="9446829" y="5025103"/>
              <a:ext cx="147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5C46-D9FF-B04C-ADDF-8A4E65A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declaration vs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27C64-719F-9440-A90F-958D31D81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function prototype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400" dirty="0"/>
                  <a:t> function declaration </a:t>
                </a:r>
              </a:p>
              <a:p>
                <a:r>
                  <a:rPr lang="en-US" sz="2400" dirty="0"/>
                  <a:t>If a function declaration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specifies the types of function parameters</a:t>
                </a:r>
                <a:r>
                  <a:rPr lang="en-US" sz="2400" dirty="0"/>
                  <a:t>, then it is a function prototype, otherwise it’s only a function declaration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27C64-719F-9440-A90F-958D31D81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F011D08-4C05-404F-A218-33013B2F6704}"/>
              </a:ext>
            </a:extLst>
          </p:cNvPr>
          <p:cNvGrpSpPr/>
          <p:nvPr/>
        </p:nvGrpSpPr>
        <p:grpSpPr>
          <a:xfrm>
            <a:off x="6635416" y="3429000"/>
            <a:ext cx="3827428" cy="3063875"/>
            <a:chOff x="1855598" y="3429000"/>
            <a:chExt cx="3827428" cy="3063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AEBB70-F750-F645-AD89-B13BE7E2E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598" y="3429000"/>
              <a:ext cx="3827428" cy="306387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6D3BD5C-D2D7-AC44-838D-92D402D6369A}"/>
                </a:ext>
              </a:extLst>
            </p:cNvPr>
            <p:cNvSpPr/>
            <p:nvPr/>
          </p:nvSpPr>
          <p:spPr>
            <a:xfrm>
              <a:off x="1855598" y="3833870"/>
              <a:ext cx="2363862" cy="41864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75349-1CF2-AE45-9ABF-CE4F09F972E7}"/>
                </a:ext>
              </a:extLst>
            </p:cNvPr>
            <p:cNvSpPr txBox="1"/>
            <p:nvPr/>
          </p:nvSpPr>
          <p:spPr>
            <a:xfrm>
              <a:off x="4391410" y="3720024"/>
              <a:ext cx="11196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Function 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prototype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7F599-C4EC-F24F-BD17-C431C24F9A16}"/>
              </a:ext>
            </a:extLst>
          </p:cNvPr>
          <p:cNvGrpSpPr/>
          <p:nvPr/>
        </p:nvGrpSpPr>
        <p:grpSpPr>
          <a:xfrm>
            <a:off x="1792112" y="3428999"/>
            <a:ext cx="3727920" cy="3063875"/>
            <a:chOff x="6376653" y="3429000"/>
            <a:chExt cx="3727920" cy="3063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96325B-0022-5645-88FD-52258056A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700" y="3429000"/>
              <a:ext cx="3727873" cy="3063875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1DF98F1-48B4-1D47-BC54-9DE674D906FA}"/>
                </a:ext>
              </a:extLst>
            </p:cNvPr>
            <p:cNvSpPr/>
            <p:nvPr/>
          </p:nvSpPr>
          <p:spPr>
            <a:xfrm>
              <a:off x="6376653" y="3833870"/>
              <a:ext cx="2363862" cy="4186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F682AA-4DBF-2C4A-945C-7AD20F5DA1FF}"/>
                </a:ext>
              </a:extLst>
            </p:cNvPr>
            <p:cNvSpPr txBox="1"/>
            <p:nvPr/>
          </p:nvSpPr>
          <p:spPr>
            <a:xfrm>
              <a:off x="8840983" y="3720024"/>
              <a:ext cx="124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Function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declaration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2935</Words>
  <Application>Microsoft Office PowerPoint</Application>
  <PresentationFormat>Widescreen</PresentationFormat>
  <Paragraphs>529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DejaVuSans</vt:lpstr>
      <vt:lpstr>Arial</vt:lpstr>
      <vt:lpstr>Calibri</vt:lpstr>
      <vt:lpstr>Calibri Light</vt:lpstr>
      <vt:lpstr>Cambria Math</vt:lpstr>
      <vt:lpstr>Roboto</vt:lpstr>
      <vt:lpstr>Office Theme</vt:lpstr>
      <vt:lpstr>CSE 2451 Functions</vt:lpstr>
      <vt:lpstr>Overview</vt:lpstr>
      <vt:lpstr>Function</vt:lpstr>
      <vt:lpstr>Function</vt:lpstr>
      <vt:lpstr>Function - definition</vt:lpstr>
      <vt:lpstr>Function - examples</vt:lpstr>
      <vt:lpstr>Function - declaration</vt:lpstr>
      <vt:lpstr>Function – definition vs declaration</vt:lpstr>
      <vt:lpstr>Function – declaration vs prototype</vt:lpstr>
      <vt:lpstr>Function – valid function declarations</vt:lpstr>
      <vt:lpstr>Function – formal parameters vs actual inputs</vt:lpstr>
      <vt:lpstr>Function - passing by value</vt:lpstr>
      <vt:lpstr>Function - examples</vt:lpstr>
      <vt:lpstr>Function – implicit type casting</vt:lpstr>
      <vt:lpstr>Function – implicit type casting</vt:lpstr>
      <vt:lpstr>Function scope</vt:lpstr>
      <vt:lpstr>Function prototype scope</vt:lpstr>
      <vt:lpstr>Function prototype scope - example</vt:lpstr>
      <vt:lpstr>Function – void examples</vt:lpstr>
      <vt:lpstr>Function – Function call stack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- recursion</vt:lpstr>
      <vt:lpstr>Function – Recursion examples</vt:lpstr>
      <vt:lpstr>Function – Recursion examples</vt:lpstr>
      <vt:lpstr>Function – Recursion examples</vt:lpstr>
      <vt:lpstr>Function – Recursion examples</vt:lpstr>
      <vt:lpstr>Function – Recursion examples</vt:lpstr>
      <vt:lpstr>Function – Variadic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683</cp:revision>
  <dcterms:created xsi:type="dcterms:W3CDTF">2022-08-14T18:29:45Z</dcterms:created>
  <dcterms:modified xsi:type="dcterms:W3CDTF">2022-09-24T21:45:30Z</dcterms:modified>
</cp:coreProperties>
</file>