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3" r:id="rId29"/>
    <p:sldId id="286" r:id="rId30"/>
    <p:sldId id="287" r:id="rId31"/>
    <p:sldId id="290" r:id="rId32"/>
    <p:sldId id="291" r:id="rId33"/>
    <p:sldId id="292" r:id="rId34"/>
    <p:sldId id="288" r:id="rId35"/>
    <p:sldId id="293" r:id="rId36"/>
    <p:sldId id="294" r:id="rId37"/>
    <p:sldId id="289" r:id="rId38"/>
    <p:sldId id="295" r:id="rId39"/>
    <p:sldId id="296" r:id="rId40"/>
    <p:sldId id="29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5"/>
    <p:restoredTop sz="79180" autoAdjust="0"/>
  </p:normalViewPr>
  <p:slideViewPr>
    <p:cSldViewPr snapToGrid="0">
      <p:cViewPr varScale="1">
        <p:scale>
          <a:sx n="82" d="100"/>
          <a:sy n="82" d="100"/>
        </p:scale>
        <p:origin x="12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/w/c/language/pointer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15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52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4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55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1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7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1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1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55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28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101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  <a:p>
            <a:endParaRPr lang="en-US" dirty="0"/>
          </a:p>
          <a:p>
            <a:r>
              <a:rPr lang="en-US" dirty="0"/>
              <a:t>Result are function scope variable that’s temporarily saved in the stack segment, after function call, the associated stack frame is popped out of the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20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95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 * (*</a:t>
            </a:r>
            <a:r>
              <a:rPr lang="en-US" dirty="0" err="1"/>
              <a:t>fptr</a:t>
            </a:r>
            <a:r>
              <a:rPr lang="en-US" dirty="0"/>
              <a:t>)(int, double);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34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48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51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2819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9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768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95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49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134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72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1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9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51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01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24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69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2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70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10/3/22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-faq.com/decl/spiral.anderson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Tong Liang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212;p22">
            <a:extLst>
              <a:ext uri="{FF2B5EF4-FFF2-40B4-BE49-F238E27FC236}">
                <a16:creationId xmlns:a16="http://schemas.microsoft.com/office/drawing/2014/main" id="{EC660F65-6E53-4249-8E69-93D6B4096978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13;p22">
            <a:extLst>
              <a:ext uri="{FF2B5EF4-FFF2-40B4-BE49-F238E27FC236}">
                <a16:creationId xmlns:a16="http://schemas.microsoft.com/office/drawing/2014/main" id="{81E64DA1-B874-4145-AC3D-965372F7A7AE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14;p22">
            <a:extLst>
              <a:ext uri="{FF2B5EF4-FFF2-40B4-BE49-F238E27FC236}">
                <a16:creationId xmlns:a16="http://schemas.microsoft.com/office/drawing/2014/main" id="{4F6EFE58-2A04-D843-B7A7-DA7BA082AC17}"/>
              </a:ext>
            </a:extLst>
          </p:cNvPr>
          <p:cNvSpPr/>
          <p:nvPr/>
        </p:nvSpPr>
        <p:spPr>
          <a:xfrm>
            <a:off x="3368233" y="3349600"/>
            <a:ext cx="462987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15;p22">
            <a:extLst>
              <a:ext uri="{FF2B5EF4-FFF2-40B4-BE49-F238E27FC236}">
                <a16:creationId xmlns:a16="http://schemas.microsoft.com/office/drawing/2014/main" id="{9B15AC04-23C2-A54A-B655-F00ED0309B86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16;p22">
            <a:extLst>
              <a:ext uri="{FF2B5EF4-FFF2-40B4-BE49-F238E27FC236}">
                <a16:creationId xmlns:a16="http://schemas.microsoft.com/office/drawing/2014/main" id="{C49385E4-B742-214F-9BC2-07AE33A33218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17;p22">
            <a:extLst>
              <a:ext uri="{FF2B5EF4-FFF2-40B4-BE49-F238E27FC236}">
                <a16:creationId xmlns:a16="http://schemas.microsoft.com/office/drawing/2014/main" id="{6D22ABC9-9FDC-0D4D-AFC2-73B15223C5EC}"/>
              </a:ext>
            </a:extLst>
          </p:cNvPr>
          <p:cNvSpPr txBox="1"/>
          <p:nvPr/>
        </p:nvSpPr>
        <p:spPr>
          <a:xfrm>
            <a:off x="5308875" y="3392200"/>
            <a:ext cx="21144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 the address stored in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, go to the address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18;p22">
            <a:extLst>
              <a:ext uri="{FF2B5EF4-FFF2-40B4-BE49-F238E27FC236}">
                <a16:creationId xmlns:a16="http://schemas.microsoft.com/office/drawing/2014/main" id="{206C7E06-F777-214E-842C-830A90C00297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19;p22">
            <a:extLst>
              <a:ext uri="{FF2B5EF4-FFF2-40B4-BE49-F238E27FC236}">
                <a16:creationId xmlns:a16="http://schemas.microsoft.com/office/drawing/2014/main" id="{22AD47B5-2EC0-F44B-89F0-B8BD9014712F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20;p22">
            <a:extLst>
              <a:ext uri="{FF2B5EF4-FFF2-40B4-BE49-F238E27FC236}">
                <a16:creationId xmlns:a16="http://schemas.microsoft.com/office/drawing/2014/main" id="{050409BC-FE80-6741-B308-90AFB51965B1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21;p22">
            <a:extLst>
              <a:ext uri="{FF2B5EF4-FFF2-40B4-BE49-F238E27FC236}">
                <a16:creationId xmlns:a16="http://schemas.microsoft.com/office/drawing/2014/main" id="{96EBE025-EDFB-514D-9B16-BD24E15F29E4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22;p22">
            <a:extLst>
              <a:ext uri="{FF2B5EF4-FFF2-40B4-BE49-F238E27FC236}">
                <a16:creationId xmlns:a16="http://schemas.microsoft.com/office/drawing/2014/main" id="{55235237-8B76-B24F-9CB0-A93567E4E52E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23;p22">
            <a:extLst>
              <a:ext uri="{FF2B5EF4-FFF2-40B4-BE49-F238E27FC236}">
                <a16:creationId xmlns:a16="http://schemas.microsoft.com/office/drawing/2014/main" id="{EBE33832-B512-014F-B098-BE40EA0399DF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24;p22">
            <a:extLst>
              <a:ext uri="{FF2B5EF4-FFF2-40B4-BE49-F238E27FC236}">
                <a16:creationId xmlns:a16="http://schemas.microsoft.com/office/drawing/2014/main" id="{B06DBB42-8A56-B448-836A-4C09096A9A16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25;p22">
            <a:extLst>
              <a:ext uri="{FF2B5EF4-FFF2-40B4-BE49-F238E27FC236}">
                <a16:creationId xmlns:a16="http://schemas.microsoft.com/office/drawing/2014/main" id="{18653DF2-1B12-E14E-B84B-B50B117D690A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26;p22">
            <a:extLst>
              <a:ext uri="{FF2B5EF4-FFF2-40B4-BE49-F238E27FC236}">
                <a16:creationId xmlns:a16="http://schemas.microsoft.com/office/drawing/2014/main" id="{6814B3D5-A249-8B48-93D4-A9B184B6CB8B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27;p22">
            <a:extLst>
              <a:ext uri="{FF2B5EF4-FFF2-40B4-BE49-F238E27FC236}">
                <a16:creationId xmlns:a16="http://schemas.microsoft.com/office/drawing/2014/main" id="{7A68D2B2-757D-4340-8646-72CFBABE049D}"/>
              </a:ext>
            </a:extLst>
          </p:cNvPr>
          <p:cNvSpPr/>
          <p:nvPr/>
        </p:nvSpPr>
        <p:spPr>
          <a:xfrm>
            <a:off x="5231425" y="4778175"/>
            <a:ext cx="1476000" cy="685500"/>
          </a:xfrm>
          <a:prstGeom prst="ellipse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5CDEEB52-4784-7649-A45C-61208CF8A650}"/>
              </a:ext>
            </a:extLst>
          </p:cNvPr>
          <p:cNvCxnSpPr>
            <a:cxnSpLocks/>
            <a:stCxn id="19" idx="2"/>
            <a:endCxn id="13" idx="3"/>
          </p:cNvCxnSpPr>
          <p:nvPr/>
        </p:nvCxnSpPr>
        <p:spPr>
          <a:xfrm rot="10800000">
            <a:off x="3217601" y="4551289"/>
            <a:ext cx="2013825" cy="569637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314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235;p23">
            <a:extLst>
              <a:ext uri="{FF2B5EF4-FFF2-40B4-BE49-F238E27FC236}">
                <a16:creationId xmlns:a16="http://schemas.microsoft.com/office/drawing/2014/main" id="{14E4741E-D789-0F42-B6D9-F0E87D84A70F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36;p23">
            <a:extLst>
              <a:ext uri="{FF2B5EF4-FFF2-40B4-BE49-F238E27FC236}">
                <a16:creationId xmlns:a16="http://schemas.microsoft.com/office/drawing/2014/main" id="{5EB3FF22-B2AF-C341-B041-F8B8D6BDDF75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37;p23">
            <a:extLst>
              <a:ext uri="{FF2B5EF4-FFF2-40B4-BE49-F238E27FC236}">
                <a16:creationId xmlns:a16="http://schemas.microsoft.com/office/drawing/2014/main" id="{90C5F489-5C48-8144-940C-BAAB21F1EAA9}"/>
              </a:ext>
            </a:extLst>
          </p:cNvPr>
          <p:cNvSpPr/>
          <p:nvPr/>
        </p:nvSpPr>
        <p:spPr>
          <a:xfrm>
            <a:off x="3834805" y="3305200"/>
            <a:ext cx="4647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238;p23">
            <a:extLst>
              <a:ext uri="{FF2B5EF4-FFF2-40B4-BE49-F238E27FC236}">
                <a16:creationId xmlns:a16="http://schemas.microsoft.com/office/drawing/2014/main" id="{B6E74477-0FD0-1749-9B48-70612FBF0B20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39;p23">
            <a:extLst>
              <a:ext uri="{FF2B5EF4-FFF2-40B4-BE49-F238E27FC236}">
                <a16:creationId xmlns:a16="http://schemas.microsoft.com/office/drawing/2014/main" id="{2FB045D3-EB50-DA4F-A80B-E5A9EAAB00F9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240;p23">
            <a:extLst>
              <a:ext uri="{FF2B5EF4-FFF2-40B4-BE49-F238E27FC236}">
                <a16:creationId xmlns:a16="http://schemas.microsoft.com/office/drawing/2014/main" id="{523A992D-AAC1-6846-A644-5D070878AA3A}"/>
              </a:ext>
            </a:extLst>
          </p:cNvPr>
          <p:cNvSpPr txBox="1"/>
          <p:nvPr/>
        </p:nvSpPr>
        <p:spPr>
          <a:xfrm>
            <a:off x="5308875" y="3392200"/>
            <a:ext cx="24849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Writes 1 to that memory address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1;p23">
            <a:extLst>
              <a:ext uri="{FF2B5EF4-FFF2-40B4-BE49-F238E27FC236}">
                <a16:creationId xmlns:a16="http://schemas.microsoft.com/office/drawing/2014/main" id="{0F12A45D-42CB-1B48-BC8A-7CC601D813A2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42;p23">
            <a:extLst>
              <a:ext uri="{FF2B5EF4-FFF2-40B4-BE49-F238E27FC236}">
                <a16:creationId xmlns:a16="http://schemas.microsoft.com/office/drawing/2014/main" id="{D52127A6-EA77-A043-AB0A-7D09CC39E357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243;p23">
            <a:extLst>
              <a:ext uri="{FF2B5EF4-FFF2-40B4-BE49-F238E27FC236}">
                <a16:creationId xmlns:a16="http://schemas.microsoft.com/office/drawing/2014/main" id="{E327B5E8-7E01-C443-870D-10109A22386E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4;p23">
            <a:extLst>
              <a:ext uri="{FF2B5EF4-FFF2-40B4-BE49-F238E27FC236}">
                <a16:creationId xmlns:a16="http://schemas.microsoft.com/office/drawing/2014/main" id="{2CB65E90-478C-784D-812D-55E5DB793DD4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5;p23">
            <a:extLst>
              <a:ext uri="{FF2B5EF4-FFF2-40B4-BE49-F238E27FC236}">
                <a16:creationId xmlns:a16="http://schemas.microsoft.com/office/drawing/2014/main" id="{EF68BEA5-3A3F-3246-BE9C-EAF5C042005D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6;p23">
            <a:extLst>
              <a:ext uri="{FF2B5EF4-FFF2-40B4-BE49-F238E27FC236}">
                <a16:creationId xmlns:a16="http://schemas.microsoft.com/office/drawing/2014/main" id="{B11F1A7B-3449-1D4C-BC79-DA29A4A679F4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7;p23">
            <a:extLst>
              <a:ext uri="{FF2B5EF4-FFF2-40B4-BE49-F238E27FC236}">
                <a16:creationId xmlns:a16="http://schemas.microsoft.com/office/drawing/2014/main" id="{3E2AE5A1-22A6-764B-955D-433F2D7DE76A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8;p23">
            <a:extLst>
              <a:ext uri="{FF2B5EF4-FFF2-40B4-BE49-F238E27FC236}">
                <a16:creationId xmlns:a16="http://schemas.microsoft.com/office/drawing/2014/main" id="{E784651F-E351-124C-A096-EEF5043C366C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49;p23">
            <a:extLst>
              <a:ext uri="{FF2B5EF4-FFF2-40B4-BE49-F238E27FC236}">
                <a16:creationId xmlns:a16="http://schemas.microsoft.com/office/drawing/2014/main" id="{EAAABC01-B5CD-4248-9CA2-174F1D1D9151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50;p23">
            <a:extLst>
              <a:ext uri="{FF2B5EF4-FFF2-40B4-BE49-F238E27FC236}">
                <a16:creationId xmlns:a16="http://schemas.microsoft.com/office/drawing/2014/main" id="{3B4E161D-D285-094C-AD8D-3B4E3AAF281E}"/>
              </a:ext>
            </a:extLst>
          </p:cNvPr>
          <p:cNvSpPr txBox="1"/>
          <p:nvPr/>
        </p:nvSpPr>
        <p:spPr>
          <a:xfrm>
            <a:off x="2919250" y="47386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55;p19">
            <a:extLst>
              <a:ext uri="{FF2B5EF4-FFF2-40B4-BE49-F238E27FC236}">
                <a16:creationId xmlns:a16="http://schemas.microsoft.com/office/drawing/2014/main" id="{072E25E0-FC42-994B-869A-EAA04D9F30C5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3298785" y="3493599"/>
            <a:ext cx="536020" cy="1223175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30498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need to </a:t>
            </a:r>
            <a:r>
              <a:rPr lang="en-US" dirty="0">
                <a:solidFill>
                  <a:srgbClr val="00B050"/>
                </a:solidFill>
              </a:rPr>
              <a:t>specify the type of object</a:t>
            </a:r>
            <a:r>
              <a:rPr lang="en-US" dirty="0"/>
              <a:t> pointed by a pointer?</a:t>
            </a:r>
          </a:p>
        </p:txBody>
      </p:sp>
      <p:sp>
        <p:nvSpPr>
          <p:cNvPr id="4" name="Google Shape;235;p23">
            <a:extLst>
              <a:ext uri="{FF2B5EF4-FFF2-40B4-BE49-F238E27FC236}">
                <a16:creationId xmlns:a16="http://schemas.microsoft.com/office/drawing/2014/main" id="{B0AD3B50-548C-1A4B-A468-4ECD66DCE2A1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236;p23">
            <a:extLst>
              <a:ext uri="{FF2B5EF4-FFF2-40B4-BE49-F238E27FC236}">
                <a16:creationId xmlns:a16="http://schemas.microsoft.com/office/drawing/2014/main" id="{5265DEA7-D020-3944-A70A-3CE962661A7F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238;p23">
            <a:extLst>
              <a:ext uri="{FF2B5EF4-FFF2-40B4-BE49-F238E27FC236}">
                <a16:creationId xmlns:a16="http://schemas.microsoft.com/office/drawing/2014/main" id="{823430A6-7A48-9449-B4AF-BAA9C55AE81E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39;p23">
            <a:extLst>
              <a:ext uri="{FF2B5EF4-FFF2-40B4-BE49-F238E27FC236}">
                <a16:creationId xmlns:a16="http://schemas.microsoft.com/office/drawing/2014/main" id="{66D85958-7E1E-2442-AF6D-306C09588DE7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Google Shape;240;p23">
            <a:extLst>
              <a:ext uri="{FF2B5EF4-FFF2-40B4-BE49-F238E27FC236}">
                <a16:creationId xmlns:a16="http://schemas.microsoft.com/office/drawing/2014/main" id="{8285C2AE-0DB0-1F4B-8903-E2837C6A2FFC}"/>
              </a:ext>
            </a:extLst>
          </p:cNvPr>
          <p:cNvSpPr txBox="1"/>
          <p:nvPr/>
        </p:nvSpPr>
        <p:spPr>
          <a:xfrm>
            <a:off x="5308875" y="3392200"/>
            <a:ext cx="2484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Writes the data to that memory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41;p23">
            <a:extLst>
              <a:ext uri="{FF2B5EF4-FFF2-40B4-BE49-F238E27FC236}">
                <a16:creationId xmlns:a16="http://schemas.microsoft.com/office/drawing/2014/main" id="{93F46AD4-9F43-E84E-8F08-2F724689C828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42;p23">
            <a:extLst>
              <a:ext uri="{FF2B5EF4-FFF2-40B4-BE49-F238E27FC236}">
                <a16:creationId xmlns:a16="http://schemas.microsoft.com/office/drawing/2014/main" id="{7B0AC5F8-548A-0042-8243-D27D901D2106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243;p23">
            <a:extLst>
              <a:ext uri="{FF2B5EF4-FFF2-40B4-BE49-F238E27FC236}">
                <a16:creationId xmlns:a16="http://schemas.microsoft.com/office/drawing/2014/main" id="{7AD7A25A-0B3B-AF4E-8F36-F25F7AFDA561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244;p23">
            <a:extLst>
              <a:ext uri="{FF2B5EF4-FFF2-40B4-BE49-F238E27FC236}">
                <a16:creationId xmlns:a16="http://schemas.microsoft.com/office/drawing/2014/main" id="{63AD7BB2-6FAD-A64F-A8D1-E9A22BC97BA1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245;p23">
            <a:extLst>
              <a:ext uri="{FF2B5EF4-FFF2-40B4-BE49-F238E27FC236}">
                <a16:creationId xmlns:a16="http://schemas.microsoft.com/office/drawing/2014/main" id="{77AFD8DB-A51B-7746-A69B-FDF061303392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46;p23">
            <a:extLst>
              <a:ext uri="{FF2B5EF4-FFF2-40B4-BE49-F238E27FC236}">
                <a16:creationId xmlns:a16="http://schemas.microsoft.com/office/drawing/2014/main" id="{E6B700CB-6905-6243-BA1D-92075408196B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47;p23">
            <a:extLst>
              <a:ext uri="{FF2B5EF4-FFF2-40B4-BE49-F238E27FC236}">
                <a16:creationId xmlns:a16="http://schemas.microsoft.com/office/drawing/2014/main" id="{B5364B3C-3A80-BA44-9160-07EFE9E42570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48;p23">
            <a:extLst>
              <a:ext uri="{FF2B5EF4-FFF2-40B4-BE49-F238E27FC236}">
                <a16:creationId xmlns:a16="http://schemas.microsoft.com/office/drawing/2014/main" id="{FD7BCC66-78B1-8443-8E81-16584137D5D1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49;p23">
            <a:extLst>
              <a:ext uri="{FF2B5EF4-FFF2-40B4-BE49-F238E27FC236}">
                <a16:creationId xmlns:a16="http://schemas.microsoft.com/office/drawing/2014/main" id="{6AA9B61A-4734-754F-ADF1-2394DCFB99F4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50;p23">
            <a:extLst>
              <a:ext uri="{FF2B5EF4-FFF2-40B4-BE49-F238E27FC236}">
                <a16:creationId xmlns:a16="http://schemas.microsoft.com/office/drawing/2014/main" id="{8F6374DE-6888-FE4E-BE2C-56545893C2C2}"/>
              </a:ext>
            </a:extLst>
          </p:cNvPr>
          <p:cNvSpPr txBox="1"/>
          <p:nvPr/>
        </p:nvSpPr>
        <p:spPr>
          <a:xfrm>
            <a:off x="2919250" y="47386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1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37;p23">
            <a:extLst>
              <a:ext uri="{FF2B5EF4-FFF2-40B4-BE49-F238E27FC236}">
                <a16:creationId xmlns:a16="http://schemas.microsoft.com/office/drawing/2014/main" id="{89846DD0-1B14-3740-B070-F6DF9FA6BD30}"/>
              </a:ext>
            </a:extLst>
          </p:cNvPr>
          <p:cNvSpPr/>
          <p:nvPr/>
        </p:nvSpPr>
        <p:spPr>
          <a:xfrm>
            <a:off x="3217600" y="3116686"/>
            <a:ext cx="567322" cy="312313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294AA5-71D7-AC44-BE5C-FA270D398286}"/>
              </a:ext>
            </a:extLst>
          </p:cNvPr>
          <p:cNvSpPr txBox="1"/>
          <p:nvPr/>
        </p:nvSpPr>
        <p:spPr>
          <a:xfrm>
            <a:off x="7747288" y="2478768"/>
            <a:ext cx="40331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Type of the pointer is used to tell the dereference operator: </a:t>
            </a:r>
          </a:p>
          <a:p>
            <a:pPr marL="342900" indent="-342900">
              <a:buAutoNum type="arabicParenBoth"/>
            </a:pPr>
            <a:r>
              <a:rPr lang="en-US" sz="1600" dirty="0"/>
              <a:t>how many bytes of memory to access</a:t>
            </a:r>
          </a:p>
          <a:p>
            <a:pPr marL="342900" indent="-342900">
              <a:buAutoNum type="arabicParenBoth"/>
            </a:pPr>
            <a:r>
              <a:rPr lang="en-US" sz="1600" dirty="0"/>
              <a:t>the format of decoding/encoding used to read/write the memory block</a:t>
            </a:r>
          </a:p>
        </p:txBody>
      </p:sp>
      <p:cxnSp>
        <p:nvCxnSpPr>
          <p:cNvPr id="21" name="Google Shape;155;p19">
            <a:extLst>
              <a:ext uri="{FF2B5EF4-FFF2-40B4-BE49-F238E27FC236}">
                <a16:creationId xmlns:a16="http://schemas.microsoft.com/office/drawing/2014/main" id="{C3838956-758C-3643-B7C1-F098D1C4B4FE}"/>
              </a:ext>
            </a:extLst>
          </p:cNvPr>
          <p:cNvCxnSpPr>
            <a:cxnSpLocks/>
            <a:endCxn id="19" idx="0"/>
          </p:cNvCxnSpPr>
          <p:nvPr/>
        </p:nvCxnSpPr>
        <p:spPr>
          <a:xfrm rot="10800000" flipV="1">
            <a:off x="3501261" y="2740288"/>
            <a:ext cx="4386564" cy="376397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68168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56F0-841E-7546-869E-9AC66BC2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CD3DD-8C4A-DA48-B824-C04C5D6CF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Initialization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at</a:t>
            </a:r>
            <a:r>
              <a:rPr lang="zh-CN" altLang="en-US" sz="2400" dirty="0"/>
              <a:t> </a:t>
            </a:r>
            <a:r>
              <a:rPr lang="en-US" altLang="zh-CN" sz="2400" dirty="0"/>
              <a:t>declaration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Initialization</a:t>
            </a:r>
            <a:r>
              <a:rPr lang="zh-CN" altLang="en-US" sz="2400" dirty="0"/>
              <a:t> </a:t>
            </a:r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declaration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altLang="zh-CN" sz="2400" dirty="0"/>
              <a:t>read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value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via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FB3276-B203-C94A-8CEA-F8C3AC5326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719" y="2289697"/>
            <a:ext cx="8668313" cy="8239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A75C5F-EC51-424E-8A0E-C5D0C6728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720" y="3744320"/>
            <a:ext cx="8089580" cy="10551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B293C7-8677-E646-A75F-93431675A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0719" y="5582274"/>
            <a:ext cx="5323230" cy="443603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D62475-3EE4-2F47-A869-8753658710BE}"/>
              </a:ext>
            </a:extLst>
          </p:cNvPr>
          <p:cNvSpPr/>
          <p:nvPr/>
        </p:nvSpPr>
        <p:spPr>
          <a:xfrm>
            <a:off x="1100719" y="2685327"/>
            <a:ext cx="2325387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113E3B3-51DE-A24A-B912-CA976A343C5C}"/>
              </a:ext>
            </a:extLst>
          </p:cNvPr>
          <p:cNvSpPr/>
          <p:nvPr/>
        </p:nvSpPr>
        <p:spPr>
          <a:xfrm>
            <a:off x="1100719" y="4452243"/>
            <a:ext cx="1677206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E24E0C5-5B72-064C-B909-1B697B0586E1}"/>
              </a:ext>
            </a:extLst>
          </p:cNvPr>
          <p:cNvSpPr/>
          <p:nvPr/>
        </p:nvSpPr>
        <p:spPr>
          <a:xfrm>
            <a:off x="4899145" y="5630455"/>
            <a:ext cx="1196855" cy="347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9BF574-3FF2-314B-A8DD-052E19C44E78}"/>
              </a:ext>
            </a:extLst>
          </p:cNvPr>
          <p:cNvSpPr txBox="1"/>
          <p:nvPr/>
        </p:nvSpPr>
        <p:spPr>
          <a:xfrm>
            <a:off x="10169570" y="3429000"/>
            <a:ext cx="20224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points to the address of </a:t>
            </a:r>
            <a:r>
              <a:rPr lang="en-US" altLang="zh-CN" sz="1600" dirty="0"/>
              <a:t>x</a:t>
            </a:r>
            <a:endParaRPr lang="en-US" sz="1600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065E73B-9BF4-664D-BEE9-1CA497486AE3}"/>
              </a:ext>
            </a:extLst>
          </p:cNvPr>
          <p:cNvSpPr/>
          <p:nvPr/>
        </p:nvSpPr>
        <p:spPr>
          <a:xfrm>
            <a:off x="9919504" y="2847371"/>
            <a:ext cx="113458" cy="1952111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1A0D9-A226-904E-99E1-04069C2C2D50}"/>
              </a:ext>
            </a:extLst>
          </p:cNvPr>
          <p:cNvSpPr txBox="1"/>
          <p:nvPr/>
        </p:nvSpPr>
        <p:spPr>
          <a:xfrm>
            <a:off x="10207923" y="5392920"/>
            <a:ext cx="19840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dereference to </a:t>
            </a:r>
          </a:p>
          <a:p>
            <a:r>
              <a:rPr lang="en-US" altLang="zh-CN" sz="1600" dirty="0"/>
              <a:t>read</a:t>
            </a:r>
            <a:r>
              <a:rPr lang="en-US" sz="1600" dirty="0"/>
              <a:t> value of </a:t>
            </a:r>
            <a:r>
              <a:rPr lang="en-US" altLang="zh-CN" sz="1600" dirty="0"/>
              <a:t>x</a:t>
            </a:r>
            <a:endParaRPr lang="en-US" sz="1600" dirty="0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7B98D0DC-F073-5A46-BADB-A84A48841AED}"/>
              </a:ext>
            </a:extLst>
          </p:cNvPr>
          <p:cNvSpPr/>
          <p:nvPr/>
        </p:nvSpPr>
        <p:spPr>
          <a:xfrm>
            <a:off x="9919504" y="5532228"/>
            <a:ext cx="151812" cy="398791"/>
          </a:xfrm>
          <a:prstGeom prst="rightBrac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0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9D4B-3100-704E-AD57-0765DD06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9023-2602-3240-84C9-BE19EF1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B050"/>
                </a:solidFill>
              </a:rPr>
              <a:t>passing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by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value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(the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address)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from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the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pointer’s</a:t>
            </a:r>
            <a:r>
              <a:rPr lang="zh-CN" altLang="en-US" dirty="0">
                <a:solidFill>
                  <a:srgbClr val="00B050"/>
                </a:solidFill>
              </a:rPr>
              <a:t> </a:t>
            </a:r>
            <a:r>
              <a:rPr lang="en-US" altLang="zh-CN" dirty="0">
                <a:solidFill>
                  <a:srgbClr val="00B050"/>
                </a:solidFill>
              </a:rPr>
              <a:t>perspective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achieves</a:t>
            </a:r>
            <a:r>
              <a:rPr lang="zh-CN" altLang="en-US" dirty="0"/>
              <a:t> </a:t>
            </a:r>
            <a:r>
              <a:rPr lang="en-US" altLang="zh-CN" dirty="0"/>
              <a:t>passing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reference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perspective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pointed</a:t>
            </a:r>
            <a:r>
              <a:rPr lang="zh-CN" altLang="en-US" dirty="0"/>
              <a:t> </a:t>
            </a:r>
            <a:r>
              <a:rPr lang="en-US" altLang="zh-CN" dirty="0"/>
              <a:t>object</a:t>
            </a:r>
            <a:r>
              <a:rPr lang="zh-CN" altLang="en-US" dirty="0"/>
              <a:t> </a:t>
            </a:r>
            <a:r>
              <a:rPr lang="en-US" altLang="zh-CN" dirty="0"/>
              <a:t>(whose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passed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function)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E26C7A-CA3F-C44F-A5B3-C0D54AFE8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700" y="3361443"/>
            <a:ext cx="4776623" cy="1060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22E333-3044-8447-B812-9DF3A32A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013" y="3361443"/>
            <a:ext cx="5034987" cy="30393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53082-4CAA-4D41-B561-C0D2E2273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700" y="4881115"/>
            <a:ext cx="4776623" cy="62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65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EB-6CC4-4642-BA0B-B4F341A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33B-2155-8B4B-9994-2EF9B107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“carry</a:t>
            </a:r>
            <a:r>
              <a:rPr lang="zh-CN" altLang="en-US" dirty="0"/>
              <a:t> </a:t>
            </a:r>
            <a:r>
              <a:rPr lang="en-US" altLang="zh-CN" dirty="0"/>
              <a:t>extra</a:t>
            </a:r>
            <a:r>
              <a:rPr lang="zh-CN" altLang="en-US" dirty="0"/>
              <a:t> </a:t>
            </a:r>
            <a:r>
              <a:rPr lang="en-US" altLang="zh-CN" dirty="0"/>
              <a:t>values”</a:t>
            </a:r>
            <a:r>
              <a:rPr lang="zh-CN" altLang="en-US" dirty="0"/>
              <a:t> </a:t>
            </a:r>
            <a:r>
              <a:rPr lang="en-US" altLang="zh-CN" dirty="0"/>
              <a:t>out 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above example, the (</a:t>
            </a:r>
            <a:r>
              <a:rPr lang="en-US" dirty="0">
                <a:solidFill>
                  <a:srgbClr val="00B050"/>
                </a:solidFill>
              </a:rPr>
              <a:t>remainder</a:t>
            </a:r>
            <a:r>
              <a:rPr lang="en-US" dirty="0"/>
              <a:t>) pointer input argument takes the address of some object in the caller’s scope, changes made to the content stored in this address will last after the function call ends</a:t>
            </a:r>
          </a:p>
          <a:p>
            <a:r>
              <a:rPr lang="en-US" dirty="0"/>
              <a:t>This functions returns two values</a:t>
            </a:r>
          </a:p>
          <a:p>
            <a:pPr lvl="1"/>
            <a:r>
              <a:rPr lang="en-US" dirty="0"/>
              <a:t>Value of dividend % divisor stored in *remainder</a:t>
            </a:r>
          </a:p>
          <a:p>
            <a:pPr lvl="1"/>
            <a:r>
              <a:rPr lang="en-US" dirty="0"/>
              <a:t>Value of dividend / divisor returned with the return statement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205F7-EAC4-ED41-ACB0-65E6ACBEB857}"/>
              </a:ext>
            </a:extLst>
          </p:cNvPr>
          <p:cNvGrpSpPr/>
          <p:nvPr/>
        </p:nvGrpSpPr>
        <p:grpSpPr>
          <a:xfrm>
            <a:off x="1978064" y="2454274"/>
            <a:ext cx="8235871" cy="1116076"/>
            <a:chOff x="1978064" y="2870962"/>
            <a:chExt cx="8235871" cy="111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7EAEFC-23CD-084F-908A-B6F0D6BCE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64" y="2870962"/>
              <a:ext cx="8235871" cy="1116076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7FA9B-2611-0E42-8607-8E2230D45D85}"/>
                </a:ext>
              </a:extLst>
            </p:cNvPr>
            <p:cNvSpPr/>
            <p:nvPr/>
          </p:nvSpPr>
          <p:spPr>
            <a:xfrm>
              <a:off x="5683170" y="2870962"/>
              <a:ext cx="1412111" cy="323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8BCB6C-DB80-CE4A-9256-4DE085362E62}"/>
                </a:ext>
              </a:extLst>
            </p:cNvPr>
            <p:cNvSpPr/>
            <p:nvPr/>
          </p:nvSpPr>
          <p:spPr>
            <a:xfrm>
              <a:off x="2328442" y="3194613"/>
              <a:ext cx="1317584" cy="2343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312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C1EB-6CC4-4642-BA0B-B4F341AF1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6833B-2155-8B4B-9994-2EF9B107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600" dirty="0"/>
              <a:t>Use</a:t>
            </a:r>
            <a:r>
              <a:rPr lang="zh-CN" altLang="en-US" sz="2600" dirty="0"/>
              <a:t> </a:t>
            </a:r>
            <a:r>
              <a:rPr lang="en-US" altLang="zh-CN" sz="2600" dirty="0"/>
              <a:t>pointer</a:t>
            </a:r>
            <a:r>
              <a:rPr lang="zh-CN" altLang="en-US" sz="2600" dirty="0"/>
              <a:t> </a:t>
            </a:r>
            <a:r>
              <a:rPr lang="en-US" altLang="zh-CN" sz="2600" dirty="0"/>
              <a:t>as</a:t>
            </a:r>
            <a:r>
              <a:rPr lang="zh-CN" altLang="en-US" sz="2600" dirty="0"/>
              <a:t> </a:t>
            </a:r>
            <a:r>
              <a:rPr lang="en-US" altLang="zh-CN" sz="2600" dirty="0"/>
              <a:t>input</a:t>
            </a:r>
            <a:r>
              <a:rPr lang="zh-CN" altLang="en-US" sz="2600" dirty="0"/>
              <a:t> </a:t>
            </a:r>
            <a:r>
              <a:rPr lang="en-US" altLang="zh-CN" sz="2600" dirty="0"/>
              <a:t>arguments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“carry</a:t>
            </a:r>
            <a:r>
              <a:rPr lang="zh-CN" altLang="en-US" sz="2600" dirty="0"/>
              <a:t> </a:t>
            </a:r>
            <a:r>
              <a:rPr lang="en-US" altLang="zh-CN" sz="2600" dirty="0"/>
              <a:t>extra</a:t>
            </a:r>
            <a:r>
              <a:rPr lang="zh-CN" altLang="en-US" sz="2600" dirty="0"/>
              <a:t> </a:t>
            </a:r>
            <a:r>
              <a:rPr lang="en-US" altLang="zh-CN" sz="2600" dirty="0"/>
              <a:t>values”</a:t>
            </a:r>
            <a:r>
              <a:rPr lang="zh-CN" altLang="en-US" sz="2600" dirty="0"/>
              <a:t> </a:t>
            </a:r>
            <a:r>
              <a:rPr lang="en-US" altLang="zh-CN" sz="2600" dirty="0"/>
              <a:t>out of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0E205F7-EAC4-ED41-ACB0-65E6ACBEB857}"/>
              </a:ext>
            </a:extLst>
          </p:cNvPr>
          <p:cNvGrpSpPr/>
          <p:nvPr/>
        </p:nvGrpSpPr>
        <p:grpSpPr>
          <a:xfrm>
            <a:off x="1978064" y="2454274"/>
            <a:ext cx="8235871" cy="1116076"/>
            <a:chOff x="1978064" y="2870962"/>
            <a:chExt cx="8235871" cy="11160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57EAEFC-23CD-084F-908A-B6F0D6BCE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78064" y="2870962"/>
              <a:ext cx="8235871" cy="1116076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347FA9B-2611-0E42-8607-8E2230D45D85}"/>
                </a:ext>
              </a:extLst>
            </p:cNvPr>
            <p:cNvSpPr/>
            <p:nvPr/>
          </p:nvSpPr>
          <p:spPr>
            <a:xfrm>
              <a:off x="5683170" y="2870962"/>
              <a:ext cx="1412111" cy="32365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D8BCB6C-DB80-CE4A-9256-4DE085362E62}"/>
                </a:ext>
              </a:extLst>
            </p:cNvPr>
            <p:cNvSpPr/>
            <p:nvPr/>
          </p:nvSpPr>
          <p:spPr>
            <a:xfrm>
              <a:off x="2328442" y="3194613"/>
              <a:ext cx="1317584" cy="23438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51CE89E-C1DF-5244-85A3-59829905B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064" y="3731330"/>
            <a:ext cx="8234592" cy="222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4CC444-2BF6-3142-873B-2BE6E9C736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4186" y="6237468"/>
            <a:ext cx="2423627" cy="39454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68FB025-3BC3-3743-AF3C-2D66AF8E11F5}"/>
              </a:ext>
            </a:extLst>
          </p:cNvPr>
          <p:cNvSpPr/>
          <p:nvPr/>
        </p:nvSpPr>
        <p:spPr>
          <a:xfrm>
            <a:off x="6180881" y="4846146"/>
            <a:ext cx="1126932" cy="25828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AB44A43-418F-7B44-A33C-25965903528C}"/>
              </a:ext>
            </a:extLst>
          </p:cNvPr>
          <p:cNvSpPr/>
          <p:nvPr/>
        </p:nvSpPr>
        <p:spPr>
          <a:xfrm>
            <a:off x="3856299" y="4001294"/>
            <a:ext cx="1027887" cy="3044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649CE7-FCE9-7042-AA71-D47354AD81F1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95360" y="5960962"/>
            <a:ext cx="640" cy="2765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265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C3A3-61D6-0545-B835-F5D6747A9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9784D-D86E-7F42-8891-B427DC12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pointer to implement “passing by reference” for the pointed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45EA9-A8CB-8949-A294-0624BBE5F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16" y="2867546"/>
            <a:ext cx="4492045" cy="1843349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48FD44-A5C2-C344-967B-73F5B1108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827" y="2867546"/>
            <a:ext cx="5331254" cy="1843349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3EAF70-4DE8-014D-B51B-B65462B74092}"/>
              </a:ext>
            </a:extLst>
          </p:cNvPr>
          <p:cNvSpPr txBox="1"/>
          <p:nvPr/>
        </p:nvSpPr>
        <p:spPr>
          <a:xfrm>
            <a:off x="1133916" y="4976634"/>
            <a:ext cx="44920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wrong implementation</a:t>
            </a:r>
            <a:r>
              <a:rPr lang="en-US" sz="2000" dirty="0"/>
              <a:t>:</a:t>
            </a:r>
          </a:p>
          <a:p>
            <a:r>
              <a:rPr lang="en-US" sz="2000" dirty="0"/>
              <a:t>Left and right are copies of the original inputs’ </a:t>
            </a:r>
            <a:r>
              <a:rPr lang="en-US" sz="2000" dirty="0">
                <a:solidFill>
                  <a:srgbClr val="FF0000"/>
                </a:solidFill>
              </a:rPr>
              <a:t>values</a:t>
            </a:r>
            <a:r>
              <a:rPr lang="en-US" sz="2000" dirty="0"/>
              <a:t>, swapping copies won’t 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1575AE-4BDF-9E4D-8F8D-95DA1872B0AE}"/>
              </a:ext>
            </a:extLst>
          </p:cNvPr>
          <p:cNvSpPr txBox="1"/>
          <p:nvPr/>
        </p:nvSpPr>
        <p:spPr>
          <a:xfrm>
            <a:off x="5921677" y="4976633"/>
            <a:ext cx="5354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correct implementation</a:t>
            </a:r>
            <a:r>
              <a:rPr lang="en-US" dirty="0"/>
              <a:t>:</a:t>
            </a:r>
          </a:p>
          <a:p>
            <a:r>
              <a:rPr lang="en-US" dirty="0"/>
              <a:t>Left and right are copies of the original inputs’ </a:t>
            </a:r>
            <a:r>
              <a:rPr lang="en-US" dirty="0">
                <a:solidFill>
                  <a:srgbClr val="00B050"/>
                </a:solidFill>
              </a:rPr>
              <a:t>memory addresses</a:t>
            </a:r>
            <a:r>
              <a:rPr lang="en-US" dirty="0"/>
              <a:t>, swapping values stored in these addresses will work</a:t>
            </a:r>
          </a:p>
        </p:txBody>
      </p:sp>
    </p:spTree>
    <p:extLst>
      <p:ext uri="{BB962C8B-B14F-4D97-AF65-F5344CB8AC3E}">
        <p14:creationId xmlns:p14="http://schemas.microsoft.com/office/powerpoint/2010/main" val="1368903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F602-2497-D14B-9520-E56A20D4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void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18F9-F418-DA4F-8016-398674229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2558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void  pointer in C is a pointer not associated with any specific data types, sometimes void pointers are referred as </a:t>
            </a:r>
            <a:r>
              <a:rPr lang="en-US" i="1" dirty="0"/>
              <a:t>generic pointers</a:t>
            </a: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 arithmetic is illegal on void pointers</a:t>
            </a:r>
          </a:p>
          <a:p>
            <a:pPr lvl="1"/>
            <a:r>
              <a:rPr lang="en-US" dirty="0"/>
              <a:t>Dereference operator can’t be applied to void pointers (since there’s no type information)</a:t>
            </a:r>
          </a:p>
          <a:p>
            <a:pPr lvl="1"/>
            <a:r>
              <a:rPr lang="en-US" dirty="0"/>
              <a:t>We can use </a:t>
            </a:r>
            <a:r>
              <a:rPr lang="en-US" dirty="0">
                <a:solidFill>
                  <a:srgbClr val="00B050"/>
                </a:solidFill>
              </a:rPr>
              <a:t>type conversion operator</a:t>
            </a:r>
            <a:r>
              <a:rPr lang="en-US" dirty="0"/>
              <a:t> to convert void pointer to other type of pointers, then apply other operations accordingly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34C98D8-BA17-9746-9781-25F87A7BE4D2}"/>
              </a:ext>
            </a:extLst>
          </p:cNvPr>
          <p:cNvGrpSpPr/>
          <p:nvPr/>
        </p:nvGrpSpPr>
        <p:grpSpPr>
          <a:xfrm>
            <a:off x="7036841" y="1825625"/>
            <a:ext cx="4506640" cy="3411238"/>
            <a:chOff x="7117867" y="1825625"/>
            <a:chExt cx="4506640" cy="34112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33501C4-01AE-614B-B84B-AE23E656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17867" y="1825625"/>
              <a:ext cx="4506640" cy="231811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24DEED-B1CF-364C-B8CE-188EAEE4A2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66888" y="4567941"/>
              <a:ext cx="1608598" cy="668922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8157618-73E0-9148-B964-6D6285D2090D}"/>
                </a:ext>
              </a:extLst>
            </p:cNvPr>
            <p:cNvSpPr/>
            <p:nvPr/>
          </p:nvSpPr>
          <p:spPr>
            <a:xfrm>
              <a:off x="9514390" y="2986268"/>
              <a:ext cx="1157468" cy="28936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09A02D2D-EADE-5243-98D3-D3CD234EBF89}"/>
                </a:ext>
              </a:extLst>
            </p:cNvPr>
            <p:cNvSpPr/>
            <p:nvPr/>
          </p:nvSpPr>
          <p:spPr>
            <a:xfrm>
              <a:off x="9666790" y="3821576"/>
              <a:ext cx="1421758" cy="32216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AE61A7-FA44-6F4A-B0F7-2F1BBCDDD53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371187" y="4143737"/>
              <a:ext cx="0" cy="42420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0403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0FF8-205C-F048-827F-DB86DA35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A1BE-612E-A247-BCC9-5E363FA9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pointer “pointing to” a pointer, it saves the memory address of a pointer. Such a pointer to pointer is also referred as a </a:t>
            </a:r>
            <a:r>
              <a:rPr lang="en-US" sz="2400" i="1" dirty="0">
                <a:solidFill>
                  <a:srgbClr val="00B050"/>
                </a:solidFill>
              </a:rPr>
              <a:t>double pointer</a:t>
            </a:r>
            <a:r>
              <a:rPr lang="en-US" sz="2400" i="1" dirty="0"/>
              <a:t> </a:t>
            </a:r>
          </a:p>
          <a:p>
            <a:r>
              <a:rPr lang="en-US" sz="2400" dirty="0"/>
              <a:t>Format:  </a:t>
            </a:r>
            <a:r>
              <a:rPr lang="en-US" sz="2400" dirty="0">
                <a:solidFill>
                  <a:srgbClr val="00B050"/>
                </a:solidFill>
              </a:rPr>
              <a:t>type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**</a:t>
            </a:r>
            <a:r>
              <a:rPr lang="en-US" sz="2400" dirty="0">
                <a:solidFill>
                  <a:srgbClr val="00B050"/>
                </a:solidFill>
              </a:rPr>
              <a:t>identifier</a:t>
            </a:r>
            <a:r>
              <a:rPr lang="en-US" sz="2400" dirty="0"/>
              <a:t>;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CAE825A-784F-E844-8787-8873187E60E8}"/>
              </a:ext>
            </a:extLst>
          </p:cNvPr>
          <p:cNvSpPr/>
          <p:nvPr/>
        </p:nvSpPr>
        <p:spPr>
          <a:xfrm>
            <a:off x="3692324" y="5624336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8DF1BB-CC6E-5A49-AE97-E8917EF1E1A0}"/>
              </a:ext>
            </a:extLst>
          </p:cNvPr>
          <p:cNvSpPr/>
          <p:nvPr/>
        </p:nvSpPr>
        <p:spPr>
          <a:xfrm>
            <a:off x="4980543" y="5937813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C90D46-CC25-404C-9EDA-9FA6DC10980F}"/>
              </a:ext>
            </a:extLst>
          </p:cNvPr>
          <p:cNvSpPr/>
          <p:nvPr/>
        </p:nvSpPr>
        <p:spPr>
          <a:xfrm>
            <a:off x="5429598" y="6251290"/>
            <a:ext cx="1632030" cy="31347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E9172E28-165F-F941-A907-ADE3C9B5C5C3}"/>
              </a:ext>
            </a:extLst>
          </p:cNvPr>
          <p:cNvSpPr/>
          <p:nvPr/>
        </p:nvSpPr>
        <p:spPr>
          <a:xfrm>
            <a:off x="7975070" y="5933466"/>
            <a:ext cx="1632030" cy="31347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F226C84-0DD0-4F40-BF32-FA25FA47AB72}"/>
              </a:ext>
            </a:extLst>
          </p:cNvPr>
          <p:cNvSpPr/>
          <p:nvPr/>
        </p:nvSpPr>
        <p:spPr>
          <a:xfrm>
            <a:off x="8447274" y="6242596"/>
            <a:ext cx="1632030" cy="31347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E57263-9C29-4F40-B9A9-D91EAE8D77A2}"/>
              </a:ext>
            </a:extLst>
          </p:cNvPr>
          <p:cNvGrpSpPr/>
          <p:nvPr/>
        </p:nvGrpSpPr>
        <p:grpSpPr>
          <a:xfrm>
            <a:off x="1161647" y="3214406"/>
            <a:ext cx="10216374" cy="3341667"/>
            <a:chOff x="1504386" y="3283854"/>
            <a:chExt cx="10216374" cy="334166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9924500-20C7-BC49-A09E-0111D979FFD5}"/>
                </a:ext>
              </a:extLst>
            </p:cNvPr>
            <p:cNvGrpSpPr/>
            <p:nvPr/>
          </p:nvGrpSpPr>
          <p:grpSpPr>
            <a:xfrm>
              <a:off x="1504386" y="3283854"/>
              <a:ext cx="10216374" cy="3341667"/>
              <a:chOff x="1137426" y="3151208"/>
              <a:chExt cx="10216374" cy="3341667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9DB2B99-A93E-E842-BA1F-EF5FBFA937A3}"/>
                  </a:ext>
                </a:extLst>
              </p:cNvPr>
              <p:cNvGrpSpPr/>
              <p:nvPr/>
            </p:nvGrpSpPr>
            <p:grpSpPr>
              <a:xfrm>
                <a:off x="1137426" y="3151208"/>
                <a:ext cx="10216374" cy="3341667"/>
                <a:chOff x="1137426" y="3151208"/>
                <a:chExt cx="10216374" cy="3341667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4C94DDF7-8BA8-4148-8A48-A3C4B0380DED}"/>
                    </a:ext>
                  </a:extLst>
                </p:cNvPr>
                <p:cNvGrpSpPr/>
                <p:nvPr/>
              </p:nvGrpSpPr>
              <p:grpSpPr>
                <a:xfrm>
                  <a:off x="1137426" y="3151208"/>
                  <a:ext cx="10216374" cy="3341667"/>
                  <a:chOff x="1689100" y="3197506"/>
                  <a:chExt cx="8813800" cy="2882900"/>
                </a:xfrm>
              </p:grpSpPr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A408F69-CC5C-A94E-B217-FF26BE0D612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689100" y="3197506"/>
                    <a:ext cx="8813800" cy="1803400"/>
                  </a:xfrm>
                  <a:prstGeom prst="rect">
                    <a:avLst/>
                  </a:prstGeom>
                </p:spPr>
              </p:pic>
              <p:pic>
                <p:nvPicPr>
                  <p:cNvPr id="10" name="Picture 9">
                    <a:extLst>
                      <a:ext uri="{FF2B5EF4-FFF2-40B4-BE49-F238E27FC236}">
                        <a16:creationId xmlns:a16="http://schemas.microsoft.com/office/drawing/2014/main" id="{26483790-3D4D-1045-91E5-78D1484ED25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2717800" y="5331106"/>
                    <a:ext cx="6756400" cy="749300"/>
                  </a:xfrm>
                  <a:prstGeom prst="rect">
                    <a:avLst/>
                  </a:prstGeom>
                </p:spPr>
              </p:pic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0F74A96A-440C-A749-8247-72176771CC9D}"/>
                      </a:ext>
                    </a:extLst>
                  </p:cNvPr>
                  <p:cNvCxnSpPr>
                    <a:cxnSpLocks/>
                    <a:stCxn id="9" idx="2"/>
                    <a:endCxn id="10" idx="0"/>
                  </p:cNvCxnSpPr>
                  <p:nvPr/>
                </p:nvCxnSpPr>
                <p:spPr>
                  <a:xfrm>
                    <a:off x="6096000" y="5000906"/>
                    <a:ext cx="0" cy="33020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49A53190-40DF-0F4A-958F-ABEF74D1C758}"/>
                    </a:ext>
                  </a:extLst>
                </p:cNvPr>
                <p:cNvSpPr/>
                <p:nvPr/>
              </p:nvSpPr>
              <p:spPr>
                <a:xfrm>
                  <a:off x="3692324" y="4618299"/>
                  <a:ext cx="1423686" cy="324091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C1D3ED-BD3A-0548-8CE2-2E6218BDA678}"/>
                  </a:ext>
                </a:extLst>
              </p:cNvPr>
              <p:cNvSpPr txBox="1"/>
              <p:nvPr/>
            </p:nvSpPr>
            <p:spPr>
              <a:xfrm>
                <a:off x="5706319" y="3576578"/>
                <a:ext cx="3102015" cy="646331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Specify the value to be printed is an address with </a:t>
                </a:r>
                <a:r>
                  <a:rPr lang="en-US" dirty="0">
                    <a:solidFill>
                      <a:srgbClr val="FF0000"/>
                    </a:solidFill>
                  </a:rPr>
                  <a:t>%p</a:t>
                </a:r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A5B04B14-1D67-BB4E-93A1-7CEC66F9CDA2}"/>
                </a:ext>
              </a:extLst>
            </p:cNvPr>
            <p:cNvSpPr/>
            <p:nvPr/>
          </p:nvSpPr>
          <p:spPr>
            <a:xfrm>
              <a:off x="1504386" y="3876131"/>
              <a:ext cx="2994736" cy="312516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04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F56BC-2F0D-B54B-9EDF-F7F31211E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F33ED-44BB-7C42-B4FB-068337597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Program memory space</a:t>
            </a:r>
          </a:p>
          <a:p>
            <a:r>
              <a:rPr lang="en-US" dirty="0"/>
              <a:t>Pointer to object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Return multiple values from a function</a:t>
            </a:r>
          </a:p>
          <a:p>
            <a:pPr lvl="1"/>
            <a:r>
              <a:rPr lang="en-US" dirty="0"/>
              <a:t>Implement passing by reference</a:t>
            </a:r>
          </a:p>
          <a:p>
            <a:pPr lvl="1"/>
            <a:r>
              <a:rPr lang="en-US" dirty="0"/>
              <a:t>Implement optional types</a:t>
            </a:r>
          </a:p>
          <a:p>
            <a:r>
              <a:rPr lang="en-US" dirty="0"/>
              <a:t>Pointer to pointer (double pointer)</a:t>
            </a:r>
          </a:p>
          <a:p>
            <a:r>
              <a:rPr lang="en-US" dirty="0"/>
              <a:t>Pointer to function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Implement callbacks</a:t>
            </a:r>
          </a:p>
          <a:p>
            <a:pPr lvl="1"/>
            <a:r>
              <a:rPr lang="en-US" dirty="0"/>
              <a:t>Clockwise/spiral rule</a:t>
            </a:r>
          </a:p>
          <a:p>
            <a:pPr lvl="1"/>
            <a:r>
              <a:rPr lang="en-US" dirty="0"/>
              <a:t>typedef with function pointer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69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14A9-CC4C-F146-B55C-002CC08F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EFA44-F8A3-D348-9542-8EA44FECF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380" cy="4351338"/>
          </a:xfrm>
        </p:spPr>
        <p:txBody>
          <a:bodyPr/>
          <a:lstStyle/>
          <a:p>
            <a:r>
              <a:rPr lang="en-US" dirty="0"/>
              <a:t>Just like swapping value of integer variables, now we want to swap value of pointers</a:t>
            </a:r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337969F0-4C5C-2540-9B91-C1975EE8E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027" y="2855094"/>
            <a:ext cx="3851450" cy="14790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A5ADB-DF60-0547-B0A5-813DF9E32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541" y="2855094"/>
            <a:ext cx="6104762" cy="322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F70CB-A642-194B-A986-2A87E8526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1677" y="4584852"/>
            <a:ext cx="3860800" cy="55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2712EB-34D6-DC4B-B85D-DAF039AD1959}"/>
              </a:ext>
            </a:extLst>
          </p:cNvPr>
          <p:cNvSpPr txBox="1"/>
          <p:nvPr/>
        </p:nvSpPr>
        <p:spPr>
          <a:xfrm>
            <a:off x="7651027" y="5451676"/>
            <a:ext cx="38514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the value of foo and bar are not swapped, but now </a:t>
            </a:r>
            <a:r>
              <a:rPr lang="en-US" dirty="0">
                <a:solidFill>
                  <a:srgbClr val="00B050"/>
                </a:solidFill>
              </a:rPr>
              <a:t>left</a:t>
            </a:r>
            <a:r>
              <a:rPr lang="en-US" dirty="0"/>
              <a:t> is pointing to bar, and </a:t>
            </a:r>
            <a:r>
              <a:rPr lang="en-US" dirty="0">
                <a:solidFill>
                  <a:srgbClr val="00B050"/>
                </a:solidFill>
              </a:rPr>
              <a:t>right</a:t>
            </a:r>
            <a:r>
              <a:rPr lang="en-US" dirty="0"/>
              <a:t> is pointing to foo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CE95455-88F4-A442-BF2A-0F19A63E1C21}"/>
              </a:ext>
            </a:extLst>
          </p:cNvPr>
          <p:cNvSpPr/>
          <p:nvPr/>
        </p:nvSpPr>
        <p:spPr>
          <a:xfrm>
            <a:off x="9363919" y="4469105"/>
            <a:ext cx="2233914" cy="76265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2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DA7AA-B0D2-7A4A-A957-20E9B5AED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pointer </a:t>
            </a:r>
            <a:r>
              <a:rPr lang="en-US"/>
              <a:t>–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D56E-7286-374D-BA18-20C614A32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also triple and quadruple pointers in C…</a:t>
            </a:r>
          </a:p>
          <a:p>
            <a:pPr lvl="1"/>
            <a:r>
              <a:rPr lang="en-US" dirty="0"/>
              <a:t>Triple pointer, e.g.,  type ***identifier;</a:t>
            </a:r>
          </a:p>
          <a:p>
            <a:pPr lvl="1"/>
            <a:r>
              <a:rPr lang="en-US" dirty="0"/>
              <a:t>Quadruple pointer, e.g., type ****identifier;</a:t>
            </a:r>
          </a:p>
          <a:p>
            <a:pPr lvl="1"/>
            <a:r>
              <a:rPr lang="en-US" dirty="0"/>
              <a:t>They follow similar syntax as single pointer</a:t>
            </a:r>
          </a:p>
          <a:p>
            <a:pPr lvl="1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320225-EA3E-204F-B2EF-9C277B011A3E}"/>
              </a:ext>
            </a:extLst>
          </p:cNvPr>
          <p:cNvGrpSpPr/>
          <p:nvPr/>
        </p:nvGrpSpPr>
        <p:grpSpPr>
          <a:xfrm>
            <a:off x="919223" y="3622675"/>
            <a:ext cx="8687764" cy="2870200"/>
            <a:chOff x="838200" y="3622675"/>
            <a:chExt cx="8687764" cy="28702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C4BC4A-7B9C-2E4A-BB09-075383A4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22675"/>
              <a:ext cx="6248400" cy="2870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DF855E-02B1-454B-AD73-307763B20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91538" y="4659739"/>
              <a:ext cx="1834426" cy="796072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F312267-ADA7-C442-ABB4-5EFB211A5916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7086600" y="5057775"/>
              <a:ext cx="604938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2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D5A6E-D4CE-6E4E-B8F6-83FA5D10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NULL pointer constant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FADDE-55D3-1C4C-B3A4-45EF5B4DB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NULL is a constant defined with implementation-specified preprocessor directive: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Usually used:</a:t>
            </a:r>
          </a:p>
          <a:p>
            <a:pPr lvl="1"/>
            <a:r>
              <a:rPr lang="en-US" sz="2000" dirty="0"/>
              <a:t>As a function return value , indicates something wrong occurred</a:t>
            </a:r>
          </a:p>
          <a:p>
            <a:pPr lvl="1"/>
            <a:r>
              <a:rPr lang="en-US" sz="2000" dirty="0"/>
              <a:t>As an input to a function, when we don’t want to pass a valid address</a:t>
            </a:r>
          </a:p>
          <a:p>
            <a:r>
              <a:rPr lang="en-US" sz="2400" dirty="0"/>
              <a:t>Dereferencing a NULL valued pointer is </a:t>
            </a:r>
            <a:r>
              <a:rPr lang="en-US" sz="2400" dirty="0">
                <a:solidFill>
                  <a:srgbClr val="FF0000"/>
                </a:solidFill>
              </a:rPr>
              <a:t>undefined behavior</a:t>
            </a:r>
          </a:p>
          <a:p>
            <a:pPr lvl="1"/>
            <a:r>
              <a:rPr lang="en-US" sz="2000" dirty="0"/>
              <a:t>Check if a pointer == NULL before dereference it</a:t>
            </a:r>
          </a:p>
          <a:p>
            <a:pPr lvl="1"/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6DE7F7-193F-B444-8F27-3266600B1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057" y="2415463"/>
            <a:ext cx="4891885" cy="158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30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DBA9C-CA7B-B545-8A08-C2CA6E0EB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82184-3FDE-E44B-B351-D75E96B3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pointers point to the same object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EB7ADB9-83A6-494D-A771-4E85BC8FF2B0}"/>
              </a:ext>
            </a:extLst>
          </p:cNvPr>
          <p:cNvGrpSpPr/>
          <p:nvPr/>
        </p:nvGrpSpPr>
        <p:grpSpPr>
          <a:xfrm>
            <a:off x="1994343" y="2774951"/>
            <a:ext cx="7205532" cy="2819106"/>
            <a:chOff x="1415608" y="2693928"/>
            <a:chExt cx="7205532" cy="281910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7AE24A9-C043-EC49-8066-FFD9C36D92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5608" y="2693928"/>
              <a:ext cx="5008703" cy="2819106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1B0E377-B869-B343-ACBF-066D307C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33213" y="3627954"/>
              <a:ext cx="1387927" cy="955622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F3676CB-04A1-FC4E-9744-733C120DBDBC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6424311" y="4103481"/>
              <a:ext cx="808902" cy="22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2674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01F3-E0C5-8E47-9F8A-0AA50A20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7824-1BCA-164B-8510-5CEFE89B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returning a pointer</a:t>
            </a:r>
          </a:p>
          <a:p>
            <a:pPr lvl="1"/>
            <a:r>
              <a:rPr lang="en-US" dirty="0"/>
              <a:t>type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identifier(param-list);</a:t>
            </a:r>
          </a:p>
          <a:p>
            <a:pPr lvl="1"/>
            <a:r>
              <a:rPr lang="en-US" dirty="0"/>
              <a:t>int *foo(int);</a:t>
            </a:r>
          </a:p>
          <a:p>
            <a:pPr lvl="1"/>
            <a:r>
              <a:rPr lang="en-US" dirty="0"/>
              <a:t>double *bar(int, int);</a:t>
            </a:r>
          </a:p>
          <a:p>
            <a:pPr lvl="1"/>
            <a:r>
              <a:rPr lang="en-US" dirty="0"/>
              <a:t>char *ham(void);</a:t>
            </a:r>
          </a:p>
          <a:p>
            <a:pPr lvl="1"/>
            <a:r>
              <a:rPr lang="en-US" dirty="0"/>
              <a:t>void *spam(int *);</a:t>
            </a:r>
          </a:p>
          <a:p>
            <a:endParaRPr lang="en-US" dirty="0"/>
          </a:p>
          <a:p>
            <a:r>
              <a:rPr lang="en-US" dirty="0"/>
              <a:t>What’s the output of program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722E5-4056-304F-BBD1-FD2589061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068" y="1825625"/>
            <a:ext cx="4587111" cy="446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543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BF758-7515-EB46-9D90-E33DE95B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(</a:t>
            </a:r>
            <a:r>
              <a:rPr lang="en-US" i="1" dirty="0"/>
              <a:t>function pointer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0226A-94E5-DD49-85EE-2B8E182E7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pointer to function can be initialized with an address of a function: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An address of a function is the memory address of the function in the code segment of the program’s memory space</a:t>
            </a:r>
          </a:p>
          <a:p>
            <a:r>
              <a:rPr lang="en-US" sz="2400" dirty="0"/>
              <a:t>Callback </a:t>
            </a:r>
            <a:r>
              <a:rPr lang="en-US" sz="2400" dirty="0">
                <a:sym typeface="Wingdings" pitchFamily="2" charset="2"/>
              </a:rPr>
              <a:t> </a:t>
            </a:r>
            <a:r>
              <a:rPr lang="en-US" sz="2400" b="0" i="0" dirty="0">
                <a:solidFill>
                  <a:srgbClr val="273239"/>
                </a:solidFill>
                <a:effectLst/>
                <a:latin typeface="urw-din"/>
              </a:rPr>
              <a:t>If a reference of a function is passed to another function as an argument to call it, then it will be called as a </a:t>
            </a:r>
            <a:r>
              <a:rPr lang="en-US" sz="2400" b="0" i="0" dirty="0">
                <a:solidFill>
                  <a:srgbClr val="00B050"/>
                </a:solidFill>
                <a:effectLst/>
                <a:latin typeface="urw-din"/>
              </a:rPr>
              <a:t>callback function</a:t>
            </a:r>
          </a:p>
          <a:p>
            <a:pPr lvl="1"/>
            <a:r>
              <a:rPr lang="en-US" sz="2000" dirty="0">
                <a:solidFill>
                  <a:srgbClr val="273239"/>
                </a:solidFill>
                <a:latin typeface="urw-din"/>
              </a:rPr>
              <a:t>In C, a callback function is a function that is called through a pointer to the function</a:t>
            </a:r>
            <a:endParaRPr lang="en-US" sz="2000" dirty="0"/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FC1E4A-1F36-CD43-8B97-05F47D50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721" y="2338399"/>
            <a:ext cx="66929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3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F08-E844-CC48-9CD6-84565CD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356D-22C1-6D4C-8E39-00FC8BDA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to be pointed: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pointer to the function: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662E08C-9537-DC41-B091-9B8A863D3C0D}"/>
              </a:ext>
            </a:extLst>
          </p:cNvPr>
          <p:cNvGrpSpPr/>
          <p:nvPr/>
        </p:nvGrpSpPr>
        <p:grpSpPr>
          <a:xfrm>
            <a:off x="4177648" y="2448769"/>
            <a:ext cx="4600809" cy="1270162"/>
            <a:chOff x="4467434" y="2529792"/>
            <a:chExt cx="3257131" cy="8992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3106D9F-FAB7-3C4D-ABB4-BF9AE5DD4F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67434" y="2529792"/>
              <a:ext cx="3257131" cy="899208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225086D-B6F0-6542-8D6B-344023477B26}"/>
                </a:ext>
              </a:extLst>
            </p:cNvPr>
            <p:cNvSpPr/>
            <p:nvPr/>
          </p:nvSpPr>
          <p:spPr>
            <a:xfrm>
              <a:off x="5081286" y="3020992"/>
              <a:ext cx="486137" cy="300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ACBDD34-44C2-A846-82AE-43C34715FB68}"/>
              </a:ext>
            </a:extLst>
          </p:cNvPr>
          <p:cNvGrpSpPr/>
          <p:nvPr/>
        </p:nvGrpSpPr>
        <p:grpSpPr>
          <a:xfrm>
            <a:off x="3007493" y="4632927"/>
            <a:ext cx="6941121" cy="1678973"/>
            <a:chOff x="3470481" y="4632927"/>
            <a:chExt cx="5251036" cy="127016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14DC9-4776-6A4B-BD2B-84A932FDE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0481" y="4632927"/>
              <a:ext cx="5251036" cy="1270162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0B30C96-85BF-C142-BDEB-E51C1DD143D4}"/>
                </a:ext>
              </a:extLst>
            </p:cNvPr>
            <p:cNvSpPr/>
            <p:nvPr/>
          </p:nvSpPr>
          <p:spPr>
            <a:xfrm>
              <a:off x="3981297" y="5588613"/>
              <a:ext cx="810622" cy="30094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26BABFA-756B-1E4F-B04A-E79EEB6FCE29}"/>
              </a:ext>
            </a:extLst>
          </p:cNvPr>
          <p:cNvSpPr txBox="1"/>
          <p:nvPr/>
        </p:nvSpPr>
        <p:spPr>
          <a:xfrm>
            <a:off x="8194876" y="474562"/>
            <a:ext cx="315892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Replace the original function identifier in its function prototype with a (*</a:t>
            </a:r>
            <a:r>
              <a:rPr lang="en-US" dirty="0" err="1"/>
              <a:t>fptr</a:t>
            </a:r>
            <a:r>
              <a:rPr lang="en-US" dirty="0"/>
              <a:t>) will lead to the declaration of an associated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2320687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F08-E844-CC48-9CD6-84565CDDD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3356D-22C1-6D4C-8E39-00FC8BDAA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to be pointed: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pointer to the function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C6A39B-ED6D-E142-A61F-624906F1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2588" y="2560098"/>
            <a:ext cx="6778277" cy="1066799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CFB6D8B-F830-0646-A7C5-6A1667F4AF4B}"/>
              </a:ext>
            </a:extLst>
          </p:cNvPr>
          <p:cNvSpPr/>
          <p:nvPr/>
        </p:nvSpPr>
        <p:spPr>
          <a:xfrm>
            <a:off x="3703899" y="3310359"/>
            <a:ext cx="405114" cy="2314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A2B9D3-D1BF-754F-BC73-45391A723361}"/>
              </a:ext>
            </a:extLst>
          </p:cNvPr>
          <p:cNvSpPr txBox="1"/>
          <p:nvPr/>
        </p:nvSpPr>
        <p:spPr>
          <a:xfrm>
            <a:off x="8194876" y="474562"/>
            <a:ext cx="3158924" cy="14773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Replace the original function identifier in its function prototype with a (*</a:t>
            </a:r>
            <a:r>
              <a:rPr lang="en-US" dirty="0" err="1"/>
              <a:t>fptr</a:t>
            </a:r>
            <a:r>
              <a:rPr lang="en-US" dirty="0"/>
              <a:t>) will lead to the declaration of an associated function pointer</a:t>
            </a:r>
          </a:p>
        </p:txBody>
      </p:sp>
    </p:spTree>
    <p:extLst>
      <p:ext uri="{BB962C8B-B14F-4D97-AF65-F5344CB8AC3E}">
        <p14:creationId xmlns:p14="http://schemas.microsoft.com/office/powerpoint/2010/main" val="2382567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AB5BD-63D8-6044-8660-F4EBC4FB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78E01-0A9E-3949-949A-F1711CC7E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93557" cy="4351338"/>
          </a:xfrm>
        </p:spPr>
        <p:txBody>
          <a:bodyPr/>
          <a:lstStyle/>
          <a:p>
            <a:r>
              <a:rPr lang="en-US" dirty="0"/>
              <a:t>Call a function through a pointer to the function can be done by</a:t>
            </a:r>
          </a:p>
          <a:p>
            <a:pPr lvl="1"/>
            <a:r>
              <a:rPr lang="en-US" dirty="0"/>
              <a:t>Deference the pointer to function</a:t>
            </a:r>
          </a:p>
          <a:p>
            <a:pPr lvl="2"/>
            <a:r>
              <a:rPr lang="en-US" dirty="0"/>
              <a:t>E.g., (*</a:t>
            </a:r>
            <a:r>
              <a:rPr lang="en-US" dirty="0" err="1"/>
              <a:t>fptr</a:t>
            </a:r>
            <a:r>
              <a:rPr lang="en-US" dirty="0"/>
              <a:t>)(5, 6)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Use the pointer to function directly with a function call operator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fptr</a:t>
            </a:r>
            <a:r>
              <a:rPr lang="en-US" dirty="0"/>
              <a:t>(5,6)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F6D2B-4D77-2E4F-B636-F7816443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245" y="1825625"/>
            <a:ext cx="586755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16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A1BD-C230-6A4A-843B-42564FD2A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F59C-C878-DD44-AB73-613EEFC2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a function as the input argument of another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848A5-CFD1-204C-BB2E-F7F443834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5" y="2626730"/>
            <a:ext cx="4864100" cy="307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318CDA-3351-4D4E-B3B3-3006BA1F1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39430"/>
            <a:ext cx="5600700" cy="30607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95B9E2-FDC7-3041-B041-F0FF118A7DAC}"/>
              </a:ext>
            </a:extLst>
          </p:cNvPr>
          <p:cNvSpPr/>
          <p:nvPr/>
        </p:nvSpPr>
        <p:spPr>
          <a:xfrm>
            <a:off x="7639291" y="3900668"/>
            <a:ext cx="2025570" cy="262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EF3C989-5C7B-D148-987B-0659CE13D57C}"/>
              </a:ext>
            </a:extLst>
          </p:cNvPr>
          <p:cNvSpPr/>
          <p:nvPr/>
        </p:nvSpPr>
        <p:spPr>
          <a:xfrm>
            <a:off x="2120096" y="4932744"/>
            <a:ext cx="2025570" cy="2627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49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60CD-C14E-EC49-9648-2692F21B6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program’s memory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27392-7A95-334C-BDFE-02B0FF36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(byte) location in a program’s memory space has an address</a:t>
            </a:r>
          </a:p>
          <a:p>
            <a:pPr lvl="1"/>
            <a:r>
              <a:rPr lang="en-US" dirty="0"/>
              <a:t>Byte is the finest addressable location</a:t>
            </a:r>
          </a:p>
          <a:p>
            <a:pPr lvl="1"/>
            <a:r>
              <a:rPr lang="en-US" dirty="0"/>
              <a:t>Typically, the address is expressed in hexadecimal (16-based) format</a:t>
            </a:r>
          </a:p>
          <a:p>
            <a:pPr marL="457200" lvl="1" indent="0">
              <a:buNone/>
            </a:pPr>
            <a:endParaRPr lang="en-US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59A8B22-C75B-C449-ACC6-62473FE48A4F}"/>
              </a:ext>
            </a:extLst>
          </p:cNvPr>
          <p:cNvGrpSpPr/>
          <p:nvPr/>
        </p:nvGrpSpPr>
        <p:grpSpPr>
          <a:xfrm>
            <a:off x="2116905" y="3644092"/>
            <a:ext cx="7958190" cy="1290315"/>
            <a:chOff x="1358915" y="4026057"/>
            <a:chExt cx="7958190" cy="1290315"/>
          </a:xfrm>
        </p:grpSpPr>
        <p:sp>
          <p:nvSpPr>
            <p:cNvPr id="4" name="Google Shape;96;p14">
              <a:extLst>
                <a:ext uri="{FF2B5EF4-FFF2-40B4-BE49-F238E27FC236}">
                  <a16:creationId xmlns:a16="http://schemas.microsoft.com/office/drawing/2014/main" id="{9F9DB663-7FD9-764F-97F9-9CB9DD8B8429}"/>
                </a:ext>
              </a:extLst>
            </p:cNvPr>
            <p:cNvSpPr/>
            <p:nvPr/>
          </p:nvSpPr>
          <p:spPr>
            <a:xfrm>
              <a:off x="1404676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5" name="Google Shape;97;p14">
              <a:extLst>
                <a:ext uri="{FF2B5EF4-FFF2-40B4-BE49-F238E27FC236}">
                  <a16:creationId xmlns:a16="http://schemas.microsoft.com/office/drawing/2014/main" id="{53AA0831-8DC8-3049-9535-09DA27EE788D}"/>
                </a:ext>
              </a:extLst>
            </p:cNvPr>
            <p:cNvSpPr/>
            <p:nvPr/>
          </p:nvSpPr>
          <p:spPr>
            <a:xfrm>
              <a:off x="2257644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6" name="Google Shape;98;p14">
              <a:extLst>
                <a:ext uri="{FF2B5EF4-FFF2-40B4-BE49-F238E27FC236}">
                  <a16:creationId xmlns:a16="http://schemas.microsoft.com/office/drawing/2014/main" id="{C0DFAB23-A5B8-CC42-93E0-EF82C924EE22}"/>
                </a:ext>
              </a:extLst>
            </p:cNvPr>
            <p:cNvSpPr/>
            <p:nvPr/>
          </p:nvSpPr>
          <p:spPr>
            <a:xfrm>
              <a:off x="3110612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7" name="Google Shape;99;p14">
              <a:extLst>
                <a:ext uri="{FF2B5EF4-FFF2-40B4-BE49-F238E27FC236}">
                  <a16:creationId xmlns:a16="http://schemas.microsoft.com/office/drawing/2014/main" id="{41F6EBB7-CCD6-9546-8312-296DD6C3539E}"/>
                </a:ext>
              </a:extLst>
            </p:cNvPr>
            <p:cNvSpPr/>
            <p:nvPr/>
          </p:nvSpPr>
          <p:spPr>
            <a:xfrm>
              <a:off x="3963580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" name="Google Shape;100;p14">
              <a:extLst>
                <a:ext uri="{FF2B5EF4-FFF2-40B4-BE49-F238E27FC236}">
                  <a16:creationId xmlns:a16="http://schemas.microsoft.com/office/drawing/2014/main" id="{4AF98EF4-3CFB-6444-9021-95704833EEF1}"/>
                </a:ext>
              </a:extLst>
            </p:cNvPr>
            <p:cNvSpPr/>
            <p:nvPr/>
          </p:nvSpPr>
          <p:spPr>
            <a:xfrm>
              <a:off x="4816548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9" name="Google Shape;101;p14">
              <a:extLst>
                <a:ext uri="{FF2B5EF4-FFF2-40B4-BE49-F238E27FC236}">
                  <a16:creationId xmlns:a16="http://schemas.microsoft.com/office/drawing/2014/main" id="{6990B7C1-03DE-DF44-87D9-C6CB31008607}"/>
                </a:ext>
              </a:extLst>
            </p:cNvPr>
            <p:cNvSpPr/>
            <p:nvPr/>
          </p:nvSpPr>
          <p:spPr>
            <a:xfrm>
              <a:off x="5669516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0" name="Google Shape;102;p14">
              <a:extLst>
                <a:ext uri="{FF2B5EF4-FFF2-40B4-BE49-F238E27FC236}">
                  <a16:creationId xmlns:a16="http://schemas.microsoft.com/office/drawing/2014/main" id="{977B3A9E-F0F8-2B45-9AEB-9F9A5F1CE162}"/>
                </a:ext>
              </a:extLst>
            </p:cNvPr>
            <p:cNvSpPr/>
            <p:nvPr/>
          </p:nvSpPr>
          <p:spPr>
            <a:xfrm>
              <a:off x="6522484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" name="Google Shape;103;p14">
              <a:extLst>
                <a:ext uri="{FF2B5EF4-FFF2-40B4-BE49-F238E27FC236}">
                  <a16:creationId xmlns:a16="http://schemas.microsoft.com/office/drawing/2014/main" id="{1E340F57-FCDA-0942-A948-4A932407C569}"/>
                </a:ext>
              </a:extLst>
            </p:cNvPr>
            <p:cNvSpPr/>
            <p:nvPr/>
          </p:nvSpPr>
          <p:spPr>
            <a:xfrm>
              <a:off x="7375452" y="4745654"/>
              <a:ext cx="852968" cy="570718"/>
            </a:xfrm>
            <a:prstGeom prst="rect">
              <a:avLst/>
            </a:prstGeom>
            <a:solidFill>
              <a:srgbClr val="DDEAF6"/>
            </a:solidFill>
            <a:ln w="952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" name="Google Shape;104;p14">
              <a:extLst>
                <a:ext uri="{FF2B5EF4-FFF2-40B4-BE49-F238E27FC236}">
                  <a16:creationId xmlns:a16="http://schemas.microsoft.com/office/drawing/2014/main" id="{87D923D2-E0D2-D14C-9F98-A7ECC2EEF0EE}"/>
                </a:ext>
              </a:extLst>
            </p:cNvPr>
            <p:cNvSpPr txBox="1"/>
            <p:nvPr/>
          </p:nvSpPr>
          <p:spPr>
            <a:xfrm>
              <a:off x="1675508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0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3" name="Google Shape;105;p14">
              <a:extLst>
                <a:ext uri="{FF2B5EF4-FFF2-40B4-BE49-F238E27FC236}">
                  <a16:creationId xmlns:a16="http://schemas.microsoft.com/office/drawing/2014/main" id="{A8FD22B3-F120-974E-9E5D-FB288C0BCA5F}"/>
                </a:ext>
              </a:extLst>
            </p:cNvPr>
            <p:cNvSpPr txBox="1"/>
            <p:nvPr/>
          </p:nvSpPr>
          <p:spPr>
            <a:xfrm>
              <a:off x="2528476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4" name="Google Shape;106;p14">
              <a:extLst>
                <a:ext uri="{FF2B5EF4-FFF2-40B4-BE49-F238E27FC236}">
                  <a16:creationId xmlns:a16="http://schemas.microsoft.com/office/drawing/2014/main" id="{19F34074-F0BB-7D4B-A679-10867AF53108}"/>
                </a:ext>
              </a:extLst>
            </p:cNvPr>
            <p:cNvSpPr txBox="1"/>
            <p:nvPr/>
          </p:nvSpPr>
          <p:spPr>
            <a:xfrm>
              <a:off x="3381444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2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" name="Google Shape;107;p14">
              <a:extLst>
                <a:ext uri="{FF2B5EF4-FFF2-40B4-BE49-F238E27FC236}">
                  <a16:creationId xmlns:a16="http://schemas.microsoft.com/office/drawing/2014/main" id="{91850C17-516F-404D-9AA6-37B1EC1F1ABB}"/>
                </a:ext>
              </a:extLst>
            </p:cNvPr>
            <p:cNvSpPr txBox="1"/>
            <p:nvPr/>
          </p:nvSpPr>
          <p:spPr>
            <a:xfrm>
              <a:off x="4234412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3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6" name="Google Shape;108;p14">
              <a:extLst>
                <a:ext uri="{FF2B5EF4-FFF2-40B4-BE49-F238E27FC236}">
                  <a16:creationId xmlns:a16="http://schemas.microsoft.com/office/drawing/2014/main" id="{74B957B0-CB19-3643-953A-ED9BC24E7B0F}"/>
                </a:ext>
              </a:extLst>
            </p:cNvPr>
            <p:cNvSpPr txBox="1"/>
            <p:nvPr/>
          </p:nvSpPr>
          <p:spPr>
            <a:xfrm>
              <a:off x="5087380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4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7" name="Google Shape;109;p14">
              <a:extLst>
                <a:ext uri="{FF2B5EF4-FFF2-40B4-BE49-F238E27FC236}">
                  <a16:creationId xmlns:a16="http://schemas.microsoft.com/office/drawing/2014/main" id="{72AA7E2F-807B-724A-B5E5-F6B46E8C2C68}"/>
                </a:ext>
              </a:extLst>
            </p:cNvPr>
            <p:cNvSpPr txBox="1"/>
            <p:nvPr/>
          </p:nvSpPr>
          <p:spPr>
            <a:xfrm>
              <a:off x="5940348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5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8" name="Google Shape;110;p14">
              <a:extLst>
                <a:ext uri="{FF2B5EF4-FFF2-40B4-BE49-F238E27FC236}">
                  <a16:creationId xmlns:a16="http://schemas.microsoft.com/office/drawing/2014/main" id="{898C5C40-D74D-EF4E-A93B-81B6489AA021}"/>
                </a:ext>
              </a:extLst>
            </p:cNvPr>
            <p:cNvSpPr txBox="1"/>
            <p:nvPr/>
          </p:nvSpPr>
          <p:spPr>
            <a:xfrm>
              <a:off x="6793316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6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" name="Google Shape;111;p14">
              <a:extLst>
                <a:ext uri="{FF2B5EF4-FFF2-40B4-BE49-F238E27FC236}">
                  <a16:creationId xmlns:a16="http://schemas.microsoft.com/office/drawing/2014/main" id="{C287193D-E1D3-8F47-BBD0-E06C7B6CC29C}"/>
                </a:ext>
              </a:extLst>
            </p:cNvPr>
            <p:cNvSpPr txBox="1"/>
            <p:nvPr/>
          </p:nvSpPr>
          <p:spPr>
            <a:xfrm>
              <a:off x="7646284" y="4846347"/>
              <a:ext cx="3113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7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0" name="Google Shape;112;p14">
              <a:extLst>
                <a:ext uri="{FF2B5EF4-FFF2-40B4-BE49-F238E27FC236}">
                  <a16:creationId xmlns:a16="http://schemas.microsoft.com/office/drawing/2014/main" id="{36AFED22-8CBB-0649-A9DA-DBEEE549E7AC}"/>
                </a:ext>
              </a:extLst>
            </p:cNvPr>
            <p:cNvSpPr txBox="1"/>
            <p:nvPr/>
          </p:nvSpPr>
          <p:spPr>
            <a:xfrm>
              <a:off x="8499252" y="4846347"/>
              <a:ext cx="817853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. . .</a:t>
              </a: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1" name="Google Shape;113;p14">
              <a:extLst>
                <a:ext uri="{FF2B5EF4-FFF2-40B4-BE49-F238E27FC236}">
                  <a16:creationId xmlns:a16="http://schemas.microsoft.com/office/drawing/2014/main" id="{D6E1BCCC-6BF1-BD47-8E7C-E5259FB38F2A}"/>
                </a:ext>
              </a:extLst>
            </p:cNvPr>
            <p:cNvSpPr/>
            <p:nvPr/>
          </p:nvSpPr>
          <p:spPr>
            <a:xfrm rot="-5400000">
              <a:off x="1733633" y="4152635"/>
              <a:ext cx="195055" cy="852970"/>
            </a:xfrm>
            <a:prstGeom prst="rightBrace">
              <a:avLst>
                <a:gd name="adj1" fmla="val 63529"/>
                <a:gd name="adj2" fmla="val 48988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114;p14">
              <a:extLst>
                <a:ext uri="{FF2B5EF4-FFF2-40B4-BE49-F238E27FC236}">
                  <a16:creationId xmlns:a16="http://schemas.microsoft.com/office/drawing/2014/main" id="{C49AC5A2-7BBA-0449-8570-8ACA1974DBA2}"/>
                </a:ext>
              </a:extLst>
            </p:cNvPr>
            <p:cNvSpPr txBox="1"/>
            <p:nvPr/>
          </p:nvSpPr>
          <p:spPr>
            <a:xfrm>
              <a:off x="1358915" y="4026057"/>
              <a:ext cx="944489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/>
                  <a:ea typeface="Consolas"/>
                  <a:cs typeface="Consolas"/>
                  <a:sym typeface="Consolas"/>
                </a:rPr>
                <a:t>1 byte</a:t>
              </a:r>
              <a:endPara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935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pointer as the return value of another function</a:t>
            </a:r>
          </a:p>
          <a:p>
            <a:pPr lvl="1"/>
            <a:r>
              <a:rPr lang="en-US" dirty="0"/>
              <a:t>Instead of returning arithmetic typed objects, e.g., int, double</a:t>
            </a:r>
          </a:p>
          <a:p>
            <a:pPr lvl="1"/>
            <a:r>
              <a:rPr lang="en-US" dirty="0"/>
              <a:t>Or pointer to arithmetic typed objects, e.g., int *, double *</a:t>
            </a:r>
          </a:p>
          <a:p>
            <a:pPr lvl="1"/>
            <a:r>
              <a:rPr lang="en-US" dirty="0"/>
              <a:t>The function returns a function pointer</a:t>
            </a:r>
          </a:p>
          <a:p>
            <a:r>
              <a:rPr lang="en-US" dirty="0"/>
              <a:t>The target functions that my function pointer will point to: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associated function pointer that my function will return: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571C-A4CD-CC48-A2FF-C2572A1BF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997" y="4151614"/>
            <a:ext cx="2768600" cy="787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08902F4-832B-9F41-BBF6-7873D96E8F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4151614"/>
            <a:ext cx="3314700" cy="81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59FC49-CFB5-CC4F-AA10-7189858DC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2996" y="5667839"/>
            <a:ext cx="2733581" cy="38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3982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function pointer as the return value of another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9E33BE-CC76-DF4A-8B3E-37433574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342" y="2896794"/>
            <a:ext cx="4268571" cy="30988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53CFF0-2043-324A-926B-9669D6D1D03E}"/>
              </a:ext>
            </a:extLst>
          </p:cNvPr>
          <p:cNvSpPr txBox="1"/>
          <p:nvPr/>
        </p:nvSpPr>
        <p:spPr>
          <a:xfrm>
            <a:off x="6447099" y="2835797"/>
            <a:ext cx="37386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function’s </a:t>
            </a:r>
            <a:r>
              <a:rPr lang="en-US" dirty="0">
                <a:solidFill>
                  <a:srgbClr val="00B050"/>
                </a:solidFill>
              </a:rPr>
              <a:t>prototype type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int (*switcher(char op))(int, int);</a:t>
            </a:r>
          </a:p>
          <a:p>
            <a:endParaRPr lang="en-US" dirty="0"/>
          </a:p>
          <a:p>
            <a:r>
              <a:rPr lang="en-US" dirty="0"/>
              <a:t>The function’s </a:t>
            </a:r>
            <a:r>
              <a:rPr lang="en-US" dirty="0">
                <a:solidFill>
                  <a:srgbClr val="FF0000"/>
                </a:solidFill>
              </a:rPr>
              <a:t>return type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int (*</a:t>
            </a:r>
            <a:r>
              <a:rPr lang="en-US" dirty="0"/>
              <a:t>switcher(char op)</a:t>
            </a:r>
            <a:r>
              <a:rPr lang="en-US" dirty="0">
                <a:solidFill>
                  <a:srgbClr val="FF0000"/>
                </a:solidFill>
              </a:rPr>
              <a:t>)(int, int)</a:t>
            </a:r>
          </a:p>
          <a:p>
            <a:endParaRPr lang="en-US" dirty="0"/>
          </a:p>
          <a:p>
            <a:r>
              <a:rPr lang="en-US" dirty="0"/>
              <a:t>The function’s </a:t>
            </a:r>
            <a:r>
              <a:rPr lang="en-US" dirty="0">
                <a:solidFill>
                  <a:srgbClr val="00B0F0"/>
                </a:solidFill>
              </a:rPr>
              <a:t>input parameter list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int (*switcher</a:t>
            </a:r>
            <a:r>
              <a:rPr lang="en-US" dirty="0">
                <a:solidFill>
                  <a:srgbClr val="00B0F0"/>
                </a:solidFill>
              </a:rPr>
              <a:t>(char op)</a:t>
            </a:r>
            <a:r>
              <a:rPr lang="en-US" dirty="0"/>
              <a:t>)(int, int)</a:t>
            </a:r>
          </a:p>
        </p:txBody>
      </p:sp>
    </p:spTree>
    <p:extLst>
      <p:ext uri="{BB962C8B-B14F-4D97-AF65-F5344CB8AC3E}">
        <p14:creationId xmlns:p14="http://schemas.microsoft.com/office/powerpoint/2010/main" val="1566644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C4CB-3027-BC41-8E7F-E99C5CE2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98056-382C-C347-8443-4DD5A6097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the return function pointer’s </a:t>
            </a:r>
            <a:r>
              <a:rPr lang="en-US" sz="2400" dirty="0" err="1"/>
              <a:t>declartion</a:t>
            </a:r>
            <a:r>
              <a:rPr lang="en-US" sz="2400" dirty="0"/>
              <a:t>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Replace the function pointer’s identifier with your function name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Insert the formal parameter list of your function after the function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406F0D-CC8C-3B4F-AC7D-C3E82C50C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572" y="2332665"/>
            <a:ext cx="4028856" cy="621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559713-BB58-004D-9C6F-8BD37AA45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66" y="3834149"/>
            <a:ext cx="4444268" cy="621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775C20-CC83-C14C-B577-12601C476E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521" y="5266974"/>
            <a:ext cx="6982958" cy="58860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5492E90-5E12-634D-8990-ABAFEC5AE9FA}"/>
              </a:ext>
            </a:extLst>
          </p:cNvPr>
          <p:cNvSpPr/>
          <p:nvPr/>
        </p:nvSpPr>
        <p:spPr>
          <a:xfrm>
            <a:off x="5243332" y="2332665"/>
            <a:ext cx="763929" cy="6217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1AEA7C6-8B2A-8B45-AA45-A476C28E2A40}"/>
              </a:ext>
            </a:extLst>
          </p:cNvPr>
          <p:cNvSpPr/>
          <p:nvPr/>
        </p:nvSpPr>
        <p:spPr>
          <a:xfrm>
            <a:off x="4979043" y="3833045"/>
            <a:ext cx="1421757" cy="6217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BFA9C9C-3391-464F-B09B-6BA1E9C9EC34}"/>
              </a:ext>
            </a:extLst>
          </p:cNvPr>
          <p:cNvSpPr/>
          <p:nvPr/>
        </p:nvSpPr>
        <p:spPr>
          <a:xfrm>
            <a:off x="5524982" y="5266974"/>
            <a:ext cx="1790218" cy="588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850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FD32F-7688-F341-8329-CA937051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9F94-8C65-2549-9E6D-6C8B7F61C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My function’s prototype: </a:t>
            </a:r>
          </a:p>
          <a:p>
            <a:endParaRPr lang="en-US" sz="2400" dirty="0"/>
          </a:p>
          <a:p>
            <a:endParaRPr lang="en-US" sz="1600" dirty="0"/>
          </a:p>
          <a:p>
            <a:r>
              <a:rPr lang="en-US" sz="2400" dirty="0"/>
              <a:t>A pointer </a:t>
            </a:r>
            <a:r>
              <a:rPr lang="en-US" sz="2400" dirty="0">
                <a:solidFill>
                  <a:srgbClr val="00B050"/>
                </a:solidFill>
              </a:rPr>
              <a:t>to the above function</a:t>
            </a:r>
            <a:r>
              <a:rPr lang="en-US" sz="2400" dirty="0"/>
              <a:t>: replace switcher with (*</a:t>
            </a:r>
            <a:r>
              <a:rPr lang="en-US" sz="2400" dirty="0" err="1"/>
              <a:t>newfptr</a:t>
            </a:r>
            <a:r>
              <a:rPr lang="en-US" sz="2400" dirty="0"/>
              <a:t>):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1050" dirty="0"/>
          </a:p>
          <a:p>
            <a:r>
              <a:rPr lang="en-US" sz="2400" dirty="0"/>
              <a:t>A pointer </a:t>
            </a:r>
            <a:r>
              <a:rPr lang="en-US" sz="2400" dirty="0">
                <a:solidFill>
                  <a:srgbClr val="00B050"/>
                </a:solidFill>
              </a:rPr>
              <a:t>to a function pointer</a:t>
            </a:r>
            <a:r>
              <a:rPr lang="en-US" sz="2400" dirty="0"/>
              <a:t> (‘double function pointer’): add one more *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38E713-ADBB-C147-8A8D-78EDCAA29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21" y="2327004"/>
            <a:ext cx="6982958" cy="588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C3BE6C-DEA6-1040-9A73-F3F963416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4520" y="3675695"/>
            <a:ext cx="6982957" cy="7969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3C7256-3391-EC48-91F3-263C4B609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520" y="5243232"/>
            <a:ext cx="6982957" cy="85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24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refer to the “</a:t>
            </a:r>
            <a:r>
              <a:rPr lang="en-US" sz="2400" dirty="0">
                <a:hlinkClick r:id="rId3"/>
              </a:rPr>
              <a:t>clockwise/spiral rule</a:t>
            </a:r>
            <a:r>
              <a:rPr lang="en-US" sz="2400" dirty="0"/>
              <a:t> (David Anderson, 1994)” to ‘decipher’ complex declaration of functions/function pointers</a:t>
            </a:r>
          </a:p>
          <a:p>
            <a:r>
              <a:rPr lang="en-US" sz="2400" dirty="0"/>
              <a:t>Starting with unknown element first, moving in a clockwise spiral direction, when encountering the following elements, replace them with the corresponding English statements</a:t>
            </a:r>
          </a:p>
          <a:p>
            <a:pPr lvl="1"/>
            <a:r>
              <a:rPr lang="en-US" sz="2000" dirty="0"/>
              <a:t>[X], or [] </a:t>
            </a:r>
            <a:r>
              <a:rPr lang="en-US" sz="2000" dirty="0">
                <a:sym typeface="Wingdings" pitchFamily="2" charset="2"/>
              </a:rPr>
              <a:t> Array X size of …, array undefined size of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(type1, type2)  function passing type1 and type2 returning …</a:t>
            </a:r>
          </a:p>
          <a:p>
            <a:pPr lvl="1"/>
            <a:r>
              <a:rPr lang="en-US" sz="2000" dirty="0">
                <a:sym typeface="Wingdings" pitchFamily="2" charset="2"/>
              </a:rPr>
              <a:t>*  pointer(s) to // **  double pointer to</a:t>
            </a:r>
          </a:p>
          <a:p>
            <a:r>
              <a:rPr lang="en-US" sz="2400" dirty="0"/>
              <a:t>Keep doing this in a spiral/clockwise direction until all tokens have been covered</a:t>
            </a:r>
          </a:p>
          <a:p>
            <a:r>
              <a:rPr lang="en-US" sz="2400" dirty="0"/>
              <a:t>Always resolve anything in parenthesis first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0642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function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FE8A70-D497-F04D-AEDB-696B6A06F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10" y="2665070"/>
            <a:ext cx="3362406" cy="21818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D29384-006C-044E-AB87-82F705570595}"/>
              </a:ext>
            </a:extLst>
          </p:cNvPr>
          <p:cNvSpPr txBox="1"/>
          <p:nvPr/>
        </p:nvSpPr>
        <p:spPr>
          <a:xfrm>
            <a:off x="4293204" y="2637199"/>
            <a:ext cx="7208656" cy="31393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What’s </a:t>
            </a:r>
            <a:r>
              <a:rPr lang="en-US" dirty="0" err="1"/>
              <a:t>fp</a:t>
            </a:r>
            <a:r>
              <a:rPr lang="en-US" dirty="0"/>
              <a:t>?</a:t>
            </a:r>
          </a:p>
          <a:p>
            <a:r>
              <a:rPr lang="en-US" dirty="0"/>
              <a:t>// starts from </a:t>
            </a:r>
            <a:r>
              <a:rPr lang="en-US" dirty="0" err="1"/>
              <a:t>fp</a:t>
            </a:r>
            <a:r>
              <a:rPr lang="en-US" dirty="0"/>
              <a:t>, hits ‘)’, and ‘*’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…</a:t>
            </a:r>
          </a:p>
          <a:p>
            <a:r>
              <a:rPr lang="en-US" dirty="0"/>
              <a:t>// hits ‘( int, float *) ‘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passing an int and a float *, returning ...</a:t>
            </a:r>
          </a:p>
          <a:p>
            <a:r>
              <a:rPr lang="en-US" dirty="0"/>
              <a:t>// hits ‘*’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passing an int and a float *, returning a pointer to …</a:t>
            </a:r>
          </a:p>
          <a:p>
            <a:r>
              <a:rPr lang="en-US" dirty="0"/>
              <a:t>// hits ‘;’, and ‘char’</a:t>
            </a:r>
          </a:p>
          <a:p>
            <a:r>
              <a:rPr lang="en-US" dirty="0" err="1"/>
              <a:t>fp</a:t>
            </a:r>
            <a:r>
              <a:rPr lang="en-US" dirty="0"/>
              <a:t> is a pointer to a function that takes in an int and a float *, returning a pointer to char  </a:t>
            </a:r>
          </a:p>
        </p:txBody>
      </p:sp>
    </p:spTree>
    <p:extLst>
      <p:ext uri="{BB962C8B-B14F-4D97-AF65-F5344CB8AC3E}">
        <p14:creationId xmlns:p14="http://schemas.microsoft.com/office/powerpoint/2010/main" val="25200096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A612-6033-2C47-8E56-5FEB69C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the clockwise/spiral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FC40-9C02-F246-AAB6-E91AEAD6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to function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29384-006C-044E-AB87-82F705570595}"/>
              </a:ext>
            </a:extLst>
          </p:cNvPr>
          <p:cNvSpPr txBox="1"/>
          <p:nvPr/>
        </p:nvSpPr>
        <p:spPr>
          <a:xfrm>
            <a:off x="4293203" y="2637199"/>
            <a:ext cx="7551085" cy="369331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What’s </a:t>
            </a:r>
            <a:r>
              <a:rPr lang="en-US" dirty="0" err="1"/>
              <a:t>dfptr</a:t>
            </a:r>
            <a:r>
              <a:rPr lang="en-US" dirty="0"/>
              <a:t>?</a:t>
            </a:r>
          </a:p>
          <a:p>
            <a:r>
              <a:rPr lang="en-US" dirty="0"/>
              <a:t>// starts from </a:t>
            </a:r>
            <a:r>
              <a:rPr lang="en-US" dirty="0" err="1"/>
              <a:t>dfptr</a:t>
            </a:r>
            <a:r>
              <a:rPr lang="en-US" dirty="0"/>
              <a:t>, hits ‘)’, and ‘**’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…</a:t>
            </a:r>
          </a:p>
          <a:p>
            <a:r>
              <a:rPr lang="en-US" dirty="0"/>
              <a:t>// hits ‘(char op) ‘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...</a:t>
            </a:r>
          </a:p>
          <a:p>
            <a:r>
              <a:rPr lang="en-US" dirty="0"/>
              <a:t>// hits ‘*’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…</a:t>
            </a:r>
          </a:p>
          <a:p>
            <a:r>
              <a:rPr lang="en-US" dirty="0"/>
              <a:t>// hits ‘(int, int)’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a function passing two </a:t>
            </a:r>
            <a:r>
              <a:rPr lang="en-US" dirty="0" err="1"/>
              <a:t>ints</a:t>
            </a:r>
            <a:r>
              <a:rPr lang="en-US" dirty="0"/>
              <a:t>, returning …</a:t>
            </a:r>
          </a:p>
          <a:p>
            <a:r>
              <a:rPr lang="en-US" dirty="0"/>
              <a:t>// hits ’int’  </a:t>
            </a:r>
          </a:p>
          <a:p>
            <a:r>
              <a:rPr lang="en-US" dirty="0" err="1"/>
              <a:t>dfptr</a:t>
            </a:r>
            <a:r>
              <a:rPr lang="en-US" dirty="0"/>
              <a:t> is a double pointer to a function passing a char, returning a pointer to a function passing two </a:t>
            </a:r>
            <a:r>
              <a:rPr lang="en-US" dirty="0" err="1"/>
              <a:t>ints</a:t>
            </a:r>
            <a:r>
              <a:rPr lang="en-US" dirty="0"/>
              <a:t>, returning an int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2C595-9432-6243-9A2E-2A94A7743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11" y="2637199"/>
            <a:ext cx="3797433" cy="190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3556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58D6-F09A-B243-A9F7-39FDA040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E0C52-1F13-C345-AA12-246A8F362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typedef allows us to define alternative names to types in C</a:t>
            </a:r>
          </a:p>
          <a:p>
            <a:r>
              <a:rPr lang="en-US" dirty="0"/>
              <a:t>typedef follows the standard scoping rule in C (belongs to ordinary identifier name space)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04F70E-48D4-0549-A6EB-C561825A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3882941"/>
            <a:ext cx="4581525" cy="1104900"/>
          </a:xfrm>
          <a:prstGeom prst="rect">
            <a:avLst/>
          </a:prstGeom>
        </p:spPr>
      </p:pic>
      <p:sp>
        <p:nvSpPr>
          <p:cNvPr id="5" name="Google Shape;197;p24">
            <a:extLst>
              <a:ext uri="{FF2B5EF4-FFF2-40B4-BE49-F238E27FC236}">
                <a16:creationId xmlns:a16="http://schemas.microsoft.com/office/drawing/2014/main" id="{A8A62096-040F-6640-B1D1-E43D2F7929C1}"/>
              </a:ext>
            </a:extLst>
          </p:cNvPr>
          <p:cNvSpPr txBox="1"/>
          <p:nvPr/>
        </p:nvSpPr>
        <p:spPr>
          <a:xfrm>
            <a:off x="5818387" y="3122975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8D2899B9-4D91-3E46-8435-F82EBA98D51E}"/>
              </a:ext>
            </a:extLst>
          </p:cNvPr>
          <p:cNvSpPr/>
          <p:nvPr/>
        </p:nvSpPr>
        <p:spPr>
          <a:xfrm rot="5400000">
            <a:off x="6066491" y="2573527"/>
            <a:ext cx="246305" cy="2348953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9261CDF8-9161-8649-BFB2-AE4CC3BC793B}"/>
              </a:ext>
            </a:extLst>
          </p:cNvPr>
          <p:cNvSpPr/>
          <p:nvPr/>
        </p:nvSpPr>
        <p:spPr>
          <a:xfrm rot="5400000">
            <a:off x="7729010" y="3410737"/>
            <a:ext cx="246305" cy="674531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197;p24">
            <a:extLst>
              <a:ext uri="{FF2B5EF4-FFF2-40B4-BE49-F238E27FC236}">
                <a16:creationId xmlns:a16="http://schemas.microsoft.com/office/drawing/2014/main" id="{83FC8DBF-90AB-DF4D-BCB6-E631B78EDB96}"/>
              </a:ext>
            </a:extLst>
          </p:cNvPr>
          <p:cNvSpPr txBox="1"/>
          <p:nvPr/>
        </p:nvSpPr>
        <p:spPr>
          <a:xfrm>
            <a:off x="7480906" y="3122974"/>
            <a:ext cx="74251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55CB2D-45B6-9F49-975B-055E7B4DB310}"/>
              </a:ext>
            </a:extLst>
          </p:cNvPr>
          <p:cNvCxnSpPr>
            <a:stCxn id="8" idx="1"/>
            <a:endCxn id="5" idx="3"/>
          </p:cNvCxnSpPr>
          <p:nvPr/>
        </p:nvCxnSpPr>
        <p:spPr>
          <a:xfrm flipH="1">
            <a:off x="6560898" y="3353807"/>
            <a:ext cx="920008" cy="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4D882205-341B-E244-8303-9F9C514CD0C3}"/>
              </a:ext>
            </a:extLst>
          </p:cNvPr>
          <p:cNvSpPr/>
          <p:nvPr/>
        </p:nvSpPr>
        <p:spPr>
          <a:xfrm rot="5400000" flipH="1">
            <a:off x="4066172" y="4820485"/>
            <a:ext cx="286517" cy="644797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Google Shape;197;p24">
            <a:extLst>
              <a:ext uri="{FF2B5EF4-FFF2-40B4-BE49-F238E27FC236}">
                <a16:creationId xmlns:a16="http://schemas.microsoft.com/office/drawing/2014/main" id="{EF8FDF81-5663-2948-8313-A9C22FA60A62}"/>
              </a:ext>
            </a:extLst>
          </p:cNvPr>
          <p:cNvSpPr txBox="1"/>
          <p:nvPr/>
        </p:nvSpPr>
        <p:spPr>
          <a:xfrm>
            <a:off x="2694794" y="5337727"/>
            <a:ext cx="7370956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defined type alias to declare a variable, equivalent to unsigned long int x = 10;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4685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0937-4594-704F-BA2D-095EC908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D0AE-95EC-2B4A-BE7B-616292C16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an int variable:</a:t>
            </a:r>
          </a:p>
          <a:p>
            <a:endParaRPr lang="en-US" dirty="0"/>
          </a:p>
          <a:p>
            <a:r>
              <a:rPr lang="en-US" dirty="0"/>
              <a:t>Declare a type alias for int:</a:t>
            </a:r>
          </a:p>
          <a:p>
            <a:endParaRPr lang="en-US" dirty="0"/>
          </a:p>
          <a:p>
            <a:r>
              <a:rPr lang="en-US" dirty="0"/>
              <a:t>Declare a pointer to char variable:</a:t>
            </a:r>
          </a:p>
          <a:p>
            <a:endParaRPr lang="en-US" dirty="0"/>
          </a:p>
          <a:p>
            <a:r>
              <a:rPr lang="en-US" dirty="0"/>
              <a:t>Declare a type alias for char*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A59C7B-7430-F54B-9A8D-10D0C63A7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35" y="1825625"/>
            <a:ext cx="4582692" cy="347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31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0937-4594-704F-BA2D-095EC908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4D0AE-95EC-2B4A-BE7B-616292C16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316" cy="4351338"/>
          </a:xfrm>
        </p:spPr>
        <p:txBody>
          <a:bodyPr/>
          <a:lstStyle/>
          <a:p>
            <a:r>
              <a:rPr lang="en-US" dirty="0"/>
              <a:t>Declare a function</a:t>
            </a:r>
          </a:p>
          <a:p>
            <a:endParaRPr lang="en-US" dirty="0"/>
          </a:p>
          <a:p>
            <a:r>
              <a:rPr lang="en-US" dirty="0"/>
              <a:t>Declare a pointer to the function</a:t>
            </a:r>
          </a:p>
          <a:p>
            <a:endParaRPr lang="en-US" dirty="0"/>
          </a:p>
          <a:p>
            <a:r>
              <a:rPr lang="en-US" dirty="0"/>
              <a:t>Declare a type alias of the above function pointer’s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455C4-75D5-4043-9669-797FF4271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66" y="2449351"/>
            <a:ext cx="5934409" cy="19592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7F0505-51F7-6545-9220-9EA19160A21D}"/>
              </a:ext>
            </a:extLst>
          </p:cNvPr>
          <p:cNvCxnSpPr/>
          <p:nvPr/>
        </p:nvCxnSpPr>
        <p:spPr>
          <a:xfrm>
            <a:off x="3923818" y="2060294"/>
            <a:ext cx="1469985" cy="54401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0F9308-4213-6847-94EF-AF99925D0C3B}"/>
              </a:ext>
            </a:extLst>
          </p:cNvPr>
          <p:cNvCxnSpPr>
            <a:cxnSpLocks/>
          </p:cNvCxnSpPr>
          <p:nvPr/>
        </p:nvCxnSpPr>
        <p:spPr>
          <a:xfrm>
            <a:off x="4444678" y="3287210"/>
            <a:ext cx="949125" cy="14179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C4B1BB-DA53-E545-ACF3-1E27CF9365DA}"/>
              </a:ext>
            </a:extLst>
          </p:cNvPr>
          <p:cNvCxnSpPr>
            <a:cxnSpLocks/>
          </p:cNvCxnSpPr>
          <p:nvPr/>
        </p:nvCxnSpPr>
        <p:spPr>
          <a:xfrm flipV="1">
            <a:off x="4699322" y="4253697"/>
            <a:ext cx="694481" cy="491923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5364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69AE-F105-1F41-8968-36D4DD6E4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program’s memory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14EA7-9289-1640-8B11-64ED51C4E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1689" cy="4351338"/>
          </a:xfrm>
        </p:spPr>
        <p:txBody>
          <a:bodyPr/>
          <a:lstStyle/>
          <a:p>
            <a:r>
              <a:rPr lang="en-US" dirty="0"/>
              <a:t>Variables are stored at some memory location</a:t>
            </a:r>
          </a:p>
          <a:p>
            <a:pPr lvl="1"/>
            <a:r>
              <a:rPr lang="en-US" dirty="0"/>
              <a:t>the stack segment (function scope, block scope) </a:t>
            </a:r>
          </a:p>
          <a:p>
            <a:pPr lvl="1"/>
            <a:r>
              <a:rPr lang="en-US" dirty="0"/>
              <a:t>the heap segment (file scope)</a:t>
            </a:r>
          </a:p>
          <a:p>
            <a:r>
              <a:rPr lang="en-US" dirty="0"/>
              <a:t>A memory location is identified with an address</a:t>
            </a:r>
          </a:p>
          <a:p>
            <a:pPr lvl="1"/>
            <a:r>
              <a:rPr lang="en-US" dirty="0"/>
              <a:t>Just like houses are identified with addresses </a:t>
            </a:r>
          </a:p>
          <a:p>
            <a:r>
              <a:rPr lang="en-US" dirty="0"/>
              <a:t>Pointer is a type of variable that stores address as its value</a:t>
            </a:r>
          </a:p>
          <a:p>
            <a:pPr lvl="1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6865AE-22A5-034B-A97D-EFDB0079B869}"/>
              </a:ext>
            </a:extLst>
          </p:cNvPr>
          <p:cNvGrpSpPr/>
          <p:nvPr/>
        </p:nvGrpSpPr>
        <p:grpSpPr>
          <a:xfrm>
            <a:off x="7809889" y="1690688"/>
            <a:ext cx="3331287" cy="4802187"/>
            <a:chOff x="7809889" y="1234010"/>
            <a:chExt cx="3648086" cy="525886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3788714-86C2-4443-8C91-C129792B3CAE}"/>
                </a:ext>
              </a:extLst>
            </p:cNvPr>
            <p:cNvGrpSpPr/>
            <p:nvPr/>
          </p:nvGrpSpPr>
          <p:grpSpPr>
            <a:xfrm>
              <a:off x="7809889" y="1234010"/>
              <a:ext cx="3648086" cy="5258865"/>
              <a:chOff x="7636266" y="1425515"/>
              <a:chExt cx="3556453" cy="515155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EE28CE3-1DCE-AF4D-86C0-7397F2AD97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636266" y="1425515"/>
                <a:ext cx="3556453" cy="4663428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6CF4EE-1CDE-AB4D-B25C-7E6A33002E3E}"/>
                  </a:ext>
                </a:extLst>
              </p:cNvPr>
              <p:cNvSpPr txBox="1"/>
              <p:nvPr/>
            </p:nvSpPr>
            <p:spPr>
              <a:xfrm>
                <a:off x="8275899" y="6176963"/>
                <a:ext cx="25811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Image source: </a:t>
                </a:r>
                <a:r>
                  <a:rPr lang="en-US" sz="1000" b="0" i="0" dirty="0">
                    <a:solidFill>
                      <a:srgbClr val="333333"/>
                    </a:solidFill>
                    <a:effectLst/>
                    <a:latin typeface="Roboto" panose="02000000000000000000" pitchFamily="2" charset="0"/>
                  </a:rPr>
                  <a:t>Suzanne J. Matthews, Tia Newhall, Kevin C. Webb, </a:t>
                </a:r>
                <a:r>
                  <a:rPr lang="en-US" sz="1000" dirty="0"/>
                  <a:t>”Dive into Systems”</a:t>
                </a:r>
              </a:p>
            </p:txBody>
          </p: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07FAAAB-4592-DC46-BA0C-1C0830B2E40A}"/>
                </a:ext>
              </a:extLst>
            </p:cNvPr>
            <p:cNvSpPr/>
            <p:nvPr/>
          </p:nvSpPr>
          <p:spPr>
            <a:xfrm>
              <a:off x="7809889" y="1539432"/>
              <a:ext cx="558607" cy="4190035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3412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2E1C-72A5-DB4D-B0BD-7EC0E47D3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function – use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5B6E4-9D70-E049-9DDB-06C69D46A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type alias for the return function pointer’s type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2EA3A2-2E26-6D47-B3E3-A1358D7C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342" y="3301910"/>
            <a:ext cx="4268571" cy="3098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8E4421-9A98-4042-AEE8-512C6F0D6C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8960"/>
            <a:ext cx="4680030" cy="3781841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716DA30-2DF4-064D-A834-AA798B778FAA}"/>
              </a:ext>
            </a:extLst>
          </p:cNvPr>
          <p:cNvSpPr/>
          <p:nvPr/>
        </p:nvSpPr>
        <p:spPr>
          <a:xfrm>
            <a:off x="6007261" y="2395959"/>
            <a:ext cx="4907666" cy="6944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8B703E4-D2BB-8448-B070-D6343589C230}"/>
              </a:ext>
            </a:extLst>
          </p:cNvPr>
          <p:cNvSpPr/>
          <p:nvPr/>
        </p:nvSpPr>
        <p:spPr>
          <a:xfrm>
            <a:off x="6096000" y="3225378"/>
            <a:ext cx="1647463" cy="351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9244886-1C21-E044-9998-5AB9D4117FEB}"/>
              </a:ext>
            </a:extLst>
          </p:cNvPr>
          <p:cNvSpPr/>
          <p:nvPr/>
        </p:nvSpPr>
        <p:spPr>
          <a:xfrm>
            <a:off x="6572494" y="3574547"/>
            <a:ext cx="1647463" cy="351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7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E11-A09C-5A48-A3EC-9D4E6050F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object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1EFAD-2BCA-E941-A025-A6D71173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Using * to declare a pointer to object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Using &amp; (address-of operator) to fetch the address of an object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* is also an operator (dereference operator), it gives you access to the memory address stored in the pointer: to </a:t>
            </a:r>
            <a:r>
              <a:rPr lang="en-US" sz="2400" dirty="0">
                <a:solidFill>
                  <a:srgbClr val="00B050"/>
                </a:solidFill>
              </a:rPr>
              <a:t>read</a:t>
            </a:r>
            <a:r>
              <a:rPr lang="en-US" sz="2400" dirty="0"/>
              <a:t> from the address or to </a:t>
            </a:r>
            <a:r>
              <a:rPr lang="en-US" sz="2400" dirty="0">
                <a:solidFill>
                  <a:srgbClr val="00B050"/>
                </a:solidFill>
              </a:rPr>
              <a:t>write</a:t>
            </a:r>
            <a:r>
              <a:rPr lang="en-US" sz="2400" dirty="0"/>
              <a:t> to the address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ACD5FC-53F7-4247-B8E2-E02897BD8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223" y="2392760"/>
            <a:ext cx="4406900" cy="520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B2A757-6167-6E43-95A0-266E1A0E98D3}"/>
              </a:ext>
            </a:extLst>
          </p:cNvPr>
          <p:cNvSpPr txBox="1"/>
          <p:nvPr/>
        </p:nvSpPr>
        <p:spPr>
          <a:xfrm>
            <a:off x="8251785" y="566241"/>
            <a:ext cx="3102015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is referring to</a:t>
            </a:r>
          </a:p>
          <a:p>
            <a:r>
              <a:rPr lang="en-US" dirty="0"/>
              <a:t>Arithmetic types, pointer types, and arrays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92AB5-E463-444A-84E3-224FA440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7223" y="3824195"/>
            <a:ext cx="5041900" cy="52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8452A5-6587-7446-895D-250CB9833C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7223" y="5494036"/>
            <a:ext cx="5829300" cy="54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B2B74A-D7E6-E548-A793-C10B2A4653AB}"/>
              </a:ext>
            </a:extLst>
          </p:cNvPr>
          <p:cNvSpPr txBox="1"/>
          <p:nvPr/>
        </p:nvSpPr>
        <p:spPr>
          <a:xfrm>
            <a:off x="6249123" y="2336713"/>
            <a:ext cx="3496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type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>
                <a:solidFill>
                  <a:srgbClr val="00B050"/>
                </a:solidFill>
              </a:rPr>
              <a:t>identifier</a:t>
            </a:r>
            <a:r>
              <a:rPr lang="en-US" sz="2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03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3960-5897-4C42-A3C3-FDBB66136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8D55-5665-A745-A184-ED2D3837F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Two styles of declaring pointers</a:t>
            </a:r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The first style is preferred, the second style is error-prone</a:t>
            </a:r>
          </a:p>
          <a:p>
            <a:endParaRPr lang="en-US" sz="2400" dirty="0"/>
          </a:p>
          <a:p>
            <a:r>
              <a:rPr lang="en-US" sz="2400" dirty="0"/>
              <a:t>Address-of operator can not be used on literals or expressions with operators</a:t>
            </a:r>
          </a:p>
          <a:p>
            <a:pPr lvl="1"/>
            <a:r>
              <a:rPr lang="en-US" sz="2000" dirty="0"/>
              <a:t>Wrong usage: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Correct usage: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3774CB-AD35-E243-8CD4-7F65FE5F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211" y="2325687"/>
            <a:ext cx="10042868" cy="75629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BE7E2B7-D3B4-5843-BACE-601E78E2BF3A}"/>
              </a:ext>
            </a:extLst>
          </p:cNvPr>
          <p:cNvSpPr/>
          <p:nvPr/>
        </p:nvSpPr>
        <p:spPr>
          <a:xfrm>
            <a:off x="2511706" y="2769464"/>
            <a:ext cx="694481" cy="312515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EFDB7-5DC1-3B4A-94E8-F3C572B9C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4574594"/>
            <a:ext cx="3835400" cy="10287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076FF6-F4F9-0847-96FB-A2CF79D29B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7500" y="5884863"/>
            <a:ext cx="1397000" cy="292100"/>
          </a:xfrm>
          <a:prstGeom prst="rect">
            <a:avLst/>
          </a:prstGeom>
          <a:ln w="12700">
            <a:solidFill>
              <a:srgbClr val="00B050"/>
            </a:solidFill>
          </a:ln>
        </p:spPr>
      </p:pic>
    </p:spTree>
    <p:extLst>
      <p:ext uri="{BB962C8B-B14F-4D97-AF65-F5344CB8AC3E}">
        <p14:creationId xmlns:p14="http://schemas.microsoft.com/office/powerpoint/2010/main" val="4112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04D0-E0D3-5340-878A-BA45574C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E9372-9A0B-E34E-A349-9C6A1C917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50;p19">
            <a:extLst>
              <a:ext uri="{FF2B5EF4-FFF2-40B4-BE49-F238E27FC236}">
                <a16:creationId xmlns:a16="http://schemas.microsoft.com/office/drawing/2014/main" id="{40B30633-82E6-A640-8ABE-FE6EF6FF0A47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51;p19">
            <a:extLst>
              <a:ext uri="{FF2B5EF4-FFF2-40B4-BE49-F238E27FC236}">
                <a16:creationId xmlns:a16="http://schemas.microsoft.com/office/drawing/2014/main" id="{2F910BAE-53B2-784E-B652-4C646C740532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52;p19">
            <a:extLst>
              <a:ext uri="{FF2B5EF4-FFF2-40B4-BE49-F238E27FC236}">
                <a16:creationId xmlns:a16="http://schemas.microsoft.com/office/drawing/2014/main" id="{7DF6BAE8-097E-8540-8219-0B1F48453CBC}"/>
              </a:ext>
            </a:extLst>
          </p:cNvPr>
          <p:cNvSpPr/>
          <p:nvPr/>
        </p:nvSpPr>
        <p:spPr>
          <a:xfrm>
            <a:off x="3292245" y="2706775"/>
            <a:ext cx="11304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53;p19">
            <a:extLst>
              <a:ext uri="{FF2B5EF4-FFF2-40B4-BE49-F238E27FC236}">
                <a16:creationId xmlns:a16="http://schemas.microsoft.com/office/drawing/2014/main" id="{DD80F3FA-C0C4-7E4D-BE3F-9E697AA4277B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54;p19">
            <a:extLst>
              <a:ext uri="{FF2B5EF4-FFF2-40B4-BE49-F238E27FC236}">
                <a16:creationId xmlns:a16="http://schemas.microsoft.com/office/drawing/2014/main" id="{8133D2F2-304A-D24B-BCB0-04223732C9AC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9" name="Google Shape;155;p19">
            <a:extLst>
              <a:ext uri="{FF2B5EF4-FFF2-40B4-BE49-F238E27FC236}">
                <a16:creationId xmlns:a16="http://schemas.microsoft.com/office/drawing/2014/main" id="{A6F56A07-0C48-2843-A764-152CA586C8DB}"/>
              </a:ext>
            </a:extLst>
          </p:cNvPr>
          <p:cNvCxnSpPr>
            <a:stCxn id="6" idx="1"/>
          </p:cNvCxnSpPr>
          <p:nvPr/>
        </p:nvCxnSpPr>
        <p:spPr>
          <a:xfrm flipH="1">
            <a:off x="3015945" y="2895175"/>
            <a:ext cx="276300" cy="17772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0" name="Google Shape;156;p19">
            <a:extLst>
              <a:ext uri="{FF2B5EF4-FFF2-40B4-BE49-F238E27FC236}">
                <a16:creationId xmlns:a16="http://schemas.microsoft.com/office/drawing/2014/main" id="{2FF99F10-67D0-5641-9C6C-5CEE6E9C7889}"/>
              </a:ext>
            </a:extLst>
          </p:cNvPr>
          <p:cNvSpPr txBox="1"/>
          <p:nvPr/>
        </p:nvSpPr>
        <p:spPr>
          <a:xfrm>
            <a:off x="1678900" y="3278275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Reserves memory to store an integer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57;p19">
            <a:extLst>
              <a:ext uri="{FF2B5EF4-FFF2-40B4-BE49-F238E27FC236}">
                <a16:creationId xmlns:a16="http://schemas.microsoft.com/office/drawing/2014/main" id="{21F1C979-4D22-354B-8789-6D8E51CF4806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58;p19">
            <a:extLst>
              <a:ext uri="{FF2B5EF4-FFF2-40B4-BE49-F238E27FC236}">
                <a16:creationId xmlns:a16="http://schemas.microsoft.com/office/drawing/2014/main" id="{4FE77C0C-1EF2-674D-9CE6-E0EF977EC22D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59;p19">
            <a:extLst>
              <a:ext uri="{FF2B5EF4-FFF2-40B4-BE49-F238E27FC236}">
                <a16:creationId xmlns:a16="http://schemas.microsoft.com/office/drawing/2014/main" id="{83D55C25-D590-4C43-81AF-64A518C66084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60;p19">
            <a:extLst>
              <a:ext uri="{FF2B5EF4-FFF2-40B4-BE49-F238E27FC236}">
                <a16:creationId xmlns:a16="http://schemas.microsoft.com/office/drawing/2014/main" id="{1F7FFBE5-BD05-CA42-AB2C-58744690B7F7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61;p19">
            <a:extLst>
              <a:ext uri="{FF2B5EF4-FFF2-40B4-BE49-F238E27FC236}">
                <a16:creationId xmlns:a16="http://schemas.microsoft.com/office/drawing/2014/main" id="{47B00B6C-DF8D-A743-8DB8-83F43425FA14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2;p19">
            <a:extLst>
              <a:ext uri="{FF2B5EF4-FFF2-40B4-BE49-F238E27FC236}">
                <a16:creationId xmlns:a16="http://schemas.microsoft.com/office/drawing/2014/main" id="{A170DE65-167D-604B-9A38-BC77C64C9A79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CD4C6A-D382-EE4C-B4F6-2EBC87E116F8}"/>
              </a:ext>
            </a:extLst>
          </p:cNvPr>
          <p:cNvSpPr txBox="1"/>
          <p:nvPr/>
        </p:nvSpPr>
        <p:spPr>
          <a:xfrm>
            <a:off x="6516456" y="2478583"/>
            <a:ext cx="4636394" cy="1477328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Assuming we are using a 64-bit machine:</a:t>
            </a:r>
          </a:p>
          <a:p>
            <a:r>
              <a:rPr lang="en-US" dirty="0"/>
              <a:t>64-bit machine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sizeof</a:t>
            </a:r>
            <a:r>
              <a:rPr lang="en-US" dirty="0"/>
              <a:t>(pointer) is 8 bytes</a:t>
            </a:r>
          </a:p>
          <a:p>
            <a:endParaRPr lang="en-US" dirty="0"/>
          </a:p>
          <a:p>
            <a:r>
              <a:rPr lang="en-US" dirty="0"/>
              <a:t>Assuming the size of int variable is 32 bits</a:t>
            </a:r>
          </a:p>
          <a:p>
            <a:r>
              <a:rPr lang="en-US" dirty="0" err="1"/>
              <a:t>sizeof</a:t>
            </a:r>
            <a:r>
              <a:rPr lang="en-US" dirty="0"/>
              <a:t>(int) is 4 bytes</a:t>
            </a:r>
          </a:p>
        </p:txBody>
      </p:sp>
    </p:spTree>
    <p:extLst>
      <p:ext uri="{BB962C8B-B14F-4D97-AF65-F5344CB8AC3E}">
        <p14:creationId xmlns:p14="http://schemas.microsoft.com/office/powerpoint/2010/main" val="370522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69;p20">
            <a:extLst>
              <a:ext uri="{FF2B5EF4-FFF2-40B4-BE49-F238E27FC236}">
                <a16:creationId xmlns:a16="http://schemas.microsoft.com/office/drawing/2014/main" id="{D195ACEC-3C83-8443-8F7B-E831CA70EA4D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70;p20">
            <a:extLst>
              <a:ext uri="{FF2B5EF4-FFF2-40B4-BE49-F238E27FC236}">
                <a16:creationId xmlns:a16="http://schemas.microsoft.com/office/drawing/2014/main" id="{CA12C53C-2C81-444E-8D29-01762D55198A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71;p20">
            <a:extLst>
              <a:ext uri="{FF2B5EF4-FFF2-40B4-BE49-F238E27FC236}">
                <a16:creationId xmlns:a16="http://schemas.microsoft.com/office/drawing/2014/main" id="{4534A87B-9406-2A40-AAF5-0492F6209825}"/>
              </a:ext>
            </a:extLst>
          </p:cNvPr>
          <p:cNvSpPr/>
          <p:nvPr/>
        </p:nvSpPr>
        <p:spPr>
          <a:xfrm>
            <a:off x="3262265" y="3015400"/>
            <a:ext cx="17208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72;p20">
            <a:extLst>
              <a:ext uri="{FF2B5EF4-FFF2-40B4-BE49-F238E27FC236}">
                <a16:creationId xmlns:a16="http://schemas.microsoft.com/office/drawing/2014/main" id="{E74935FD-7501-A54D-AE66-1E2597C55221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3;p20">
            <a:extLst>
              <a:ext uri="{FF2B5EF4-FFF2-40B4-BE49-F238E27FC236}">
                <a16:creationId xmlns:a16="http://schemas.microsoft.com/office/drawing/2014/main" id="{9EAC53F1-C1A8-8E4D-AFDB-355A533960B8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74;p20">
            <a:extLst>
              <a:ext uri="{FF2B5EF4-FFF2-40B4-BE49-F238E27FC236}">
                <a16:creationId xmlns:a16="http://schemas.microsoft.com/office/drawing/2014/main" id="{80C32B07-B11F-524B-A925-D05CE06C8F1B}"/>
              </a:ext>
            </a:extLst>
          </p:cNvPr>
          <p:cNvSpPr txBox="1"/>
          <p:nvPr/>
        </p:nvSpPr>
        <p:spPr>
          <a:xfrm>
            <a:off x="5308875" y="3392200"/>
            <a:ext cx="1356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Reserves memory to store a pointer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75;p20">
            <a:extLst>
              <a:ext uri="{FF2B5EF4-FFF2-40B4-BE49-F238E27FC236}">
                <a16:creationId xmlns:a16="http://schemas.microsoft.com/office/drawing/2014/main" id="{41232D67-303B-7746-A71A-8A82DB6D0D5F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76;p20">
            <a:extLst>
              <a:ext uri="{FF2B5EF4-FFF2-40B4-BE49-F238E27FC236}">
                <a16:creationId xmlns:a16="http://schemas.microsoft.com/office/drawing/2014/main" id="{91A0FF2C-FB4B-2942-A438-DAEAC75488CE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" name="Google Shape;177;p20">
            <a:extLst>
              <a:ext uri="{FF2B5EF4-FFF2-40B4-BE49-F238E27FC236}">
                <a16:creationId xmlns:a16="http://schemas.microsoft.com/office/drawing/2014/main" id="{AC30E27B-1152-FD41-A1F4-8F0EC75BF50B}"/>
              </a:ext>
            </a:extLst>
          </p:cNvPr>
          <p:cNvCxnSpPr>
            <a:stCxn id="6" idx="3"/>
          </p:cNvCxnSpPr>
          <p:nvPr/>
        </p:nvCxnSpPr>
        <p:spPr>
          <a:xfrm>
            <a:off x="4983065" y="3203800"/>
            <a:ext cx="219900" cy="15126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3" name="Google Shape;178;p20">
            <a:extLst>
              <a:ext uri="{FF2B5EF4-FFF2-40B4-BE49-F238E27FC236}">
                <a16:creationId xmlns:a16="http://schemas.microsoft.com/office/drawing/2014/main" id="{3F1D0C6A-F5E5-CB4D-9E04-742B00D06F54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79;p20">
            <a:extLst>
              <a:ext uri="{FF2B5EF4-FFF2-40B4-BE49-F238E27FC236}">
                <a16:creationId xmlns:a16="http://schemas.microsoft.com/office/drawing/2014/main" id="{1382E9E2-6EEC-0049-9D16-1C8F64D2DB6E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0;p20">
            <a:extLst>
              <a:ext uri="{FF2B5EF4-FFF2-40B4-BE49-F238E27FC236}">
                <a16:creationId xmlns:a16="http://schemas.microsoft.com/office/drawing/2014/main" id="{C0C1C1D0-E1A1-FF41-AB17-B55DD2E9985B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1;p20">
            <a:extLst>
              <a:ext uri="{FF2B5EF4-FFF2-40B4-BE49-F238E27FC236}">
                <a16:creationId xmlns:a16="http://schemas.microsoft.com/office/drawing/2014/main" id="{B70CD81B-53C4-6B4A-ADFF-D198BC8CCE7D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82;p20">
            <a:extLst>
              <a:ext uri="{FF2B5EF4-FFF2-40B4-BE49-F238E27FC236}">
                <a16:creationId xmlns:a16="http://schemas.microsoft.com/office/drawing/2014/main" id="{EE22005C-0B74-1D46-8E06-240C661667CF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3;p20">
            <a:extLst>
              <a:ext uri="{FF2B5EF4-FFF2-40B4-BE49-F238E27FC236}">
                <a16:creationId xmlns:a16="http://schemas.microsoft.com/office/drawing/2014/main" id="{C28ECBA2-9E98-F048-905F-D76F384DD13D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C8382A80-9A03-CB4B-AAC7-1645256E6CF4}"/>
              </a:ext>
            </a:extLst>
          </p:cNvPr>
          <p:cNvSpPr/>
          <p:nvPr/>
        </p:nvSpPr>
        <p:spPr>
          <a:xfrm rot="16200000">
            <a:off x="3172813" y="5182524"/>
            <a:ext cx="265976" cy="172017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76381E59-8338-904B-9B2E-3EBA498DA9C5}"/>
              </a:ext>
            </a:extLst>
          </p:cNvPr>
          <p:cNvSpPr/>
          <p:nvPr/>
        </p:nvSpPr>
        <p:spPr>
          <a:xfrm rot="16200000">
            <a:off x="5944422" y="4230181"/>
            <a:ext cx="265977" cy="3620828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AB07F1-A80E-6749-A731-E4E2C5D32390}"/>
              </a:ext>
            </a:extLst>
          </p:cNvPr>
          <p:cNvSpPr txBox="1"/>
          <p:nvPr/>
        </p:nvSpPr>
        <p:spPr>
          <a:xfrm>
            <a:off x="2919250" y="6270351"/>
            <a:ext cx="8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849A4A-F30B-2144-AAB4-55E2736F3E1B}"/>
              </a:ext>
            </a:extLst>
          </p:cNvPr>
          <p:cNvSpPr txBox="1"/>
          <p:nvPr/>
        </p:nvSpPr>
        <p:spPr>
          <a:xfrm>
            <a:off x="5609786" y="6208025"/>
            <a:ext cx="8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 bytes</a:t>
            </a:r>
          </a:p>
        </p:txBody>
      </p:sp>
    </p:spTree>
    <p:extLst>
      <p:ext uri="{BB962C8B-B14F-4D97-AF65-F5344CB8AC3E}">
        <p14:creationId xmlns:p14="http://schemas.microsoft.com/office/powerpoint/2010/main" val="2320916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767F-C09B-FA49-99CE-3DC220CE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–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31988-95FD-F649-89F0-5753ADA24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of pointer, and the pointed variable in memory space</a:t>
            </a:r>
          </a:p>
        </p:txBody>
      </p:sp>
      <p:sp>
        <p:nvSpPr>
          <p:cNvPr id="4" name="Google Shape;190;p21">
            <a:extLst>
              <a:ext uri="{FF2B5EF4-FFF2-40B4-BE49-F238E27FC236}">
                <a16:creationId xmlns:a16="http://schemas.microsoft.com/office/drawing/2014/main" id="{C18A1F05-9D7D-1444-B29A-94BA5BDD7EF6}"/>
              </a:ext>
            </a:extLst>
          </p:cNvPr>
          <p:cNvSpPr/>
          <p:nvPr/>
        </p:nvSpPr>
        <p:spPr>
          <a:xfrm>
            <a:off x="637250" y="4716775"/>
            <a:ext cx="10515600" cy="6594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91;p21">
            <a:extLst>
              <a:ext uri="{FF2B5EF4-FFF2-40B4-BE49-F238E27FC236}">
                <a16:creationId xmlns:a16="http://schemas.microsoft.com/office/drawing/2014/main" id="{A176CFB0-3FD1-CD42-9F3C-390637739F41}"/>
              </a:ext>
            </a:extLst>
          </p:cNvPr>
          <p:cNvSpPr txBox="1"/>
          <p:nvPr/>
        </p:nvSpPr>
        <p:spPr>
          <a:xfrm>
            <a:off x="3127575" y="2725600"/>
            <a:ext cx="3617400" cy="9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int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&amp;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data;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24292E"/>
              </a:solidFill>
              <a:effectLst/>
              <a:highlight>
                <a:srgbClr val="FFFFFF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  <a:p>
            <a:pPr marL="0" marR="0" lvl="0" indent="0" algn="l" defTabSz="914400" rtl="0" eaLnBrk="1" fontAlgn="auto" latinLnBrk="0" hangingPunct="1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 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*</a:t>
            </a:r>
            <a:r>
              <a:rPr kumimoji="0" lang="en-US" sz="1350" b="0" i="0" u="none" strike="noStrike" kern="0" cap="none" spc="0" normalizeH="0" baseline="0" noProof="0" dirty="0" err="1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ptr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D73A49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=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005CC5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1</a:t>
            </a: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solidFill>
                  <a:srgbClr val="24292E"/>
                </a:solidFill>
                <a:effectLst/>
                <a:highlight>
                  <a:srgbClr val="FFFFFF"/>
                </a:highlight>
                <a:uLnTx/>
                <a:uFillTx/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kumimoji="0" sz="1350" b="0" i="0" u="none" strike="noStrike" kern="0" cap="none" spc="0" normalizeH="0" baseline="0" noProof="0" dirty="0">
              <a:ln>
                <a:noFill/>
              </a:ln>
              <a:solidFill>
                <a:srgbClr val="F8F8F2"/>
              </a:solidFill>
              <a:effectLst/>
              <a:highlight>
                <a:srgbClr val="242424"/>
              </a:highlight>
              <a:uLnTx/>
              <a:uFillTx/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" name="Google Shape;192;p21">
            <a:extLst>
              <a:ext uri="{FF2B5EF4-FFF2-40B4-BE49-F238E27FC236}">
                <a16:creationId xmlns:a16="http://schemas.microsoft.com/office/drawing/2014/main" id="{64F288C2-C6A8-9A4A-BEFB-34949E83884F}"/>
              </a:ext>
            </a:extLst>
          </p:cNvPr>
          <p:cNvSpPr/>
          <p:nvPr/>
        </p:nvSpPr>
        <p:spPr>
          <a:xfrm>
            <a:off x="4185505" y="3015400"/>
            <a:ext cx="847800" cy="376800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93;p21">
            <a:extLst>
              <a:ext uri="{FF2B5EF4-FFF2-40B4-BE49-F238E27FC236}">
                <a16:creationId xmlns:a16="http://schemas.microsoft.com/office/drawing/2014/main" id="{56EF8A07-4D16-6A4F-AB56-59F945584DEE}"/>
              </a:ext>
            </a:extLst>
          </p:cNvPr>
          <p:cNvSpPr txBox="1"/>
          <p:nvPr/>
        </p:nvSpPr>
        <p:spPr>
          <a:xfrm>
            <a:off x="548500" y="4319225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Memory</a:t>
            </a:r>
            <a:endParaRPr kumimoji="0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94;p21">
            <a:extLst>
              <a:ext uri="{FF2B5EF4-FFF2-40B4-BE49-F238E27FC236}">
                <a16:creationId xmlns:a16="http://schemas.microsoft.com/office/drawing/2014/main" id="{B1CF66B1-A7A8-5341-A155-1A38DFF756D9}"/>
              </a:ext>
            </a:extLst>
          </p:cNvPr>
          <p:cNvSpPr/>
          <p:nvPr/>
        </p:nvSpPr>
        <p:spPr>
          <a:xfrm>
            <a:off x="2445100" y="4741825"/>
            <a:ext cx="1720800" cy="6093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95;p21">
            <a:extLst>
              <a:ext uri="{FF2B5EF4-FFF2-40B4-BE49-F238E27FC236}">
                <a16:creationId xmlns:a16="http://schemas.microsoft.com/office/drawing/2014/main" id="{54474262-76E1-144E-B9EE-6BE4CE9027C3}"/>
              </a:ext>
            </a:extLst>
          </p:cNvPr>
          <p:cNvSpPr txBox="1"/>
          <p:nvPr/>
        </p:nvSpPr>
        <p:spPr>
          <a:xfrm>
            <a:off x="5308874" y="3392200"/>
            <a:ext cx="1744455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stores the </a:t>
            </a:r>
            <a:r>
              <a:rPr kumimoji="0" lang="en-US" sz="14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starting byte address (316)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of data into the pointer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6;p21">
            <a:extLst>
              <a:ext uri="{FF2B5EF4-FFF2-40B4-BE49-F238E27FC236}">
                <a16:creationId xmlns:a16="http://schemas.microsoft.com/office/drawing/2014/main" id="{DC436032-E613-D44B-A312-5F6BC3F8CA72}"/>
              </a:ext>
            </a:extLst>
          </p:cNvPr>
          <p:cNvSpPr txBox="1"/>
          <p:nvPr/>
        </p:nvSpPr>
        <p:spPr>
          <a:xfrm>
            <a:off x="2919250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7;p21">
            <a:extLst>
              <a:ext uri="{FF2B5EF4-FFF2-40B4-BE49-F238E27FC236}">
                <a16:creationId xmlns:a16="http://schemas.microsoft.com/office/drawing/2014/main" id="{6E865585-D153-5146-9811-581C10E1BA35}"/>
              </a:ext>
            </a:extLst>
          </p:cNvPr>
          <p:cNvSpPr/>
          <p:nvPr/>
        </p:nvSpPr>
        <p:spPr>
          <a:xfrm>
            <a:off x="4222425" y="4741825"/>
            <a:ext cx="3665400" cy="6093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2" name="Google Shape;198;p21">
            <a:extLst>
              <a:ext uri="{FF2B5EF4-FFF2-40B4-BE49-F238E27FC236}">
                <a16:creationId xmlns:a16="http://schemas.microsoft.com/office/drawing/2014/main" id="{E183DFE5-8317-F24B-B3C5-7C2F9F8AF576}"/>
              </a:ext>
            </a:extLst>
          </p:cNvPr>
          <p:cNvCxnSpPr>
            <a:stCxn id="6" idx="3"/>
          </p:cNvCxnSpPr>
          <p:nvPr/>
        </p:nvCxnSpPr>
        <p:spPr>
          <a:xfrm>
            <a:off x="5033305" y="3203800"/>
            <a:ext cx="219900" cy="1512600"/>
          </a:xfrm>
          <a:prstGeom prst="bentConnector2">
            <a:avLst/>
          </a:prstGeom>
          <a:noFill/>
          <a:ln w="38100" cap="flat" cmpd="sng">
            <a:solidFill>
              <a:schemeClr val="accent2"/>
            </a:solidFill>
            <a:prstDash val="sysDash"/>
            <a:round/>
            <a:headEnd type="none" w="med" len="med"/>
            <a:tailEnd type="triangle" w="med" len="med"/>
          </a:ln>
        </p:spPr>
      </p:cxnSp>
      <p:sp>
        <p:nvSpPr>
          <p:cNvPr id="13" name="Google Shape;199;p21">
            <a:extLst>
              <a:ext uri="{FF2B5EF4-FFF2-40B4-BE49-F238E27FC236}">
                <a16:creationId xmlns:a16="http://schemas.microsoft.com/office/drawing/2014/main" id="{94702A1D-AF8F-3C43-A22B-AFE0A61B8DC5}"/>
              </a:ext>
            </a:extLst>
          </p:cNvPr>
          <p:cNvSpPr txBox="1"/>
          <p:nvPr/>
        </p:nvSpPr>
        <p:spPr>
          <a:xfrm>
            <a:off x="4766725" y="5420575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ptr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200;p21">
            <a:extLst>
              <a:ext uri="{FF2B5EF4-FFF2-40B4-BE49-F238E27FC236}">
                <a16:creationId xmlns:a16="http://schemas.microsoft.com/office/drawing/2014/main" id="{8B79263A-76D6-0D41-B42E-48EB800A5BEE}"/>
              </a:ext>
            </a:extLst>
          </p:cNvPr>
          <p:cNvSpPr txBox="1"/>
          <p:nvPr/>
        </p:nvSpPr>
        <p:spPr>
          <a:xfrm>
            <a:off x="2445100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201;p21">
            <a:extLst>
              <a:ext uri="{FF2B5EF4-FFF2-40B4-BE49-F238E27FC236}">
                <a16:creationId xmlns:a16="http://schemas.microsoft.com/office/drawing/2014/main" id="{C0ECF5E3-64A3-2144-B2EC-C8460735E780}"/>
              </a:ext>
            </a:extLst>
          </p:cNvPr>
          <p:cNvSpPr txBox="1"/>
          <p:nvPr/>
        </p:nvSpPr>
        <p:spPr>
          <a:xfrm>
            <a:off x="4165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320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202;p21">
            <a:extLst>
              <a:ext uri="{FF2B5EF4-FFF2-40B4-BE49-F238E27FC236}">
                <a16:creationId xmlns:a16="http://schemas.microsoft.com/office/drawing/2014/main" id="{767CE814-6D64-6047-B6C1-C0C8A9C679CD}"/>
              </a:ext>
            </a:extLst>
          </p:cNvPr>
          <p:cNvSpPr txBox="1"/>
          <p:nvPr/>
        </p:nvSpPr>
        <p:spPr>
          <a:xfrm>
            <a:off x="5842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324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03;p21">
            <a:extLst>
              <a:ext uri="{FF2B5EF4-FFF2-40B4-BE49-F238E27FC236}">
                <a16:creationId xmlns:a16="http://schemas.microsoft.com/office/drawing/2014/main" id="{48B4BBCC-156A-5549-9297-1AB27BFEE449}"/>
              </a:ext>
            </a:extLst>
          </p:cNvPr>
          <p:cNvSpPr txBox="1"/>
          <p:nvPr/>
        </p:nvSpPr>
        <p:spPr>
          <a:xfrm>
            <a:off x="77472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328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204;p21">
            <a:extLst>
              <a:ext uri="{FF2B5EF4-FFF2-40B4-BE49-F238E27FC236}">
                <a16:creationId xmlns:a16="http://schemas.microsoft.com/office/drawing/2014/main" id="{A7F9C3D2-8461-9945-BD0D-9ACD1DE538B4}"/>
              </a:ext>
            </a:extLst>
          </p:cNvPr>
          <p:cNvSpPr txBox="1"/>
          <p:nvPr/>
        </p:nvSpPr>
        <p:spPr>
          <a:xfrm>
            <a:off x="9499888" y="4351188"/>
            <a:ext cx="772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332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205;p21">
            <a:extLst>
              <a:ext uri="{FF2B5EF4-FFF2-40B4-BE49-F238E27FC236}">
                <a16:creationId xmlns:a16="http://schemas.microsoft.com/office/drawing/2014/main" id="{DBFAAE04-4180-CD45-A433-F5857DC4C2F7}"/>
              </a:ext>
            </a:extLst>
          </p:cNvPr>
          <p:cNvSpPr txBox="1"/>
          <p:nvPr/>
        </p:nvSpPr>
        <p:spPr>
          <a:xfrm>
            <a:off x="5508800" y="4778175"/>
            <a:ext cx="772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316</a:t>
            </a:r>
            <a:endParaRPr kumimoji="0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1876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6941</TotalTime>
  <Words>2246</Words>
  <Application>Microsoft Macintosh PowerPoint</Application>
  <PresentationFormat>Widescreen</PresentationFormat>
  <Paragraphs>393</Paragraphs>
  <Slides>40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urw-din</vt:lpstr>
      <vt:lpstr>Arial</vt:lpstr>
      <vt:lpstr>Calibri</vt:lpstr>
      <vt:lpstr>Calibri Light</vt:lpstr>
      <vt:lpstr>Consolas</vt:lpstr>
      <vt:lpstr>Roboto</vt:lpstr>
      <vt:lpstr>Ubuntu Mono</vt:lpstr>
      <vt:lpstr>Office Theme</vt:lpstr>
      <vt:lpstr>CSE 2451 Pointers</vt:lpstr>
      <vt:lpstr>Overview</vt:lpstr>
      <vt:lpstr>Pointer – program’s memory space</vt:lpstr>
      <vt:lpstr>Pointer – program’s memory space</vt:lpstr>
      <vt:lpstr>Pointer to object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example </vt:lpstr>
      <vt:lpstr>Pointer – initialization</vt:lpstr>
      <vt:lpstr>Pointer – As input arguments of a function</vt:lpstr>
      <vt:lpstr>Pointer – function with multiple return values</vt:lpstr>
      <vt:lpstr>Pointer – function with multiple return values</vt:lpstr>
      <vt:lpstr>Pointer – example</vt:lpstr>
      <vt:lpstr>Pointer – void pointer </vt:lpstr>
      <vt:lpstr>Pointer to pointer</vt:lpstr>
      <vt:lpstr>Double pointer – example </vt:lpstr>
      <vt:lpstr>Pointer to pointer – example</vt:lpstr>
      <vt:lpstr>Pointer – NULL pointer constant </vt:lpstr>
      <vt:lpstr>Pointer – example </vt:lpstr>
      <vt:lpstr>Pointer – example </vt:lpstr>
      <vt:lpstr>Pointer to function (function pointer)</vt:lpstr>
      <vt:lpstr>Pointer to function – example </vt:lpstr>
      <vt:lpstr>Pointer to function – example </vt:lpstr>
      <vt:lpstr>Pointer to function</vt:lpstr>
      <vt:lpstr>Pointer to function – example </vt:lpstr>
      <vt:lpstr>Pointer to function - example</vt:lpstr>
      <vt:lpstr>Pointer to function - example</vt:lpstr>
      <vt:lpstr>Pointer to function - example</vt:lpstr>
      <vt:lpstr>Pointer to function – example </vt:lpstr>
      <vt:lpstr>Pointer to function – the clockwise/spiral rule</vt:lpstr>
      <vt:lpstr>Pointer to function – the clockwise/spiral rule</vt:lpstr>
      <vt:lpstr>Pointer to function – the clockwise/spiral rule</vt:lpstr>
      <vt:lpstr>Pointer to function – use typedef </vt:lpstr>
      <vt:lpstr>Pointer to function – use typedef </vt:lpstr>
      <vt:lpstr>Pointer to function – use typedef </vt:lpstr>
      <vt:lpstr>Pointer to function – use typedef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Liang, Tong</cp:lastModifiedBy>
  <cp:revision>836</cp:revision>
  <dcterms:created xsi:type="dcterms:W3CDTF">2022-08-14T18:29:45Z</dcterms:created>
  <dcterms:modified xsi:type="dcterms:W3CDTF">2022-10-03T14:07:11Z</dcterms:modified>
</cp:coreProperties>
</file>