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307" r:id="rId4"/>
    <p:sldId id="308" r:id="rId5"/>
    <p:sldId id="310" r:id="rId6"/>
    <p:sldId id="311" r:id="rId7"/>
    <p:sldId id="312" r:id="rId8"/>
    <p:sldId id="309" r:id="rId9"/>
    <p:sldId id="313" r:id="rId10"/>
    <p:sldId id="318" r:id="rId11"/>
    <p:sldId id="314" r:id="rId12"/>
    <p:sldId id="315" r:id="rId13"/>
    <p:sldId id="317" r:id="rId14"/>
    <p:sldId id="316" r:id="rId15"/>
    <p:sldId id="320" r:id="rId16"/>
    <p:sldId id="321" r:id="rId17"/>
    <p:sldId id="323" r:id="rId18"/>
    <p:sldId id="324" r:id="rId19"/>
    <p:sldId id="325" r:id="rId20"/>
    <p:sldId id="326" r:id="rId21"/>
    <p:sldId id="327" r:id="rId22"/>
    <p:sldId id="322" r:id="rId23"/>
    <p:sldId id="328" r:id="rId24"/>
    <p:sldId id="330" r:id="rId25"/>
    <p:sldId id="329" r:id="rId26"/>
    <p:sldId id="331" r:id="rId27"/>
    <p:sldId id="332" r:id="rId28"/>
    <p:sldId id="33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4"/>
    <p:restoredTop sz="82134" autoAdjust="0"/>
  </p:normalViewPr>
  <p:slideViewPr>
    <p:cSldViewPr snapToGrid="0">
      <p:cViewPr varScale="1">
        <p:scale>
          <a:sx n="110" d="100"/>
          <a:sy n="110" d="100"/>
        </p:scale>
        <p:origin x="867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0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44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49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2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57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99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28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01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67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71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arithmetics</a:t>
            </a:r>
            <a:r>
              <a:rPr lang="en-US" dirty="0"/>
              <a:t>:</a:t>
            </a:r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/pointer-</a:t>
            </a:r>
            <a:r>
              <a:rPr lang="en-US" dirty="0" err="1"/>
              <a:t>arithmetics</a:t>
            </a:r>
            <a:r>
              <a:rPr lang="en-US" dirty="0"/>
              <a:t>-in-c-with-examples/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00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0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Virtual memory and heap:</a:t>
            </a:r>
          </a:p>
          <a:p>
            <a:r>
              <a:rPr lang="en-US" dirty="0"/>
              <a:t>https://www.cprogramming.com/tutorial/virtual_memory_and_heaps.html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2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Heap manager:</a:t>
            </a:r>
          </a:p>
          <a:p>
            <a:r>
              <a:rPr lang="en-US" dirty="0"/>
              <a:t>https://stackoverflow.com/questions/72104841/virtual-memory-and-heap </a:t>
            </a:r>
          </a:p>
          <a:p>
            <a:r>
              <a:rPr lang="en-US" dirty="0"/>
              <a:t>https://www.ibm.com/docs/en/i/7.2?topic=memory-heap-manager</a:t>
            </a:r>
          </a:p>
          <a:p>
            <a:r>
              <a:rPr lang="en-US" dirty="0"/>
              <a:t>https://www.cs.princeton.edu/courses/archive/spring08/cos217/asgts/heapmgr/#:~:text=A%20standard%20C%20programming%20environment,heavily%20in%20many%20C%20programs.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7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76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5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8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archive/cs/cs107/cs107.1222/resources/valgrind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bb1bTJtgXr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morymanagement.org/index.html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altLang="zh-CN" dirty="0"/>
              <a:t>Manual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Tong Liang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36C5-CE75-1F58-4761-73C7865E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B166-D7C5-3DA2-A31C-E0E514277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need to #include &lt;stdlib.h&gt;</a:t>
            </a:r>
          </a:p>
          <a:p>
            <a:pPr lvl="1"/>
            <a:r>
              <a:rPr lang="en-US" dirty="0"/>
              <a:t>void * malloc(size_t size);</a:t>
            </a:r>
          </a:p>
          <a:p>
            <a:pPr lvl="1"/>
            <a:r>
              <a:rPr lang="en-US" dirty="0"/>
              <a:t>void * calloc(size_t nmemb, size_t size);</a:t>
            </a:r>
          </a:p>
          <a:p>
            <a:pPr lvl="1"/>
            <a:r>
              <a:rPr lang="en-US" dirty="0"/>
              <a:t>void * </a:t>
            </a:r>
            <a:r>
              <a:rPr lang="en-US" dirty="0" err="1"/>
              <a:t>realloc</a:t>
            </a:r>
            <a:r>
              <a:rPr lang="en-US" dirty="0"/>
              <a:t>(void *</a:t>
            </a:r>
            <a:r>
              <a:rPr lang="en-US" dirty="0" err="1"/>
              <a:t>ptr</a:t>
            </a:r>
            <a:r>
              <a:rPr lang="en-US" dirty="0"/>
              <a:t>, size_t size);</a:t>
            </a:r>
          </a:p>
          <a:p>
            <a:r>
              <a:rPr lang="en-US" dirty="0"/>
              <a:t>All the above 3 functions returns:</a:t>
            </a:r>
          </a:p>
          <a:p>
            <a:pPr lvl="1"/>
            <a:r>
              <a:rPr lang="en-US" sz="2400" dirty="0"/>
              <a:t>Returns a </a:t>
            </a:r>
            <a:r>
              <a:rPr lang="en-US" sz="2400" dirty="0">
                <a:solidFill>
                  <a:srgbClr val="00B0F0"/>
                </a:solidFill>
              </a:rPr>
              <a:t>void pointer</a:t>
            </a:r>
            <a:r>
              <a:rPr lang="en-US" sz="2400" dirty="0"/>
              <a:t> type value</a:t>
            </a:r>
          </a:p>
          <a:p>
            <a:pPr lvl="1"/>
            <a:r>
              <a:rPr lang="en-US" sz="2400" dirty="0"/>
              <a:t>The returned value stores an address within the </a:t>
            </a:r>
            <a:r>
              <a:rPr lang="en-US" sz="2400" dirty="0">
                <a:solidFill>
                  <a:srgbClr val="00B050"/>
                </a:solidFill>
              </a:rPr>
              <a:t>heap segment</a:t>
            </a:r>
          </a:p>
          <a:p>
            <a:pPr lvl="1"/>
            <a:r>
              <a:rPr lang="en-US" sz="2400" dirty="0"/>
              <a:t>The returned address is the starting memory address of the allocated memory block</a:t>
            </a:r>
          </a:p>
          <a:p>
            <a:pPr lvl="1"/>
            <a:r>
              <a:rPr lang="en-US" sz="2400" dirty="0"/>
              <a:t>Returns </a:t>
            </a:r>
            <a:r>
              <a:rPr lang="en-US" sz="2400" dirty="0">
                <a:solidFill>
                  <a:srgbClr val="FF0000"/>
                </a:solidFill>
              </a:rPr>
              <a:t>NULL</a:t>
            </a:r>
            <a:r>
              <a:rPr lang="en-US" sz="2400" dirty="0"/>
              <a:t> if </a:t>
            </a:r>
            <a:r>
              <a:rPr lang="en-US" sz="2400" dirty="0">
                <a:solidFill>
                  <a:srgbClr val="FF0000"/>
                </a:solidFill>
              </a:rPr>
              <a:t>allocation</a:t>
            </a:r>
            <a:r>
              <a:rPr lang="en-US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fails </a:t>
            </a:r>
            <a:r>
              <a:rPr lang="en-US" sz="2400" dirty="0"/>
              <a:t>(no more memory block of specified size to allocate)</a:t>
            </a:r>
          </a:p>
          <a:p>
            <a:r>
              <a:rPr lang="en-US" dirty="0"/>
              <a:t>void free(void * 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deallocates dynamically allocated memory block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stores an address returned by malloc/calloc/</a:t>
            </a:r>
            <a:r>
              <a:rPr lang="en-US" dirty="0" err="1"/>
              <a:t>realloc</a:t>
            </a:r>
            <a:endParaRPr lang="en-US" dirty="0"/>
          </a:p>
          <a:p>
            <a:pPr lvl="1"/>
            <a:r>
              <a:rPr lang="en-US" dirty="0"/>
              <a:t>You need to pair each malloc()/calloc() with a free()</a:t>
            </a:r>
          </a:p>
        </p:txBody>
      </p:sp>
    </p:spTree>
    <p:extLst>
      <p:ext uri="{BB962C8B-B14F-4D97-AF65-F5344CB8AC3E}">
        <p14:creationId xmlns:p14="http://schemas.microsoft.com/office/powerpoint/2010/main" val="3129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7C0E-E81F-9D5F-70C5-AF25A407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 – malloc()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63F9-0D6F-8C70-780B-74EDB2140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757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Need to 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r>
              <a:rPr lang="en-US" sz="2000" dirty="0"/>
              <a:t>void </a:t>
            </a:r>
            <a:r>
              <a:rPr lang="en-US" sz="2000" dirty="0">
                <a:solidFill>
                  <a:srgbClr val="00B0F0"/>
                </a:solidFill>
              </a:rPr>
              <a:t>*</a:t>
            </a:r>
            <a:r>
              <a:rPr lang="en-US" sz="2000" dirty="0"/>
              <a:t> malloc(size_t </a:t>
            </a:r>
            <a:r>
              <a:rPr lang="en-US" sz="2000" dirty="0">
                <a:solidFill>
                  <a:srgbClr val="00B050"/>
                </a:solidFill>
              </a:rPr>
              <a:t>size</a:t>
            </a:r>
            <a:r>
              <a:rPr lang="en-US" sz="2000" dirty="0"/>
              <a:t>);</a:t>
            </a:r>
          </a:p>
          <a:p>
            <a:pPr lvl="1"/>
            <a:r>
              <a:rPr lang="en-US" sz="1800" dirty="0"/>
              <a:t>size is an integer specifying </a:t>
            </a:r>
            <a:r>
              <a:rPr lang="en-US" sz="1800" dirty="0">
                <a:solidFill>
                  <a:srgbClr val="00B050"/>
                </a:solidFill>
              </a:rPr>
              <a:t>number of bytes of memory</a:t>
            </a:r>
            <a:r>
              <a:rPr lang="en-US" sz="1800" dirty="0"/>
              <a:t> to allocate</a:t>
            </a:r>
          </a:p>
          <a:p>
            <a:pPr lvl="1"/>
            <a:r>
              <a:rPr lang="en-US" sz="1800" dirty="0"/>
              <a:t>Allocates memory </a:t>
            </a:r>
          </a:p>
          <a:p>
            <a:pPr lvl="1"/>
            <a:r>
              <a:rPr lang="en-US" sz="1800" dirty="0"/>
              <a:t>Returns a </a:t>
            </a:r>
            <a:r>
              <a:rPr lang="en-US" sz="1800" dirty="0">
                <a:solidFill>
                  <a:srgbClr val="00B0F0"/>
                </a:solidFill>
              </a:rPr>
              <a:t>void pointer</a:t>
            </a:r>
            <a:r>
              <a:rPr lang="en-US" sz="1800" dirty="0"/>
              <a:t> type value</a:t>
            </a:r>
          </a:p>
          <a:p>
            <a:pPr lvl="1"/>
            <a:r>
              <a:rPr lang="en-US" sz="1800" dirty="0"/>
              <a:t>Return </a:t>
            </a:r>
            <a:r>
              <a:rPr lang="en-US" sz="1800" dirty="0">
                <a:solidFill>
                  <a:srgbClr val="FF0000"/>
                </a:solidFill>
              </a:rPr>
              <a:t>NULL</a:t>
            </a:r>
            <a:r>
              <a:rPr lang="en-US" sz="1800" dirty="0"/>
              <a:t> if </a:t>
            </a:r>
            <a:r>
              <a:rPr lang="en-US" sz="1800" dirty="0">
                <a:solidFill>
                  <a:srgbClr val="FF0000"/>
                </a:solidFill>
              </a:rPr>
              <a:t>malloc fails </a:t>
            </a:r>
            <a:r>
              <a:rPr lang="en-US" sz="1800" dirty="0"/>
              <a:t>(no more free memory to allocate)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0E8549-FFB0-71FA-AF55-2F63F9BD64FA}"/>
              </a:ext>
            </a:extLst>
          </p:cNvPr>
          <p:cNvGrpSpPr/>
          <p:nvPr/>
        </p:nvGrpSpPr>
        <p:grpSpPr>
          <a:xfrm>
            <a:off x="5092096" y="1825625"/>
            <a:ext cx="6495527" cy="4192047"/>
            <a:chOff x="5092096" y="1825625"/>
            <a:chExt cx="6495527" cy="41920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779D08-6195-DB8A-2D20-387E7B55C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2096" y="1825625"/>
              <a:ext cx="6495527" cy="4192047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0A9A8F7-8EA7-019B-0E04-6BBE95F27082}"/>
                </a:ext>
              </a:extLst>
            </p:cNvPr>
            <p:cNvSpPr/>
            <p:nvPr/>
          </p:nvSpPr>
          <p:spPr>
            <a:xfrm>
              <a:off x="5557917" y="5180020"/>
              <a:ext cx="2819826" cy="260528"/>
            </a:xfrm>
            <a:prstGeom prst="round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free(p_int);  free(p_int_arr);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8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7C0E-E81F-9D5F-70C5-AF25A407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 – calloc()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63F9-0D6F-8C70-780B-74EDB2140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470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Need to #include &lt;stdlib.h&gt;</a:t>
            </a:r>
          </a:p>
          <a:p>
            <a:r>
              <a:rPr lang="en-US" sz="2000" dirty="0"/>
              <a:t>void </a:t>
            </a:r>
            <a:r>
              <a:rPr lang="en-US" sz="2000" dirty="0">
                <a:solidFill>
                  <a:srgbClr val="00B0F0"/>
                </a:solidFill>
              </a:rPr>
              <a:t>*</a:t>
            </a:r>
            <a:r>
              <a:rPr lang="en-US" sz="2000" dirty="0"/>
              <a:t> calloc(size_t </a:t>
            </a:r>
            <a:r>
              <a:rPr lang="en-US" sz="2000" dirty="0">
                <a:solidFill>
                  <a:srgbClr val="7030A0"/>
                </a:solidFill>
              </a:rPr>
              <a:t>nmemb</a:t>
            </a:r>
            <a:r>
              <a:rPr lang="en-US" sz="2000" dirty="0"/>
              <a:t>, size_t </a:t>
            </a:r>
            <a:r>
              <a:rPr lang="en-US" sz="2000" dirty="0">
                <a:solidFill>
                  <a:srgbClr val="00B050"/>
                </a:solidFill>
              </a:rPr>
              <a:t>size</a:t>
            </a:r>
            <a:r>
              <a:rPr lang="en-US" sz="2000" dirty="0"/>
              <a:t>);</a:t>
            </a:r>
          </a:p>
          <a:p>
            <a:pPr lvl="1"/>
            <a:r>
              <a:rPr lang="en-US" sz="1800" dirty="0"/>
              <a:t>nmemb is the number of </a:t>
            </a:r>
            <a:r>
              <a:rPr lang="en-US" sz="1800" dirty="0">
                <a:solidFill>
                  <a:srgbClr val="7030A0"/>
                </a:solidFill>
              </a:rPr>
              <a:t>members</a:t>
            </a:r>
          </a:p>
          <a:p>
            <a:pPr lvl="1"/>
            <a:r>
              <a:rPr lang="en-US" sz="1800" dirty="0"/>
              <a:t>size is an integer specifying </a:t>
            </a:r>
            <a:r>
              <a:rPr lang="en-US" sz="1800" dirty="0">
                <a:solidFill>
                  <a:srgbClr val="00B050"/>
                </a:solidFill>
              </a:rPr>
              <a:t>number of bytes of memory</a:t>
            </a:r>
            <a:r>
              <a:rPr lang="en-US" sz="1800" dirty="0"/>
              <a:t> to allocate </a:t>
            </a:r>
            <a:r>
              <a:rPr lang="en-US" sz="1800" dirty="0">
                <a:solidFill>
                  <a:srgbClr val="7030A0"/>
                </a:solidFill>
              </a:rPr>
              <a:t>per member</a:t>
            </a:r>
          </a:p>
          <a:p>
            <a:pPr lvl="1"/>
            <a:r>
              <a:rPr lang="en-US" sz="1800" dirty="0"/>
              <a:t>Allocates memory for </a:t>
            </a:r>
            <a:r>
              <a:rPr lang="en-US" sz="1800" dirty="0">
                <a:solidFill>
                  <a:srgbClr val="7030A0"/>
                </a:solidFill>
              </a:rPr>
              <a:t>nmemb</a:t>
            </a:r>
            <a:r>
              <a:rPr lang="en-US" sz="1800" dirty="0"/>
              <a:t> members, each with </a:t>
            </a:r>
            <a:r>
              <a:rPr lang="en-US" sz="1800" dirty="0">
                <a:solidFill>
                  <a:srgbClr val="00B050"/>
                </a:solidFill>
              </a:rPr>
              <a:t>size</a:t>
            </a:r>
            <a:r>
              <a:rPr lang="en-US" sz="1800" dirty="0"/>
              <a:t> bytes</a:t>
            </a:r>
          </a:p>
          <a:p>
            <a:pPr lvl="1"/>
            <a:r>
              <a:rPr lang="en-US" sz="1800" dirty="0"/>
              <a:t>Initialize every byte of allocated memory to 0</a:t>
            </a:r>
          </a:p>
          <a:p>
            <a:pPr lvl="1"/>
            <a:r>
              <a:rPr lang="en-US" sz="1800" dirty="0"/>
              <a:t>Returns a </a:t>
            </a:r>
            <a:r>
              <a:rPr lang="en-US" sz="1800" dirty="0">
                <a:solidFill>
                  <a:srgbClr val="00B0F0"/>
                </a:solidFill>
              </a:rPr>
              <a:t>void pointer</a:t>
            </a:r>
            <a:r>
              <a:rPr lang="en-US" sz="1800" dirty="0"/>
              <a:t> type value</a:t>
            </a:r>
          </a:p>
          <a:p>
            <a:pPr lvl="1"/>
            <a:r>
              <a:rPr lang="en-US" sz="1800" dirty="0"/>
              <a:t>Return </a:t>
            </a:r>
            <a:r>
              <a:rPr lang="en-US" sz="1800" dirty="0">
                <a:solidFill>
                  <a:srgbClr val="FF0000"/>
                </a:solidFill>
              </a:rPr>
              <a:t>NULL</a:t>
            </a:r>
            <a:r>
              <a:rPr lang="en-US" sz="1800" dirty="0"/>
              <a:t> if </a:t>
            </a:r>
            <a:r>
              <a:rPr lang="en-US" sz="1800" dirty="0">
                <a:solidFill>
                  <a:srgbClr val="FF0000"/>
                </a:solidFill>
              </a:rPr>
              <a:t>calloc fails </a:t>
            </a:r>
            <a:r>
              <a:rPr lang="en-US" sz="1800" dirty="0"/>
              <a:t>(no more free memory to allocate)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66FD0-61EC-2012-5988-0DB71F5DCCDE}"/>
              </a:ext>
            </a:extLst>
          </p:cNvPr>
          <p:cNvGrpSpPr/>
          <p:nvPr/>
        </p:nvGrpSpPr>
        <p:grpSpPr>
          <a:xfrm>
            <a:off x="6323562" y="1861384"/>
            <a:ext cx="4317192" cy="4437249"/>
            <a:chOff x="6323562" y="1861384"/>
            <a:chExt cx="4317192" cy="443724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A8945A9-A776-6E98-BB3B-426CC3F36189}"/>
                </a:ext>
              </a:extLst>
            </p:cNvPr>
            <p:cNvGrpSpPr/>
            <p:nvPr/>
          </p:nvGrpSpPr>
          <p:grpSpPr>
            <a:xfrm>
              <a:off x="6323562" y="1861384"/>
              <a:ext cx="4317192" cy="4437249"/>
              <a:chOff x="6298021" y="1825625"/>
              <a:chExt cx="4317192" cy="443724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B0CAB11-3E5E-0E1C-98E5-228272605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8021" y="1825625"/>
                <a:ext cx="4317192" cy="2920872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F182327-C943-2337-F1E8-D754087D5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7638" y="5041520"/>
                <a:ext cx="1593638" cy="1221354"/>
              </a:xfrm>
              <a:prstGeom prst="rect">
                <a:avLst/>
              </a:prstGeom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C7DF2D4-9D90-A34D-DD26-AAE8826A87F0}"/>
                  </a:ext>
                </a:extLst>
              </p:cNvPr>
              <p:cNvCxnSpPr>
                <a:cxnSpLocks/>
                <a:stCxn id="8" idx="2"/>
                <a:endCxn id="10" idx="0"/>
              </p:cNvCxnSpPr>
              <p:nvPr/>
            </p:nvCxnSpPr>
            <p:spPr>
              <a:xfrm flipH="1">
                <a:off x="8454457" y="4746497"/>
                <a:ext cx="2160" cy="29502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F91EFCC-4952-976C-3B6D-2DDFB83059CE}"/>
                </a:ext>
              </a:extLst>
            </p:cNvPr>
            <p:cNvSpPr/>
            <p:nvPr/>
          </p:nvSpPr>
          <p:spPr>
            <a:xfrm>
              <a:off x="6551540" y="4204320"/>
              <a:ext cx="1169820" cy="204212"/>
            </a:xfrm>
            <a:prstGeom prst="round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free(p_int_arr);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63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7C0E-E81F-9D5F-70C5-AF25A407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 – </a:t>
            </a:r>
            <a:r>
              <a:rPr lang="en-US" dirty="0" err="1"/>
              <a:t>realloc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63F9-0D6F-8C70-780B-74EDB2140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470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Need to #include &lt;stdlib.h&gt;</a:t>
            </a:r>
          </a:p>
          <a:p>
            <a:r>
              <a:rPr lang="en-US" sz="2000" dirty="0"/>
              <a:t>void </a:t>
            </a:r>
            <a:r>
              <a:rPr lang="en-US" sz="2000" dirty="0">
                <a:solidFill>
                  <a:srgbClr val="00B0F0"/>
                </a:solidFill>
              </a:rPr>
              <a:t>*</a:t>
            </a:r>
            <a:r>
              <a:rPr lang="en-US" sz="2000" dirty="0"/>
              <a:t> </a:t>
            </a:r>
            <a:r>
              <a:rPr lang="en-US" sz="2000" dirty="0" err="1"/>
              <a:t>realloc</a:t>
            </a:r>
            <a:r>
              <a:rPr lang="en-US" sz="2000" dirty="0"/>
              <a:t>(void *</a:t>
            </a:r>
            <a:r>
              <a:rPr lang="en-US" sz="2000" dirty="0" err="1">
                <a:solidFill>
                  <a:srgbClr val="7030A0"/>
                </a:solidFill>
              </a:rPr>
              <a:t>ptr</a:t>
            </a:r>
            <a:r>
              <a:rPr lang="en-US" sz="2000" dirty="0"/>
              <a:t>, size_t </a:t>
            </a:r>
            <a:r>
              <a:rPr lang="en-US" sz="2000" dirty="0">
                <a:solidFill>
                  <a:srgbClr val="00B050"/>
                </a:solidFill>
              </a:rPr>
              <a:t>size</a:t>
            </a:r>
            <a:r>
              <a:rPr lang="en-US" sz="2000" dirty="0"/>
              <a:t>);</a:t>
            </a:r>
          </a:p>
          <a:p>
            <a:pPr lvl="1"/>
            <a:r>
              <a:rPr lang="en-US" sz="1800" dirty="0"/>
              <a:t>Resizes an already </a:t>
            </a:r>
            <a:r>
              <a:rPr lang="en-US" sz="1800" dirty="0" err="1"/>
              <a:t>dynallocally</a:t>
            </a:r>
            <a:r>
              <a:rPr lang="en-US" sz="1800" dirty="0"/>
              <a:t> allocated memory block</a:t>
            </a:r>
          </a:p>
          <a:p>
            <a:pPr lvl="1"/>
            <a:r>
              <a:rPr lang="en-US" sz="1800" dirty="0" err="1">
                <a:solidFill>
                  <a:srgbClr val="7030A0"/>
                </a:solidFill>
              </a:rPr>
              <a:t>ptr</a:t>
            </a:r>
            <a:r>
              <a:rPr lang="en-US" sz="1800" dirty="0"/>
              <a:t> must be the starting address of a memory block allocated by malloc() or calloc()</a:t>
            </a:r>
          </a:p>
          <a:p>
            <a:pPr lvl="1"/>
            <a:r>
              <a:rPr lang="en-US" sz="1800" dirty="0"/>
              <a:t>2</a:t>
            </a:r>
            <a:r>
              <a:rPr lang="en-US" sz="1800" baseline="30000" dirty="0"/>
              <a:t>nd</a:t>
            </a:r>
            <a:r>
              <a:rPr lang="en-US" sz="1800" dirty="0"/>
              <a:t> </a:t>
            </a:r>
            <a:r>
              <a:rPr lang="en-US" sz="1800" dirty="0" err="1"/>
              <a:t>paramemter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size</a:t>
            </a:r>
            <a:r>
              <a:rPr lang="en-US" sz="1800" dirty="0"/>
              <a:t> is the new size of the memory block after resize, it can be smaller (truncation) or bigger (newly added memory block is not initialized) than the original size </a:t>
            </a:r>
          </a:p>
          <a:p>
            <a:pPr lvl="1"/>
            <a:r>
              <a:rPr lang="en-US" sz="1800" b="1" dirty="0" err="1">
                <a:solidFill>
                  <a:srgbClr val="00B050"/>
                </a:solidFill>
              </a:rPr>
              <a:t>Realloc</a:t>
            </a:r>
            <a:r>
              <a:rPr lang="en-US" sz="1800" b="1" dirty="0">
                <a:solidFill>
                  <a:srgbClr val="00B050"/>
                </a:solidFill>
              </a:rPr>
              <a:t>() might free input </a:t>
            </a:r>
            <a:r>
              <a:rPr lang="en-US" sz="1800" b="1" dirty="0" err="1">
                <a:solidFill>
                  <a:srgbClr val="7030A0"/>
                </a:solidFill>
              </a:rPr>
              <a:t>ptr</a:t>
            </a:r>
            <a:r>
              <a:rPr lang="en-US" sz="1800" b="1" dirty="0">
                <a:solidFill>
                  <a:srgbClr val="00B050"/>
                </a:solidFill>
              </a:rPr>
              <a:t> pointer and return a new address</a:t>
            </a:r>
          </a:p>
          <a:p>
            <a:pPr lvl="1"/>
            <a:r>
              <a:rPr lang="en-US" sz="1800" dirty="0"/>
              <a:t>Returns a </a:t>
            </a:r>
            <a:r>
              <a:rPr lang="en-US" sz="1800" dirty="0">
                <a:solidFill>
                  <a:srgbClr val="00B0F0"/>
                </a:solidFill>
              </a:rPr>
              <a:t>void pointer</a:t>
            </a:r>
            <a:r>
              <a:rPr lang="en-US" sz="1800" dirty="0"/>
              <a:t> type value</a:t>
            </a:r>
          </a:p>
          <a:p>
            <a:pPr lvl="1"/>
            <a:r>
              <a:rPr lang="en-US" sz="1800" dirty="0"/>
              <a:t>Return </a:t>
            </a:r>
            <a:r>
              <a:rPr lang="en-US" sz="1800" dirty="0">
                <a:solidFill>
                  <a:srgbClr val="FF0000"/>
                </a:solidFill>
              </a:rPr>
              <a:t>NULL</a:t>
            </a:r>
            <a:r>
              <a:rPr lang="en-US" sz="1800" dirty="0"/>
              <a:t> if </a:t>
            </a:r>
            <a:r>
              <a:rPr lang="en-US" sz="1800" dirty="0" err="1">
                <a:solidFill>
                  <a:srgbClr val="FF0000"/>
                </a:solidFill>
              </a:rPr>
              <a:t>realloc</a:t>
            </a:r>
            <a:r>
              <a:rPr lang="en-US" sz="1800" dirty="0">
                <a:solidFill>
                  <a:srgbClr val="FF0000"/>
                </a:solidFill>
              </a:rPr>
              <a:t> fails </a:t>
            </a:r>
            <a:r>
              <a:rPr lang="en-US" sz="1800" dirty="0"/>
              <a:t>(no more free memory to allocate), the old memory block and the data stored in it is preserved, but the returned void pointer is </a:t>
            </a:r>
            <a:r>
              <a:rPr lang="en-US" sz="1800" dirty="0">
                <a:solidFill>
                  <a:srgbClr val="FF0000"/>
                </a:solidFill>
              </a:rPr>
              <a:t>NULL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1F495-B126-6465-6551-9F8A8A13B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99" y="1825625"/>
            <a:ext cx="5313295" cy="423724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BA344E-AA40-5D1D-AC87-A468E8D8D36E}"/>
              </a:ext>
            </a:extLst>
          </p:cNvPr>
          <p:cNvSpPr/>
          <p:nvPr/>
        </p:nvSpPr>
        <p:spPr>
          <a:xfrm>
            <a:off x="6594614" y="4035287"/>
            <a:ext cx="3538330" cy="170456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4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7B48-C850-DA75-1A83-04F2FC8D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Dynamic Memory Allocation – 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BCC6-D2CD-BBD8-B22F-241FCBC09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avoid: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this if you can: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9F805A-EF7A-CA57-46D2-759B44D47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2565952"/>
            <a:ext cx="58483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3951D21D-4EBE-E712-B87C-DB312650F5C4}"/>
              </a:ext>
            </a:extLst>
          </p:cNvPr>
          <p:cNvSpPr/>
          <p:nvPr/>
        </p:nvSpPr>
        <p:spPr>
          <a:xfrm rot="16200000">
            <a:off x="6337024" y="2747238"/>
            <a:ext cx="253447" cy="864706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57FABF-785F-99CB-D1D5-5587531A9019}"/>
              </a:ext>
            </a:extLst>
          </p:cNvPr>
          <p:cNvSpPr txBox="1"/>
          <p:nvPr/>
        </p:nvSpPr>
        <p:spPr>
          <a:xfrm>
            <a:off x="5760553" y="3316424"/>
            <a:ext cx="140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unnecessary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BDA9D257-A7BC-1DB0-F3CD-0DA8963C65CA}"/>
              </a:ext>
            </a:extLst>
          </p:cNvPr>
          <p:cNvSpPr/>
          <p:nvPr/>
        </p:nvSpPr>
        <p:spPr>
          <a:xfrm rot="16200000">
            <a:off x="9014794" y="2833585"/>
            <a:ext cx="253447" cy="75040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7E2A2-45FD-E478-F341-5D6395395D5E}"/>
              </a:ext>
            </a:extLst>
          </p:cNvPr>
          <p:cNvSpPr txBox="1"/>
          <p:nvPr/>
        </p:nvSpPr>
        <p:spPr>
          <a:xfrm>
            <a:off x="8237057" y="3342432"/>
            <a:ext cx="180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prone: easy to forget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61A94DD-667F-C226-0EB4-0F9C975D5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5709257"/>
            <a:ext cx="58102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C0E67E-33A8-6CBC-D090-67D9A82CD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925" y="4148395"/>
            <a:ext cx="5410200" cy="485775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7DD51F8-AC79-6A70-2DC6-54FFD8853DF1}"/>
              </a:ext>
            </a:extLst>
          </p:cNvPr>
          <p:cNvCxnSpPr>
            <a:stCxn id="17" idx="1"/>
            <a:endCxn id="4100" idx="1"/>
          </p:cNvCxnSpPr>
          <p:nvPr/>
        </p:nvCxnSpPr>
        <p:spPr>
          <a:xfrm rot="10800000" flipV="1">
            <a:off x="3971925" y="4391282"/>
            <a:ext cx="12700" cy="1517999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39247CD6-AF9C-72D2-DB1E-A67A39492561}"/>
              </a:ext>
            </a:extLst>
          </p:cNvPr>
          <p:cNvSpPr/>
          <p:nvPr/>
        </p:nvSpPr>
        <p:spPr>
          <a:xfrm rot="16200000">
            <a:off x="8371509" y="4285668"/>
            <a:ext cx="253447" cy="111704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272A7E-80CF-A477-FAF4-73B3AB92C268}"/>
              </a:ext>
            </a:extLst>
          </p:cNvPr>
          <p:cNvSpPr txBox="1"/>
          <p:nvPr/>
        </p:nvSpPr>
        <p:spPr>
          <a:xfrm>
            <a:off x="4368243" y="4949001"/>
            <a:ext cx="623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Dereference number returns a value of the pointed type (</a:t>
            </a:r>
            <a:r>
              <a:rPr lang="en-US" dirty="0">
                <a:solidFill>
                  <a:srgbClr val="00B050"/>
                </a:solidFill>
              </a:rPr>
              <a:t>int</a:t>
            </a:r>
            <a:r>
              <a:rPr lang="en-US" dirty="0"/>
              <a:t>) -&gt; sizeof(int): number of bytes of int typed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16EC84-E0F3-3262-0A24-0096A938081D}"/>
              </a:ext>
            </a:extLst>
          </p:cNvPr>
          <p:cNvSpPr txBox="1"/>
          <p:nvPr/>
        </p:nvSpPr>
        <p:spPr>
          <a:xfrm>
            <a:off x="1053549" y="4634170"/>
            <a:ext cx="225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Switch type keyword from int to double without any error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BF3FABD-AA2A-438E-AC7F-08914950F255}"/>
              </a:ext>
            </a:extLst>
          </p:cNvPr>
          <p:cNvCxnSpPr>
            <a:cxnSpLocks/>
            <a:stCxn id="15" idx="1"/>
            <a:endCxn id="23" idx="0"/>
          </p:cNvCxnSpPr>
          <p:nvPr/>
        </p:nvCxnSpPr>
        <p:spPr>
          <a:xfrm rot="10800000" flipV="1">
            <a:off x="2180537" y="3665598"/>
            <a:ext cx="6056521" cy="968572"/>
          </a:xfrm>
          <a:prstGeom prst="curved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0A2EC3-65C1-08E9-D38D-B969145E2B19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307523" y="5080968"/>
            <a:ext cx="439529" cy="148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1BA011-D75E-62BE-2E77-E157C91B635B}"/>
              </a:ext>
            </a:extLst>
          </p:cNvPr>
          <p:cNvSpPr txBox="1"/>
          <p:nvPr/>
        </p:nvSpPr>
        <p:spPr>
          <a:xfrm>
            <a:off x="4368243" y="6202971"/>
            <a:ext cx="656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Dereference number returns a value of the pointed type (</a:t>
            </a:r>
            <a:r>
              <a:rPr lang="en-US" dirty="0">
                <a:solidFill>
                  <a:srgbClr val="00B050"/>
                </a:solidFill>
              </a:rPr>
              <a:t>double</a:t>
            </a:r>
            <a:r>
              <a:rPr lang="en-US" dirty="0"/>
              <a:t>) -&gt; sizeof(double): number of bytes of double typed value</a:t>
            </a:r>
          </a:p>
        </p:txBody>
      </p:sp>
    </p:spTree>
    <p:extLst>
      <p:ext uri="{BB962C8B-B14F-4D97-AF65-F5344CB8AC3E}">
        <p14:creationId xmlns:p14="http://schemas.microsoft.com/office/powerpoint/2010/main" val="24973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D3C5-CA54-2FF0-6D12-EB2376E5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Dynamic Memory Allocation – 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C8E47-C6CA-6C30-9391-83119BB83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138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Pair each malloc()/calloc() call with a call to free() somewhere in your program to deallocate the associated memory block</a:t>
            </a:r>
          </a:p>
          <a:p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): if </a:t>
            </a:r>
            <a:r>
              <a:rPr lang="en-US" dirty="0" err="1"/>
              <a:t>ptr</a:t>
            </a:r>
            <a:r>
              <a:rPr lang="en-US" dirty="0"/>
              <a:t> == NULL, no action occurs</a:t>
            </a:r>
          </a:p>
          <a:p>
            <a:r>
              <a:rPr lang="en-US" dirty="0"/>
              <a:t>Remember, malloc/calloc/</a:t>
            </a:r>
            <a:r>
              <a:rPr lang="en-US" dirty="0" err="1"/>
              <a:t>realloc</a:t>
            </a:r>
            <a:r>
              <a:rPr lang="en-US" dirty="0"/>
              <a:t> may fail due to limited memory in runtime. </a:t>
            </a:r>
          </a:p>
          <a:p>
            <a:pPr lvl="1"/>
            <a:r>
              <a:rPr lang="en-US" dirty="0"/>
              <a:t>Check if the returned address is NULL</a:t>
            </a:r>
          </a:p>
          <a:p>
            <a:pPr lvl="1"/>
            <a:r>
              <a:rPr lang="en-US" dirty="0"/>
              <a:t>If it’s NULL,  memory allocation failed</a:t>
            </a:r>
          </a:p>
          <a:p>
            <a:pPr lvl="1"/>
            <a:r>
              <a:rPr lang="en-US" dirty="0"/>
              <a:t>You need to do </a:t>
            </a:r>
            <a:r>
              <a:rPr lang="en-US" dirty="0" err="1"/>
              <a:t>sth</a:t>
            </a:r>
            <a:r>
              <a:rPr lang="en-US" dirty="0"/>
              <a:t> when allocation fails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2EF8D-E8E9-D961-323E-9A675384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314" y="1880773"/>
            <a:ext cx="4222060" cy="403237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76CFEA-3D80-A2A0-B5CE-A0EDF10BEEC3}"/>
              </a:ext>
            </a:extLst>
          </p:cNvPr>
          <p:cNvSpPr/>
          <p:nvPr/>
        </p:nvSpPr>
        <p:spPr>
          <a:xfrm flipV="1">
            <a:off x="8537715" y="2613092"/>
            <a:ext cx="2340664" cy="21956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19814D-1655-DD2D-A5E8-686F50C3050F}"/>
              </a:ext>
            </a:extLst>
          </p:cNvPr>
          <p:cNvSpPr/>
          <p:nvPr/>
        </p:nvSpPr>
        <p:spPr>
          <a:xfrm flipV="1">
            <a:off x="7214154" y="4971979"/>
            <a:ext cx="925994" cy="21127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3448B9-D834-21B5-EACC-02968AAE9BF4}"/>
              </a:ext>
            </a:extLst>
          </p:cNvPr>
          <p:cNvSpPr/>
          <p:nvPr/>
        </p:nvSpPr>
        <p:spPr>
          <a:xfrm flipV="1">
            <a:off x="7214154" y="3071948"/>
            <a:ext cx="3371020" cy="219561"/>
          </a:xfrm>
          <a:prstGeom prst="round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D3C5-CA54-2FF0-6D12-EB2376E5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Dynamic Memory Allocation – 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C8E47-C6CA-6C30-9391-83119BB83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41304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Pair each malloc()/calloc() call with a call to free() somewhere in your program to deallocate the associated memory block</a:t>
            </a:r>
          </a:p>
          <a:p>
            <a:r>
              <a:rPr lang="en-US" sz="2000" dirty="0"/>
              <a:t>free(</a:t>
            </a:r>
            <a:r>
              <a:rPr lang="en-US" sz="2000" dirty="0" err="1"/>
              <a:t>ptr</a:t>
            </a:r>
            <a:r>
              <a:rPr lang="en-US" sz="2000" dirty="0"/>
              <a:t>): if </a:t>
            </a:r>
            <a:r>
              <a:rPr lang="en-US" sz="2000" dirty="0" err="1"/>
              <a:t>ptr</a:t>
            </a:r>
            <a:r>
              <a:rPr lang="en-US" sz="2000" dirty="0"/>
              <a:t> == NULL, no action occurs</a:t>
            </a:r>
          </a:p>
          <a:p>
            <a:r>
              <a:rPr lang="en-US" sz="2000" dirty="0"/>
              <a:t>Remember, malloc/calloc/</a:t>
            </a:r>
            <a:r>
              <a:rPr lang="en-US" sz="2000" dirty="0" err="1"/>
              <a:t>realloc</a:t>
            </a:r>
            <a:r>
              <a:rPr lang="en-US" sz="2000" dirty="0"/>
              <a:t> may fail due to limited memory in runtime. </a:t>
            </a:r>
          </a:p>
          <a:p>
            <a:pPr lvl="1"/>
            <a:r>
              <a:rPr lang="en-US" sz="1800" dirty="0"/>
              <a:t>Check if the returned address is NULL</a:t>
            </a:r>
          </a:p>
          <a:p>
            <a:pPr lvl="1"/>
            <a:r>
              <a:rPr lang="en-US" sz="1800" dirty="0"/>
              <a:t>If it’s NULL,  memory allocation failed</a:t>
            </a:r>
          </a:p>
          <a:p>
            <a:pPr lvl="1"/>
            <a:r>
              <a:rPr lang="en-US" sz="1800" dirty="0"/>
              <a:t>You need to do </a:t>
            </a:r>
            <a:r>
              <a:rPr lang="en-US" sz="1800" dirty="0" err="1"/>
              <a:t>sth</a:t>
            </a:r>
            <a:r>
              <a:rPr lang="en-US" sz="1800" dirty="0"/>
              <a:t> when allocation fails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C2B1CE-17E3-BE45-53F2-7DE58C5E32B6}"/>
              </a:ext>
            </a:extLst>
          </p:cNvPr>
          <p:cNvGrpSpPr/>
          <p:nvPr/>
        </p:nvGrpSpPr>
        <p:grpSpPr>
          <a:xfrm>
            <a:off x="4979505" y="1890539"/>
            <a:ext cx="3004327" cy="3983487"/>
            <a:chOff x="7182373" y="1771788"/>
            <a:chExt cx="3534386" cy="46863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9E1448-7A03-2DE9-91D5-D14C0F0EB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2373" y="1771788"/>
              <a:ext cx="3534386" cy="46863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442F913-27EF-DE77-6B87-D404537E468D}"/>
                </a:ext>
              </a:extLst>
            </p:cNvPr>
            <p:cNvSpPr/>
            <p:nvPr/>
          </p:nvSpPr>
          <p:spPr>
            <a:xfrm flipV="1">
              <a:off x="7449380" y="2851631"/>
              <a:ext cx="2234707" cy="20962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F9D5A28-5713-4633-2AEE-2A4987BF3873}"/>
                </a:ext>
              </a:extLst>
            </p:cNvPr>
            <p:cNvSpPr/>
            <p:nvPr/>
          </p:nvSpPr>
          <p:spPr>
            <a:xfrm flipV="1">
              <a:off x="7449379" y="5737291"/>
              <a:ext cx="760343" cy="17152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201B7E4-8E12-535A-A09B-2AAA562E05B5}"/>
                </a:ext>
              </a:extLst>
            </p:cNvPr>
            <p:cNvSpPr/>
            <p:nvPr/>
          </p:nvSpPr>
          <p:spPr>
            <a:xfrm flipV="1">
              <a:off x="7449379" y="3061252"/>
              <a:ext cx="1326873" cy="171520"/>
            </a:xfrm>
            <a:prstGeom prst="round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3864865-2CF8-9A7B-4A24-7969B7EAD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058" y="1890539"/>
            <a:ext cx="2785879" cy="398348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08BA4B-E626-CBD7-2D54-5272BD971325}"/>
              </a:ext>
            </a:extLst>
          </p:cNvPr>
          <p:cNvSpPr/>
          <p:nvPr/>
        </p:nvSpPr>
        <p:spPr>
          <a:xfrm flipV="1">
            <a:off x="8474496" y="2044362"/>
            <a:ext cx="594961" cy="14224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1C9EE5-62CD-F5A6-A11D-F437DDCF86D2}"/>
              </a:ext>
            </a:extLst>
          </p:cNvPr>
          <p:cNvSpPr/>
          <p:nvPr/>
        </p:nvSpPr>
        <p:spPr>
          <a:xfrm flipV="1">
            <a:off x="9481661" y="3037982"/>
            <a:ext cx="594961" cy="14224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6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D3C5-CA54-2FF0-6D12-EB2376E5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Dynamic Memory Allocation – examples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60082E-447E-6CCE-A65A-6872730AEA91}"/>
              </a:ext>
            </a:extLst>
          </p:cNvPr>
          <p:cNvGrpSpPr/>
          <p:nvPr/>
        </p:nvGrpSpPr>
        <p:grpSpPr>
          <a:xfrm>
            <a:off x="3288750" y="1354001"/>
            <a:ext cx="8387517" cy="5151161"/>
            <a:chOff x="1615728" y="1508057"/>
            <a:chExt cx="8387517" cy="515116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5A634B8-9C56-0DA9-28F5-B8669BC2E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5728" y="1508057"/>
              <a:ext cx="4021335" cy="34018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C32C78A-B41A-C57A-561A-145448815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5399" y="5079176"/>
              <a:ext cx="4011664" cy="15800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29DA462-A63F-DC35-40BB-4DAD42806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7431" y="1508057"/>
              <a:ext cx="4135814" cy="5151161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6A13CA3-87AA-D58B-607A-597862373DEB}"/>
              </a:ext>
            </a:extLst>
          </p:cNvPr>
          <p:cNvSpPr txBox="1"/>
          <p:nvPr/>
        </p:nvSpPr>
        <p:spPr>
          <a:xfrm>
            <a:off x="514849" y="1354001"/>
            <a:ext cx="2543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>
                <a:solidFill>
                  <a:srgbClr val="00B050"/>
                </a:solidFill>
              </a:rPr>
              <a:t>ones() </a:t>
            </a:r>
            <a:r>
              <a:rPr lang="en-US" dirty="0"/>
              <a:t>return a pointer to the 1</a:t>
            </a:r>
            <a:r>
              <a:rPr lang="en-US" baseline="30000" dirty="0"/>
              <a:t>st</a:t>
            </a:r>
            <a:r>
              <a:rPr lang="en-US" dirty="0"/>
              <a:t> element of an array of double typed 1s, this array is stored in memory allocated to heap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AF7148-611C-1A45-A8D4-89CB459089D2}"/>
              </a:ext>
            </a:extLst>
          </p:cNvPr>
          <p:cNvSpPr txBox="1"/>
          <p:nvPr/>
        </p:nvSpPr>
        <p:spPr>
          <a:xfrm>
            <a:off x="515733" y="4219356"/>
            <a:ext cx="2685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>
                <a:solidFill>
                  <a:srgbClr val="00B050"/>
                </a:solidFill>
              </a:rPr>
              <a:t>batch_free() </a:t>
            </a:r>
            <a:r>
              <a:rPr lang="en-US" dirty="0"/>
              <a:t>takes an array of pointers, each pointer stores an address of allocated memory block. This function frees allocated memory blocks in a batch fashion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652AC86-36B7-5880-3079-DC545216C2CD}"/>
              </a:ext>
            </a:extLst>
          </p:cNvPr>
          <p:cNvSpPr/>
          <p:nvPr/>
        </p:nvSpPr>
        <p:spPr>
          <a:xfrm flipV="1">
            <a:off x="4073407" y="2723954"/>
            <a:ext cx="2138550" cy="22796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2A95D1F-DA24-C217-8865-02150C1FDFDE}"/>
              </a:ext>
            </a:extLst>
          </p:cNvPr>
          <p:cNvSpPr/>
          <p:nvPr/>
        </p:nvSpPr>
        <p:spPr>
          <a:xfrm flipV="1">
            <a:off x="3902785" y="6086693"/>
            <a:ext cx="1106537" cy="23459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2DC6EB-ECE2-0C95-C6DD-218F696CF08E}"/>
              </a:ext>
            </a:extLst>
          </p:cNvPr>
          <p:cNvSpPr/>
          <p:nvPr/>
        </p:nvSpPr>
        <p:spPr>
          <a:xfrm flipV="1">
            <a:off x="8176611" y="4835386"/>
            <a:ext cx="1598524" cy="20371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6C0D05-3FFC-18B7-ED1A-8B5ECAF5082A}"/>
              </a:ext>
            </a:extLst>
          </p:cNvPr>
          <p:cNvSpPr/>
          <p:nvPr/>
        </p:nvSpPr>
        <p:spPr>
          <a:xfrm flipV="1">
            <a:off x="7866842" y="5658642"/>
            <a:ext cx="2236284" cy="20371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A776-827F-2C1E-D208-789A796E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Memory Allocation – 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FD67-0E6B-9A7C-C6D7-D4415DFC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Recall: multi-dimensional arrays still occupy consecutive blocks of memory from C’s perspective</a:t>
            </a:r>
          </a:p>
          <a:p>
            <a:pPr lvl="1"/>
            <a:r>
              <a:rPr lang="en-US" sz="1800" dirty="0"/>
              <a:t>We can allocate a consecutive block of memory via malloc/calloc</a:t>
            </a:r>
          </a:p>
          <a:p>
            <a:pPr lvl="1"/>
            <a:r>
              <a:rPr lang="en-US" sz="1800" dirty="0"/>
              <a:t>Interpret the allocated memory as if it’s saving a multi-dimensional array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5908B7-845D-9571-D59B-79AAD7BC8123}"/>
              </a:ext>
            </a:extLst>
          </p:cNvPr>
          <p:cNvGrpSpPr/>
          <p:nvPr/>
        </p:nvGrpSpPr>
        <p:grpSpPr>
          <a:xfrm>
            <a:off x="207895" y="2998684"/>
            <a:ext cx="8831330" cy="3600450"/>
            <a:chOff x="910674" y="3033471"/>
            <a:chExt cx="8831330" cy="36004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AFB9CE-3ADD-7E20-724B-EAE48E956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674" y="3033471"/>
              <a:ext cx="4248150" cy="211455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7161AC-F382-C4C6-8A63-09594E6A4573}"/>
                </a:ext>
              </a:extLst>
            </p:cNvPr>
            <p:cNvGrpSpPr/>
            <p:nvPr/>
          </p:nvGrpSpPr>
          <p:grpSpPr>
            <a:xfrm>
              <a:off x="5589104" y="3033471"/>
              <a:ext cx="4152900" cy="3600450"/>
              <a:chOff x="6673299" y="2944019"/>
              <a:chExt cx="4152900" cy="360045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ECC2739-792D-82A4-8276-22AE1CAE6F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3299" y="2944019"/>
                <a:ext cx="4152900" cy="3600450"/>
              </a:xfrm>
              <a:prstGeom prst="rect">
                <a:avLst/>
              </a:prstGeom>
            </p:spPr>
          </p:pic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23386CC-B399-7F3A-52F5-AFAFDA37D39F}"/>
                  </a:ext>
                </a:extLst>
              </p:cNvPr>
              <p:cNvSpPr/>
              <p:nvPr/>
            </p:nvSpPr>
            <p:spPr>
              <a:xfrm>
                <a:off x="6982239" y="5058569"/>
                <a:ext cx="1083365" cy="17935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4D7DE4-8B6D-3EDE-D6CF-52B77D630385}"/>
                </a:ext>
              </a:extLst>
            </p:cNvPr>
            <p:cNvSpPr txBox="1"/>
            <p:nvPr/>
          </p:nvSpPr>
          <p:spPr>
            <a:xfrm>
              <a:off x="910674" y="5453718"/>
              <a:ext cx="4248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Implicit type casting of the allocated memory address “</a:t>
              </a:r>
              <a:r>
                <a:rPr lang="en-US" dirty="0">
                  <a:solidFill>
                    <a:srgbClr val="00B050"/>
                  </a:solidFill>
                </a:rPr>
                <a:t>void *</a:t>
              </a:r>
              <a:r>
                <a:rPr lang="en-US" dirty="0"/>
                <a:t>” to “</a:t>
              </a:r>
              <a:r>
                <a:rPr lang="en-US" dirty="0">
                  <a:solidFill>
                    <a:srgbClr val="FF0000"/>
                  </a:solidFill>
                </a:rPr>
                <a:t>float (*)[3]</a:t>
              </a:r>
              <a:r>
                <a:rPr lang="en-US" dirty="0"/>
                <a:t>”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8844AF3-B820-6271-F8B1-57E663A42BC5}"/>
                </a:ext>
              </a:extLst>
            </p:cNvPr>
            <p:cNvCxnSpPr>
              <a:endCxn id="10" idx="3"/>
            </p:cNvCxnSpPr>
            <p:nvPr/>
          </p:nvCxnSpPr>
          <p:spPr>
            <a:xfrm flipH="1">
              <a:off x="5158824" y="5242891"/>
              <a:ext cx="739220" cy="533993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DE9F366-275D-7145-7781-0EEF0D3354AA}"/>
                </a:ext>
              </a:extLst>
            </p:cNvPr>
            <p:cNvSpPr/>
            <p:nvPr/>
          </p:nvSpPr>
          <p:spPr>
            <a:xfrm>
              <a:off x="3650144" y="3033471"/>
              <a:ext cx="1234939" cy="241472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5E2D1BA-1FB8-E17E-F8EB-5DA99749E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9505" y="4370284"/>
            <a:ext cx="2314575" cy="8572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785F0B-85B0-5A86-DE42-F6222FB0AEE9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9039225" y="4798909"/>
            <a:ext cx="43028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98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DBB6-2DA7-910E-6E24-45B59882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Memory Allocation – 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E0FC-8586-1DC7-A238-2C5408BA3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7811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 function that returns a multi-dimensional array of specified size?</a:t>
            </a:r>
          </a:p>
          <a:p>
            <a:pPr lvl="1"/>
            <a:r>
              <a:rPr lang="en-US" sz="2000" dirty="0"/>
              <a:t>What’s the return type of such a function? </a:t>
            </a:r>
          </a:p>
          <a:p>
            <a:pPr lvl="1"/>
            <a:r>
              <a:rPr lang="en-US" sz="2000" dirty="0"/>
              <a:t>float (* )[3]; </a:t>
            </a:r>
          </a:p>
          <a:p>
            <a:pPr lvl="1"/>
            <a:r>
              <a:rPr lang="en-US" sz="2000" dirty="0"/>
              <a:t>a pointer to a whole 1d array of size 3;</a:t>
            </a:r>
          </a:p>
          <a:p>
            <a:endParaRPr lang="en-US" sz="2400" dirty="0"/>
          </a:p>
          <a:p>
            <a:r>
              <a:rPr lang="en-US" sz="2400" dirty="0"/>
              <a:t>Issue with such implementation</a:t>
            </a:r>
          </a:p>
          <a:p>
            <a:pPr lvl="1"/>
            <a:r>
              <a:rPr lang="en-US" sz="2000" dirty="0"/>
              <a:t>The size of the multi-dimensional array is limited (all dimensions other than the 1</a:t>
            </a:r>
            <a:r>
              <a:rPr lang="en-US" sz="2000" baseline="30000" dirty="0"/>
              <a:t>st</a:t>
            </a:r>
            <a:r>
              <a:rPr lang="en-US" sz="2000" dirty="0"/>
              <a:t> dimension must be given as constant) </a:t>
            </a:r>
          </a:p>
          <a:p>
            <a:pPr lvl="1"/>
            <a:r>
              <a:rPr lang="en-US" sz="2000" dirty="0"/>
              <a:t>e.g., column size is hard-coded as </a:t>
            </a:r>
            <a:r>
              <a:rPr lang="en-US" sz="2000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sz="2000" dirty="0"/>
              <a:t>can’t add a column formal parameter to deal with this issue, since col in the formal parameter list is in function prototype scope, but </a:t>
            </a:r>
            <a:r>
              <a:rPr lang="en-US" sz="2000" dirty="0">
                <a:solidFill>
                  <a:srgbClr val="FF0000"/>
                </a:solidFill>
              </a:rPr>
              <a:t>[col]</a:t>
            </a:r>
            <a:r>
              <a:rPr lang="en-US" sz="2000" dirty="0"/>
              <a:t> is outside of the prototype scope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06580-CFBA-EF80-D1FD-AAE718FCB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21" y="1991827"/>
            <a:ext cx="4871830" cy="35241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F4A54A-AC86-430C-7C4C-E76D656A2C30}"/>
              </a:ext>
            </a:extLst>
          </p:cNvPr>
          <p:cNvSpPr/>
          <p:nvPr/>
        </p:nvSpPr>
        <p:spPr>
          <a:xfrm>
            <a:off x="9660835" y="3950804"/>
            <a:ext cx="278295" cy="23853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E93EDF-86C3-7DDF-B069-CD604E280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21" y="5732533"/>
            <a:ext cx="3919123" cy="27399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0D231E0A-040B-1983-281D-D69BB0E366F6}"/>
              </a:ext>
            </a:extLst>
          </p:cNvPr>
          <p:cNvSpPr/>
          <p:nvPr/>
        </p:nvSpPr>
        <p:spPr>
          <a:xfrm rot="2729241">
            <a:off x="10427675" y="5655080"/>
            <a:ext cx="432352" cy="432352"/>
          </a:xfrm>
          <a:prstGeom prst="plus">
            <a:avLst>
              <a:gd name="adj" fmla="val 42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59BE82-396A-B6F7-2A3E-99CA48D4FC15}"/>
              </a:ext>
            </a:extLst>
          </p:cNvPr>
          <p:cNvSpPr/>
          <p:nvPr/>
        </p:nvSpPr>
        <p:spPr>
          <a:xfrm>
            <a:off x="9236766" y="5733938"/>
            <a:ext cx="1159564" cy="27259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3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7F9-84E4-114C-A583-280109E5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7B7F-93B6-CE4B-9E7C-F1AFED2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Revisiting</a:t>
            </a:r>
            <a:r>
              <a:rPr lang="zh-CN" altLang="en-US" dirty="0"/>
              <a:t> </a:t>
            </a:r>
            <a:r>
              <a:rPr lang="en-US" altLang="zh-CN" dirty="0"/>
              <a:t>sizeof</a:t>
            </a:r>
            <a:r>
              <a:rPr lang="zh-CN" altLang="en-US" dirty="0"/>
              <a:t> </a:t>
            </a:r>
            <a:r>
              <a:rPr lang="en-US" altLang="zh-CN" dirty="0"/>
              <a:t>operator</a:t>
            </a:r>
          </a:p>
          <a:p>
            <a:r>
              <a:rPr lang="en-US" dirty="0"/>
              <a:t>Revisiting a C program’s address space</a:t>
            </a:r>
          </a:p>
          <a:p>
            <a:r>
              <a:rPr lang="en-US" dirty="0"/>
              <a:t>Dynamic memory allocation</a:t>
            </a:r>
          </a:p>
          <a:p>
            <a:pPr lvl="1"/>
            <a:r>
              <a:rPr lang="en-US" altLang="zh-CN" dirty="0" err="1"/>
              <a:t>stdlib.h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malloc()</a:t>
            </a:r>
          </a:p>
          <a:p>
            <a:pPr lvl="1"/>
            <a:r>
              <a:rPr lang="en-US" altLang="zh-CN" dirty="0"/>
              <a:t>calloc()</a:t>
            </a:r>
          </a:p>
          <a:p>
            <a:pPr lvl="1"/>
            <a:r>
              <a:rPr lang="en-US" altLang="zh-CN" dirty="0" err="1"/>
              <a:t>realloc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free()</a:t>
            </a:r>
          </a:p>
          <a:p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leak</a:t>
            </a:r>
          </a:p>
          <a:p>
            <a:r>
              <a:rPr lang="en-US" altLang="zh-CN" dirty="0"/>
              <a:t>Brief introduction on Valgrind Memcheck</a:t>
            </a:r>
          </a:p>
        </p:txBody>
      </p:sp>
    </p:spTree>
    <p:extLst>
      <p:ext uri="{BB962C8B-B14F-4D97-AF65-F5344CB8AC3E}">
        <p14:creationId xmlns:p14="http://schemas.microsoft.com/office/powerpoint/2010/main" val="1011663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6D72-334E-EC99-22B0-D5CDFC1A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Memory Allocation – 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E7F7-5EB2-DA0E-BC7C-33D0CDBE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a (multi-dimensional) array of pointers to store address of 1d arrays of the last dimension</a:t>
            </a:r>
          </a:p>
          <a:p>
            <a:r>
              <a:rPr lang="en-US" sz="2000" dirty="0"/>
              <a:t>This is </a:t>
            </a:r>
            <a:r>
              <a:rPr lang="en-US" sz="2000" dirty="0">
                <a:solidFill>
                  <a:srgbClr val="00B050"/>
                </a:solidFill>
              </a:rPr>
              <a:t>not actually a 2d array</a:t>
            </a:r>
            <a:r>
              <a:rPr lang="en-US" sz="2000" dirty="0"/>
              <a:t>, since the data stored in the memory are not in one consecutive block from C’s perspective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EE520-E651-B452-143E-A7E23A8D3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41" y="3089830"/>
            <a:ext cx="5073512" cy="349585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59D828B-BE92-EB56-95A1-BE9DE514F3F8}"/>
              </a:ext>
            </a:extLst>
          </p:cNvPr>
          <p:cNvGrpSpPr/>
          <p:nvPr/>
        </p:nvGrpSpPr>
        <p:grpSpPr>
          <a:xfrm>
            <a:off x="8306350" y="4648416"/>
            <a:ext cx="3155675" cy="278297"/>
            <a:chOff x="7081630" y="2758107"/>
            <a:chExt cx="3155675" cy="2782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FCC9DE-50BE-C712-F544-FED5651441ED}"/>
                </a:ext>
              </a:extLst>
            </p:cNvPr>
            <p:cNvSpPr/>
            <p:nvPr/>
          </p:nvSpPr>
          <p:spPr>
            <a:xfrm>
              <a:off x="7081630" y="2758109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E9E693-068C-662E-4155-1EC2A21F3773}"/>
                </a:ext>
              </a:extLst>
            </p:cNvPr>
            <p:cNvSpPr/>
            <p:nvPr/>
          </p:nvSpPr>
          <p:spPr>
            <a:xfrm>
              <a:off x="7712765" y="2758108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B54A4A-F748-57AC-F920-661B11EC0677}"/>
                </a:ext>
              </a:extLst>
            </p:cNvPr>
            <p:cNvSpPr/>
            <p:nvPr/>
          </p:nvSpPr>
          <p:spPr>
            <a:xfrm>
              <a:off x="8343900" y="2758108"/>
              <a:ext cx="631135" cy="27829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B3233C-80A2-F14D-37A2-C896FB492744}"/>
                </a:ext>
              </a:extLst>
            </p:cNvPr>
            <p:cNvSpPr/>
            <p:nvPr/>
          </p:nvSpPr>
          <p:spPr>
            <a:xfrm>
              <a:off x="8975035" y="2758107"/>
              <a:ext cx="631135" cy="278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28ECAF-0DB0-6A00-6096-E86E9DC5F97A}"/>
                </a:ext>
              </a:extLst>
            </p:cNvPr>
            <p:cNvSpPr/>
            <p:nvPr/>
          </p:nvSpPr>
          <p:spPr>
            <a:xfrm>
              <a:off x="9606170" y="2758107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c-1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9C3DF6-47E0-A20B-B68F-769BEE462F50}"/>
              </a:ext>
            </a:extLst>
          </p:cNvPr>
          <p:cNvGrpSpPr/>
          <p:nvPr/>
        </p:nvGrpSpPr>
        <p:grpSpPr>
          <a:xfrm>
            <a:off x="8315603" y="4107387"/>
            <a:ext cx="3155675" cy="278297"/>
            <a:chOff x="7081630" y="2758107"/>
            <a:chExt cx="3155675" cy="27829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B2B7F2-B61C-DC5C-305F-9A3B9A140F2A}"/>
                </a:ext>
              </a:extLst>
            </p:cNvPr>
            <p:cNvSpPr/>
            <p:nvPr/>
          </p:nvSpPr>
          <p:spPr>
            <a:xfrm>
              <a:off x="7081630" y="2758109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770DC3-5B4F-C64E-F263-0E61B12F32B2}"/>
                </a:ext>
              </a:extLst>
            </p:cNvPr>
            <p:cNvSpPr/>
            <p:nvPr/>
          </p:nvSpPr>
          <p:spPr>
            <a:xfrm>
              <a:off x="7712765" y="2758108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C5498F-562D-020B-AA62-6EDBCDFA71E8}"/>
                </a:ext>
              </a:extLst>
            </p:cNvPr>
            <p:cNvSpPr/>
            <p:nvPr/>
          </p:nvSpPr>
          <p:spPr>
            <a:xfrm>
              <a:off x="8343900" y="2758108"/>
              <a:ext cx="631135" cy="27829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CE102E-5317-95DD-14AB-D8A21D793FF9}"/>
                </a:ext>
              </a:extLst>
            </p:cNvPr>
            <p:cNvSpPr/>
            <p:nvPr/>
          </p:nvSpPr>
          <p:spPr>
            <a:xfrm>
              <a:off x="8975035" y="2758107"/>
              <a:ext cx="631135" cy="278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335139-9C63-E349-EB95-6656F0BF74A9}"/>
                </a:ext>
              </a:extLst>
            </p:cNvPr>
            <p:cNvSpPr/>
            <p:nvPr/>
          </p:nvSpPr>
          <p:spPr>
            <a:xfrm>
              <a:off x="9606170" y="2758107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c-1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CD03C1-786C-9E77-EF1F-276622EFDF56}"/>
              </a:ext>
            </a:extLst>
          </p:cNvPr>
          <p:cNvGrpSpPr/>
          <p:nvPr/>
        </p:nvGrpSpPr>
        <p:grpSpPr>
          <a:xfrm>
            <a:off x="8306350" y="3568147"/>
            <a:ext cx="3155675" cy="278297"/>
            <a:chOff x="7081630" y="2758107"/>
            <a:chExt cx="3155675" cy="27829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6232F08-E753-B8F4-920E-70A10089DE3E}"/>
                </a:ext>
              </a:extLst>
            </p:cNvPr>
            <p:cNvSpPr/>
            <p:nvPr/>
          </p:nvSpPr>
          <p:spPr>
            <a:xfrm>
              <a:off x="7081630" y="2758109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E42EB75-74B4-FD21-573F-D89B9B414612}"/>
                </a:ext>
              </a:extLst>
            </p:cNvPr>
            <p:cNvSpPr/>
            <p:nvPr/>
          </p:nvSpPr>
          <p:spPr>
            <a:xfrm>
              <a:off x="7712765" y="2758108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2E7234-CD1A-8283-092D-16BFC4F4A903}"/>
                </a:ext>
              </a:extLst>
            </p:cNvPr>
            <p:cNvSpPr/>
            <p:nvPr/>
          </p:nvSpPr>
          <p:spPr>
            <a:xfrm>
              <a:off x="8343900" y="2758108"/>
              <a:ext cx="631135" cy="27829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767401-6BA5-82B7-C69E-DE916D505A42}"/>
                </a:ext>
              </a:extLst>
            </p:cNvPr>
            <p:cNvSpPr/>
            <p:nvPr/>
          </p:nvSpPr>
          <p:spPr>
            <a:xfrm>
              <a:off x="8975035" y="2758107"/>
              <a:ext cx="631135" cy="278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9F3770C-CE6C-CFB6-E806-ECD240CEC81D}"/>
                </a:ext>
              </a:extLst>
            </p:cNvPr>
            <p:cNvSpPr/>
            <p:nvPr/>
          </p:nvSpPr>
          <p:spPr>
            <a:xfrm>
              <a:off x="9606170" y="2758107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c-1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993D79-8409-AF3D-2081-AAB0DCDE28A7}"/>
              </a:ext>
            </a:extLst>
          </p:cNvPr>
          <p:cNvGrpSpPr/>
          <p:nvPr/>
        </p:nvGrpSpPr>
        <p:grpSpPr>
          <a:xfrm>
            <a:off x="8315603" y="5605772"/>
            <a:ext cx="3155675" cy="278297"/>
            <a:chOff x="7081630" y="2758107"/>
            <a:chExt cx="3155675" cy="27829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EB699BF-4AA2-82FA-51EB-FB7280E86CC5}"/>
                </a:ext>
              </a:extLst>
            </p:cNvPr>
            <p:cNvSpPr/>
            <p:nvPr/>
          </p:nvSpPr>
          <p:spPr>
            <a:xfrm>
              <a:off x="7081630" y="2758109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D028F32-419E-7414-A21A-D49C204D0C76}"/>
                </a:ext>
              </a:extLst>
            </p:cNvPr>
            <p:cNvSpPr/>
            <p:nvPr/>
          </p:nvSpPr>
          <p:spPr>
            <a:xfrm>
              <a:off x="7712765" y="2758108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3EF79CE-240F-F8B4-DAFD-71E02A271BA1}"/>
                </a:ext>
              </a:extLst>
            </p:cNvPr>
            <p:cNvSpPr/>
            <p:nvPr/>
          </p:nvSpPr>
          <p:spPr>
            <a:xfrm>
              <a:off x="8343900" y="2758108"/>
              <a:ext cx="631135" cy="27829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AC5FC8-554D-D043-45A5-139946E34968}"/>
                </a:ext>
              </a:extLst>
            </p:cNvPr>
            <p:cNvSpPr/>
            <p:nvPr/>
          </p:nvSpPr>
          <p:spPr>
            <a:xfrm>
              <a:off x="8975035" y="2758107"/>
              <a:ext cx="631135" cy="278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FE4398A-1A62-51E7-E427-7B6554C3C50C}"/>
                </a:ext>
              </a:extLst>
            </p:cNvPr>
            <p:cNvSpPr/>
            <p:nvPr/>
          </p:nvSpPr>
          <p:spPr>
            <a:xfrm>
              <a:off x="9606170" y="2758107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c-1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9270D0D3-AA3D-A394-74E1-E25742991E02}"/>
              </a:ext>
            </a:extLst>
          </p:cNvPr>
          <p:cNvSpPr/>
          <p:nvPr/>
        </p:nvSpPr>
        <p:spPr>
          <a:xfrm>
            <a:off x="8306350" y="5114092"/>
            <a:ext cx="3160301" cy="278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445894-A33F-5327-2128-1CE76CFF405B}"/>
              </a:ext>
            </a:extLst>
          </p:cNvPr>
          <p:cNvSpPr/>
          <p:nvPr/>
        </p:nvSpPr>
        <p:spPr>
          <a:xfrm>
            <a:off x="6586810" y="3568147"/>
            <a:ext cx="1016690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Matrix[0]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107835-36C9-B33E-EBCD-A715D76BCAFC}"/>
              </a:ext>
            </a:extLst>
          </p:cNvPr>
          <p:cNvSpPr/>
          <p:nvPr/>
        </p:nvSpPr>
        <p:spPr>
          <a:xfrm>
            <a:off x="6586810" y="3846442"/>
            <a:ext cx="1016690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Matrix[1]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C4D3DA-CAC2-8585-FC00-B8265B34DE58}"/>
              </a:ext>
            </a:extLst>
          </p:cNvPr>
          <p:cNvSpPr/>
          <p:nvPr/>
        </p:nvSpPr>
        <p:spPr>
          <a:xfrm>
            <a:off x="6585710" y="4130586"/>
            <a:ext cx="1016690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Matrix[2]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D40E89-C420-1E89-FCAE-2B3F5F72834F}"/>
              </a:ext>
            </a:extLst>
          </p:cNvPr>
          <p:cNvSpPr/>
          <p:nvPr/>
        </p:nvSpPr>
        <p:spPr>
          <a:xfrm>
            <a:off x="6585710" y="4698611"/>
            <a:ext cx="1016690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Matrix[r-1]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DA1A1D-5C5D-6963-6E1A-6D217017C982}"/>
              </a:ext>
            </a:extLst>
          </p:cNvPr>
          <p:cNvSpPr/>
          <p:nvPr/>
        </p:nvSpPr>
        <p:spPr>
          <a:xfrm>
            <a:off x="6585710" y="4415137"/>
            <a:ext cx="1016690" cy="278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F7793B-46F0-2D44-7583-3C776DDED7E2}"/>
              </a:ext>
            </a:extLst>
          </p:cNvPr>
          <p:cNvCxnSpPr>
            <a:stCxn id="53" idx="3"/>
            <a:endCxn id="32" idx="1"/>
          </p:cNvCxnSpPr>
          <p:nvPr/>
        </p:nvCxnSpPr>
        <p:spPr>
          <a:xfrm>
            <a:off x="7603500" y="3707295"/>
            <a:ext cx="70285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06129B8-CBB2-7032-64F3-5FE589DED1C0}"/>
              </a:ext>
            </a:extLst>
          </p:cNvPr>
          <p:cNvCxnSpPr>
            <a:cxnSpLocks/>
            <a:stCxn id="54" idx="3"/>
            <a:endCxn id="24" idx="1"/>
          </p:cNvCxnSpPr>
          <p:nvPr/>
        </p:nvCxnSpPr>
        <p:spPr>
          <a:xfrm>
            <a:off x="7603500" y="3985590"/>
            <a:ext cx="712103" cy="26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453F32E-8994-B409-A015-206EBEF1029B}"/>
              </a:ext>
            </a:extLst>
          </p:cNvPr>
          <p:cNvCxnSpPr>
            <a:cxnSpLocks/>
            <a:stCxn id="55" idx="3"/>
            <a:endCxn id="14" idx="1"/>
          </p:cNvCxnSpPr>
          <p:nvPr/>
        </p:nvCxnSpPr>
        <p:spPr>
          <a:xfrm>
            <a:off x="7602400" y="4269734"/>
            <a:ext cx="703950" cy="51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5697B5-642F-EE71-C25B-4BD49AE17324}"/>
              </a:ext>
            </a:extLst>
          </p:cNvPr>
          <p:cNvCxnSpPr>
            <a:cxnSpLocks/>
            <a:stCxn id="56" idx="3"/>
            <a:endCxn id="41" idx="1"/>
          </p:cNvCxnSpPr>
          <p:nvPr/>
        </p:nvCxnSpPr>
        <p:spPr>
          <a:xfrm>
            <a:off x="7602400" y="4837759"/>
            <a:ext cx="713203" cy="90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46B472C-2FE7-1FAC-7A9F-CE087E34D118}"/>
              </a:ext>
            </a:extLst>
          </p:cNvPr>
          <p:cNvSpPr/>
          <p:nvPr/>
        </p:nvSpPr>
        <p:spPr>
          <a:xfrm>
            <a:off x="6375952" y="3349487"/>
            <a:ext cx="1416741" cy="18238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C896D2F-672F-63A2-3BF8-1C2596A102B6}"/>
              </a:ext>
            </a:extLst>
          </p:cNvPr>
          <p:cNvCxnSpPr>
            <a:cxnSpLocks/>
            <a:stCxn id="76" idx="3"/>
            <a:endCxn id="69" idx="1"/>
          </p:cNvCxnSpPr>
          <p:nvPr/>
        </p:nvCxnSpPr>
        <p:spPr>
          <a:xfrm>
            <a:off x="6096000" y="3754507"/>
            <a:ext cx="279952" cy="50689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F9ACA07-AD8C-A939-086F-67F91F00FF9B}"/>
              </a:ext>
            </a:extLst>
          </p:cNvPr>
          <p:cNvSpPr/>
          <p:nvPr/>
        </p:nvSpPr>
        <p:spPr>
          <a:xfrm>
            <a:off x="1467281" y="3627783"/>
            <a:ext cx="4628719" cy="25344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B2BDA89-C9BA-FDEC-4944-5A1DB86BA59B}"/>
              </a:ext>
            </a:extLst>
          </p:cNvPr>
          <p:cNvSpPr/>
          <p:nvPr/>
        </p:nvSpPr>
        <p:spPr>
          <a:xfrm>
            <a:off x="1843709" y="4439985"/>
            <a:ext cx="3950192" cy="25344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7503B6D-94DE-84F7-435A-AEC017A80CF8}"/>
              </a:ext>
            </a:extLst>
          </p:cNvPr>
          <p:cNvSpPr/>
          <p:nvPr/>
        </p:nvSpPr>
        <p:spPr>
          <a:xfrm>
            <a:off x="8160026" y="5527324"/>
            <a:ext cx="3429416" cy="446093"/>
          </a:xfrm>
          <a:prstGeom prst="round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1582AEAB-C7A3-E4BA-3F68-59215F19585E}"/>
              </a:ext>
            </a:extLst>
          </p:cNvPr>
          <p:cNvCxnSpPr>
            <a:stCxn id="81" idx="2"/>
            <a:endCxn id="82" idx="1"/>
          </p:cNvCxnSpPr>
          <p:nvPr/>
        </p:nvCxnSpPr>
        <p:spPr>
          <a:xfrm rot="16200000" flipH="1">
            <a:off x="5460946" y="3051290"/>
            <a:ext cx="1056939" cy="4341221"/>
          </a:xfrm>
          <a:prstGeom prst="curvedConnector2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04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5E66-7C69-C1B6-A648-023EFD38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Memory Allocation – 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0FA9-EE9C-C07D-4D1C-B13F87EE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413"/>
            <a:ext cx="10515600" cy="4611550"/>
          </a:xfrm>
        </p:spPr>
        <p:txBody>
          <a:bodyPr>
            <a:normAutofit/>
          </a:bodyPr>
          <a:lstStyle/>
          <a:p>
            <a:r>
              <a:rPr lang="en-US" sz="2000" dirty="0"/>
              <a:t>Our previous print function for 2d array won’t work if the ‘array’ is returned by the function shown in previous slide (double pointer example)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E17FEE-86D8-0BB3-7DEC-07F3D702566F}"/>
              </a:ext>
            </a:extLst>
          </p:cNvPr>
          <p:cNvGrpSpPr/>
          <p:nvPr/>
        </p:nvGrpSpPr>
        <p:grpSpPr>
          <a:xfrm>
            <a:off x="6429168" y="2967589"/>
            <a:ext cx="4148187" cy="2116207"/>
            <a:chOff x="6508681" y="3165993"/>
            <a:chExt cx="4148187" cy="21162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B5E452C-DE36-5AB4-AF12-92A8D496C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8681" y="3167650"/>
              <a:ext cx="4148187" cy="211455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5EABCC0-C463-BEC8-45AF-80CA9A04175C}"/>
                </a:ext>
              </a:extLst>
            </p:cNvPr>
            <p:cNvSpPr/>
            <p:nvPr/>
          </p:nvSpPr>
          <p:spPr>
            <a:xfrm>
              <a:off x="9089335" y="3165993"/>
              <a:ext cx="1141344" cy="21662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57D94E-B94E-1928-525E-9621049CA838}"/>
              </a:ext>
            </a:extLst>
          </p:cNvPr>
          <p:cNvSpPr txBox="1"/>
          <p:nvPr/>
        </p:nvSpPr>
        <p:spPr>
          <a:xfrm>
            <a:off x="6448011" y="5103674"/>
            <a:ext cx="4129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matrix</a:t>
            </a:r>
            <a:r>
              <a:rPr lang="en-US" dirty="0"/>
              <a:t>[i][j] = *( *(</a:t>
            </a:r>
            <a:r>
              <a:rPr lang="en-US" dirty="0">
                <a:solidFill>
                  <a:srgbClr val="00B050"/>
                </a:solidFill>
              </a:rPr>
              <a:t>matrix</a:t>
            </a:r>
            <a:r>
              <a:rPr lang="en-US" dirty="0"/>
              <a:t> + i) +j )</a:t>
            </a:r>
          </a:p>
          <a:p>
            <a:r>
              <a:rPr lang="en-US" dirty="0">
                <a:solidFill>
                  <a:srgbClr val="00B050"/>
                </a:solidFill>
              </a:rPr>
              <a:t>matrix</a:t>
            </a:r>
            <a:r>
              <a:rPr lang="en-US" dirty="0"/>
              <a:t> + i will increase the address stored in </a:t>
            </a:r>
            <a:r>
              <a:rPr lang="en-US" dirty="0">
                <a:solidFill>
                  <a:srgbClr val="00B050"/>
                </a:solidFill>
              </a:rPr>
              <a:t>matrix</a:t>
            </a:r>
            <a:r>
              <a:rPr lang="en-US" dirty="0"/>
              <a:t> by </a:t>
            </a:r>
            <a:r>
              <a:rPr lang="en-US" dirty="0">
                <a:solidFill>
                  <a:srgbClr val="FF0000"/>
                </a:solidFill>
              </a:rPr>
              <a:t>i * sizeof (float *)</a:t>
            </a:r>
            <a:r>
              <a:rPr lang="en-US" dirty="0"/>
              <a:t>, since </a:t>
            </a:r>
            <a:r>
              <a:rPr lang="en-US" dirty="0">
                <a:solidFill>
                  <a:srgbClr val="00B050"/>
                </a:solidFill>
              </a:rPr>
              <a:t>matrix</a:t>
            </a:r>
            <a:r>
              <a:rPr lang="en-US" dirty="0"/>
              <a:t> is of float ** type, it’s pointing to a single pointer which points to 1 float value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5E3731-0FFB-EE49-C326-A4AEA4874AAF}"/>
              </a:ext>
            </a:extLst>
          </p:cNvPr>
          <p:cNvGrpSpPr/>
          <p:nvPr/>
        </p:nvGrpSpPr>
        <p:grpSpPr>
          <a:xfrm>
            <a:off x="1171992" y="2565207"/>
            <a:ext cx="4248150" cy="4014138"/>
            <a:chOff x="1171992" y="2565207"/>
            <a:chExt cx="4248150" cy="40141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E7D5941-EF0A-C5C8-7E91-A8FC201ABF70}"/>
                </a:ext>
              </a:extLst>
            </p:cNvPr>
            <p:cNvGrpSpPr/>
            <p:nvPr/>
          </p:nvGrpSpPr>
          <p:grpSpPr>
            <a:xfrm>
              <a:off x="1171992" y="2967589"/>
              <a:ext cx="4248150" cy="3611756"/>
              <a:chOff x="1251504" y="3167650"/>
              <a:chExt cx="4248150" cy="361175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38D9385-DFAB-B18D-0377-A8B64A289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1504" y="3167650"/>
                <a:ext cx="4248150" cy="2114550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0EFCB17-9925-B16E-EF96-AB947241A64B}"/>
                  </a:ext>
                </a:extLst>
              </p:cNvPr>
              <p:cNvSpPr/>
              <p:nvPr/>
            </p:nvSpPr>
            <p:spPr>
              <a:xfrm>
                <a:off x="3980622" y="3167650"/>
                <a:ext cx="1247361" cy="2166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19E395-15F5-71B6-4831-C3C5D7BCB47C}"/>
                  </a:ext>
                </a:extLst>
              </p:cNvPr>
              <p:cNvSpPr txBox="1"/>
              <p:nvPr/>
            </p:nvSpPr>
            <p:spPr>
              <a:xfrm>
                <a:off x="1251504" y="5302078"/>
                <a:ext cx="413550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arr</a:t>
                </a:r>
                <a:r>
                  <a:rPr lang="en-US" dirty="0"/>
                  <a:t>[i][j] = *( *(</a:t>
                </a:r>
                <a:r>
                  <a:rPr lang="en-US" dirty="0">
                    <a:solidFill>
                      <a:srgbClr val="00B050"/>
                    </a:solidFill>
                  </a:rPr>
                  <a:t>arr</a:t>
                </a:r>
                <a:r>
                  <a:rPr lang="en-US" dirty="0"/>
                  <a:t> + i) + j )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arr</a:t>
                </a:r>
                <a:r>
                  <a:rPr lang="en-US" dirty="0"/>
                  <a:t> + i will increase the address stored in </a:t>
                </a:r>
                <a:r>
                  <a:rPr lang="en-US" dirty="0">
                    <a:solidFill>
                      <a:srgbClr val="00B050"/>
                    </a:solidFill>
                  </a:rPr>
                  <a:t>arr</a:t>
                </a:r>
                <a:r>
                  <a:rPr lang="en-US" dirty="0"/>
                  <a:t> by </a:t>
                </a:r>
                <a:r>
                  <a:rPr lang="en-US" dirty="0">
                    <a:solidFill>
                      <a:srgbClr val="FF0000"/>
                    </a:solidFill>
                  </a:rPr>
                  <a:t>i * sizeof (float[c])</a:t>
                </a:r>
                <a:r>
                  <a:rPr lang="en-US" dirty="0"/>
                  <a:t>, since </a:t>
                </a:r>
                <a:r>
                  <a:rPr lang="en-US" dirty="0">
                    <a:solidFill>
                      <a:srgbClr val="00B050"/>
                    </a:solidFill>
                  </a:rPr>
                  <a:t>arr</a:t>
                </a:r>
                <a:r>
                  <a:rPr lang="en-US" dirty="0"/>
                  <a:t> is of float  (*)[3] type, it’s pointing to a whole 1d</a:t>
                </a:r>
                <a:r>
                  <a:rPr lang="zh-CN" altLang="en-US" dirty="0"/>
                  <a:t> </a:t>
                </a:r>
                <a:r>
                  <a:rPr lang="en-US" dirty="0"/>
                  <a:t>array of 3 float values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1020DC-93CA-67A8-9D5E-8BB1B22B6AC9}"/>
                </a:ext>
              </a:extLst>
            </p:cNvPr>
            <p:cNvSpPr txBox="1"/>
            <p:nvPr/>
          </p:nvSpPr>
          <p:spPr>
            <a:xfrm>
              <a:off x="1171992" y="2565207"/>
              <a:ext cx="4095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actual 2d float array input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DBD219E-3244-5A6C-A3BE-AA84380DC54A}"/>
              </a:ext>
            </a:extLst>
          </p:cNvPr>
          <p:cNvSpPr txBox="1"/>
          <p:nvPr/>
        </p:nvSpPr>
        <p:spPr>
          <a:xfrm>
            <a:off x="6323774" y="2317314"/>
            <a:ext cx="463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2d float data stored in a 1d array of pointers, each pointer points to a 1d float array</a:t>
            </a:r>
          </a:p>
        </p:txBody>
      </p:sp>
    </p:spTree>
    <p:extLst>
      <p:ext uri="{BB962C8B-B14F-4D97-AF65-F5344CB8AC3E}">
        <p14:creationId xmlns:p14="http://schemas.microsoft.com/office/powerpoint/2010/main" val="3350178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AD7B-DD12-76EC-92D1-4663B4CC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Memory Allocation – 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9AA9A-E023-FDE5-0BD9-57CA73A0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083"/>
            <a:ext cx="10515600" cy="4720880"/>
          </a:xfrm>
        </p:spPr>
        <p:txBody>
          <a:bodyPr>
            <a:normAutofit/>
          </a:bodyPr>
          <a:lstStyle/>
          <a:p>
            <a:r>
              <a:rPr lang="en-US" sz="2400" dirty="0"/>
              <a:t>How to deallocate a 2d array represented by double pointer?</a:t>
            </a:r>
          </a:p>
          <a:p>
            <a:pPr lvl="1"/>
            <a:r>
              <a:rPr lang="en-US" sz="2000" dirty="0"/>
              <a:t>We need to pair each call of malloc/calloc with a free</a:t>
            </a:r>
          </a:p>
          <a:p>
            <a:pPr lvl="1"/>
            <a:r>
              <a:rPr lang="en-US" sz="2000" dirty="0"/>
              <a:t>In previous example, we called malloc </a:t>
            </a:r>
            <a:r>
              <a:rPr lang="en-US" sz="2000" dirty="0">
                <a:solidFill>
                  <a:srgbClr val="FF0000"/>
                </a:solidFill>
              </a:rPr>
              <a:t>r + 1</a:t>
            </a:r>
            <a:r>
              <a:rPr lang="en-US" sz="2000" dirty="0"/>
              <a:t> times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1</a:t>
            </a:r>
            <a:r>
              <a:rPr lang="en-US" sz="1800" dirty="0"/>
              <a:t> time for allocating memory for 1d array of pointers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r</a:t>
            </a:r>
            <a:r>
              <a:rPr lang="en-US" sz="1800" dirty="0"/>
              <a:t> times inside the for-loop, one call for each row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710BC-596C-E470-4FE6-0D0A6E226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54" y="3273704"/>
            <a:ext cx="5073512" cy="349585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81BAAA-7C2F-0B94-7281-053424A686F4}"/>
              </a:ext>
            </a:extLst>
          </p:cNvPr>
          <p:cNvSpPr/>
          <p:nvPr/>
        </p:nvSpPr>
        <p:spPr>
          <a:xfrm>
            <a:off x="1302026" y="3816523"/>
            <a:ext cx="4631635" cy="24858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51D7C-9D87-DF55-C4BD-178AD7B35FF3}"/>
              </a:ext>
            </a:extLst>
          </p:cNvPr>
          <p:cNvSpPr/>
          <p:nvPr/>
        </p:nvSpPr>
        <p:spPr>
          <a:xfrm>
            <a:off x="1728580" y="4606266"/>
            <a:ext cx="3901937" cy="24858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F3E55C-1BBF-2811-C494-10B341B3406D}"/>
              </a:ext>
            </a:extLst>
          </p:cNvPr>
          <p:cNvGrpSpPr/>
          <p:nvPr/>
        </p:nvGrpSpPr>
        <p:grpSpPr>
          <a:xfrm>
            <a:off x="6233908" y="3273704"/>
            <a:ext cx="5073512" cy="3641923"/>
            <a:chOff x="6233908" y="3273704"/>
            <a:chExt cx="5073512" cy="36419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8099EF-D127-BF5A-C4B2-A54703767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3908" y="3273704"/>
              <a:ext cx="5073512" cy="2389314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958333B-7DF3-5028-EA8D-3BA4457F6B52}"/>
                </a:ext>
              </a:extLst>
            </p:cNvPr>
            <p:cNvSpPr/>
            <p:nvPr/>
          </p:nvSpPr>
          <p:spPr>
            <a:xfrm>
              <a:off x="7149548" y="4207044"/>
              <a:ext cx="3082787" cy="24858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r times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85FCA89-9681-D8D8-7B9C-317B9A277281}"/>
                </a:ext>
              </a:extLst>
            </p:cNvPr>
            <p:cNvSpPr/>
            <p:nvPr/>
          </p:nvSpPr>
          <p:spPr>
            <a:xfrm>
              <a:off x="6752810" y="5075061"/>
              <a:ext cx="3082787" cy="24858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 times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1A917E-5261-9C5E-EA41-2D16EC0A2CCC}"/>
                </a:ext>
              </a:extLst>
            </p:cNvPr>
            <p:cNvSpPr txBox="1"/>
            <p:nvPr/>
          </p:nvSpPr>
          <p:spPr>
            <a:xfrm>
              <a:off x="6233908" y="5715298"/>
              <a:ext cx="50735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Free the inner most allocation first (matrix[i]), then the outer allocation. As we need the outer allocation (matrix) to find the address of inner allocations (matrix[i])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760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D5FF-92B2-4599-6952-6664A473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E3DF-2470-6924-D1BC-D38AAC75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leak occurs when the program allocates memory via malloc/calloc but does not free the memory before the whole program terminates</a:t>
            </a:r>
          </a:p>
          <a:p>
            <a:r>
              <a:rPr lang="en-US" dirty="0"/>
              <a:t>The OS keeps track of all the allocated memory to a process, and will free them when that program terminates</a:t>
            </a:r>
          </a:p>
          <a:p>
            <a:r>
              <a:rPr lang="en-US" dirty="0"/>
              <a:t>If your program keeps running and leaking memory in a cumulative fashion, you may run out of memory before the program terminates</a:t>
            </a:r>
          </a:p>
          <a:p>
            <a:pPr lvl="1"/>
            <a:r>
              <a:rPr lang="en-US" dirty="0"/>
              <a:t>E.g., some program runs on a server for years without termination</a:t>
            </a:r>
          </a:p>
          <a:p>
            <a:r>
              <a:rPr lang="en-US" dirty="0"/>
              <a:t>We can use </a:t>
            </a:r>
            <a:r>
              <a:rPr lang="en-US" dirty="0">
                <a:solidFill>
                  <a:srgbClr val="00B050"/>
                </a:solidFill>
              </a:rPr>
              <a:t>valgrind</a:t>
            </a:r>
            <a:r>
              <a:rPr lang="en-US" dirty="0"/>
              <a:t> to debug memory related errors</a:t>
            </a:r>
          </a:p>
        </p:txBody>
      </p:sp>
    </p:spTree>
    <p:extLst>
      <p:ext uri="{BB962C8B-B14F-4D97-AF65-F5344CB8AC3E}">
        <p14:creationId xmlns:p14="http://schemas.microsoft.com/office/powerpoint/2010/main" val="1910204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0FB1-BB9E-F348-C63F-22D68AFA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C58B-AE3E-7AA5-D0C8-67BAD136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 memory to represent a 2d array with double pointer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6B03E-822D-7B12-3D55-D29D9220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5040"/>
            <a:ext cx="5073512" cy="349585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99BD1D6-E0E2-00E4-7AB8-C7AADB139BC6}"/>
              </a:ext>
            </a:extLst>
          </p:cNvPr>
          <p:cNvGrpSpPr/>
          <p:nvPr/>
        </p:nvGrpSpPr>
        <p:grpSpPr>
          <a:xfrm>
            <a:off x="6147354" y="2535040"/>
            <a:ext cx="5073512" cy="3364924"/>
            <a:chOff x="6233908" y="3273704"/>
            <a:chExt cx="5073512" cy="33649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9ED477-4FB0-76C4-630F-214F319B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3908" y="3273704"/>
              <a:ext cx="5073512" cy="2389314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AC41529-F905-F4BB-2742-7D3850FB8E21}"/>
                </a:ext>
              </a:extLst>
            </p:cNvPr>
            <p:cNvSpPr/>
            <p:nvPr/>
          </p:nvSpPr>
          <p:spPr>
            <a:xfrm>
              <a:off x="7149548" y="4207044"/>
              <a:ext cx="3082787" cy="24858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r times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ABD3B28-384C-3686-52DD-B3F673227BBC}"/>
                </a:ext>
              </a:extLst>
            </p:cNvPr>
            <p:cNvSpPr/>
            <p:nvPr/>
          </p:nvSpPr>
          <p:spPr>
            <a:xfrm>
              <a:off x="6752810" y="5075061"/>
              <a:ext cx="3082787" cy="248581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trike="sngStrike" dirty="0">
                  <a:solidFill>
                    <a:srgbClr val="FF0000"/>
                  </a:solidFill>
                </a:rPr>
                <a:t>free(matrix);                   1 times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FA1AE4-D605-56AA-18CF-74870DF7F835}"/>
                </a:ext>
              </a:extLst>
            </p:cNvPr>
            <p:cNvSpPr txBox="1"/>
            <p:nvPr/>
          </p:nvSpPr>
          <p:spPr>
            <a:xfrm>
              <a:off x="6233908" y="5715298"/>
              <a:ext cx="50735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Free the inner most allocation first (matrix[i]), </a:t>
              </a:r>
              <a:r>
                <a:rPr lang="en-US" strike="sngStrike" dirty="0"/>
                <a:t>then the outer allocation</a:t>
              </a:r>
              <a:r>
                <a:rPr lang="en-US" dirty="0"/>
                <a:t>. </a:t>
              </a:r>
              <a:r>
                <a:rPr lang="en-US" dirty="0">
                  <a:solidFill>
                    <a:srgbClr val="FF0000"/>
                  </a:solidFill>
                </a:rPr>
                <a:t>Leak r * sizeof(float *) bytes of memory after every call of free_2d()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5031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36A7-3F74-12A5-FCC7-9F5C1012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 Memcheck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02FB-2A54-34DC-F7D3-235E6FC63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The Valgrind tool suite provides a number of debugging and profiling tools that help you make your programs faster and more correct. The most popular among these tools is called Memcheck</a:t>
            </a:r>
          </a:p>
          <a:p>
            <a:r>
              <a:rPr lang="en-US" sz="1800" dirty="0"/>
              <a:t>Valgrind Memcheck runs your program inside a virtual environment and checks if any errors related to memory access occur:</a:t>
            </a:r>
          </a:p>
          <a:p>
            <a:pPr lvl="1"/>
            <a:r>
              <a:rPr lang="en-US" sz="1600" dirty="0"/>
              <a:t>Using a variable before initializing</a:t>
            </a:r>
          </a:p>
          <a:p>
            <a:pPr lvl="1"/>
            <a:r>
              <a:rPr lang="en-US" sz="1600" dirty="0"/>
              <a:t>Accessing an address after it’s being freed</a:t>
            </a:r>
          </a:p>
          <a:p>
            <a:pPr lvl="1"/>
            <a:r>
              <a:rPr lang="en-US" sz="1600" dirty="0"/>
              <a:t>Freeing the same address twice</a:t>
            </a:r>
          </a:p>
          <a:p>
            <a:pPr lvl="1"/>
            <a:r>
              <a:rPr lang="en-US" sz="1600" dirty="0"/>
              <a:t>Out of bound array indexing</a:t>
            </a:r>
          </a:p>
          <a:p>
            <a:pPr lvl="1"/>
            <a:r>
              <a:rPr lang="en-US" sz="1600" dirty="0"/>
              <a:t>Memory leak</a:t>
            </a:r>
          </a:p>
          <a:p>
            <a:pPr lvl="1"/>
            <a:r>
              <a:rPr lang="en-US" sz="1600" dirty="0"/>
              <a:t>And more</a:t>
            </a:r>
          </a:p>
          <a:p>
            <a:r>
              <a:rPr lang="en-US" sz="1800" dirty="0"/>
              <a:t>Valgrind Memcheck is a dynamic analysis tool</a:t>
            </a:r>
          </a:p>
          <a:p>
            <a:pPr lvl="1"/>
            <a:r>
              <a:rPr lang="en-US" sz="1600" dirty="0"/>
              <a:t>It can NOT find all bugs, only the ones that actually happened in the </a:t>
            </a:r>
            <a:r>
              <a:rPr lang="en-US" sz="1600" dirty="0" err="1"/>
              <a:t>valgrind’s</a:t>
            </a:r>
            <a:r>
              <a:rPr lang="en-US" sz="1600" dirty="0"/>
              <a:t> virtual environment</a:t>
            </a:r>
          </a:p>
          <a:p>
            <a:pPr lvl="1"/>
            <a:r>
              <a:rPr lang="en-US" sz="1600" dirty="0"/>
              <a:t>E.g., if you have a memory leak bug in a function foo(), but foo() is never called in your program, valgrind won’t find bugs in foo()</a:t>
            </a:r>
          </a:p>
          <a:p>
            <a:r>
              <a:rPr lang="en-US" sz="1800" dirty="0"/>
              <a:t>Useful resource:</a:t>
            </a:r>
          </a:p>
          <a:p>
            <a:pPr lvl="1"/>
            <a:r>
              <a:rPr lang="en-US" sz="1400" dirty="0">
                <a:hlinkClick r:id="rId3"/>
              </a:rPr>
              <a:t>https://valgrind.org/docs/manual/QuickStart.html </a:t>
            </a:r>
          </a:p>
          <a:p>
            <a:pPr lvl="1"/>
            <a:r>
              <a:rPr lang="en-US" sz="1400" dirty="0">
                <a:hlinkClick r:id="rId3"/>
              </a:rPr>
              <a:t>https://web.stanford.edu/class/archive/cs/cs107/cs107.1222/resources/valgrind.html</a:t>
            </a:r>
            <a:r>
              <a:rPr lang="en-US" sz="1400" dirty="0"/>
              <a:t> </a:t>
            </a:r>
          </a:p>
          <a:p>
            <a:pPr lvl="1"/>
            <a:r>
              <a:rPr lang="en-US" sz="1400" dirty="0">
                <a:hlinkClick r:id="rId4"/>
              </a:rPr>
              <a:t>https://www.youtube.com/watch?v=bb1bTJtgXrI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8935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ED0E-5F97-F22D-19E0-221A03AD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 Memcheck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978C-5655-FDD7-56D0-05657F9C2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25"/>
            <a:ext cx="10515600" cy="4646337"/>
          </a:xfrm>
        </p:spPr>
        <p:txBody>
          <a:bodyPr>
            <a:normAutofit/>
          </a:bodyPr>
          <a:lstStyle/>
          <a:p>
            <a:r>
              <a:rPr lang="en-US" sz="1800" dirty="0"/>
              <a:t>Install valgrind on Ubuntu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Compile your program with </a:t>
            </a:r>
            <a:r>
              <a:rPr lang="en-US" sz="1800" b="1" dirty="0">
                <a:solidFill>
                  <a:srgbClr val="FF0000"/>
                </a:solidFill>
              </a:rPr>
              <a:t>–g</a:t>
            </a:r>
            <a:r>
              <a:rPr lang="en-US" sz="1800" dirty="0"/>
              <a:t> to include debugging information in your executable file (recall that </a:t>
            </a:r>
            <a:r>
              <a:rPr lang="en-US" sz="1800" dirty="0" err="1"/>
              <a:t>gdb</a:t>
            </a:r>
            <a:r>
              <a:rPr lang="en-US" sz="1800" dirty="0"/>
              <a:t> always requires this flag to be turned on)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Run your program under </a:t>
            </a:r>
            <a:r>
              <a:rPr lang="en-US" sz="1800" dirty="0" err="1"/>
              <a:t>valgrind’s</a:t>
            </a:r>
            <a:r>
              <a:rPr lang="en-US" sz="1800" dirty="0"/>
              <a:t> virtual environment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Redirect </a:t>
            </a:r>
            <a:r>
              <a:rPr lang="en-US" sz="1800" dirty="0" err="1"/>
              <a:t>valgrind’s</a:t>
            </a:r>
            <a:r>
              <a:rPr lang="en-US" sz="1800" dirty="0"/>
              <a:t> output to a log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9FF31-3270-11AC-5606-E3A327C1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5" y="1961736"/>
            <a:ext cx="4210050" cy="4000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C0B4291-7E34-CDFE-5131-7B95820DCD18}"/>
              </a:ext>
            </a:extLst>
          </p:cNvPr>
          <p:cNvGrpSpPr/>
          <p:nvPr/>
        </p:nvGrpSpPr>
        <p:grpSpPr>
          <a:xfrm>
            <a:off x="3581400" y="3410156"/>
            <a:ext cx="5029200" cy="400050"/>
            <a:chOff x="3695700" y="3429000"/>
            <a:chExt cx="5029200" cy="4000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01213F-B917-1C3E-49CB-71B742EF7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5700" y="3429000"/>
              <a:ext cx="5029200" cy="40005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0C0E03-791F-5089-11E5-A6AF06F33A08}"/>
                </a:ext>
              </a:extLst>
            </p:cNvPr>
            <p:cNvSpPr/>
            <p:nvPr/>
          </p:nvSpPr>
          <p:spPr>
            <a:xfrm>
              <a:off x="4239039" y="3429000"/>
              <a:ext cx="452231" cy="40005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32B805-7066-F508-BB2A-509EFA18C063}"/>
              </a:ext>
            </a:extLst>
          </p:cNvPr>
          <p:cNvGrpSpPr/>
          <p:nvPr/>
        </p:nvGrpSpPr>
        <p:grpSpPr>
          <a:xfrm>
            <a:off x="3714750" y="4526858"/>
            <a:ext cx="4762500" cy="466725"/>
            <a:chOff x="3714750" y="4526858"/>
            <a:chExt cx="4762500" cy="4667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77A1AD7-306D-CD05-23D7-1CAF29C4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14750" y="4526858"/>
              <a:ext cx="4762500" cy="46672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7392EF2-E822-26AC-C5FF-4AB8F030A428}"/>
                </a:ext>
              </a:extLst>
            </p:cNvPr>
            <p:cNvSpPr/>
            <p:nvPr/>
          </p:nvSpPr>
          <p:spPr>
            <a:xfrm>
              <a:off x="5052391" y="4560195"/>
              <a:ext cx="2401957" cy="40005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626875-4EF9-E9DD-0187-DC5683BB404F}"/>
              </a:ext>
            </a:extLst>
          </p:cNvPr>
          <p:cNvGrpSpPr/>
          <p:nvPr/>
        </p:nvGrpSpPr>
        <p:grpSpPr>
          <a:xfrm>
            <a:off x="2377626" y="5798547"/>
            <a:ext cx="7436748" cy="411752"/>
            <a:chOff x="1881187" y="5774841"/>
            <a:chExt cx="8429625" cy="4667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98A54C0-EA02-AFD8-4F75-B77A45EDA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81187" y="5774841"/>
              <a:ext cx="8429625" cy="46672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53A7D67-F90C-4F72-ACA0-DBFFFD0C9A92}"/>
                </a:ext>
              </a:extLst>
            </p:cNvPr>
            <p:cNvSpPr/>
            <p:nvPr/>
          </p:nvSpPr>
          <p:spPr>
            <a:xfrm>
              <a:off x="5799068" y="5803521"/>
              <a:ext cx="3588441" cy="40005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741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1BDF-9E12-AE5B-9000-DF18B728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 Memcheck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8BABE-DA64-2BDD-474D-5A187D010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5826" cy="4351338"/>
          </a:xfrm>
        </p:spPr>
        <p:txBody>
          <a:bodyPr/>
          <a:lstStyle/>
          <a:p>
            <a:r>
              <a:rPr lang="en-US" dirty="0"/>
              <a:t>src.c: dynamic memory allocation at line 10</a:t>
            </a:r>
          </a:p>
          <a:p>
            <a:r>
              <a:rPr lang="en-US" dirty="0"/>
              <a:t>src.c: missing free() in line 24</a:t>
            </a:r>
          </a:p>
          <a:p>
            <a:r>
              <a:rPr lang="en-US" dirty="0"/>
              <a:t>Compile the source code with gcc:</a:t>
            </a:r>
          </a:p>
          <a:p>
            <a:endParaRPr lang="en-US" dirty="0"/>
          </a:p>
          <a:p>
            <a:r>
              <a:rPr lang="en-US" dirty="0"/>
              <a:t>Check memory error with valgrind memcheck: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52B91D-C2EF-A6AB-6A83-771BD29B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47" y="4198661"/>
            <a:ext cx="3823045" cy="357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BFC5BE-06B8-6C5C-6D51-24F3226E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46" y="5634952"/>
            <a:ext cx="3823045" cy="33547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13ECB3D-22B0-EC06-6EC7-82850072FC8F}"/>
              </a:ext>
            </a:extLst>
          </p:cNvPr>
          <p:cNvGrpSpPr/>
          <p:nvPr/>
        </p:nvGrpSpPr>
        <p:grpSpPr>
          <a:xfrm>
            <a:off x="6488595" y="1825625"/>
            <a:ext cx="3699013" cy="4592906"/>
            <a:chOff x="6488595" y="1825625"/>
            <a:chExt cx="3699013" cy="45929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6616E60-07C0-BD25-7E88-C6E453D9D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595" y="1825625"/>
              <a:ext cx="3699013" cy="4592906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94101BE-B9AD-2314-FAAB-3529BFC5D896}"/>
                </a:ext>
              </a:extLst>
            </p:cNvPr>
            <p:cNvSpPr/>
            <p:nvPr/>
          </p:nvSpPr>
          <p:spPr>
            <a:xfrm>
              <a:off x="6950765" y="3089203"/>
              <a:ext cx="2570921" cy="40005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95B676C-3CC5-3E57-F318-36D851F580A9}"/>
                </a:ext>
              </a:extLst>
            </p:cNvPr>
            <p:cNvSpPr/>
            <p:nvPr/>
          </p:nvSpPr>
          <p:spPr>
            <a:xfrm>
              <a:off x="6950764" y="5440133"/>
              <a:ext cx="2570921" cy="53029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7080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9618-2D79-0AAB-96FA-FABD6884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 Memcheck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73DB-23BF-8751-C4E8-9C5C2D68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 output: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1FD58C-AD73-0361-3C6E-EE82F0629F26}"/>
              </a:ext>
            </a:extLst>
          </p:cNvPr>
          <p:cNvGrpSpPr/>
          <p:nvPr/>
        </p:nvGrpSpPr>
        <p:grpSpPr>
          <a:xfrm>
            <a:off x="1813891" y="2349943"/>
            <a:ext cx="8046158" cy="4114130"/>
            <a:chOff x="1813891" y="2349943"/>
            <a:chExt cx="8046158" cy="41141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1EF5D1-1C15-F926-2A98-EB4C21F58FF9}"/>
                </a:ext>
              </a:extLst>
            </p:cNvPr>
            <p:cNvGrpSpPr/>
            <p:nvPr/>
          </p:nvGrpSpPr>
          <p:grpSpPr>
            <a:xfrm>
              <a:off x="1813891" y="2349943"/>
              <a:ext cx="8046158" cy="4114130"/>
              <a:chOff x="0" y="1521356"/>
              <a:chExt cx="9144000" cy="467547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F104AAE-BD77-F9F8-9B2C-B2F8E01150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541703"/>
                <a:ext cx="9144000" cy="4655127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86CBFE-B722-4E8B-DC77-6E3ACF1E7810}"/>
                  </a:ext>
                </a:extLst>
              </p:cNvPr>
              <p:cNvSpPr/>
              <p:nvPr/>
            </p:nvSpPr>
            <p:spPr>
              <a:xfrm>
                <a:off x="628650" y="4425244"/>
                <a:ext cx="3615972" cy="12192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E349E1-B9C8-5CC8-8D64-75B12A9658AD}"/>
                  </a:ext>
                </a:extLst>
              </p:cNvPr>
              <p:cNvSpPr/>
              <p:nvPr/>
            </p:nvSpPr>
            <p:spPr>
              <a:xfrm>
                <a:off x="914400" y="4109156"/>
                <a:ext cx="2822222" cy="21448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5134DE-6B73-EF44-1F04-093D4A6E037C}"/>
                  </a:ext>
                </a:extLst>
              </p:cNvPr>
              <p:cNvSpPr/>
              <p:nvPr/>
            </p:nvSpPr>
            <p:spPr>
              <a:xfrm>
                <a:off x="4803421" y="1521356"/>
                <a:ext cx="3211689" cy="26228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C6385F2-8D87-BA6A-841C-8E40057A7151}"/>
                  </a:ext>
                </a:extLst>
              </p:cNvPr>
              <p:cNvSpPr/>
              <p:nvPr/>
            </p:nvSpPr>
            <p:spPr>
              <a:xfrm>
                <a:off x="0" y="2616680"/>
                <a:ext cx="2223911" cy="250586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B3A969-FC5B-6835-45A1-2A0806423017}"/>
                </a:ext>
              </a:extLst>
            </p:cNvPr>
            <p:cNvSpPr/>
            <p:nvPr/>
          </p:nvSpPr>
          <p:spPr>
            <a:xfrm>
              <a:off x="2367063" y="6266365"/>
              <a:ext cx="4804019" cy="1977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782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E404-DBD9-9C4B-9D87-3A75AF22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677C-DFA0-A048-87E0-E5CF34AB2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4444" cy="4351338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sizeof </a:t>
            </a:r>
            <a:r>
              <a:rPr lang="en-US" sz="1800" dirty="0">
                <a:solidFill>
                  <a:srgbClr val="00B050"/>
                </a:solidFill>
              </a:rPr>
              <a:t>operator</a:t>
            </a:r>
            <a:r>
              <a:rPr lang="en-US" sz="1800" dirty="0"/>
              <a:t>, syntax</a:t>
            </a:r>
          </a:p>
          <a:p>
            <a:r>
              <a:rPr lang="en-US" sz="1800" dirty="0"/>
              <a:t>sizeof is a compile time operator, it doesn’t evaluate its operand (expression)</a:t>
            </a:r>
          </a:p>
          <a:p>
            <a:r>
              <a:rPr lang="en-US" sz="1800" dirty="0"/>
              <a:t>sizeof returns the size of its operand in terms of </a:t>
            </a:r>
            <a:r>
              <a:rPr lang="en-US" sz="1800" dirty="0">
                <a:solidFill>
                  <a:srgbClr val="00B050"/>
                </a:solidFill>
              </a:rPr>
              <a:t>number of  bytes</a:t>
            </a:r>
          </a:p>
          <a:p>
            <a:r>
              <a:rPr lang="en-US" sz="1800" dirty="0"/>
              <a:t>sizeof return a non-negative integer value of </a:t>
            </a:r>
            <a:r>
              <a:rPr lang="en-US" sz="1800" dirty="0" err="1">
                <a:solidFill>
                  <a:srgbClr val="00B050"/>
                </a:solidFill>
              </a:rPr>
              <a:t>size_t</a:t>
            </a:r>
            <a:r>
              <a:rPr lang="en-US" sz="1800" dirty="0"/>
              <a:t> type</a:t>
            </a:r>
          </a:p>
          <a:p>
            <a:r>
              <a:rPr lang="en-US" altLang="zh-CN" sz="1800" dirty="0" err="1"/>
              <a:t>size_t</a:t>
            </a:r>
            <a:r>
              <a:rPr lang="en-US" altLang="zh-CN" sz="1800" dirty="0"/>
              <a:t> is an unsigned integer type</a:t>
            </a:r>
          </a:p>
          <a:p>
            <a:pPr lvl="1"/>
            <a:r>
              <a:rPr lang="en-US" sz="1600" dirty="0"/>
              <a:t>used to represent size of an object</a:t>
            </a:r>
          </a:p>
          <a:p>
            <a:pPr lvl="1"/>
            <a:r>
              <a:rPr lang="en-US" sz="1600" dirty="0"/>
              <a:t>commonly used to declare variable for array indexing</a:t>
            </a:r>
          </a:p>
          <a:p>
            <a:pPr lvl="1"/>
            <a:r>
              <a:rPr lang="en-US" sz="1600" dirty="0"/>
              <a:t>Its </a:t>
            </a:r>
            <a:r>
              <a:rPr lang="en-US" sz="1600" dirty="0">
                <a:solidFill>
                  <a:srgbClr val="00B050"/>
                </a:solidFill>
              </a:rPr>
              <a:t>range is guaranteed to be big enough</a:t>
            </a:r>
            <a:r>
              <a:rPr lang="en-US" sz="1600" dirty="0"/>
              <a:t> to contain the size of the largest object the host system can handle</a:t>
            </a:r>
          </a:p>
          <a:p>
            <a:r>
              <a:rPr lang="en-US" sz="1800" dirty="0"/>
              <a:t>%</a:t>
            </a:r>
            <a:r>
              <a:rPr lang="en-US" sz="1800" dirty="0" err="1"/>
              <a:t>zu</a:t>
            </a:r>
            <a:r>
              <a:rPr lang="en-US" sz="1800" dirty="0"/>
              <a:t> is the format specifier for </a:t>
            </a:r>
            <a:r>
              <a:rPr lang="en-US" sz="1800" dirty="0" err="1"/>
              <a:t>size_t</a:t>
            </a:r>
            <a:r>
              <a:rPr lang="en-US" sz="1800" dirty="0"/>
              <a:t> values</a:t>
            </a:r>
          </a:p>
          <a:p>
            <a:pPr lvl="1"/>
            <a:r>
              <a:rPr lang="en-US" sz="1600" dirty="0"/>
              <a:t>You can print </a:t>
            </a:r>
            <a:r>
              <a:rPr lang="en-US" sz="1600" dirty="0" err="1"/>
              <a:t>size_t</a:t>
            </a:r>
            <a:r>
              <a:rPr lang="en-US" sz="1600" dirty="0"/>
              <a:t> type values with %d or %u but when the actual value stored in </a:t>
            </a:r>
            <a:r>
              <a:rPr lang="en-US" sz="1600" dirty="0" err="1"/>
              <a:t>size_t</a:t>
            </a:r>
            <a:r>
              <a:rPr lang="en-US" sz="1600" dirty="0"/>
              <a:t> typed variable exceeds the range of int or unsigned int, the printed value is not correct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F1088-973B-BD41-934D-7A728EF2FA33}"/>
              </a:ext>
            </a:extLst>
          </p:cNvPr>
          <p:cNvSpPr txBox="1"/>
          <p:nvPr/>
        </p:nvSpPr>
        <p:spPr>
          <a:xfrm>
            <a:off x="7408449" y="2198093"/>
            <a:ext cx="3517744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sizeof (type)</a:t>
            </a:r>
          </a:p>
          <a:p>
            <a:pPr algn="ctr"/>
            <a:r>
              <a:rPr lang="en-US" sz="2000" dirty="0"/>
              <a:t>sizeof expression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767769-5D45-FF42-8BF8-C4A6767E90B1}"/>
              </a:ext>
            </a:extLst>
          </p:cNvPr>
          <p:cNvGrpSpPr/>
          <p:nvPr/>
        </p:nvGrpSpPr>
        <p:grpSpPr>
          <a:xfrm>
            <a:off x="6805896" y="3168560"/>
            <a:ext cx="4722853" cy="2792674"/>
            <a:chOff x="6446132" y="2337563"/>
            <a:chExt cx="4722853" cy="27926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F73766-0E1B-D047-90C4-C492FE84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6132" y="2337563"/>
              <a:ext cx="4722853" cy="12547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CA475BA-75B9-0C4D-92BD-401396FDD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0093" y="4117453"/>
              <a:ext cx="1974929" cy="1012784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D027EB9-6F01-5A42-A30E-E71A1F89D557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8807558" y="3592291"/>
              <a:ext cx="1" cy="5251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21C9E3-0CAA-A3F9-C93A-34E7454EAE96}"/>
              </a:ext>
            </a:extLst>
          </p:cNvPr>
          <p:cNvSpPr/>
          <p:nvPr/>
        </p:nvSpPr>
        <p:spPr>
          <a:xfrm>
            <a:off x="9167321" y="3497705"/>
            <a:ext cx="376417" cy="2498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F98E53D-9B39-C034-1D3C-6233E861C26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140765" y="2007704"/>
            <a:ext cx="6026556" cy="190389"/>
          </a:xfrm>
          <a:prstGeom prst="curved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13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E7E8-927C-8F4D-BBCD-46658C79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zh-CN" altLang="en-US" dirty="0"/>
              <a:t> </a:t>
            </a:r>
            <a:r>
              <a:rPr lang="en-US" altLang="zh-CN" dirty="0"/>
              <a:t>operator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5FBF-9AFC-584D-956F-DB77D868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sizeof with type keyword: need ()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223C69-A785-4731-AFF4-4C7274F84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7" y="2820712"/>
            <a:ext cx="7458075" cy="22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99C4873-DC4B-313E-07F5-65387272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216" y="2820712"/>
            <a:ext cx="3513758" cy="22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6F5F3A-E973-6949-0683-84F869C05CA3}"/>
              </a:ext>
            </a:extLst>
          </p:cNvPr>
          <p:cNvSpPr/>
          <p:nvPr/>
        </p:nvSpPr>
        <p:spPr>
          <a:xfrm>
            <a:off x="6311348" y="4701210"/>
            <a:ext cx="864704" cy="3478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E7E8-927C-8F4D-BBCD-46658C79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zh-CN" altLang="en-US" dirty="0"/>
              <a:t> </a:t>
            </a:r>
            <a:r>
              <a:rPr lang="en-US" altLang="zh-CN" dirty="0"/>
              <a:t>operator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5FBF-9AFC-584D-956F-DB77D868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sizeof with expression: () is optional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3E9C73-0E15-0F02-48A5-72C8AE1EF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32" y="2665896"/>
            <a:ext cx="90297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149BF38-5900-07BF-AE69-7499FD9DE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7" y="4921250"/>
            <a:ext cx="43529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45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CD0D-BF5A-EE0A-E01F-B2372776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program’s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3EAAD-4549-DABC-6FDD-114B4B100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5982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Data segment</a:t>
            </a:r>
          </a:p>
          <a:p>
            <a:pPr lvl="1"/>
            <a:r>
              <a:rPr lang="en-US" dirty="0"/>
              <a:t>Initialized global variables</a:t>
            </a:r>
          </a:p>
          <a:p>
            <a:pPr lvl="1"/>
            <a:r>
              <a:rPr lang="en-US" dirty="0"/>
              <a:t>Uninitialized global variables (</a:t>
            </a:r>
            <a:r>
              <a:rPr lang="en-US" b="1" dirty="0" err="1"/>
              <a:t>bbs</a:t>
            </a:r>
            <a:r>
              <a:rPr lang="en-US" dirty="0"/>
              <a:t>, </a:t>
            </a:r>
            <a:r>
              <a:rPr lang="en-US" b="1" i="1" dirty="0"/>
              <a:t>b</a:t>
            </a:r>
            <a:r>
              <a:rPr lang="en-US" i="1" dirty="0"/>
              <a:t>lock started </a:t>
            </a:r>
            <a:r>
              <a:rPr lang="en-US" b="1" i="1" dirty="0"/>
              <a:t>b</a:t>
            </a:r>
            <a:r>
              <a:rPr lang="en-US" i="1" dirty="0"/>
              <a:t>y </a:t>
            </a:r>
            <a:r>
              <a:rPr lang="en-US" b="1" i="1" dirty="0"/>
              <a:t>s</a:t>
            </a:r>
            <a:r>
              <a:rPr lang="en-US" i="1" dirty="0"/>
              <a:t>ymbol</a:t>
            </a:r>
            <a:r>
              <a:rPr lang="en-US" dirty="0"/>
              <a:t>)</a:t>
            </a:r>
          </a:p>
          <a:p>
            <a:r>
              <a:rPr lang="en-US" dirty="0"/>
              <a:t>Heap segment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Dynamic memory allocation</a:t>
            </a:r>
          </a:p>
          <a:p>
            <a:pPr lvl="1"/>
            <a:r>
              <a:rPr lang="en-US" dirty="0"/>
              <a:t>Starts at the end of </a:t>
            </a:r>
            <a:r>
              <a:rPr lang="en-US" dirty="0" err="1"/>
              <a:t>bbs</a:t>
            </a:r>
            <a:r>
              <a:rPr lang="en-US" dirty="0"/>
              <a:t>, grows towards stack segment. </a:t>
            </a:r>
          </a:p>
          <a:p>
            <a:r>
              <a:rPr lang="en-US" dirty="0"/>
              <a:t>Stack segment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On the standard PC x86 computer architecture, it s</a:t>
            </a:r>
            <a:r>
              <a:rPr lang="en-US" dirty="0"/>
              <a:t>tarts at the high-end of memory address for the program and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grows toward address zero; on some other architectures, it grows in the opposite direction.</a:t>
            </a:r>
            <a:endParaRPr lang="en-US" dirty="0"/>
          </a:p>
          <a:p>
            <a:r>
              <a:rPr lang="en-US" dirty="0"/>
              <a:t>An extra segment storing the command-line arguments and environment variables</a:t>
            </a:r>
          </a:p>
          <a:p>
            <a:pPr lvl="1"/>
            <a:r>
              <a:rPr lang="en-US" dirty="0"/>
              <a:t>Have higher address than the stack segment (not shown in the figure on the right)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32A280-20DD-EE2F-6E40-68E723378DB4}"/>
              </a:ext>
            </a:extLst>
          </p:cNvPr>
          <p:cNvGrpSpPr/>
          <p:nvPr/>
        </p:nvGrpSpPr>
        <p:grpSpPr>
          <a:xfrm>
            <a:off x="8073276" y="1432794"/>
            <a:ext cx="3370897" cy="4859286"/>
            <a:chOff x="7636266" y="1425515"/>
            <a:chExt cx="3556453" cy="51515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D236AD-AE49-4B5A-3289-7EE538E97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6266" y="1425515"/>
              <a:ext cx="3556453" cy="46634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3AA065-6B79-CDC9-3776-DF7CEDFD24A5}"/>
                </a:ext>
              </a:extLst>
            </p:cNvPr>
            <p:cNvSpPr txBox="1"/>
            <p:nvPr/>
          </p:nvSpPr>
          <p:spPr>
            <a:xfrm>
              <a:off x="8275899" y="6176963"/>
              <a:ext cx="25811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Image source: </a:t>
              </a:r>
              <a:r>
                <a:rPr lang="en-US" sz="10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Suzanne J. Matthews, Tia Newhall, Kevin C. Webb, </a:t>
              </a:r>
              <a:r>
                <a:rPr lang="en-US" sz="1000" dirty="0"/>
                <a:t>”Dive into Systems”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C25E21-1701-1423-A36F-CD50FFAD3A1E}"/>
              </a:ext>
            </a:extLst>
          </p:cNvPr>
          <p:cNvSpPr/>
          <p:nvPr/>
        </p:nvSpPr>
        <p:spPr>
          <a:xfrm>
            <a:off x="4903826" y="2106874"/>
            <a:ext cx="2613992" cy="917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Initialized global variables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E19B25-9DE5-0D64-CD5D-314B0BF48AF8}"/>
              </a:ext>
            </a:extLst>
          </p:cNvPr>
          <p:cNvSpPr/>
          <p:nvPr/>
        </p:nvSpPr>
        <p:spPr>
          <a:xfrm>
            <a:off x="4903826" y="3024449"/>
            <a:ext cx="2613992" cy="917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Uninitialized global variables (</a:t>
            </a:r>
            <a:r>
              <a:rPr lang="en-US" dirty="0" err="1"/>
              <a:t>bbs</a:t>
            </a:r>
            <a:r>
              <a:rPr lang="en-US" dirty="0"/>
              <a:t>)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187BE52-57CB-063D-F364-218E82CBE24D}"/>
              </a:ext>
            </a:extLst>
          </p:cNvPr>
          <p:cNvSpPr/>
          <p:nvPr/>
        </p:nvSpPr>
        <p:spPr>
          <a:xfrm>
            <a:off x="7677978" y="2151822"/>
            <a:ext cx="395298" cy="1759226"/>
          </a:xfrm>
          <a:prstGeom prst="rightBrace">
            <a:avLst>
              <a:gd name="adj1" fmla="val 8333"/>
              <a:gd name="adj2" fmla="val 426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FAE674-3D93-DBFB-5C16-8C85D3A3EACA}"/>
              </a:ext>
            </a:extLst>
          </p:cNvPr>
          <p:cNvCxnSpPr>
            <a:cxnSpLocks/>
            <a:endCxn id="11" idx="1"/>
          </p:cNvCxnSpPr>
          <p:nvPr/>
        </p:nvCxnSpPr>
        <p:spPr>
          <a:xfrm flipH="1">
            <a:off x="8073276" y="2837622"/>
            <a:ext cx="1030967" cy="645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0010A1-9C3B-383D-3CCA-532203E748FA}"/>
              </a:ext>
            </a:extLst>
          </p:cNvPr>
          <p:cNvSpPr/>
          <p:nvPr/>
        </p:nvSpPr>
        <p:spPr>
          <a:xfrm>
            <a:off x="4903826" y="5210157"/>
            <a:ext cx="2613992" cy="81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Command-line arguments and environment variables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C135761-CAA6-4597-BB40-E6728293545B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7517818" y="5481430"/>
            <a:ext cx="2431252" cy="134422"/>
          </a:xfrm>
          <a:prstGeom prst="curvedConnector3">
            <a:avLst>
              <a:gd name="adj1" fmla="val -79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3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66C4-2205-F7D1-F58E-5193E6AF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program’s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52C50-6346-0085-0D8C-BC55E5B2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28" y="1815686"/>
            <a:ext cx="534393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The memory / address space of a program typically use a </a:t>
            </a:r>
            <a:r>
              <a:rPr lang="en-US" sz="2000" dirty="0">
                <a:solidFill>
                  <a:srgbClr val="00B050"/>
                </a:solidFill>
              </a:rPr>
              <a:t>virtual memory space </a:t>
            </a:r>
            <a:r>
              <a:rPr lang="en-US" sz="2000" dirty="0"/>
              <a:t>nowadays</a:t>
            </a:r>
          </a:p>
          <a:p>
            <a:pPr lvl="1"/>
            <a:r>
              <a:rPr lang="en-US" sz="1800" dirty="0"/>
              <a:t>An address in a program’s address space is </a:t>
            </a:r>
            <a:r>
              <a:rPr lang="en-US" sz="1800" dirty="0">
                <a:solidFill>
                  <a:srgbClr val="FF0000"/>
                </a:solidFill>
              </a:rPr>
              <a:t>not</a:t>
            </a:r>
            <a:r>
              <a:rPr lang="en-US" sz="1800" dirty="0"/>
              <a:t> the address of the </a:t>
            </a:r>
            <a:r>
              <a:rPr lang="en-US" sz="1800" dirty="0">
                <a:solidFill>
                  <a:srgbClr val="00B050"/>
                </a:solidFill>
              </a:rPr>
              <a:t>physical memory</a:t>
            </a:r>
            <a:r>
              <a:rPr lang="en-US" sz="1800" dirty="0"/>
              <a:t>, but a mapping of physical memory address into the virtual memory address space (program address space)</a:t>
            </a:r>
          </a:p>
          <a:p>
            <a:pPr lvl="1"/>
            <a:r>
              <a:rPr lang="en-US" sz="1800" dirty="0"/>
              <a:t>A 64-bit processor -&gt; a pointer of 64 bits -&gt; This pointer can address 2^(64) bytes of memory, that is more than 1.8*10^10 GB of memory, we don’t really have this much RAM + disk storage in our computer</a:t>
            </a:r>
          </a:p>
          <a:p>
            <a:r>
              <a:rPr lang="en-US" sz="2000" dirty="0"/>
              <a:t>Heap segment is managed by a heap memory manager</a:t>
            </a:r>
          </a:p>
          <a:p>
            <a:pPr lvl="1"/>
            <a:r>
              <a:rPr lang="en-US" sz="1600" dirty="0"/>
              <a:t>When the heap segment grows, the heap manager maps more available physical memory address into the program’s address space (the virtual address space)</a:t>
            </a:r>
          </a:p>
          <a:p>
            <a:pPr lvl="1"/>
            <a:r>
              <a:rPr lang="en-US" sz="1600" dirty="0"/>
              <a:t>When the heap segment shrinks, the heap manager “release” previously occupied physical memory for other process to allocate</a:t>
            </a:r>
          </a:p>
          <a:p>
            <a:r>
              <a:rPr lang="en-US" sz="2000" dirty="0"/>
              <a:t>Virtual memory</a:t>
            </a:r>
          </a:p>
          <a:p>
            <a:pPr lvl="1"/>
            <a:r>
              <a:rPr lang="en-US" sz="1600" dirty="0"/>
              <a:t>Consecutive blocks of memory in the program’s address space may be fragmented in physical memory space (there are optimizations on different stages try to avoid this, but it’s not guaranteed)</a:t>
            </a:r>
          </a:p>
          <a:p>
            <a:pPr lvl="1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D715BE-CCA8-1EAF-F38D-466ACFBD4AAE}"/>
              </a:ext>
            </a:extLst>
          </p:cNvPr>
          <p:cNvGrpSpPr/>
          <p:nvPr/>
        </p:nvGrpSpPr>
        <p:grpSpPr>
          <a:xfrm>
            <a:off x="5927035" y="1900941"/>
            <a:ext cx="5865743" cy="4360742"/>
            <a:chOff x="5927035" y="1900941"/>
            <a:chExt cx="5865743" cy="436074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8A0E60C-CCB5-431C-1675-35003E5B1D4D}"/>
                </a:ext>
              </a:extLst>
            </p:cNvPr>
            <p:cNvGrpSpPr/>
            <p:nvPr/>
          </p:nvGrpSpPr>
          <p:grpSpPr>
            <a:xfrm>
              <a:off x="5927035" y="1900941"/>
              <a:ext cx="5865743" cy="3956575"/>
              <a:chOff x="5927035" y="1900941"/>
              <a:chExt cx="5865743" cy="395657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0F1F703-245F-36C4-90F9-3BB026A08699}"/>
                  </a:ext>
                </a:extLst>
              </p:cNvPr>
              <p:cNvGrpSpPr/>
              <p:nvPr/>
            </p:nvGrpSpPr>
            <p:grpSpPr>
              <a:xfrm>
                <a:off x="5927035" y="1914318"/>
                <a:ext cx="2118491" cy="3939071"/>
                <a:chOff x="8527302" y="1673052"/>
                <a:chExt cx="2504327" cy="4656485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F773F162-E6C3-0F29-C3EE-D7072B1A9A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3845" y="1673052"/>
                  <a:ext cx="2227784" cy="4656483"/>
                </a:xfrm>
                <a:prstGeom prst="rect">
                  <a:avLst/>
                </a:prstGeom>
              </p:spPr>
            </p:pic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3D989EAE-C8AE-4E61-8E04-ACB692D6C45C}"/>
                    </a:ext>
                  </a:extLst>
                </p:cNvPr>
                <p:cNvSpPr/>
                <p:nvPr/>
              </p:nvSpPr>
              <p:spPr>
                <a:xfrm>
                  <a:off x="8895522" y="3215309"/>
                  <a:ext cx="2052430" cy="367748"/>
                </a:xfrm>
                <a:prstGeom prst="roundRect">
                  <a:avLst/>
                </a:prstGeom>
                <a:pattFill prst="pct75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Heap segment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4BC3DDFA-6616-40DF-0A35-EFEF3C061475}"/>
                    </a:ext>
                  </a:extLst>
                </p:cNvPr>
                <p:cNvCxnSpPr>
                  <a:cxnSpLocks/>
                  <a:stCxn id="6" idx="2"/>
                </p:cNvCxnSpPr>
                <p:nvPr/>
              </p:nvCxnSpPr>
              <p:spPr>
                <a:xfrm>
                  <a:off x="9921737" y="3583057"/>
                  <a:ext cx="0" cy="48204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F2B86B-8618-266C-D9B6-B01C0308F5F8}"/>
                    </a:ext>
                  </a:extLst>
                </p:cNvPr>
                <p:cNvSpPr txBox="1"/>
                <p:nvPr/>
              </p:nvSpPr>
              <p:spPr>
                <a:xfrm>
                  <a:off x="9963976" y="3616150"/>
                  <a:ext cx="925711" cy="436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grows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78E58769-A63A-CBFB-F4B5-D9C8BFD52C11}"/>
                    </a:ext>
                  </a:extLst>
                </p:cNvPr>
                <p:cNvSpPr/>
                <p:nvPr/>
              </p:nvSpPr>
              <p:spPr>
                <a:xfrm rot="5400000">
                  <a:off x="6318565" y="3881790"/>
                  <a:ext cx="4656484" cy="2390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(virtual) address space</a:t>
                  </a:r>
                </a:p>
              </p:txBody>
            </p:sp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6BCB789-FCA3-68AB-AEE4-3A5C14099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7610" y="1900941"/>
                <a:ext cx="3575168" cy="395657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31C4ED-A469-51F7-3DFB-1A6B9040B26C}"/>
                </a:ext>
              </a:extLst>
            </p:cNvPr>
            <p:cNvSpPr txBox="1"/>
            <p:nvPr/>
          </p:nvSpPr>
          <p:spPr>
            <a:xfrm>
              <a:off x="6599583" y="5892351"/>
              <a:ext cx="4845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 source: “</a:t>
              </a:r>
              <a:r>
                <a:rPr lang="en-US" dirty="0">
                  <a:hlinkClick r:id="rId5"/>
                </a:rPr>
                <a:t>Memory Management Reference</a:t>
              </a:r>
              <a:r>
                <a:rPr lang="en-US" dirty="0"/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80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8E7B-41D4-BE66-AAA4-3E410CC4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0F0FB-09F7-5223-9411-72B02761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 provides methods to manually manage the memory</a:t>
            </a:r>
          </a:p>
          <a:p>
            <a:r>
              <a:rPr lang="en-US" sz="1800" dirty="0"/>
              <a:t>We can allocate the memory we use, and deallocate/free it when we’re done in a dynamic fashion</a:t>
            </a:r>
          </a:p>
          <a:p>
            <a:r>
              <a:rPr lang="en-US" sz="1800" dirty="0"/>
              <a:t>Such </a:t>
            </a:r>
            <a:r>
              <a:rPr lang="en-US" sz="1800" dirty="0">
                <a:solidFill>
                  <a:srgbClr val="00B050"/>
                </a:solidFill>
              </a:rPr>
              <a:t>dynamic memory allocation</a:t>
            </a:r>
            <a:r>
              <a:rPr lang="en-US" sz="1800" dirty="0"/>
              <a:t> allows a C program to request more memory as it’s running, and a pointer variable stores the address of the dynamically allocated space.</a:t>
            </a:r>
          </a:p>
          <a:p>
            <a:r>
              <a:rPr lang="en-US" sz="1800" dirty="0"/>
              <a:t>Dynamic memory allocation grants flexibility to programs that:</a:t>
            </a:r>
          </a:p>
          <a:p>
            <a:pPr lvl="1"/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Do not know the size of arrays or other data structures until runtime</a:t>
            </a:r>
          </a:p>
          <a:p>
            <a:pPr lvl="1"/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Need to allow for a variety of input sizes (not just up to some fixed capacity, efficient memory usage)</a:t>
            </a:r>
          </a:p>
          <a:p>
            <a:pPr lvl="1"/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Grow or shrink the sizes of the memory allocated as the program runs</a:t>
            </a:r>
            <a:endParaRPr lang="en-US" sz="1800" dirty="0"/>
          </a:p>
          <a:p>
            <a:r>
              <a:rPr lang="en-US" sz="1800" dirty="0"/>
              <a:t>Dynamic memory allocation is flexible, but mistakes can cause:</a:t>
            </a:r>
          </a:p>
          <a:p>
            <a:pPr lvl="1"/>
            <a:r>
              <a:rPr lang="en-US" sz="1600" dirty="0"/>
              <a:t>Memory leaks</a:t>
            </a:r>
          </a:p>
          <a:p>
            <a:pPr lvl="1"/>
            <a:r>
              <a:rPr lang="en-US" sz="1600" dirty="0"/>
              <a:t>Crashes</a:t>
            </a:r>
          </a:p>
          <a:p>
            <a:pPr lvl="1"/>
            <a:r>
              <a:rPr lang="en-US" sz="1600" dirty="0"/>
              <a:t>Heap corruption</a:t>
            </a:r>
          </a:p>
          <a:p>
            <a:pPr lvl="1"/>
            <a:r>
              <a:rPr lang="en-US" sz="1600" dirty="0"/>
              <a:t>Other undefined behaviors</a:t>
            </a:r>
          </a:p>
          <a:p>
            <a:pPr lvl="1"/>
            <a:endParaRPr lang="en-US" sz="1600" dirty="0">
              <a:solidFill>
                <a:srgbClr val="333333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7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D757-186F-C0DF-DE9F-304CD237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CD9E7-3AFA-B6B4-3695-86CD6502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0652" cy="4351338"/>
          </a:xfrm>
        </p:spPr>
        <p:txBody>
          <a:bodyPr>
            <a:normAutofit/>
          </a:bodyPr>
          <a:lstStyle/>
          <a:p>
            <a:r>
              <a:rPr lang="en-US" dirty="0"/>
              <a:t>C provides functions in the standard C library </a:t>
            </a:r>
            <a:r>
              <a:rPr lang="en-US" dirty="0" err="1">
                <a:solidFill>
                  <a:srgbClr val="00B050"/>
                </a:solidFill>
              </a:rPr>
              <a:t>stdlib</a:t>
            </a:r>
            <a:r>
              <a:rPr lang="en-US" dirty="0"/>
              <a:t> to </a:t>
            </a:r>
            <a:r>
              <a:rPr lang="en-US" u="sng" dirty="0"/>
              <a:t>allocate</a:t>
            </a:r>
            <a:r>
              <a:rPr lang="en-US" dirty="0"/>
              <a:t> and </a:t>
            </a:r>
            <a:r>
              <a:rPr lang="en-US" u="sng" dirty="0"/>
              <a:t>deallocate</a:t>
            </a:r>
            <a:r>
              <a:rPr lang="en-US" dirty="0"/>
              <a:t> memory</a:t>
            </a:r>
          </a:p>
          <a:p>
            <a:endParaRPr lang="en-US" dirty="0"/>
          </a:p>
          <a:p>
            <a:r>
              <a:rPr lang="en-US" dirty="0"/>
              <a:t>Example on the right shows</a:t>
            </a:r>
          </a:p>
          <a:p>
            <a:pPr lvl="1"/>
            <a:r>
              <a:rPr lang="en-US" dirty="0"/>
              <a:t>A local pointer </a:t>
            </a:r>
            <a:r>
              <a:rPr lang="en-US" dirty="0" err="1"/>
              <a:t>ptr</a:t>
            </a:r>
            <a:endParaRPr lang="en-US" dirty="0"/>
          </a:p>
          <a:p>
            <a:pPr lvl="1"/>
            <a:r>
              <a:rPr lang="en-US" dirty="0" err="1"/>
              <a:t>ptr</a:t>
            </a:r>
            <a:r>
              <a:rPr lang="en-US" dirty="0"/>
              <a:t> stores address of a block of allocated memory in the heap segment</a:t>
            </a:r>
          </a:p>
          <a:p>
            <a:pPr lvl="1"/>
            <a:r>
              <a:rPr lang="en-US" dirty="0"/>
              <a:t>Actual value stored in the heap segment is integer 6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A682CF-BF2B-4353-020D-70661F4A96EE}"/>
              </a:ext>
            </a:extLst>
          </p:cNvPr>
          <p:cNvGrpSpPr/>
          <p:nvPr/>
        </p:nvGrpSpPr>
        <p:grpSpPr>
          <a:xfrm>
            <a:off x="7615859" y="1825625"/>
            <a:ext cx="3510401" cy="4580755"/>
            <a:chOff x="8082998" y="1825625"/>
            <a:chExt cx="3510401" cy="45807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561AB7-4A7E-1C29-8A2D-76CF10F9E6DA}"/>
                </a:ext>
              </a:extLst>
            </p:cNvPr>
            <p:cNvSpPr txBox="1"/>
            <p:nvPr/>
          </p:nvSpPr>
          <p:spPr>
            <a:xfrm>
              <a:off x="8684505" y="6028970"/>
              <a:ext cx="2446486" cy="377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Image source: </a:t>
              </a:r>
              <a:r>
                <a:rPr lang="en-US" sz="10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Suzanne J. Matthews, Tia Newhall, Kevin C. Webb, </a:t>
              </a:r>
              <a:r>
                <a:rPr lang="en-US" sz="1000" dirty="0"/>
                <a:t>”Dive into Systems”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EC50F7-1A89-DA6E-522F-599DF39C0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2998" y="1825625"/>
              <a:ext cx="3510401" cy="4107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33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13447</TotalTime>
  <Words>2614</Words>
  <Application>Microsoft Office PowerPoint</Application>
  <PresentationFormat>Widescreen</PresentationFormat>
  <Paragraphs>283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urw-din</vt:lpstr>
      <vt:lpstr>Arial</vt:lpstr>
      <vt:lpstr>Calibri</vt:lpstr>
      <vt:lpstr>Calibri Light</vt:lpstr>
      <vt:lpstr>Roboto</vt:lpstr>
      <vt:lpstr>Office Theme</vt:lpstr>
      <vt:lpstr>CSE 2451 Manual Memory Management </vt:lpstr>
      <vt:lpstr>Overview </vt:lpstr>
      <vt:lpstr>sizeof operator</vt:lpstr>
      <vt:lpstr>sizeof operator - example</vt:lpstr>
      <vt:lpstr>sizeof operator - example</vt:lpstr>
      <vt:lpstr>C program’s address space</vt:lpstr>
      <vt:lpstr>C program’s address space</vt:lpstr>
      <vt:lpstr>Dynamic Memory Allocation</vt:lpstr>
      <vt:lpstr>Dynamic Memory Allocation</vt:lpstr>
      <vt:lpstr>Dynamic Memory Allocation</vt:lpstr>
      <vt:lpstr>Dynamic Memory Allocation – malloc()</vt:lpstr>
      <vt:lpstr>Dynamic Memory Allocation – calloc()</vt:lpstr>
      <vt:lpstr>Dynamic Memory Allocation – realloc()</vt:lpstr>
      <vt:lpstr>Dynamic Memory Allocation – coding conventions</vt:lpstr>
      <vt:lpstr>Dynamic Memory Allocation – coding conventions</vt:lpstr>
      <vt:lpstr>Dynamic Memory Allocation – coding conventions</vt:lpstr>
      <vt:lpstr>Dynamic Memory Allocation – examples</vt:lpstr>
      <vt:lpstr>Dynamic Memory Allocation – multi-dimensional Arrays</vt:lpstr>
      <vt:lpstr>Dynamic Memory Allocation – multi-dimensional Arrays</vt:lpstr>
      <vt:lpstr>Dynamic Memory Allocation – multi-dimensional Arrays</vt:lpstr>
      <vt:lpstr>Dynamic Memory Allocation – multi-dimensional Arrays</vt:lpstr>
      <vt:lpstr>Dynamic Memory Allocation – multi-dimensional Arrays</vt:lpstr>
      <vt:lpstr>Memory leak </vt:lpstr>
      <vt:lpstr>Memory leak - example</vt:lpstr>
      <vt:lpstr>Valgrind Memcheck</vt:lpstr>
      <vt:lpstr>Valgrind Memcheck</vt:lpstr>
      <vt:lpstr>Valgrind Memcheck – example </vt:lpstr>
      <vt:lpstr>Valgrind Memcheck – 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Liang Tong</cp:lastModifiedBy>
  <cp:revision>1127</cp:revision>
  <dcterms:created xsi:type="dcterms:W3CDTF">2022-08-14T18:29:45Z</dcterms:created>
  <dcterms:modified xsi:type="dcterms:W3CDTF">2022-10-23T00:25:29Z</dcterms:modified>
</cp:coreProperties>
</file>