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82134" autoAdjust="0"/>
  </p:normalViewPr>
  <p:slideViewPr>
    <p:cSldViewPr snapToGrid="0">
      <p:cViewPr varScale="1">
        <p:scale>
          <a:sx n="110" d="100"/>
          <a:sy n="110" d="100"/>
        </p:scale>
        <p:origin x="163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2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2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28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1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name space</a:t>
            </a:r>
          </a:p>
          <a:p>
            <a:r>
              <a:rPr lang="en-US" dirty="0"/>
              <a:t>Tag names</a:t>
            </a:r>
          </a:p>
          <a:p>
            <a:r>
              <a:rPr lang="en-US" dirty="0"/>
              <a:t>Member names</a:t>
            </a:r>
          </a:p>
          <a:p>
            <a:r>
              <a:rPr lang="en-US" dirty="0"/>
              <a:t>Ordinary names: function names, object names, typedef names, enumeration constant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b.org/esr/structure-pack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struct union enum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87F2-40EA-092D-1843-D55BD03A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38BF-86D3-7EE1-2E25-563B46A82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4705515"/>
          </a:xfrm>
        </p:spPr>
        <p:txBody>
          <a:bodyPr>
            <a:normAutofit/>
          </a:bodyPr>
          <a:lstStyle/>
          <a:p>
            <a:r>
              <a:rPr lang="en-US" sz="1800" dirty="0"/>
              <a:t>A struct can have other struct object as its members</a:t>
            </a:r>
          </a:p>
          <a:p>
            <a:r>
              <a:rPr lang="en-US" sz="1800" dirty="0"/>
              <a:t>A struct can </a:t>
            </a:r>
            <a:r>
              <a:rPr lang="en-US" sz="1800" b="1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have a member of its own type</a:t>
            </a:r>
          </a:p>
          <a:p>
            <a:r>
              <a:rPr lang="en-US" sz="1800" dirty="0"/>
              <a:t>A struct can </a:t>
            </a:r>
            <a:r>
              <a:rPr lang="en-US" sz="1800" b="1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have another struct as its member, if the other struct </a:t>
            </a:r>
            <a:r>
              <a:rPr lang="en-US" sz="1800" dirty="0">
                <a:solidFill>
                  <a:srgbClr val="FF0000"/>
                </a:solidFill>
              </a:rPr>
              <a:t>has a flexible array member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C7A08F-DCEE-FB63-7E1C-E4226DE6B112}"/>
              </a:ext>
            </a:extLst>
          </p:cNvPr>
          <p:cNvGrpSpPr/>
          <p:nvPr/>
        </p:nvGrpSpPr>
        <p:grpSpPr>
          <a:xfrm>
            <a:off x="627374" y="2699175"/>
            <a:ext cx="4940866" cy="4005036"/>
            <a:chOff x="1087892" y="2384880"/>
            <a:chExt cx="4940866" cy="40050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E89408-48D3-1F0E-41F8-14F33DCFD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892" y="2384880"/>
              <a:ext cx="4940866" cy="4005036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2C601E-9A44-E621-ABE9-C0BD1970A091}"/>
                </a:ext>
              </a:extLst>
            </p:cNvPr>
            <p:cNvSpPr/>
            <p:nvPr/>
          </p:nvSpPr>
          <p:spPr>
            <a:xfrm>
              <a:off x="1087892" y="2384881"/>
              <a:ext cx="1747837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CE5DF8-6279-CDCE-64C2-C8B71BCD6502}"/>
                </a:ext>
              </a:extLst>
            </p:cNvPr>
            <p:cNvSpPr/>
            <p:nvPr/>
          </p:nvSpPr>
          <p:spPr>
            <a:xfrm>
              <a:off x="1528763" y="5726795"/>
              <a:ext cx="2531608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4C2ED5-422A-1B42-1300-48B14EFE11A3}"/>
              </a:ext>
            </a:extLst>
          </p:cNvPr>
          <p:cNvGrpSpPr/>
          <p:nvPr/>
        </p:nvGrpSpPr>
        <p:grpSpPr>
          <a:xfrm>
            <a:off x="5954332" y="2694123"/>
            <a:ext cx="5705588" cy="4005036"/>
            <a:chOff x="5954332" y="2405088"/>
            <a:chExt cx="5705588" cy="40050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2EB4E-987B-2F83-88A3-FB5251FEF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4333" y="2405088"/>
              <a:ext cx="5705587" cy="400503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897DFEF-496E-8C1D-8317-B3C5BE2D2327}"/>
                </a:ext>
              </a:extLst>
            </p:cNvPr>
            <p:cNvSpPr/>
            <p:nvPr/>
          </p:nvSpPr>
          <p:spPr>
            <a:xfrm>
              <a:off x="5954332" y="5459884"/>
              <a:ext cx="5341791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6AE612-0021-DFFF-4ABA-9477BE6064F0}"/>
                </a:ext>
              </a:extLst>
            </p:cNvPr>
            <p:cNvSpPr/>
            <p:nvPr/>
          </p:nvSpPr>
          <p:spPr>
            <a:xfrm>
              <a:off x="9745180" y="6110166"/>
              <a:ext cx="1662299" cy="29995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6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051-DB20-9F60-C288-B522B90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simple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2EB4-D2EC-275A-8C41-A6054E01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assignment operator is allowed between objects of the </a:t>
            </a:r>
            <a:r>
              <a:rPr lang="en-US" sz="2400" dirty="0">
                <a:solidFill>
                  <a:srgbClr val="FF0000"/>
                </a:solidFill>
              </a:rPr>
              <a:t>same</a:t>
            </a:r>
            <a:r>
              <a:rPr lang="en-US" sz="2400" dirty="0"/>
              <a:t> struct type</a:t>
            </a:r>
          </a:p>
          <a:p>
            <a:r>
              <a:rPr lang="en-US" sz="2400" dirty="0"/>
              <a:t>This can be thought as memcpy between two objects of the same struct type</a:t>
            </a:r>
          </a:p>
          <a:p>
            <a:r>
              <a:rPr lang="en-US" sz="2400" dirty="0"/>
              <a:t>Note, this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a deep copy, i.e., two objects’ pointer members will point to the same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A1250-6E61-4A10-08CB-D93493F8E349}"/>
              </a:ext>
            </a:extLst>
          </p:cNvPr>
          <p:cNvSpPr txBox="1"/>
          <p:nvPr/>
        </p:nvSpPr>
        <p:spPr>
          <a:xfrm>
            <a:off x="209277" y="5695629"/>
            <a:ext cx="2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named struct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tmp</a:t>
            </a:r>
            <a:r>
              <a:rPr lang="en-US" dirty="0">
                <a:sym typeface="Wingdings" panose="05000000000000000000" pitchFamily="2" charset="2"/>
              </a:rPr>
              <a:t>, and 3 objects of such struct type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08C458-5612-CA99-A569-B788087DEC8A}"/>
              </a:ext>
            </a:extLst>
          </p:cNvPr>
          <p:cNvGrpSpPr/>
          <p:nvPr/>
        </p:nvGrpSpPr>
        <p:grpSpPr>
          <a:xfrm>
            <a:off x="2292707" y="3689149"/>
            <a:ext cx="2301788" cy="1600526"/>
            <a:chOff x="4355312" y="3429000"/>
            <a:chExt cx="2830483" cy="196814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A75C2D-BA4C-C4EE-BDC8-E72E59D1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312" y="3429000"/>
              <a:ext cx="2830483" cy="1968149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EF92684-CDD5-FC8C-4929-7DFB798754DB}"/>
                </a:ext>
              </a:extLst>
            </p:cNvPr>
            <p:cNvSpPr/>
            <p:nvPr/>
          </p:nvSpPr>
          <p:spPr>
            <a:xfrm>
              <a:off x="4375992" y="5066043"/>
              <a:ext cx="1978517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2CC666-F6D5-B731-9FD2-D4D73FC23AC3}"/>
              </a:ext>
            </a:extLst>
          </p:cNvPr>
          <p:cNvGrpSpPr/>
          <p:nvPr/>
        </p:nvGrpSpPr>
        <p:grpSpPr>
          <a:xfrm>
            <a:off x="4943979" y="3689150"/>
            <a:ext cx="2104521" cy="1600526"/>
            <a:chOff x="7601845" y="3608318"/>
            <a:chExt cx="2587906" cy="19681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6BECC3-496D-20D5-E57D-2EEB63C9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1845" y="3608318"/>
              <a:ext cx="2587906" cy="196814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EB28097-0753-904F-FB5E-BA09F63AE001}"/>
                </a:ext>
              </a:extLst>
            </p:cNvPr>
            <p:cNvSpPr/>
            <p:nvPr/>
          </p:nvSpPr>
          <p:spPr>
            <a:xfrm>
              <a:off x="7906539" y="5202280"/>
              <a:ext cx="1813381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147745-47AF-270B-C924-FC5E868A9150}"/>
              </a:ext>
            </a:extLst>
          </p:cNvPr>
          <p:cNvSpPr txBox="1"/>
          <p:nvPr/>
        </p:nvSpPr>
        <p:spPr>
          <a:xfrm>
            <a:off x="4757237" y="5715298"/>
            <a:ext cx="2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named struct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tmp</a:t>
            </a:r>
            <a:r>
              <a:rPr lang="en-US" dirty="0">
                <a:sym typeface="Wingdings" panose="05000000000000000000" pitchFamily="2" charset="2"/>
              </a:rPr>
              <a:t>, and 2 objects of such struct type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D8409-D83A-3C58-2784-74FD60D6EC32}"/>
              </a:ext>
            </a:extLst>
          </p:cNvPr>
          <p:cNvGrpSpPr/>
          <p:nvPr/>
        </p:nvGrpSpPr>
        <p:grpSpPr>
          <a:xfrm>
            <a:off x="205278" y="3692445"/>
            <a:ext cx="1737945" cy="1600526"/>
            <a:chOff x="727399" y="3689148"/>
            <a:chExt cx="2156938" cy="198638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98150D-1EAF-A424-9B49-A6B81F5A9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399" y="3689148"/>
              <a:ext cx="2156938" cy="1986389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73C40C8-0EF5-AFD5-0550-8CAE9B8CE2C4}"/>
                </a:ext>
              </a:extLst>
            </p:cNvPr>
            <p:cNvSpPr/>
            <p:nvPr/>
          </p:nvSpPr>
          <p:spPr>
            <a:xfrm>
              <a:off x="926501" y="5271375"/>
              <a:ext cx="1200364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2E6E14F-A04A-B2AD-8357-407F0139D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983" y="3687212"/>
            <a:ext cx="4630671" cy="159819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75EB9-BB7C-20BA-6897-B00129BD2492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1074251" y="5292971"/>
            <a:ext cx="473789" cy="40265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F12D58-5150-7AE6-74D7-C4BDC5126ED6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996240" y="5289676"/>
            <a:ext cx="99760" cy="42562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36319E-F47F-B04C-4DB1-713B6146F873}"/>
              </a:ext>
            </a:extLst>
          </p:cNvPr>
          <p:cNvSpPr/>
          <p:nvPr/>
        </p:nvSpPr>
        <p:spPr>
          <a:xfrm>
            <a:off x="7434762" y="3718793"/>
            <a:ext cx="4072805" cy="31067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E0F77D2-38F0-B320-B4B5-9966A6074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228" y="5604844"/>
            <a:ext cx="2105025" cy="11049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CA815B-F7FC-734A-3977-469E86E1CBC0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 flipH="1">
            <a:off x="9712741" y="5285408"/>
            <a:ext cx="578" cy="319436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737E0B-F5B2-409F-9336-7C387827C7E0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 flipV="1">
            <a:off x="7048500" y="4486310"/>
            <a:ext cx="349483" cy="3103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79A12A-963C-0BA4-51B1-E39BCDECC7B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594495" y="4489412"/>
            <a:ext cx="349484" cy="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1E1A61-FA45-F2DE-B83D-020AD10C6490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1943223" y="4489412"/>
            <a:ext cx="349484" cy="3296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62C2-DFA5-0D1D-64CD-A5C8679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 – pointer to struct and dynamic memory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A560-9D9C-C006-B58D-DF92413C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struct: access struct object’s member via pointer-to operator (“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”)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Dynamic memory allocation for struct type with </a:t>
            </a:r>
            <a:r>
              <a:rPr lang="en-US" sz="2000" dirty="0">
                <a:solidFill>
                  <a:srgbClr val="FF0000"/>
                </a:solidFill>
              </a:rPr>
              <a:t>no flexible array member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0AD93-072A-74D3-F0C1-8F7968737E31}"/>
              </a:ext>
            </a:extLst>
          </p:cNvPr>
          <p:cNvGrpSpPr/>
          <p:nvPr/>
        </p:nvGrpSpPr>
        <p:grpSpPr>
          <a:xfrm>
            <a:off x="1143431" y="2258674"/>
            <a:ext cx="9905137" cy="1742620"/>
            <a:chOff x="1110466" y="2341383"/>
            <a:chExt cx="9905137" cy="17426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DE4B8A-1200-994E-730C-7D574F15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466" y="2341383"/>
              <a:ext cx="4514635" cy="17426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545585-3F3B-47B1-E80C-05CF73D00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298" y="2341383"/>
              <a:ext cx="5052305" cy="1716909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50C69E-EE90-FA89-A3D9-59C5549533A7}"/>
              </a:ext>
            </a:extLst>
          </p:cNvPr>
          <p:cNvSpPr/>
          <p:nvPr/>
        </p:nvSpPr>
        <p:spPr>
          <a:xfrm>
            <a:off x="6096000" y="2774022"/>
            <a:ext cx="1023992" cy="3431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17AAB-7D2D-50BB-853F-80E1D522A863}"/>
              </a:ext>
            </a:extLst>
          </p:cNvPr>
          <p:cNvGrpSpPr/>
          <p:nvPr/>
        </p:nvGrpSpPr>
        <p:grpSpPr>
          <a:xfrm>
            <a:off x="3349544" y="4852078"/>
            <a:ext cx="5293438" cy="1562247"/>
            <a:chOff x="3349544" y="4852078"/>
            <a:chExt cx="5293438" cy="15622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980480-EAAF-8DB1-FF66-44C5BEEB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9544" y="4852078"/>
              <a:ext cx="5293438" cy="1562247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7ECD181-D2AF-187E-8DA9-831E9063D07B}"/>
                </a:ext>
              </a:extLst>
            </p:cNvPr>
            <p:cNvSpPr/>
            <p:nvPr/>
          </p:nvSpPr>
          <p:spPr>
            <a:xfrm>
              <a:off x="6387101" y="5155914"/>
              <a:ext cx="2006886" cy="343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A557E5-1D68-E828-4674-2DE923801F48}"/>
              </a:ext>
            </a:extLst>
          </p:cNvPr>
          <p:cNvSpPr/>
          <p:nvPr/>
        </p:nvSpPr>
        <p:spPr>
          <a:xfrm>
            <a:off x="1779142" y="3632477"/>
            <a:ext cx="368157" cy="3431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2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E0DB-860A-B754-FB37-122D178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</a:t>
            </a:r>
            <a:r>
              <a:rPr lang="en-US" altLang="zh-CN" dirty="0"/>
              <a:t>flexible array </a:t>
            </a:r>
            <a:r>
              <a:rPr lang="en-US" dirty="0"/>
              <a:t>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9AEA-C919-F172-F57C-6D135028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a struct defines at least one named member, it is allowed to additionally declare its </a:t>
            </a:r>
            <a:r>
              <a:rPr lang="en-US" sz="1800" dirty="0">
                <a:solidFill>
                  <a:srgbClr val="00B050"/>
                </a:solidFill>
              </a:rPr>
              <a:t>last member</a:t>
            </a:r>
            <a:r>
              <a:rPr lang="en-US" sz="1800" dirty="0"/>
              <a:t> with </a:t>
            </a:r>
            <a:r>
              <a:rPr lang="en-US" sz="1800" dirty="0">
                <a:solidFill>
                  <a:srgbClr val="00B050"/>
                </a:solidFill>
              </a:rPr>
              <a:t>incomplete array type </a:t>
            </a:r>
            <a:r>
              <a:rPr lang="en-US" sz="1800" dirty="0"/>
              <a:t>(flexible array)</a:t>
            </a:r>
          </a:p>
          <a:p>
            <a:r>
              <a:rPr lang="en-US" sz="1800" dirty="0"/>
              <a:t>When an element of the flexible array is accessed, then the struct behaves as if the array member had the </a:t>
            </a:r>
            <a:r>
              <a:rPr lang="en-US" sz="1800" dirty="0">
                <a:solidFill>
                  <a:srgbClr val="00B050"/>
                </a:solidFill>
              </a:rPr>
              <a:t>longest size</a:t>
            </a:r>
            <a:r>
              <a:rPr lang="en-US" sz="1800" dirty="0"/>
              <a:t> fitting in the memory allocated for this object (memory of such a struct can be dynamically allocated)</a:t>
            </a:r>
          </a:p>
          <a:p>
            <a:r>
              <a:rPr lang="en-US" sz="1800" dirty="0"/>
              <a:t>If no additional storage was allocated, the flexible array behaves as if an array with 1 element, except that the behavior is </a:t>
            </a:r>
            <a:r>
              <a:rPr lang="en-US" sz="1800" dirty="0">
                <a:solidFill>
                  <a:srgbClr val="FF0000"/>
                </a:solidFill>
              </a:rPr>
              <a:t>undefined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if that element is accessed</a:t>
            </a:r>
          </a:p>
          <a:p>
            <a:r>
              <a:rPr lang="en-US" sz="1800" dirty="0"/>
              <a:t>sizeof operator </a:t>
            </a:r>
            <a:r>
              <a:rPr lang="en-US" sz="1800" dirty="0">
                <a:solidFill>
                  <a:srgbClr val="FF0000"/>
                </a:solidFill>
              </a:rPr>
              <a:t>ignores</a:t>
            </a:r>
            <a:r>
              <a:rPr lang="en-US" sz="1800" dirty="0"/>
              <a:t> the flexible array member (</a:t>
            </a:r>
            <a:r>
              <a:rPr lang="en-US" sz="1800" dirty="0" err="1"/>
              <a:t>e.g</a:t>
            </a:r>
            <a:r>
              <a:rPr lang="en-US" sz="1800" dirty="0"/>
              <a:t>, sizeof(struct foo) = sizeof(int) = 4 bytes)</a:t>
            </a:r>
          </a:p>
          <a:p>
            <a:endParaRPr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DD3B45-B5F6-417A-63A1-B01B6E5E57EA}"/>
              </a:ext>
            </a:extLst>
          </p:cNvPr>
          <p:cNvGrpSpPr/>
          <p:nvPr/>
        </p:nvGrpSpPr>
        <p:grpSpPr>
          <a:xfrm>
            <a:off x="3080749" y="4530461"/>
            <a:ext cx="5919413" cy="1461880"/>
            <a:chOff x="1991688" y="4628065"/>
            <a:chExt cx="7291013" cy="18006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187621-D3D1-73BD-30A8-697D174C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1688" y="4628065"/>
              <a:ext cx="7291013" cy="180061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70A8C5E-F302-7C75-6E40-C1FCAD66C632}"/>
                </a:ext>
              </a:extLst>
            </p:cNvPr>
            <p:cNvSpPr/>
            <p:nvPr/>
          </p:nvSpPr>
          <p:spPr>
            <a:xfrm>
              <a:off x="4092538" y="4947006"/>
              <a:ext cx="1440095" cy="343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8BEAC6-0501-D478-2059-A8E1467A4924}"/>
              </a:ext>
            </a:extLst>
          </p:cNvPr>
          <p:cNvSpPr txBox="1"/>
          <p:nvPr/>
        </p:nvSpPr>
        <p:spPr>
          <a:xfrm>
            <a:off x="1126840" y="4530461"/>
            <a:ext cx="130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array as last member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C052AE8-2300-B429-AAF8-F9AB3F84B126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16200000" flipV="1">
            <a:off x="3445642" y="2864069"/>
            <a:ext cx="258941" cy="3591725"/>
          </a:xfrm>
          <a:prstGeom prst="curvedConnector3">
            <a:avLst>
              <a:gd name="adj1" fmla="val 188283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AE3663-D9B9-0959-8F01-AE85E7A8F08A}"/>
              </a:ext>
            </a:extLst>
          </p:cNvPr>
          <p:cNvSpPr/>
          <p:nvPr/>
        </p:nvSpPr>
        <p:spPr>
          <a:xfrm>
            <a:off x="5250093" y="5727842"/>
            <a:ext cx="1602769" cy="26449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0951F-1296-E3EA-B87C-2EF013607AB7}"/>
              </a:ext>
            </a:extLst>
          </p:cNvPr>
          <p:cNvSpPr txBox="1"/>
          <p:nvPr/>
        </p:nvSpPr>
        <p:spPr>
          <a:xfrm>
            <a:off x="1126840" y="6132101"/>
            <a:ext cx="523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sizeof ignores flexible array, and return the size of the struct type as if flexible array doesn’t exist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33A65AF-DF53-400C-CF58-9A8966C8DAE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4827040" y="4907663"/>
            <a:ext cx="139760" cy="2309116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C47105-7C5C-AE0B-5F73-B1BDDBFAACA6}"/>
              </a:ext>
            </a:extLst>
          </p:cNvPr>
          <p:cNvSpPr/>
          <p:nvPr/>
        </p:nvSpPr>
        <p:spPr>
          <a:xfrm>
            <a:off x="7099869" y="5727841"/>
            <a:ext cx="1602769" cy="26449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73BA52-B321-4DC2-E9E6-FCF2A7DBAFCB}"/>
              </a:ext>
            </a:extLst>
          </p:cNvPr>
          <p:cNvSpPr txBox="1"/>
          <p:nvPr/>
        </p:nvSpPr>
        <p:spPr>
          <a:xfrm>
            <a:off x="9447088" y="4530461"/>
            <a:ext cx="237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extra number of bytes are assigned to fit the flexible array with longest possible size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B8A7385-F2B3-DF8B-A8E0-D7B33612DD73}"/>
              </a:ext>
            </a:extLst>
          </p:cNvPr>
          <p:cNvCxnSpPr>
            <a:cxnSpLocks/>
            <a:stCxn id="26" idx="2"/>
            <a:endCxn id="27" idx="2"/>
          </p:cNvCxnSpPr>
          <p:nvPr/>
        </p:nvCxnSpPr>
        <p:spPr>
          <a:xfrm rot="16200000" flipH="1">
            <a:off x="9258950" y="4634643"/>
            <a:ext cx="15449" cy="2730841"/>
          </a:xfrm>
          <a:prstGeom prst="curvedConnector3">
            <a:avLst>
              <a:gd name="adj1" fmla="val 1579707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F5B3B3-7FB9-E6C5-4EF0-89D3B5460716}"/>
              </a:ext>
            </a:extLst>
          </p:cNvPr>
          <p:cNvSpPr txBox="1"/>
          <p:nvPr/>
        </p:nvSpPr>
        <p:spPr>
          <a:xfrm>
            <a:off x="7938040" y="501373"/>
            <a:ext cx="41698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struct with flexible array member: </a:t>
            </a:r>
          </a:p>
          <a:p>
            <a:pPr marL="342900" indent="-342900">
              <a:buAutoNum type="arabicParenBoth"/>
            </a:pPr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element of an array</a:t>
            </a:r>
          </a:p>
          <a:p>
            <a:pPr marL="342900" indent="-342900">
              <a:buAutoNum type="arabicParenBoth"/>
            </a:pPr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a member of other structs</a:t>
            </a:r>
          </a:p>
        </p:txBody>
      </p:sp>
    </p:spTree>
    <p:extLst>
      <p:ext uri="{BB962C8B-B14F-4D97-AF65-F5344CB8AC3E}">
        <p14:creationId xmlns:p14="http://schemas.microsoft.com/office/powerpoint/2010/main" val="111480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C8D5-B550-F739-B585-3B92C37C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-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DB95-C7C5-92D0-5926-78857BA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Recall we can define an alias for existing types with typedef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use typedef to simplify the declaration of struct objects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63331F-9D01-1C92-9219-192FC8C2FAF3}"/>
              </a:ext>
            </a:extLst>
          </p:cNvPr>
          <p:cNvGrpSpPr/>
          <p:nvPr/>
        </p:nvGrpSpPr>
        <p:grpSpPr>
          <a:xfrm>
            <a:off x="1071614" y="2346940"/>
            <a:ext cx="10048769" cy="1178523"/>
            <a:chOff x="1853843" y="2357214"/>
            <a:chExt cx="10048769" cy="11785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53410C-CECE-9E21-440D-40FF8E63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3843" y="2357214"/>
              <a:ext cx="5761662" cy="117852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E17701-808D-0644-B9C5-369F6C8C7855}"/>
                </a:ext>
              </a:extLst>
            </p:cNvPr>
            <p:cNvSpPr/>
            <p:nvPr/>
          </p:nvSpPr>
          <p:spPr>
            <a:xfrm>
              <a:off x="7710755" y="2357214"/>
              <a:ext cx="3113070" cy="549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normal case: </a:t>
              </a:r>
            </a:p>
            <a:p>
              <a:pPr algn="ctr"/>
              <a:r>
                <a:rPr lang="en-US" dirty="0"/>
                <a:t>type keyword + variable name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2EDB9-394A-FF4E-F135-90BF8A536DC7}"/>
                </a:ext>
              </a:extLst>
            </p:cNvPr>
            <p:cNvSpPr/>
            <p:nvPr/>
          </p:nvSpPr>
          <p:spPr>
            <a:xfrm>
              <a:off x="7710756" y="2985989"/>
              <a:ext cx="4191856" cy="549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special case: </a:t>
              </a:r>
            </a:p>
            <a:p>
              <a:pPr algn="ctr"/>
              <a:r>
                <a:rPr lang="en-US" dirty="0"/>
                <a:t>type keyword wraps around variable name 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7A0B80-D5EC-CF22-DBA2-F2A89432A655}"/>
              </a:ext>
            </a:extLst>
          </p:cNvPr>
          <p:cNvSpPr/>
          <p:nvPr/>
        </p:nvSpPr>
        <p:spPr>
          <a:xfrm>
            <a:off x="1936679" y="2621814"/>
            <a:ext cx="1356188" cy="2748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9A9FDF-1BD8-05E5-96E5-0635F7C30D76}"/>
              </a:ext>
            </a:extLst>
          </p:cNvPr>
          <p:cNvSpPr/>
          <p:nvPr/>
        </p:nvSpPr>
        <p:spPr>
          <a:xfrm>
            <a:off x="3352801" y="2623295"/>
            <a:ext cx="327539" cy="27487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921ED3-FC5E-EDC4-18C6-2CCE94E76EEF}"/>
              </a:ext>
            </a:extLst>
          </p:cNvPr>
          <p:cNvGrpSpPr/>
          <p:nvPr/>
        </p:nvGrpSpPr>
        <p:grpSpPr>
          <a:xfrm>
            <a:off x="1085499" y="4313425"/>
            <a:ext cx="4862141" cy="2091535"/>
            <a:chOff x="3664929" y="4447604"/>
            <a:chExt cx="4862141" cy="2091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211C58-7922-BD19-82DF-145B63E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4929" y="4447604"/>
              <a:ext cx="4862141" cy="2091535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46D217-6D66-D00E-3351-DC55DB0D73B9}"/>
                </a:ext>
              </a:extLst>
            </p:cNvPr>
            <p:cNvSpPr/>
            <p:nvPr/>
          </p:nvSpPr>
          <p:spPr>
            <a:xfrm>
              <a:off x="4436724" y="5758856"/>
              <a:ext cx="1080498" cy="27487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F0CB19-4156-5356-EBA5-0E04E87C5385}"/>
                </a:ext>
              </a:extLst>
            </p:cNvPr>
            <p:cNvSpPr/>
            <p:nvPr/>
          </p:nvSpPr>
          <p:spPr>
            <a:xfrm>
              <a:off x="5570306" y="5758856"/>
              <a:ext cx="434939" cy="274874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7A0B44A-81AE-B365-2145-814D5A260C8B}"/>
              </a:ext>
            </a:extLst>
          </p:cNvPr>
          <p:cNvSpPr txBox="1"/>
          <p:nvPr/>
        </p:nvSpPr>
        <p:spPr>
          <a:xfrm>
            <a:off x="6314092" y="5992297"/>
            <a:ext cx="46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typedef on nameless struct directly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B1A5DF-C8AF-625B-D044-6FA52030A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091" y="4313424"/>
            <a:ext cx="4792409" cy="14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38A6-402D-4818-23AF-DB3FA6EC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6A48-0F8A-1C38-2ABE-E8DB0F60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607"/>
            <a:ext cx="10515600" cy="4256689"/>
          </a:xfrm>
        </p:spPr>
        <p:txBody>
          <a:bodyPr>
            <a:normAutofit/>
          </a:bodyPr>
          <a:lstStyle/>
          <a:p>
            <a:r>
              <a:rPr lang="en-US" sz="2000" dirty="0"/>
              <a:t>Using standard initializer: values inside {} follow the same order of members defined in the struct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Using designated initializer: using 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  <a:r>
              <a:rPr lang="en-US" sz="2000" dirty="0">
                <a:solidFill>
                  <a:srgbClr val="00B050"/>
                </a:solidFill>
              </a:rPr>
              <a:t>member_name</a:t>
            </a:r>
            <a:r>
              <a:rPr lang="en-US" sz="2000" dirty="0"/>
              <a:t> to specifier which member to initialize (since C99)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All members that are not initialized explicitly are set to zeros</a:t>
            </a:r>
          </a:p>
          <a:p>
            <a:pPr lvl="1"/>
            <a:r>
              <a:rPr lang="en-US" sz="1600" dirty="0"/>
              <a:t>Int: 0, float/double: 0.0, char: ‘\0’, pointer: NULL </a:t>
            </a:r>
          </a:p>
          <a:p>
            <a:pPr lvl="1"/>
            <a:r>
              <a:rPr lang="en-US" sz="1600" dirty="0"/>
              <a:t>array members: set to all zeros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4F3-6899-F96B-608E-9FEDD458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799" y="1690688"/>
            <a:ext cx="5598402" cy="673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34FFA-6D6C-8DA8-553A-4699339F7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356" y="3137120"/>
            <a:ext cx="3331288" cy="62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74511-5990-C81A-836D-76E516C77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04" y="4431103"/>
            <a:ext cx="5737991" cy="6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886-11E6-9380-5D59-1A5066B1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/>
              <a:t>truct </a:t>
            </a:r>
            <a:r>
              <a:rPr lang="en-US" dirty="0"/>
              <a:t>– example – array of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779-A729-CE97-41A0-005B35FE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type consisting of a contiguously allocated non-empty sequence of objects with </a:t>
            </a:r>
            <a:r>
              <a:rPr lang="en-US" dirty="0">
                <a:solidFill>
                  <a:srgbClr val="00B050"/>
                </a:solidFill>
              </a:rPr>
              <a:t>a specific element type</a:t>
            </a:r>
            <a:r>
              <a:rPr lang="en-US" dirty="0"/>
              <a:t> (this can be struct)</a:t>
            </a:r>
          </a:p>
          <a:p>
            <a:r>
              <a:rPr lang="en-US" dirty="0"/>
              <a:t>Array of struct objects: array initialization rules still apply in 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16BD65-7247-1775-AF0A-3322401EF589}"/>
              </a:ext>
            </a:extLst>
          </p:cNvPr>
          <p:cNvGrpSpPr/>
          <p:nvPr/>
        </p:nvGrpSpPr>
        <p:grpSpPr>
          <a:xfrm>
            <a:off x="2528887" y="3429000"/>
            <a:ext cx="6524625" cy="2600325"/>
            <a:chOff x="2528887" y="3429000"/>
            <a:chExt cx="6524625" cy="26003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0890DD-6A41-4147-9556-E016AC7A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8887" y="3429000"/>
              <a:ext cx="6524625" cy="2600325"/>
            </a:xfrm>
            <a:prstGeom prst="rect">
              <a:avLst/>
            </a:prstGeom>
          </p:spPr>
        </p:pic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DBA3C59-6401-9B8A-EAAB-B3420D7D26F3}"/>
                </a:ext>
              </a:extLst>
            </p:cNvPr>
            <p:cNvSpPr/>
            <p:nvPr/>
          </p:nvSpPr>
          <p:spPr>
            <a:xfrm>
              <a:off x="7104994" y="4719145"/>
              <a:ext cx="341585" cy="1310180"/>
            </a:xfrm>
            <a:prstGeom prst="rightBrace">
              <a:avLst>
                <a:gd name="adj1" fmla="val 8333"/>
                <a:gd name="adj2" fmla="val 4844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B163BD-EB83-F8B8-EF8B-EDA49DB4D633}"/>
                </a:ext>
              </a:extLst>
            </p:cNvPr>
            <p:cNvSpPr txBox="1"/>
            <p:nvPr/>
          </p:nvSpPr>
          <p:spPr>
            <a:xfrm>
              <a:off x="7446579" y="5051069"/>
              <a:ext cx="1287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Nested initializers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42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B32-313D-90CC-471A-CFA7EA58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storage layout of its members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73D9C-69EF-AB24-8983-DB75E5DDB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the address of a struct object is the address of its first member</a:t>
                </a:r>
              </a:p>
              <a:p>
                <a:pPr lvl="1"/>
                <a:r>
                  <a:rPr lang="en-US" sz="1800" dirty="0"/>
                  <a:t>A pointer to struct object can be cast to a pointer to its first member and vice versa</a:t>
                </a:r>
              </a:p>
              <a:p>
                <a:r>
                  <a:rPr lang="en-US" sz="2000" dirty="0"/>
                  <a:t>The address of members of a struct object increases in the order of declaration of these members in the struct type’s definition</a:t>
                </a:r>
              </a:p>
              <a:p>
                <a:r>
                  <a:rPr lang="en-US" sz="2000" dirty="0"/>
                  <a:t>The size of a struct object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the sum of sizes of its members</a:t>
                </a:r>
              </a:p>
              <a:p>
                <a:pPr lvl="1"/>
                <a:r>
                  <a:rPr lang="en-US" sz="1600" dirty="0"/>
                  <a:t>There are 0 paddings in between certain members due to the size of the member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73D9C-69EF-AB24-8983-DB75E5DDB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6F06333-6CCF-77AB-2048-BD5B60B0EBB0}"/>
              </a:ext>
            </a:extLst>
          </p:cNvPr>
          <p:cNvGrpSpPr/>
          <p:nvPr/>
        </p:nvGrpSpPr>
        <p:grpSpPr>
          <a:xfrm>
            <a:off x="711583" y="4334567"/>
            <a:ext cx="10768834" cy="2066232"/>
            <a:chOff x="721600" y="3887877"/>
            <a:chExt cx="10768834" cy="20662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673B83-1C1C-DBD3-F343-7933E42D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00" y="3887877"/>
              <a:ext cx="7298039" cy="20662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E9AA0C-DB5F-EFFA-66B3-8C4DCCA5C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8201" y="3887877"/>
              <a:ext cx="3162233" cy="206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093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0B64-7090-C0B2-0338-1C58C181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storage layout of its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7213-A9C6-E611-48A1-40054D9A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Self-alignment of struct</a:t>
            </a:r>
          </a:p>
          <a:p>
            <a:pPr lvl="1"/>
            <a:r>
              <a:rPr lang="en-US" sz="1800" dirty="0"/>
              <a:t>1-byte char members start on any byte address</a:t>
            </a:r>
          </a:p>
          <a:p>
            <a:pPr lvl="1"/>
            <a:r>
              <a:rPr lang="en-US" sz="1800" dirty="0"/>
              <a:t>2-byte shorts must start on an even address</a:t>
            </a:r>
          </a:p>
          <a:p>
            <a:pPr lvl="1"/>
            <a:r>
              <a:rPr lang="en-US" sz="1800" dirty="0"/>
              <a:t>4-byte </a:t>
            </a:r>
            <a:r>
              <a:rPr lang="en-US" sz="1800" dirty="0" err="1"/>
              <a:t>ints</a:t>
            </a:r>
            <a:r>
              <a:rPr lang="en-US" sz="1800" dirty="0"/>
              <a:t> of floats must start on an address divisible by 4</a:t>
            </a:r>
          </a:p>
          <a:p>
            <a:pPr lvl="1"/>
            <a:r>
              <a:rPr lang="en-US" sz="1800" dirty="0"/>
              <a:t>8-byte doubles must start on an address divisible by 8,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2000" dirty="0"/>
              <a:t>Aligning members like this makes access faster</a:t>
            </a:r>
          </a:p>
          <a:p>
            <a:r>
              <a:rPr lang="en-US" sz="2000" dirty="0"/>
              <a:t>For programmers: </a:t>
            </a:r>
            <a:r>
              <a:rPr lang="en-US" sz="2000" dirty="0">
                <a:solidFill>
                  <a:srgbClr val="00B050"/>
                </a:solidFill>
              </a:rPr>
              <a:t>put larger members before smaller ones in struct-declaration-list</a:t>
            </a:r>
          </a:p>
          <a:p>
            <a:r>
              <a:rPr lang="en-US" sz="2000" dirty="0"/>
              <a:t>See “</a:t>
            </a:r>
            <a:r>
              <a:rPr lang="en-US" sz="2000" dirty="0">
                <a:hlinkClick r:id="rId3"/>
              </a:rPr>
              <a:t>The Lost Art of C Structure Packing</a:t>
            </a:r>
            <a:r>
              <a:rPr lang="en-US" sz="2000" dirty="0"/>
              <a:t>” by E. S. Raymond for more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AC900-ABB4-7BA0-25DC-4BAF373B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521" y="4550762"/>
            <a:ext cx="1336769" cy="2078676"/>
          </a:xfrm>
          <a:prstGeom prst="rect">
            <a:avLst/>
          </a:prstGeom>
        </p:spPr>
      </p:pic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5407E412-4B56-4581-D8B1-2AF650ED664F}"/>
              </a:ext>
            </a:extLst>
          </p:cNvPr>
          <p:cNvGrpSpPr/>
          <p:nvPr/>
        </p:nvGrpSpPr>
        <p:grpSpPr>
          <a:xfrm>
            <a:off x="3340521" y="4498217"/>
            <a:ext cx="7967135" cy="2025606"/>
            <a:chOff x="3340521" y="4498217"/>
            <a:chExt cx="7967135" cy="20256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746754-15E9-2A97-42BF-CC48DD118C3B}"/>
                </a:ext>
              </a:extLst>
            </p:cNvPr>
            <p:cNvGrpSpPr/>
            <p:nvPr/>
          </p:nvGrpSpPr>
          <p:grpSpPr>
            <a:xfrm>
              <a:off x="3340521" y="4498217"/>
              <a:ext cx="6948247" cy="1994658"/>
              <a:chOff x="3383422" y="483045"/>
              <a:chExt cx="8226169" cy="2361516"/>
            </a:xfrm>
          </p:grpSpPr>
          <p:sp>
            <p:nvSpPr>
              <p:cNvPr id="7" name="Google Shape;154;p23">
                <a:extLst>
                  <a:ext uri="{FF2B5EF4-FFF2-40B4-BE49-F238E27FC236}">
                    <a16:creationId xmlns:a16="http://schemas.microsoft.com/office/drawing/2014/main" id="{78D3B727-51A7-012E-CF55-A099F6134E35}"/>
                  </a:ext>
                </a:extLst>
              </p:cNvPr>
              <p:cNvSpPr/>
              <p:nvPr/>
            </p:nvSpPr>
            <p:spPr>
              <a:xfrm>
                <a:off x="3383423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55;p23">
                <a:extLst>
                  <a:ext uri="{FF2B5EF4-FFF2-40B4-BE49-F238E27FC236}">
                    <a16:creationId xmlns:a16="http://schemas.microsoft.com/office/drawing/2014/main" id="{348452B6-4626-D5DA-9FEF-C4A57096EAFC}"/>
                  </a:ext>
                </a:extLst>
              </p:cNvPr>
              <p:cNvSpPr/>
              <p:nvPr/>
            </p:nvSpPr>
            <p:spPr>
              <a:xfrm>
                <a:off x="3726180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56;p23">
                <a:extLst>
                  <a:ext uri="{FF2B5EF4-FFF2-40B4-BE49-F238E27FC236}">
                    <a16:creationId xmlns:a16="http://schemas.microsoft.com/office/drawing/2014/main" id="{D190DE31-0B2E-2C23-B331-191316E0AADF}"/>
                  </a:ext>
                </a:extLst>
              </p:cNvPr>
              <p:cNvSpPr/>
              <p:nvPr/>
            </p:nvSpPr>
            <p:spPr>
              <a:xfrm>
                <a:off x="4068937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57;p23">
                <a:extLst>
                  <a:ext uri="{FF2B5EF4-FFF2-40B4-BE49-F238E27FC236}">
                    <a16:creationId xmlns:a16="http://schemas.microsoft.com/office/drawing/2014/main" id="{77EAF96A-E568-302B-027F-B929EA63FB59}"/>
                  </a:ext>
                </a:extLst>
              </p:cNvPr>
              <p:cNvSpPr/>
              <p:nvPr/>
            </p:nvSpPr>
            <p:spPr>
              <a:xfrm>
                <a:off x="4411694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58;p23">
                <a:extLst>
                  <a:ext uri="{FF2B5EF4-FFF2-40B4-BE49-F238E27FC236}">
                    <a16:creationId xmlns:a16="http://schemas.microsoft.com/office/drawing/2014/main" id="{EEEEC84A-923F-04E2-21AB-D7F86A59D8B6}"/>
                  </a:ext>
                </a:extLst>
              </p:cNvPr>
              <p:cNvSpPr/>
              <p:nvPr/>
            </p:nvSpPr>
            <p:spPr>
              <a:xfrm>
                <a:off x="4754451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59;p23">
                <a:extLst>
                  <a:ext uri="{FF2B5EF4-FFF2-40B4-BE49-F238E27FC236}">
                    <a16:creationId xmlns:a16="http://schemas.microsoft.com/office/drawing/2014/main" id="{51C2480B-F990-D6BC-BC5B-5D942A1F5C39}"/>
                  </a:ext>
                </a:extLst>
              </p:cNvPr>
              <p:cNvSpPr/>
              <p:nvPr/>
            </p:nvSpPr>
            <p:spPr>
              <a:xfrm>
                <a:off x="5097208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60;p23">
                <a:extLst>
                  <a:ext uri="{FF2B5EF4-FFF2-40B4-BE49-F238E27FC236}">
                    <a16:creationId xmlns:a16="http://schemas.microsoft.com/office/drawing/2014/main" id="{A6B2BDC1-0C54-73FC-B8D3-617F1B13C4B3}"/>
                  </a:ext>
                </a:extLst>
              </p:cNvPr>
              <p:cNvSpPr/>
              <p:nvPr/>
            </p:nvSpPr>
            <p:spPr>
              <a:xfrm>
                <a:off x="5439965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61;p23">
                <a:extLst>
                  <a:ext uri="{FF2B5EF4-FFF2-40B4-BE49-F238E27FC236}">
                    <a16:creationId xmlns:a16="http://schemas.microsoft.com/office/drawing/2014/main" id="{A2BFDADD-DBE8-29FA-4ED7-617C646B909F}"/>
                  </a:ext>
                </a:extLst>
              </p:cNvPr>
              <p:cNvSpPr/>
              <p:nvPr/>
            </p:nvSpPr>
            <p:spPr>
              <a:xfrm>
                <a:off x="5782722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62;p23">
                <a:extLst>
                  <a:ext uri="{FF2B5EF4-FFF2-40B4-BE49-F238E27FC236}">
                    <a16:creationId xmlns:a16="http://schemas.microsoft.com/office/drawing/2014/main" id="{203CCEC5-ADE5-576F-6E62-7373A8ECB48D}"/>
                  </a:ext>
                </a:extLst>
              </p:cNvPr>
              <p:cNvSpPr/>
              <p:nvPr/>
            </p:nvSpPr>
            <p:spPr>
              <a:xfrm>
                <a:off x="6125479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3;p23">
                <a:extLst>
                  <a:ext uri="{FF2B5EF4-FFF2-40B4-BE49-F238E27FC236}">
                    <a16:creationId xmlns:a16="http://schemas.microsoft.com/office/drawing/2014/main" id="{38498E21-F7D2-0740-926C-661FF8B760DC}"/>
                  </a:ext>
                </a:extLst>
              </p:cNvPr>
              <p:cNvSpPr/>
              <p:nvPr/>
            </p:nvSpPr>
            <p:spPr>
              <a:xfrm>
                <a:off x="6468236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4;p23">
                <a:extLst>
                  <a:ext uri="{FF2B5EF4-FFF2-40B4-BE49-F238E27FC236}">
                    <a16:creationId xmlns:a16="http://schemas.microsoft.com/office/drawing/2014/main" id="{7C97D9A0-A147-67F0-B75A-6F21913BE482}"/>
                  </a:ext>
                </a:extLst>
              </p:cNvPr>
              <p:cNvSpPr/>
              <p:nvPr/>
            </p:nvSpPr>
            <p:spPr>
              <a:xfrm>
                <a:off x="6810993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65;p23">
                <a:extLst>
                  <a:ext uri="{FF2B5EF4-FFF2-40B4-BE49-F238E27FC236}">
                    <a16:creationId xmlns:a16="http://schemas.microsoft.com/office/drawing/2014/main" id="{03B768A8-BE30-49EB-ACF5-9A9C48E5A6BC}"/>
                  </a:ext>
                </a:extLst>
              </p:cNvPr>
              <p:cNvSpPr/>
              <p:nvPr/>
            </p:nvSpPr>
            <p:spPr>
              <a:xfrm>
                <a:off x="7153750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66;p23">
                <a:extLst>
                  <a:ext uri="{FF2B5EF4-FFF2-40B4-BE49-F238E27FC236}">
                    <a16:creationId xmlns:a16="http://schemas.microsoft.com/office/drawing/2014/main" id="{01B3595F-13C0-29F0-6E29-1A52EB4F2692}"/>
                  </a:ext>
                </a:extLst>
              </p:cNvPr>
              <p:cNvSpPr/>
              <p:nvPr/>
            </p:nvSpPr>
            <p:spPr>
              <a:xfrm>
                <a:off x="7496507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67;p23">
                <a:extLst>
                  <a:ext uri="{FF2B5EF4-FFF2-40B4-BE49-F238E27FC236}">
                    <a16:creationId xmlns:a16="http://schemas.microsoft.com/office/drawing/2014/main" id="{6CC2E388-1B25-D9ED-EEDD-069DB5E91E79}"/>
                  </a:ext>
                </a:extLst>
              </p:cNvPr>
              <p:cNvSpPr/>
              <p:nvPr/>
            </p:nvSpPr>
            <p:spPr>
              <a:xfrm>
                <a:off x="7839264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8;p23">
                <a:extLst>
                  <a:ext uri="{FF2B5EF4-FFF2-40B4-BE49-F238E27FC236}">
                    <a16:creationId xmlns:a16="http://schemas.microsoft.com/office/drawing/2014/main" id="{3B8093DA-3741-1574-F67A-E3F84FDD7390}"/>
                  </a:ext>
                </a:extLst>
              </p:cNvPr>
              <p:cNvSpPr/>
              <p:nvPr/>
            </p:nvSpPr>
            <p:spPr>
              <a:xfrm>
                <a:off x="8182021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69;p23">
                <a:extLst>
                  <a:ext uri="{FF2B5EF4-FFF2-40B4-BE49-F238E27FC236}">
                    <a16:creationId xmlns:a16="http://schemas.microsoft.com/office/drawing/2014/main" id="{226C68A4-DAAD-B08E-8331-0B7EB6245853}"/>
                  </a:ext>
                </a:extLst>
              </p:cNvPr>
              <p:cNvSpPr/>
              <p:nvPr/>
            </p:nvSpPr>
            <p:spPr>
              <a:xfrm>
                <a:off x="8524778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0;p23">
                <a:extLst>
                  <a:ext uri="{FF2B5EF4-FFF2-40B4-BE49-F238E27FC236}">
                    <a16:creationId xmlns:a16="http://schemas.microsoft.com/office/drawing/2014/main" id="{3DD42412-BDC7-81D0-2C67-7D47B80FBF44}"/>
                  </a:ext>
                </a:extLst>
              </p:cNvPr>
              <p:cNvSpPr/>
              <p:nvPr/>
            </p:nvSpPr>
            <p:spPr>
              <a:xfrm>
                <a:off x="8867535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1;p23">
                <a:extLst>
                  <a:ext uri="{FF2B5EF4-FFF2-40B4-BE49-F238E27FC236}">
                    <a16:creationId xmlns:a16="http://schemas.microsoft.com/office/drawing/2014/main" id="{5629D6E5-25AA-BB1E-1B64-65DEF73ACB4D}"/>
                  </a:ext>
                </a:extLst>
              </p:cNvPr>
              <p:cNvSpPr/>
              <p:nvPr/>
            </p:nvSpPr>
            <p:spPr>
              <a:xfrm>
                <a:off x="9210292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2;p23">
                <a:extLst>
                  <a:ext uri="{FF2B5EF4-FFF2-40B4-BE49-F238E27FC236}">
                    <a16:creationId xmlns:a16="http://schemas.microsoft.com/office/drawing/2014/main" id="{73B4B340-29BA-2CAB-B57A-DB2DC6A56D1B}"/>
                  </a:ext>
                </a:extLst>
              </p:cNvPr>
              <p:cNvSpPr/>
              <p:nvPr/>
            </p:nvSpPr>
            <p:spPr>
              <a:xfrm>
                <a:off x="9553049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3;p23">
                <a:extLst>
                  <a:ext uri="{FF2B5EF4-FFF2-40B4-BE49-F238E27FC236}">
                    <a16:creationId xmlns:a16="http://schemas.microsoft.com/office/drawing/2014/main" id="{49DA4E81-9704-CF71-0AE9-3A94F6FAD4B1}"/>
                  </a:ext>
                </a:extLst>
              </p:cNvPr>
              <p:cNvSpPr/>
              <p:nvPr/>
            </p:nvSpPr>
            <p:spPr>
              <a:xfrm>
                <a:off x="9895806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4;p23">
                <a:extLst>
                  <a:ext uri="{FF2B5EF4-FFF2-40B4-BE49-F238E27FC236}">
                    <a16:creationId xmlns:a16="http://schemas.microsoft.com/office/drawing/2014/main" id="{05176043-495C-EF52-87EC-79CA877457B7}"/>
                  </a:ext>
                </a:extLst>
              </p:cNvPr>
              <p:cNvSpPr/>
              <p:nvPr/>
            </p:nvSpPr>
            <p:spPr>
              <a:xfrm>
                <a:off x="10238563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75;p23">
                <a:extLst>
                  <a:ext uri="{FF2B5EF4-FFF2-40B4-BE49-F238E27FC236}">
                    <a16:creationId xmlns:a16="http://schemas.microsoft.com/office/drawing/2014/main" id="{FAC46E17-5D70-FD66-ED01-88B634D933EF}"/>
                  </a:ext>
                </a:extLst>
              </p:cNvPr>
              <p:cNvSpPr/>
              <p:nvPr/>
            </p:nvSpPr>
            <p:spPr>
              <a:xfrm>
                <a:off x="10581320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76;p23">
                <a:extLst>
                  <a:ext uri="{FF2B5EF4-FFF2-40B4-BE49-F238E27FC236}">
                    <a16:creationId xmlns:a16="http://schemas.microsoft.com/office/drawing/2014/main" id="{B1E0572F-6C25-9AAE-B534-3DD767A0CBC0}"/>
                  </a:ext>
                </a:extLst>
              </p:cNvPr>
              <p:cNvSpPr/>
              <p:nvPr/>
            </p:nvSpPr>
            <p:spPr>
              <a:xfrm>
                <a:off x="10924077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77;p23">
                <a:extLst>
                  <a:ext uri="{FF2B5EF4-FFF2-40B4-BE49-F238E27FC236}">
                    <a16:creationId xmlns:a16="http://schemas.microsoft.com/office/drawing/2014/main" id="{DD3ED1D2-F7D3-3B16-3698-4AFCF7A3559C}"/>
                  </a:ext>
                </a:extLst>
              </p:cNvPr>
              <p:cNvSpPr/>
              <p:nvPr/>
            </p:nvSpPr>
            <p:spPr>
              <a:xfrm>
                <a:off x="11266834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78;p23">
                <a:extLst>
                  <a:ext uri="{FF2B5EF4-FFF2-40B4-BE49-F238E27FC236}">
                    <a16:creationId xmlns:a16="http://schemas.microsoft.com/office/drawing/2014/main" id="{C3FDE94A-09F4-0AC6-FC3C-5F9EFF80C665}"/>
                  </a:ext>
                </a:extLst>
              </p:cNvPr>
              <p:cNvSpPr txBox="1"/>
              <p:nvPr/>
            </p:nvSpPr>
            <p:spPr>
              <a:xfrm>
                <a:off x="3660010" y="495044"/>
                <a:ext cx="817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x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2" name="Google Shape;179;p23">
                <a:extLst>
                  <a:ext uri="{FF2B5EF4-FFF2-40B4-BE49-F238E27FC236}">
                    <a16:creationId xmlns:a16="http://schemas.microsoft.com/office/drawing/2014/main" id="{5EBBAE74-FC84-6EF5-A7DF-59D3A5460ECC}"/>
                  </a:ext>
                </a:extLst>
              </p:cNvPr>
              <p:cNvSpPr txBox="1"/>
              <p:nvPr/>
            </p:nvSpPr>
            <p:spPr>
              <a:xfrm>
                <a:off x="6897625" y="536050"/>
                <a:ext cx="11977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double y</a:t>
                </a:r>
                <a:endParaRPr sz="12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3" name="Google Shape;180;p23">
                <a:extLst>
                  <a:ext uri="{FF2B5EF4-FFF2-40B4-BE49-F238E27FC236}">
                    <a16:creationId xmlns:a16="http://schemas.microsoft.com/office/drawing/2014/main" id="{79404BFF-ED96-975A-3705-6D9F86FD66CE}"/>
                  </a:ext>
                </a:extLst>
              </p:cNvPr>
              <p:cNvSpPr txBox="1"/>
              <p:nvPr/>
            </p:nvSpPr>
            <p:spPr>
              <a:xfrm>
                <a:off x="8566668" y="488653"/>
                <a:ext cx="9444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 z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4" name="Google Shape;181;p23">
                <a:extLst>
                  <a:ext uri="{FF2B5EF4-FFF2-40B4-BE49-F238E27FC236}">
                    <a16:creationId xmlns:a16="http://schemas.microsoft.com/office/drawing/2014/main" id="{B4FBA1CB-9B70-7C8A-F63E-0C7D872B373E}"/>
                  </a:ext>
                </a:extLst>
              </p:cNvPr>
              <p:cNvSpPr/>
              <p:nvPr/>
            </p:nvSpPr>
            <p:spPr>
              <a:xfrm rot="-5400000">
                <a:off x="4002265" y="307086"/>
                <a:ext cx="133348" cy="1371028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82;p23">
                <a:extLst>
                  <a:ext uri="{FF2B5EF4-FFF2-40B4-BE49-F238E27FC236}">
                    <a16:creationId xmlns:a16="http://schemas.microsoft.com/office/drawing/2014/main" id="{A12D0185-E2E3-CFE9-79A7-42EE4B036BCD}"/>
                  </a:ext>
                </a:extLst>
              </p:cNvPr>
              <p:cNvSpPr/>
              <p:nvPr/>
            </p:nvSpPr>
            <p:spPr>
              <a:xfrm rot="-5400000">
                <a:off x="5373291" y="307086"/>
                <a:ext cx="133348" cy="1371028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83;p23">
                <a:extLst>
                  <a:ext uri="{FF2B5EF4-FFF2-40B4-BE49-F238E27FC236}">
                    <a16:creationId xmlns:a16="http://schemas.microsoft.com/office/drawing/2014/main" id="{F61992BE-6C90-7497-0417-EB785F748216}"/>
                  </a:ext>
                </a:extLst>
              </p:cNvPr>
              <p:cNvSpPr/>
              <p:nvPr/>
            </p:nvSpPr>
            <p:spPr>
              <a:xfrm rot="-5400000">
                <a:off x="7431672" y="-376593"/>
                <a:ext cx="129673" cy="27420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84;p23">
                <a:extLst>
                  <a:ext uri="{FF2B5EF4-FFF2-40B4-BE49-F238E27FC236}">
                    <a16:creationId xmlns:a16="http://schemas.microsoft.com/office/drawing/2014/main" id="{DA662374-0FA9-2EE5-1B03-17FFF40D97EC}"/>
                  </a:ext>
                </a:extLst>
              </p:cNvPr>
              <p:cNvSpPr/>
              <p:nvPr/>
            </p:nvSpPr>
            <p:spPr>
              <a:xfrm rot="-5400000">
                <a:off x="8968011" y="816990"/>
                <a:ext cx="141805" cy="3427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85;p23">
                <a:extLst>
                  <a:ext uri="{FF2B5EF4-FFF2-40B4-BE49-F238E27FC236}">
                    <a16:creationId xmlns:a16="http://schemas.microsoft.com/office/drawing/2014/main" id="{472AA085-813C-35CB-9AF3-642D620795A7}"/>
                  </a:ext>
                </a:extLst>
              </p:cNvPr>
              <p:cNvSpPr/>
              <p:nvPr/>
            </p:nvSpPr>
            <p:spPr>
              <a:xfrm rot="-5400000">
                <a:off x="10340877" y="-209445"/>
                <a:ext cx="138130" cy="2399299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86;p23">
                <a:extLst>
                  <a:ext uri="{FF2B5EF4-FFF2-40B4-BE49-F238E27FC236}">
                    <a16:creationId xmlns:a16="http://schemas.microsoft.com/office/drawing/2014/main" id="{DA9593ED-2AE2-0807-DD9A-906BD0AA7543}"/>
                  </a:ext>
                </a:extLst>
              </p:cNvPr>
              <p:cNvSpPr txBox="1"/>
              <p:nvPr/>
            </p:nvSpPr>
            <p:spPr>
              <a:xfrm>
                <a:off x="4949142" y="487168"/>
                <a:ext cx="102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padding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87;p23">
                <a:extLst>
                  <a:ext uri="{FF2B5EF4-FFF2-40B4-BE49-F238E27FC236}">
                    <a16:creationId xmlns:a16="http://schemas.microsoft.com/office/drawing/2014/main" id="{45B3E079-55B7-4767-735E-B57532FB7C88}"/>
                  </a:ext>
                </a:extLst>
              </p:cNvPr>
              <p:cNvSpPr txBox="1"/>
              <p:nvPr/>
            </p:nvSpPr>
            <p:spPr>
              <a:xfrm>
                <a:off x="9942505" y="483045"/>
                <a:ext cx="12449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padding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88;p23">
                <a:extLst>
                  <a:ext uri="{FF2B5EF4-FFF2-40B4-BE49-F238E27FC236}">
                    <a16:creationId xmlns:a16="http://schemas.microsoft.com/office/drawing/2014/main" id="{F433FC44-96B6-6E91-D37D-4DF7DC9C200C}"/>
                  </a:ext>
                </a:extLst>
              </p:cNvPr>
              <p:cNvSpPr/>
              <p:nvPr/>
            </p:nvSpPr>
            <p:spPr>
              <a:xfrm>
                <a:off x="3383423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89;p23">
                <a:extLst>
                  <a:ext uri="{FF2B5EF4-FFF2-40B4-BE49-F238E27FC236}">
                    <a16:creationId xmlns:a16="http://schemas.microsoft.com/office/drawing/2014/main" id="{550B7FBE-6188-E565-EFE0-64E35069A02A}"/>
                  </a:ext>
                </a:extLst>
              </p:cNvPr>
              <p:cNvSpPr/>
              <p:nvPr/>
            </p:nvSpPr>
            <p:spPr>
              <a:xfrm>
                <a:off x="3726180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90;p23">
                <a:extLst>
                  <a:ext uri="{FF2B5EF4-FFF2-40B4-BE49-F238E27FC236}">
                    <a16:creationId xmlns:a16="http://schemas.microsoft.com/office/drawing/2014/main" id="{DFE343AA-35DA-EFDD-1336-76DBB2D3B58B}"/>
                  </a:ext>
                </a:extLst>
              </p:cNvPr>
              <p:cNvSpPr/>
              <p:nvPr/>
            </p:nvSpPr>
            <p:spPr>
              <a:xfrm>
                <a:off x="4068937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91;p23">
                <a:extLst>
                  <a:ext uri="{FF2B5EF4-FFF2-40B4-BE49-F238E27FC236}">
                    <a16:creationId xmlns:a16="http://schemas.microsoft.com/office/drawing/2014/main" id="{FB074406-6376-530D-2E6F-BB7091A173CA}"/>
                  </a:ext>
                </a:extLst>
              </p:cNvPr>
              <p:cNvSpPr/>
              <p:nvPr/>
            </p:nvSpPr>
            <p:spPr>
              <a:xfrm>
                <a:off x="4411694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92;p23">
                <a:extLst>
                  <a:ext uri="{FF2B5EF4-FFF2-40B4-BE49-F238E27FC236}">
                    <a16:creationId xmlns:a16="http://schemas.microsoft.com/office/drawing/2014/main" id="{6E7FBE7F-2306-8FC1-0D80-3CBDB1481937}"/>
                  </a:ext>
                </a:extLst>
              </p:cNvPr>
              <p:cNvSpPr/>
              <p:nvPr/>
            </p:nvSpPr>
            <p:spPr>
              <a:xfrm>
                <a:off x="4754451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93;p23">
                <a:extLst>
                  <a:ext uri="{FF2B5EF4-FFF2-40B4-BE49-F238E27FC236}">
                    <a16:creationId xmlns:a16="http://schemas.microsoft.com/office/drawing/2014/main" id="{AE18D52A-9425-3A36-F751-8D7A72F7CE50}"/>
                  </a:ext>
                </a:extLst>
              </p:cNvPr>
              <p:cNvSpPr/>
              <p:nvPr/>
            </p:nvSpPr>
            <p:spPr>
              <a:xfrm>
                <a:off x="5097208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94;p23">
                <a:extLst>
                  <a:ext uri="{FF2B5EF4-FFF2-40B4-BE49-F238E27FC236}">
                    <a16:creationId xmlns:a16="http://schemas.microsoft.com/office/drawing/2014/main" id="{126A5AF7-D6CE-16F6-9B10-0643E02BD321}"/>
                  </a:ext>
                </a:extLst>
              </p:cNvPr>
              <p:cNvSpPr/>
              <p:nvPr/>
            </p:nvSpPr>
            <p:spPr>
              <a:xfrm>
                <a:off x="5439965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95;p23">
                <a:extLst>
                  <a:ext uri="{FF2B5EF4-FFF2-40B4-BE49-F238E27FC236}">
                    <a16:creationId xmlns:a16="http://schemas.microsoft.com/office/drawing/2014/main" id="{F734FB57-8AF5-EE32-9DC1-C3F4368ED72D}"/>
                  </a:ext>
                </a:extLst>
              </p:cNvPr>
              <p:cNvSpPr/>
              <p:nvPr/>
            </p:nvSpPr>
            <p:spPr>
              <a:xfrm>
                <a:off x="5782722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96;p23">
                <a:extLst>
                  <a:ext uri="{FF2B5EF4-FFF2-40B4-BE49-F238E27FC236}">
                    <a16:creationId xmlns:a16="http://schemas.microsoft.com/office/drawing/2014/main" id="{E87AE48D-6293-E10C-308E-74B82C3C3724}"/>
                  </a:ext>
                </a:extLst>
              </p:cNvPr>
              <p:cNvSpPr/>
              <p:nvPr/>
            </p:nvSpPr>
            <p:spPr>
              <a:xfrm>
                <a:off x="6125479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97;p23">
                <a:extLst>
                  <a:ext uri="{FF2B5EF4-FFF2-40B4-BE49-F238E27FC236}">
                    <a16:creationId xmlns:a16="http://schemas.microsoft.com/office/drawing/2014/main" id="{0EF0EDE8-ADD7-9D2A-4114-45EF0879CE8E}"/>
                  </a:ext>
                </a:extLst>
              </p:cNvPr>
              <p:cNvSpPr/>
              <p:nvPr/>
            </p:nvSpPr>
            <p:spPr>
              <a:xfrm>
                <a:off x="6468236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98;p23">
                <a:extLst>
                  <a:ext uri="{FF2B5EF4-FFF2-40B4-BE49-F238E27FC236}">
                    <a16:creationId xmlns:a16="http://schemas.microsoft.com/office/drawing/2014/main" id="{0476AE80-87C7-78AA-7840-B8B9578DEF77}"/>
                  </a:ext>
                </a:extLst>
              </p:cNvPr>
              <p:cNvSpPr/>
              <p:nvPr/>
            </p:nvSpPr>
            <p:spPr>
              <a:xfrm>
                <a:off x="6810993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99;p23">
                <a:extLst>
                  <a:ext uri="{FF2B5EF4-FFF2-40B4-BE49-F238E27FC236}">
                    <a16:creationId xmlns:a16="http://schemas.microsoft.com/office/drawing/2014/main" id="{E0478BA1-C6CF-72FB-EE7F-DA9E46E9102F}"/>
                  </a:ext>
                </a:extLst>
              </p:cNvPr>
              <p:cNvSpPr/>
              <p:nvPr/>
            </p:nvSpPr>
            <p:spPr>
              <a:xfrm>
                <a:off x="7153750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00;p23">
                <a:extLst>
                  <a:ext uri="{FF2B5EF4-FFF2-40B4-BE49-F238E27FC236}">
                    <a16:creationId xmlns:a16="http://schemas.microsoft.com/office/drawing/2014/main" id="{4B0BF468-C2B1-58B7-0B70-11BA7C4B2EDD}"/>
                  </a:ext>
                </a:extLst>
              </p:cNvPr>
              <p:cNvSpPr/>
              <p:nvPr/>
            </p:nvSpPr>
            <p:spPr>
              <a:xfrm>
                <a:off x="7496507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01;p23">
                <a:extLst>
                  <a:ext uri="{FF2B5EF4-FFF2-40B4-BE49-F238E27FC236}">
                    <a16:creationId xmlns:a16="http://schemas.microsoft.com/office/drawing/2014/main" id="{A0630091-B2E3-BCAC-D360-EBA7808E4ED1}"/>
                  </a:ext>
                </a:extLst>
              </p:cNvPr>
              <p:cNvSpPr/>
              <p:nvPr/>
            </p:nvSpPr>
            <p:spPr>
              <a:xfrm>
                <a:off x="7839264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02;p23">
                <a:extLst>
                  <a:ext uri="{FF2B5EF4-FFF2-40B4-BE49-F238E27FC236}">
                    <a16:creationId xmlns:a16="http://schemas.microsoft.com/office/drawing/2014/main" id="{B5EBB048-3836-5FA9-28F5-C0CA13CE5FFB}"/>
                  </a:ext>
                </a:extLst>
              </p:cNvPr>
              <p:cNvSpPr/>
              <p:nvPr/>
            </p:nvSpPr>
            <p:spPr>
              <a:xfrm>
                <a:off x="8182021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03;p23">
                <a:extLst>
                  <a:ext uri="{FF2B5EF4-FFF2-40B4-BE49-F238E27FC236}">
                    <a16:creationId xmlns:a16="http://schemas.microsoft.com/office/drawing/2014/main" id="{6F0B1D9F-F152-18AF-301C-5ABB8F03D246}"/>
                  </a:ext>
                </a:extLst>
              </p:cNvPr>
              <p:cNvSpPr/>
              <p:nvPr/>
            </p:nvSpPr>
            <p:spPr>
              <a:xfrm>
                <a:off x="8524778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4;p23">
                <a:extLst>
                  <a:ext uri="{FF2B5EF4-FFF2-40B4-BE49-F238E27FC236}">
                    <a16:creationId xmlns:a16="http://schemas.microsoft.com/office/drawing/2014/main" id="{5330D848-409D-5D6D-BAAE-F65AE9AB8DF6}"/>
                  </a:ext>
                </a:extLst>
              </p:cNvPr>
              <p:cNvSpPr txBox="1"/>
              <p:nvPr/>
            </p:nvSpPr>
            <p:spPr>
              <a:xfrm>
                <a:off x="6396672" y="1656092"/>
                <a:ext cx="817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x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8" name="Google Shape;205;p23">
                <a:extLst>
                  <a:ext uri="{FF2B5EF4-FFF2-40B4-BE49-F238E27FC236}">
                    <a16:creationId xmlns:a16="http://schemas.microsoft.com/office/drawing/2014/main" id="{7BB7D590-F665-CB9D-F26D-10FBE587B2BF}"/>
                  </a:ext>
                </a:extLst>
              </p:cNvPr>
              <p:cNvSpPr txBox="1"/>
              <p:nvPr/>
            </p:nvSpPr>
            <p:spPr>
              <a:xfrm>
                <a:off x="4155567" y="1927095"/>
                <a:ext cx="11977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double y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9" name="Google Shape;206;p23">
                <a:extLst>
                  <a:ext uri="{FF2B5EF4-FFF2-40B4-BE49-F238E27FC236}">
                    <a16:creationId xmlns:a16="http://schemas.microsoft.com/office/drawing/2014/main" id="{A880FAA4-43EA-9DD2-5D8E-D2870D16B564}"/>
                  </a:ext>
                </a:extLst>
              </p:cNvPr>
              <p:cNvSpPr txBox="1"/>
              <p:nvPr/>
            </p:nvSpPr>
            <p:spPr>
              <a:xfrm>
                <a:off x="7204907" y="1879699"/>
                <a:ext cx="9444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 z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0" name="Google Shape;207;p23">
                <a:extLst>
                  <a:ext uri="{FF2B5EF4-FFF2-40B4-BE49-F238E27FC236}">
                    <a16:creationId xmlns:a16="http://schemas.microsoft.com/office/drawing/2014/main" id="{90A278C2-1406-7635-40AD-62E8933BC2D7}"/>
                  </a:ext>
                </a:extLst>
              </p:cNvPr>
              <p:cNvSpPr/>
              <p:nvPr/>
            </p:nvSpPr>
            <p:spPr>
              <a:xfrm rot="-5400000">
                <a:off x="6597802" y="1553101"/>
                <a:ext cx="426381" cy="1371028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08;p23">
                <a:extLst>
                  <a:ext uri="{FF2B5EF4-FFF2-40B4-BE49-F238E27FC236}">
                    <a16:creationId xmlns:a16="http://schemas.microsoft.com/office/drawing/2014/main" id="{A5B76797-8D86-307A-EA08-395572141551}"/>
                  </a:ext>
                </a:extLst>
              </p:cNvPr>
              <p:cNvSpPr/>
              <p:nvPr/>
            </p:nvSpPr>
            <p:spPr>
              <a:xfrm rot="-5400000">
                <a:off x="8100539" y="1683319"/>
                <a:ext cx="523222" cy="1010773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09;p23">
                <a:extLst>
                  <a:ext uri="{FF2B5EF4-FFF2-40B4-BE49-F238E27FC236}">
                    <a16:creationId xmlns:a16="http://schemas.microsoft.com/office/drawing/2014/main" id="{64885CFC-A2AE-54A6-1CE5-8ABEE8AA2146}"/>
                  </a:ext>
                </a:extLst>
              </p:cNvPr>
              <p:cNvSpPr/>
              <p:nvPr/>
            </p:nvSpPr>
            <p:spPr>
              <a:xfrm rot="-5400000">
                <a:off x="4689614" y="1014452"/>
                <a:ext cx="129673" cy="27420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10;p23">
                <a:extLst>
                  <a:ext uri="{FF2B5EF4-FFF2-40B4-BE49-F238E27FC236}">
                    <a16:creationId xmlns:a16="http://schemas.microsoft.com/office/drawing/2014/main" id="{9DA9F198-7E21-40A5-35D8-13E395A17E19}"/>
                  </a:ext>
                </a:extLst>
              </p:cNvPr>
              <p:cNvSpPr/>
              <p:nvPr/>
            </p:nvSpPr>
            <p:spPr>
              <a:xfrm rot="-5400000">
                <a:off x="7606250" y="2208036"/>
                <a:ext cx="141805" cy="3427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211;p23">
                <a:extLst>
                  <a:ext uri="{FF2B5EF4-FFF2-40B4-BE49-F238E27FC236}">
                    <a16:creationId xmlns:a16="http://schemas.microsoft.com/office/drawing/2014/main" id="{9929CA5D-FE95-3A64-9687-8176DF88D5E4}"/>
                  </a:ext>
                </a:extLst>
              </p:cNvPr>
              <p:cNvSpPr txBox="1"/>
              <p:nvPr/>
            </p:nvSpPr>
            <p:spPr>
              <a:xfrm>
                <a:off x="7895514" y="1585657"/>
                <a:ext cx="12062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padding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5" name="Google Shape;211;p23">
              <a:extLst>
                <a:ext uri="{FF2B5EF4-FFF2-40B4-BE49-F238E27FC236}">
                  <a16:creationId xmlns:a16="http://schemas.microsoft.com/office/drawing/2014/main" id="{745048AB-E8E2-B578-55E3-6530DA20CE2E}"/>
                </a:ext>
              </a:extLst>
            </p:cNvPr>
            <p:cNvSpPr txBox="1"/>
            <p:nvPr/>
          </p:nvSpPr>
          <p:spPr>
            <a:xfrm>
              <a:off x="7982950" y="6211866"/>
              <a:ext cx="1018889" cy="311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 bytes</a:t>
              </a: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211;p23">
              <a:extLst>
                <a:ext uri="{FF2B5EF4-FFF2-40B4-BE49-F238E27FC236}">
                  <a16:creationId xmlns:a16="http://schemas.microsoft.com/office/drawing/2014/main" id="{EED2E812-5B45-3FC8-0F94-791FE2CDDEFA}"/>
                </a:ext>
              </a:extLst>
            </p:cNvPr>
            <p:cNvSpPr txBox="1"/>
            <p:nvPr/>
          </p:nvSpPr>
          <p:spPr>
            <a:xfrm>
              <a:off x="10288767" y="5036917"/>
              <a:ext cx="1018889" cy="311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bytes</a:t>
              </a: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1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3E15-7F33-A8DF-F21C-6A040661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C309-9237-1B67-1F7D-741E9AE2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union is a type consisting of a sequence of members whose </a:t>
            </a:r>
            <a:r>
              <a:rPr lang="en-US" i="0" dirty="0">
                <a:solidFill>
                  <a:srgbClr val="FF0000"/>
                </a:solidFill>
                <a:effectLst/>
                <a:latin typeface="DejaVuSans"/>
              </a:rPr>
              <a:t>storage overlaps</a:t>
            </a:r>
          </a:p>
          <a:p>
            <a:r>
              <a:rPr lang="en-US" dirty="0"/>
              <a:t>A union may have many members, but only one member can contain a value at any given time (all members share the same piece of memory)</a:t>
            </a:r>
          </a:p>
          <a:p>
            <a:r>
              <a:rPr lang="en-US" dirty="0"/>
              <a:t>A union object is only as big as necessary to hold its largest member</a:t>
            </a:r>
          </a:p>
          <a:p>
            <a:r>
              <a:rPr lang="en-US" dirty="0"/>
              <a:t>A union provide efficient way of using the same memory location for multiple purposes</a:t>
            </a:r>
          </a:p>
        </p:txBody>
      </p:sp>
    </p:spTree>
    <p:extLst>
      <p:ext uri="{BB962C8B-B14F-4D97-AF65-F5344CB8AC3E}">
        <p14:creationId xmlns:p14="http://schemas.microsoft.com/office/powerpoint/2010/main" val="49195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struct</a:t>
            </a:r>
          </a:p>
          <a:p>
            <a:pPr lvl="1"/>
            <a:r>
              <a:rPr lang="en-US" altLang="zh-CN" dirty="0"/>
              <a:t>declaration</a:t>
            </a:r>
          </a:p>
          <a:p>
            <a:pPr lvl="1"/>
            <a:r>
              <a:rPr lang="en-US" altLang="zh-CN" dirty="0"/>
              <a:t>members of struct</a:t>
            </a:r>
          </a:p>
          <a:p>
            <a:pPr lvl="1"/>
            <a:r>
              <a:rPr lang="en-US" altLang="zh-CN" dirty="0"/>
              <a:t>simple assignment between structs</a:t>
            </a:r>
          </a:p>
          <a:p>
            <a:pPr lvl="1"/>
            <a:r>
              <a:rPr lang="en-US" altLang="zh-CN" dirty="0"/>
              <a:t>typedef</a:t>
            </a: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storage layout</a:t>
            </a:r>
          </a:p>
          <a:p>
            <a:r>
              <a:rPr lang="en-US" altLang="zh-CN" dirty="0"/>
              <a:t>union </a:t>
            </a:r>
          </a:p>
          <a:p>
            <a:pPr lvl="1"/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union vs struct</a:t>
            </a:r>
          </a:p>
          <a:p>
            <a:r>
              <a:rPr lang="en-US" altLang="zh-CN" dirty="0"/>
              <a:t>enum</a:t>
            </a:r>
          </a:p>
          <a:p>
            <a:pPr lvl="1"/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switch statement use case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EBD-C311-AD84-E2FA-A798AC1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DB9A-40FF-AB55-8D0D-231F6E98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9577"/>
            <a:ext cx="5005552" cy="4647386"/>
          </a:xfrm>
        </p:spPr>
        <p:txBody>
          <a:bodyPr>
            <a:normAutofit/>
          </a:bodyPr>
          <a:lstStyle/>
          <a:p>
            <a:r>
              <a:rPr lang="en-US" sz="2400" dirty="0"/>
              <a:t>Type keyword: union</a:t>
            </a:r>
          </a:p>
          <a:p>
            <a:r>
              <a:rPr lang="en-US" sz="2400" dirty="0"/>
              <a:t>The rest of union’s syntax follows the same rules as the syntax of struct with the following exceptions:</a:t>
            </a:r>
          </a:p>
          <a:p>
            <a:pPr lvl="1"/>
            <a:r>
              <a:rPr lang="en-US" sz="2000" dirty="0"/>
              <a:t>Only one member can hold a value at any given time (it’s the programmer's responsibility to keep track of which member that holds the data)</a:t>
            </a:r>
          </a:p>
          <a:p>
            <a:pPr lvl="1"/>
            <a:r>
              <a:rPr lang="en-US" sz="2000" dirty="0"/>
              <a:t>Flexible array is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allowed to be a union member</a:t>
            </a:r>
          </a:p>
          <a:p>
            <a:pPr lvl="1"/>
            <a:r>
              <a:rPr lang="en-US" sz="2000" dirty="0"/>
              <a:t>A pointer to union can be cast to a pointer to each of its member’s type, as they all share the same starting address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DD70B-975E-03E4-21BB-0590F0700C72}"/>
              </a:ext>
            </a:extLst>
          </p:cNvPr>
          <p:cNvGrpSpPr/>
          <p:nvPr/>
        </p:nvGrpSpPr>
        <p:grpSpPr>
          <a:xfrm>
            <a:off x="6220646" y="1690688"/>
            <a:ext cx="5683469" cy="4633958"/>
            <a:chOff x="6220646" y="1690688"/>
            <a:chExt cx="5683469" cy="463395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2832A0D-4E70-D8D2-680D-D314A5E3A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646" y="1690688"/>
              <a:ext cx="2072181" cy="114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E1D4A42-5F65-F4A1-3088-0F580B8FE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646" y="2987408"/>
              <a:ext cx="5683469" cy="2243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81D7195D-BE10-9F99-CC60-00D845FE0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646" y="5441206"/>
              <a:ext cx="2287478" cy="88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F85E20-E8F5-3EFE-BAD3-DFB4DD39B285}"/>
                </a:ext>
              </a:extLst>
            </p:cNvPr>
            <p:cNvSpPr/>
            <p:nvPr/>
          </p:nvSpPr>
          <p:spPr>
            <a:xfrm>
              <a:off x="6696145" y="1926736"/>
              <a:ext cx="1596682" cy="32247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98EC8F-5BBA-1CEF-41E9-30C4AA1E4C6F}"/>
                </a:ext>
              </a:extLst>
            </p:cNvPr>
            <p:cNvSpPr/>
            <p:nvPr/>
          </p:nvSpPr>
          <p:spPr>
            <a:xfrm>
              <a:off x="6220646" y="4370391"/>
              <a:ext cx="4079492" cy="32247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D4495B-AB63-96DC-0426-A43203C8AB7E}"/>
                </a:ext>
              </a:extLst>
            </p:cNvPr>
            <p:cNvSpPr/>
            <p:nvPr/>
          </p:nvSpPr>
          <p:spPr>
            <a:xfrm>
              <a:off x="6220646" y="5441207"/>
              <a:ext cx="2287478" cy="31320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28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88EF2A8-28DE-4080-94CD-D8ABC9AD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03" y="1507959"/>
            <a:ext cx="3152579" cy="36629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3C5C94-FC4C-409E-90E0-C05E2AE3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84" y="5533443"/>
            <a:ext cx="3580816" cy="64168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7F5E2B-3D26-4E57-A46F-2F6AA831C619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4211792" y="5170905"/>
            <a:ext cx="1" cy="362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BECC54-32FB-4132-8C95-6D2A56F72159}"/>
              </a:ext>
            </a:extLst>
          </p:cNvPr>
          <p:cNvGrpSpPr/>
          <p:nvPr/>
        </p:nvGrpSpPr>
        <p:grpSpPr>
          <a:xfrm>
            <a:off x="6680901" y="1507959"/>
            <a:ext cx="3022183" cy="4669894"/>
            <a:chOff x="7301525" y="1507959"/>
            <a:chExt cx="3022183" cy="466989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2499624-8342-4C70-A201-E197664E1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1525" y="1507959"/>
              <a:ext cx="3022183" cy="36629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474C77-443B-4390-B813-F565F8FB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5126" y="5533443"/>
              <a:ext cx="2034980" cy="64441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3F9CCB-052A-42F4-89BA-9EF3FDCC8E09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8812616" y="5170905"/>
              <a:ext cx="1" cy="3625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FB78FD51-ADAC-4C75-BF26-A498EB5A439B}"/>
              </a:ext>
            </a:extLst>
          </p:cNvPr>
          <p:cNvSpPr/>
          <p:nvPr/>
        </p:nvSpPr>
        <p:spPr>
          <a:xfrm>
            <a:off x="2635504" y="3754992"/>
            <a:ext cx="183446" cy="362513"/>
          </a:xfrm>
          <a:prstGeom prst="leftBrace">
            <a:avLst>
              <a:gd name="adj1" fmla="val 8333"/>
              <a:gd name="adj2" fmla="val 4552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E1217-B55F-4069-B6D8-31D0445F1935}"/>
              </a:ext>
            </a:extLst>
          </p:cNvPr>
          <p:cNvSpPr txBox="1"/>
          <p:nvPr/>
        </p:nvSpPr>
        <p:spPr>
          <a:xfrm>
            <a:off x="515008" y="3511513"/>
            <a:ext cx="19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Overwriting</a:t>
            </a:r>
            <a:r>
              <a:rPr lang="en-US" dirty="0"/>
              <a:t> value in the shared memory location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7B69B0-0062-472B-AA59-8C4537CCBD8F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1256971" y="4689870"/>
            <a:ext cx="1419441" cy="9093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236890-29CF-4BC3-BC48-35A20E6A23CF}"/>
              </a:ext>
            </a:extLst>
          </p:cNvPr>
          <p:cNvSpPr txBox="1"/>
          <p:nvPr/>
        </p:nvSpPr>
        <p:spPr>
          <a:xfrm>
            <a:off x="326915" y="5952618"/>
            <a:ext cx="203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Corrupted data </a:t>
            </a:r>
            <a:r>
              <a:rPr lang="en-US" dirty="0">
                <a:solidFill>
                  <a:schemeClr val="tx1"/>
                </a:solidFill>
              </a:rPr>
              <a:t>for member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5CB4B5-445C-4C72-A6DE-1DA18E205F2A}"/>
              </a:ext>
            </a:extLst>
          </p:cNvPr>
          <p:cNvSpPr txBox="1"/>
          <p:nvPr/>
        </p:nvSpPr>
        <p:spPr>
          <a:xfrm>
            <a:off x="9979573" y="3556411"/>
            <a:ext cx="2155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 (use) the member </a:t>
            </a:r>
            <a:r>
              <a:rPr lang="en-US" b="1" dirty="0">
                <a:solidFill>
                  <a:srgbClr val="00B050"/>
                </a:solidFill>
              </a:rPr>
              <a:t>before overwriting its value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C68DAF-C88C-4A51-B796-B87906D79CB0}"/>
              </a:ext>
            </a:extLst>
          </p:cNvPr>
          <p:cNvCxnSpPr>
            <a:cxnSpLocks/>
            <a:stCxn id="33" idx="2"/>
            <a:endCxn id="19" idx="3"/>
          </p:cNvCxnSpPr>
          <p:nvPr/>
        </p:nvCxnSpPr>
        <p:spPr>
          <a:xfrm rot="5400000">
            <a:off x="9460802" y="4259199"/>
            <a:ext cx="1345130" cy="18477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8D6EA7-CA60-49F7-B162-AE6E79248FF5}"/>
              </a:ext>
            </a:extLst>
          </p:cNvPr>
          <p:cNvSpPr txBox="1"/>
          <p:nvPr/>
        </p:nvSpPr>
        <p:spPr>
          <a:xfrm>
            <a:off x="9573196" y="5952618"/>
            <a:ext cx="180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correct data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member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394124-D2C5-4F6F-AF76-7511A793A20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9412014" y="3754992"/>
            <a:ext cx="567559" cy="2784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24971-A454-45DB-BFF7-CF687B0C64C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573196" y="4033465"/>
            <a:ext cx="406377" cy="2784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88023B-0EE7-49EF-9B9D-FAEC84494F2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695793" y="4033465"/>
            <a:ext cx="283780" cy="85384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A2E2B129-20B8-E174-DBC7-68698058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union – example</a:t>
            </a:r>
          </a:p>
        </p:txBody>
      </p:sp>
    </p:spTree>
    <p:extLst>
      <p:ext uri="{BB962C8B-B14F-4D97-AF65-F5344CB8AC3E}">
        <p14:creationId xmlns:p14="http://schemas.microsoft.com/office/powerpoint/2010/main" val="137839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0297-7D96-6780-1F0C-8311488C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F0A4-BC41-E6E9-4862-31756C9F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40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enum </a:t>
            </a:r>
            <a:r>
              <a:rPr lang="en-US" sz="2400" dirty="0">
                <a:solidFill>
                  <a:srgbClr val="00B0F0"/>
                </a:solidFill>
              </a:rPr>
              <a:t>tag_name</a:t>
            </a:r>
            <a:r>
              <a:rPr lang="en-US" sz="2400" dirty="0"/>
              <a:t> {enumerator-list};</a:t>
            </a:r>
          </a:p>
          <a:p>
            <a:r>
              <a:rPr lang="en-US" sz="2400" dirty="0"/>
              <a:t>Has an optional </a:t>
            </a:r>
            <a:r>
              <a:rPr lang="en-US" sz="2400" dirty="0">
                <a:solidFill>
                  <a:srgbClr val="00B0F0"/>
                </a:solidFill>
              </a:rPr>
              <a:t>tag name</a:t>
            </a:r>
            <a:r>
              <a:rPr lang="en-US" sz="2400" dirty="0"/>
              <a:t> like struct/union</a:t>
            </a:r>
          </a:p>
          <a:p>
            <a:r>
              <a:rPr lang="en-US" sz="2400" dirty="0"/>
              <a:t>Define a set of named integer constants: enumerators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en-US" sz="2000" dirty="0"/>
              <a:t>: identifier of the enumerator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Value</a:t>
            </a:r>
            <a:r>
              <a:rPr lang="en-US" sz="2000" dirty="0"/>
              <a:t>: restricted to integer constant (optional)</a:t>
            </a:r>
          </a:p>
          <a:p>
            <a:r>
              <a:rPr lang="en-US" sz="2400" dirty="0"/>
              <a:t>“enum tag_name” as a whole effectively forms a type keyword similar to “struct tag_name”:</a:t>
            </a:r>
          </a:p>
          <a:p>
            <a:pPr lvl="1"/>
            <a:r>
              <a:rPr lang="en-US" sz="2000" dirty="0"/>
              <a:t>struct foo A;</a:t>
            </a:r>
          </a:p>
          <a:p>
            <a:pPr lvl="1"/>
            <a:r>
              <a:rPr lang="en-US" sz="2000" dirty="0"/>
              <a:t>enum bar B;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774691-37ED-7CE5-24F0-0E4AFF5762DB}"/>
              </a:ext>
            </a:extLst>
          </p:cNvPr>
          <p:cNvGrpSpPr/>
          <p:nvPr/>
        </p:nvGrpSpPr>
        <p:grpSpPr>
          <a:xfrm>
            <a:off x="7279893" y="1875932"/>
            <a:ext cx="4295775" cy="3705225"/>
            <a:chOff x="7248362" y="1912719"/>
            <a:chExt cx="4295775" cy="37052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71B874F-AA56-64F7-EC36-77E04840C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362" y="1912719"/>
              <a:ext cx="4295775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E563147-51D0-CA4B-2EB7-A418D8E017C4}"/>
                </a:ext>
              </a:extLst>
            </p:cNvPr>
            <p:cNvSpPr/>
            <p:nvPr/>
          </p:nvSpPr>
          <p:spPr>
            <a:xfrm>
              <a:off x="7730359" y="4125310"/>
              <a:ext cx="914400" cy="110358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97FBF8-A3B2-C067-35A0-9A9246FFB89D}"/>
                </a:ext>
              </a:extLst>
            </p:cNvPr>
            <p:cNvSpPr/>
            <p:nvPr/>
          </p:nvSpPr>
          <p:spPr>
            <a:xfrm>
              <a:off x="8939049" y="4125309"/>
              <a:ext cx="315310" cy="1103587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69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E27E-BCBA-09D2-C0CB-24403CC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enumerator-list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49C1-A86C-7215-C919-64560074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only have names of enumerators, their values start at 0 and increase by 1 from each enumerator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explicitly assign values to certain enumerators, the rest of the enumerators has values one greater than their preceding enumerator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09A3-3858-1ADE-8CAD-B5C30C4B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975906"/>
            <a:ext cx="451485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1D5F4-084B-2DD8-9587-498D8D69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5338763"/>
            <a:ext cx="6000750" cy="8382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2FF3CA-972B-61DA-6FB7-56B37A8ED68E}"/>
              </a:ext>
            </a:extLst>
          </p:cNvPr>
          <p:cNvSpPr/>
          <p:nvPr/>
        </p:nvSpPr>
        <p:spPr>
          <a:xfrm>
            <a:off x="5491656" y="5772806"/>
            <a:ext cx="761999" cy="32844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E5C853-B7DC-C28F-F92D-F94F23548DC3}"/>
              </a:ext>
            </a:extLst>
          </p:cNvPr>
          <p:cNvSpPr/>
          <p:nvPr/>
        </p:nvSpPr>
        <p:spPr>
          <a:xfrm>
            <a:off x="7887687" y="5780688"/>
            <a:ext cx="761999" cy="32844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E66-1A3B-5093-DFD3-55874E89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03A5-8894-26D3-F54E-95EF292C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enumerated type follows the standard scoping rules</a:t>
            </a:r>
          </a:p>
          <a:p>
            <a:r>
              <a:rPr lang="en-US" dirty="0"/>
              <a:t>enumerator of an enumerated type is in the scope enclosing the enumerated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3060D-7B32-5AC1-7A95-9FD22876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49" y="3429000"/>
            <a:ext cx="5576889" cy="32641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854B13-23D1-F67C-D3E5-B5D93FDDEEF1}"/>
              </a:ext>
            </a:extLst>
          </p:cNvPr>
          <p:cNvSpPr/>
          <p:nvPr/>
        </p:nvSpPr>
        <p:spPr>
          <a:xfrm>
            <a:off x="3988676" y="4937235"/>
            <a:ext cx="861848" cy="2443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A7241B-754C-EB6B-1F2C-3D1589D3426B}"/>
              </a:ext>
            </a:extLst>
          </p:cNvPr>
          <p:cNvSpPr/>
          <p:nvPr/>
        </p:nvSpPr>
        <p:spPr>
          <a:xfrm>
            <a:off x="3988676" y="5820104"/>
            <a:ext cx="861848" cy="2443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596AE34-12FB-5A1A-D09B-5C4BED2DC867}"/>
              </a:ext>
            </a:extLst>
          </p:cNvPr>
          <p:cNvSpPr/>
          <p:nvPr/>
        </p:nvSpPr>
        <p:spPr>
          <a:xfrm>
            <a:off x="2559270" y="4985845"/>
            <a:ext cx="241738" cy="100505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47440-3195-0550-C4C9-7190B889A789}"/>
              </a:ext>
            </a:extLst>
          </p:cNvPr>
          <p:cNvSpPr txBox="1"/>
          <p:nvPr/>
        </p:nvSpPr>
        <p:spPr>
          <a:xfrm>
            <a:off x="1481960" y="4985845"/>
            <a:ext cx="107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Error:</a:t>
            </a:r>
          </a:p>
          <a:p>
            <a:r>
              <a:rPr lang="en-US" dirty="0">
                <a:solidFill>
                  <a:srgbClr val="FF0000"/>
                </a:solidFill>
              </a:rPr>
              <a:t>name collision</a:t>
            </a:r>
          </a:p>
        </p:txBody>
      </p:sp>
    </p:spTree>
    <p:extLst>
      <p:ext uri="{BB962C8B-B14F-4D97-AF65-F5344CB8AC3E}">
        <p14:creationId xmlns:p14="http://schemas.microsoft.com/office/powerpoint/2010/main" val="1636867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A879-8641-EC01-F445-251E0B87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switch-case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64E0-37F9-48D4-0866-6CB7D7D6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/>
          <a:lstStyle/>
          <a:p>
            <a:r>
              <a:rPr lang="en-US" dirty="0"/>
              <a:t>Use enumerated type + switch-statement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4936D9-FCD7-5F5E-9749-BD202165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90" y="2012730"/>
            <a:ext cx="4566745" cy="45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331B560-7578-4426-D838-8D2C2706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80" y="2012730"/>
            <a:ext cx="4482176" cy="45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D238E-18F4-F30E-093E-2F0063A8B6F8}"/>
              </a:ext>
            </a:extLst>
          </p:cNvPr>
          <p:cNvCxnSpPr>
            <a:stCxn id="5122" idx="3"/>
            <a:endCxn id="5124" idx="1"/>
          </p:cNvCxnSpPr>
          <p:nvPr/>
        </p:nvCxnSpPr>
        <p:spPr>
          <a:xfrm>
            <a:off x="5699235" y="4296103"/>
            <a:ext cx="97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2F0DA5-A89B-57BF-9FD7-428373BEEE73}"/>
              </a:ext>
            </a:extLst>
          </p:cNvPr>
          <p:cNvSpPr/>
          <p:nvPr/>
        </p:nvSpPr>
        <p:spPr>
          <a:xfrm>
            <a:off x="6671880" y="2415243"/>
            <a:ext cx="3996120" cy="25962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E45BB-BEF6-2767-A8E5-6DC9455BD16C}"/>
              </a:ext>
            </a:extLst>
          </p:cNvPr>
          <p:cNvSpPr/>
          <p:nvPr/>
        </p:nvSpPr>
        <p:spPr>
          <a:xfrm>
            <a:off x="8568997" y="3311919"/>
            <a:ext cx="464644" cy="25962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D06B0-ED9F-453A-DFE9-F12414F16A69}"/>
              </a:ext>
            </a:extLst>
          </p:cNvPr>
          <p:cNvSpPr txBox="1"/>
          <p:nvPr/>
        </p:nvSpPr>
        <p:spPr>
          <a:xfrm>
            <a:off x="9015358" y="3571548"/>
            <a:ext cx="1981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Enumerated type object, assign its value with enumerator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E8F32A5-DD25-76D5-A8B3-34E3AF55D183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8724682" y="3648186"/>
            <a:ext cx="385597" cy="232322"/>
          </a:xfrm>
          <a:prstGeom prst="curvedConnector3">
            <a:avLst>
              <a:gd name="adj1" fmla="val -427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1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465B-38F1-241F-C24D-12B0DA6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switch-case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1444-289B-5539-E6CE-571AFDB1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Enumerators are named integral constants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they can be used as constant expression (case label) of switch-statement</a:t>
            </a:r>
          </a:p>
          <a:p>
            <a:r>
              <a:rPr lang="en-US" dirty="0"/>
              <a:t>Increase readability of the switch statement</a:t>
            </a:r>
          </a:p>
          <a:p>
            <a:r>
              <a:rPr lang="en-US" dirty="0"/>
              <a:t>Ensure type safe flow control </a:t>
            </a:r>
          </a:p>
          <a:p>
            <a:pPr lvl="1"/>
            <a:r>
              <a:rPr lang="en-US" dirty="0"/>
              <a:t>the compiler will check if all enumerators of the enum have been handled by switch statement in case that some cases are missed</a:t>
            </a:r>
          </a:p>
          <a:p>
            <a:pPr lvl="1"/>
            <a:r>
              <a:rPr lang="en-US" dirty="0"/>
              <a:t>Need to compile your code with –Wall option to enable such warning message</a:t>
            </a:r>
          </a:p>
        </p:txBody>
      </p:sp>
    </p:spTree>
    <p:extLst>
      <p:ext uri="{BB962C8B-B14F-4D97-AF65-F5344CB8AC3E}">
        <p14:creationId xmlns:p14="http://schemas.microsoft.com/office/powerpoint/2010/main" val="120586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465B-38F1-241F-C24D-12B0DA6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switch-case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1444-289B-5539-E6CE-571AFDB1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/>
          <a:lstStyle/>
          <a:p>
            <a:r>
              <a:rPr lang="en-US" dirty="0"/>
              <a:t>If we missed the ‘drop’ case in switch statement</a:t>
            </a:r>
          </a:p>
          <a:p>
            <a:endParaRPr lang="en-US" dirty="0"/>
          </a:p>
          <a:p>
            <a:r>
              <a:rPr lang="en-US" dirty="0"/>
              <a:t>When compiling with –wall option: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5AA837-8CC5-6765-8182-4BD3DF5000F3}"/>
              </a:ext>
            </a:extLst>
          </p:cNvPr>
          <p:cNvGrpSpPr/>
          <p:nvPr/>
        </p:nvGrpSpPr>
        <p:grpSpPr>
          <a:xfrm>
            <a:off x="1283359" y="2012730"/>
            <a:ext cx="9870697" cy="4566745"/>
            <a:chOff x="1283359" y="2012730"/>
            <a:chExt cx="9870697" cy="456674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80DD1D9-8452-C266-8F60-75814703C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880" y="2012730"/>
              <a:ext cx="4482176" cy="4566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39BE4D-5EEE-E8CB-05C3-478E1A68F612}"/>
                </a:ext>
              </a:extLst>
            </p:cNvPr>
            <p:cNvCxnSpPr/>
            <p:nvPr/>
          </p:nvCxnSpPr>
          <p:spPr>
            <a:xfrm>
              <a:off x="7246883" y="5171090"/>
              <a:ext cx="982717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924670-CBAE-4EF0-40A7-78576946B386}"/>
                </a:ext>
              </a:extLst>
            </p:cNvPr>
            <p:cNvSpPr txBox="1"/>
            <p:nvPr/>
          </p:nvSpPr>
          <p:spPr>
            <a:xfrm>
              <a:off x="1283359" y="4709425"/>
              <a:ext cx="4682358" cy="92333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waring: enumeration value ‘drop’ not handled in switch [-</a:t>
              </a:r>
              <a:r>
                <a:rPr lang="en-US" dirty="0" err="1"/>
                <a:t>Wswitch</a:t>
              </a:r>
              <a:r>
                <a:rPr lang="en-US" dirty="0"/>
                <a:t>]</a:t>
              </a:r>
            </a:p>
            <a:p>
              <a:r>
                <a:rPr lang="en-US" dirty="0"/>
                <a:t>switch (state) {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AD848E-E736-D791-D672-7834334BBC7C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5965717" y="5171090"/>
              <a:ext cx="106570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7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2F06-18E5-7C31-5F46-D398B060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AC64-905F-7E2F-1EC0-B4E2FB99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enumerated type is a distinct type whose value is a value of its </a:t>
            </a:r>
            <a:r>
              <a:rPr lang="en-US" dirty="0">
                <a:solidFill>
                  <a:srgbClr val="00B050"/>
                </a:solidFill>
              </a:rPr>
              <a:t>underlying type</a:t>
            </a:r>
            <a:r>
              <a:rPr lang="en-US" dirty="0"/>
              <a:t>, which includes the values of explicitly named integral constants</a:t>
            </a:r>
          </a:p>
          <a:p>
            <a:r>
              <a:rPr lang="en-US" dirty="0"/>
              <a:t>The underlying type of the enumerated type is compatible with one of the following (implementation-defined):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signed int</a:t>
            </a:r>
          </a:p>
          <a:p>
            <a:pPr lvl="1"/>
            <a:r>
              <a:rPr lang="en-US" dirty="0"/>
              <a:t>unsigned int</a:t>
            </a:r>
          </a:p>
          <a:p>
            <a:r>
              <a:rPr lang="en-US" dirty="0"/>
              <a:t>Whichever underlying type it is, it must be capable of representing all enumerator values of the enumerated type</a:t>
            </a:r>
          </a:p>
        </p:txBody>
      </p:sp>
    </p:spTree>
    <p:extLst>
      <p:ext uri="{BB962C8B-B14F-4D97-AF65-F5344CB8AC3E}">
        <p14:creationId xmlns:p14="http://schemas.microsoft.com/office/powerpoint/2010/main" val="271663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2D15-F013-C26D-8F1A-486791E8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DE4B-975C-2A98-FAC3-088830D9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 is a type consisting of a sequence of members whose storage is allocated in an ordered sequence (in the program address space)</a:t>
            </a:r>
          </a:p>
          <a:p>
            <a:pPr lvl="1"/>
            <a:r>
              <a:rPr lang="en-US" dirty="0"/>
              <a:t>Like a class in OOP</a:t>
            </a:r>
          </a:p>
          <a:p>
            <a:pPr lvl="1"/>
            <a:r>
              <a:rPr lang="en-US" dirty="0"/>
              <a:t>No methods</a:t>
            </a:r>
          </a:p>
          <a:p>
            <a:pPr lvl="1"/>
            <a:r>
              <a:rPr lang="en-US" dirty="0"/>
              <a:t>No private members</a:t>
            </a:r>
          </a:p>
          <a:p>
            <a:pPr lvl="1"/>
            <a:r>
              <a:rPr lang="en-US" dirty="0"/>
              <a:t>No inheritance</a:t>
            </a:r>
          </a:p>
          <a:p>
            <a:r>
              <a:rPr lang="en-US" dirty="0"/>
              <a:t>Struct effectively declares a new type of objects</a:t>
            </a:r>
          </a:p>
          <a:p>
            <a:pPr lvl="1"/>
            <a:r>
              <a:rPr lang="en-US" dirty="0"/>
              <a:t>Offer flexibility to represent data with an inherent structure</a:t>
            </a:r>
          </a:p>
          <a:p>
            <a:pPr lvl="1"/>
            <a:r>
              <a:rPr lang="en-US" dirty="0"/>
              <a:t>Serves as a basic building block to derive other data structures:</a:t>
            </a:r>
          </a:p>
          <a:p>
            <a:pPr lvl="2"/>
            <a:r>
              <a:rPr lang="en-US" dirty="0"/>
              <a:t>Linked list</a:t>
            </a:r>
          </a:p>
          <a:p>
            <a:pPr lvl="2"/>
            <a:r>
              <a:rPr lang="en-US" dirty="0"/>
              <a:t>Tree</a:t>
            </a:r>
          </a:p>
          <a:p>
            <a:pPr lvl="2"/>
            <a:r>
              <a:rPr lang="en-US" dirty="0"/>
              <a:t>Graph</a:t>
            </a:r>
          </a:p>
          <a:p>
            <a:pPr lvl="2"/>
            <a:r>
              <a:rPr lang="en-US" dirty="0"/>
              <a:t>And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3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C859-0792-5E41-23DF-9B3DB26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declaration of named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1551-15CD-7925-E35F-80A4AC8C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name {struct-declaration-list}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en-US" altLang="zh-CN" dirty="0"/>
              <a:t>// named struct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148F12-B341-EFEF-EDB9-45BD3A5D0EFA}"/>
              </a:ext>
            </a:extLst>
          </p:cNvPr>
          <p:cNvGrpSpPr/>
          <p:nvPr/>
        </p:nvGrpSpPr>
        <p:grpSpPr>
          <a:xfrm>
            <a:off x="1146106" y="2524539"/>
            <a:ext cx="10515600" cy="4050050"/>
            <a:chOff x="1146106" y="2524539"/>
            <a:chExt cx="10515600" cy="4050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E925AA-2F5A-D06D-0B77-144AD85AA58E}"/>
                </a:ext>
              </a:extLst>
            </p:cNvPr>
            <p:cNvSpPr txBox="1"/>
            <p:nvPr/>
          </p:nvSpPr>
          <p:spPr>
            <a:xfrm>
              <a:off x="6975920" y="2524539"/>
              <a:ext cx="468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name for this the struct, known as </a:t>
              </a:r>
              <a:r>
                <a:rPr lang="en-US" dirty="0">
                  <a:solidFill>
                    <a:srgbClr val="FF0000"/>
                  </a:solidFill>
                </a:rPr>
                <a:t>tag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0F196E-B59F-B87D-DE42-9D2DF13610DA}"/>
                </a:ext>
              </a:extLst>
            </p:cNvPr>
            <p:cNvSpPr txBox="1"/>
            <p:nvPr/>
          </p:nvSpPr>
          <p:spPr>
            <a:xfrm>
              <a:off x="6975920" y="3809963"/>
              <a:ext cx="46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the struct </a:t>
              </a:r>
              <a:r>
                <a:rPr lang="en-US" altLang="zh-CN" dirty="0"/>
                <a:t>tag</a:t>
              </a:r>
              <a:r>
                <a:rPr lang="en-US" dirty="0"/>
                <a:t> to declare the associated object named as </a:t>
              </a:r>
              <a:r>
                <a:rPr lang="en-US" dirty="0">
                  <a:solidFill>
                    <a:srgbClr val="00B050"/>
                  </a:solidFill>
                </a:rPr>
                <a:t>input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3EA118-51DD-1143-8466-D10CA08B44C2}"/>
                </a:ext>
              </a:extLst>
            </p:cNvPr>
            <p:cNvSpPr txBox="1"/>
            <p:nvPr/>
          </p:nvSpPr>
          <p:spPr>
            <a:xfrm>
              <a:off x="6975920" y="4722706"/>
              <a:ext cx="46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member of a struct with </a:t>
              </a:r>
              <a:r>
                <a:rPr lang="en-US" dirty="0">
                  <a:solidFill>
                    <a:srgbClr val="00B0F0"/>
                  </a:solidFill>
                </a:rPr>
                <a:t>“ . ”</a:t>
              </a:r>
              <a:r>
                <a:rPr lang="en-US" dirty="0"/>
                <a:t> dot operator for both read and write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D6C55F-E1CD-D409-F00E-7A98C35D4FBF}"/>
                </a:ext>
              </a:extLst>
            </p:cNvPr>
            <p:cNvSpPr txBox="1"/>
            <p:nvPr/>
          </p:nvSpPr>
          <p:spPr>
            <a:xfrm>
              <a:off x="6975920" y="3076124"/>
              <a:ext cx="468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 of members defined for this struct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FA54A2-0D8D-C2E8-50BD-7C3EDCEDB62C}"/>
                </a:ext>
              </a:extLst>
            </p:cNvPr>
            <p:cNvGrpSpPr/>
            <p:nvPr/>
          </p:nvGrpSpPr>
          <p:grpSpPr>
            <a:xfrm>
              <a:off x="1146106" y="2524539"/>
              <a:ext cx="5829814" cy="4045226"/>
              <a:chOff x="1146106" y="2524539"/>
              <a:chExt cx="5829814" cy="404522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FF893CF-7483-0440-5ED5-9226A5BF7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106" y="2524539"/>
                <a:ext cx="5434319" cy="4045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148394-2DAD-576B-E67A-32757B2EDB74}"/>
                  </a:ext>
                </a:extLst>
              </p:cNvPr>
              <p:cNvSpPr/>
              <p:nvPr/>
            </p:nvSpPr>
            <p:spPr>
              <a:xfrm>
                <a:off x="1734378" y="2967938"/>
                <a:ext cx="651013" cy="22749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68AC413-BFB6-6C42-8A15-BFCC3AEAE157}"/>
                  </a:ext>
                </a:extLst>
              </p:cNvPr>
              <p:cNvSpPr/>
              <p:nvPr/>
            </p:nvSpPr>
            <p:spPr>
              <a:xfrm>
                <a:off x="2787926" y="3260683"/>
                <a:ext cx="193813" cy="352191"/>
              </a:xfrm>
              <a:prstGeom prst="righ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B1592AE-8792-FDE4-B714-81E9B9110945}"/>
                  </a:ext>
                </a:extLst>
              </p:cNvPr>
              <p:cNvCxnSpPr>
                <a:cxnSpLocks/>
                <a:stCxn id="10" idx="1"/>
                <a:endCxn id="8" idx="1"/>
              </p:cNvCxnSpPr>
              <p:nvPr/>
            </p:nvCxnSpPr>
            <p:spPr>
              <a:xfrm flipV="1">
                <a:off x="2981739" y="3260790"/>
                <a:ext cx="3994181" cy="175989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6B949B6-BD1C-6C30-0423-2871EB3CE17C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385391" y="2709205"/>
                <a:ext cx="4590529" cy="372479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0C0CFCB-1F9C-D920-BD2A-3C05E050A0FD}"/>
                  </a:ext>
                </a:extLst>
              </p:cNvPr>
              <p:cNvSpPr/>
              <p:nvPr/>
            </p:nvSpPr>
            <p:spPr>
              <a:xfrm>
                <a:off x="1396448" y="4297637"/>
                <a:ext cx="1910797" cy="264423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B047344-836B-88C4-3A0F-6119E0405F67}"/>
                  </a:ext>
                </a:extLst>
              </p:cNvPr>
              <p:cNvCxnSpPr>
                <a:cxnSpLocks/>
                <a:stCxn id="17" idx="3"/>
                <a:endCxn id="5" idx="1"/>
              </p:cNvCxnSpPr>
              <p:nvPr/>
            </p:nvCxnSpPr>
            <p:spPr>
              <a:xfrm flipV="1">
                <a:off x="3307245" y="4133129"/>
                <a:ext cx="3668675" cy="296720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344220D-2298-55D4-DEF5-25049A99E82C}"/>
                  </a:ext>
                </a:extLst>
              </p:cNvPr>
              <p:cNvSpPr/>
              <p:nvPr/>
            </p:nvSpPr>
            <p:spPr>
              <a:xfrm>
                <a:off x="2607365" y="4741036"/>
                <a:ext cx="871331" cy="264422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BC22B3D-AFC7-23AB-A78D-271EAC979FB6}"/>
                  </a:ext>
                </a:extLst>
              </p:cNvPr>
              <p:cNvSpPr/>
              <p:nvPr/>
            </p:nvSpPr>
            <p:spPr>
              <a:xfrm>
                <a:off x="4320208" y="5633901"/>
                <a:ext cx="872988" cy="264422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6260B84C-3C30-0F73-81B2-5F95DDAE4F96}"/>
                  </a:ext>
                </a:extLst>
              </p:cNvPr>
              <p:cNvCxnSpPr>
                <a:stCxn id="21" idx="3"/>
                <a:endCxn id="7" idx="1"/>
              </p:cNvCxnSpPr>
              <p:nvPr/>
            </p:nvCxnSpPr>
            <p:spPr>
              <a:xfrm>
                <a:off x="3478696" y="4873247"/>
                <a:ext cx="3497224" cy="172625"/>
              </a:xfrm>
              <a:prstGeom prst="curvedConnector3">
                <a:avLst>
                  <a:gd name="adj1" fmla="val 50000"/>
                </a:avLst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CFDB3C71-73CE-6997-59B9-166CB045516E}"/>
                  </a:ext>
                </a:extLst>
              </p:cNvPr>
              <p:cNvCxnSpPr>
                <a:cxnSpLocks/>
                <a:stCxn id="22" idx="3"/>
                <a:endCxn id="7" idx="1"/>
              </p:cNvCxnSpPr>
              <p:nvPr/>
            </p:nvCxnSpPr>
            <p:spPr>
              <a:xfrm flipV="1">
                <a:off x="5193196" y="5045872"/>
                <a:ext cx="1782724" cy="720240"/>
              </a:xfrm>
              <a:prstGeom prst="curvedConnector3">
                <a:avLst>
                  <a:gd name="adj1" fmla="val 50000"/>
                </a:avLst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D9745F-D156-F982-FF23-D918278C1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920" y="5750866"/>
              <a:ext cx="2958241" cy="8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5FC6127-128A-20E8-0799-85ABC4D06364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>
              <a:off x="6580425" y="6162728"/>
              <a:ext cx="39549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4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F7BE-A99C-7174-3713-D798E0AE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declaration of nameless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3BF3-AE4C-DDAC-93FA-A28E40D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</a:t>
            </a:r>
            <a:r>
              <a:rPr lang="en-US" strike="sngStrike" dirty="0">
                <a:solidFill>
                  <a:srgbClr val="FF0000"/>
                </a:solidFill>
              </a:rPr>
              <a:t>name</a:t>
            </a:r>
            <a:r>
              <a:rPr lang="en-US" dirty="0"/>
              <a:t> {struct-declaration-list} </a:t>
            </a:r>
            <a:r>
              <a:rPr lang="en-US" dirty="0">
                <a:solidFill>
                  <a:srgbClr val="FF0000"/>
                </a:solidFill>
              </a:rPr>
              <a:t>object-list</a:t>
            </a:r>
            <a:r>
              <a:rPr lang="en-US" dirty="0"/>
              <a:t>; // nameless struct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780967-AAD0-002A-836D-EAC7D45F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25" y="5719811"/>
            <a:ext cx="2958241" cy="8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449F6A-F272-CE05-D842-77FD740F8B38}"/>
              </a:ext>
            </a:extLst>
          </p:cNvPr>
          <p:cNvGrpSpPr/>
          <p:nvPr/>
        </p:nvGrpSpPr>
        <p:grpSpPr>
          <a:xfrm>
            <a:off x="1093304" y="2390148"/>
            <a:ext cx="10747307" cy="4153386"/>
            <a:chOff x="1093304" y="2390148"/>
            <a:chExt cx="10747307" cy="415338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E0EA5FA-4A69-34E6-3AC8-4AB511083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304" y="2390148"/>
              <a:ext cx="5670274" cy="415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98BC7C-C104-E8D6-7198-CC0E7548F14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6759330" y="6131673"/>
              <a:ext cx="39549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88251E-9FC9-474F-00DA-66E3A4B6F4A9}"/>
                </a:ext>
              </a:extLst>
            </p:cNvPr>
            <p:cNvSpPr/>
            <p:nvPr/>
          </p:nvSpPr>
          <p:spPr>
            <a:xfrm>
              <a:off x="1426265" y="3300345"/>
              <a:ext cx="1649896" cy="92378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1BADAE-AD75-1359-8837-4022DB7BD671}"/>
                </a:ext>
              </a:extLst>
            </p:cNvPr>
            <p:cNvSpPr txBox="1"/>
            <p:nvPr/>
          </p:nvSpPr>
          <p:spPr>
            <a:xfrm>
              <a:off x="7154825" y="2847705"/>
              <a:ext cx="46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Declare a struct object, i.e., input using nameless struct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80E32B-179F-5C99-E6C4-5A5BCD67DD94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3076161" y="3170871"/>
              <a:ext cx="4078664" cy="59136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A44CD2-6E15-8CF6-71CB-76E98762B8D2}"/>
                </a:ext>
              </a:extLst>
            </p:cNvPr>
            <p:cNvSpPr txBox="1"/>
            <p:nvPr/>
          </p:nvSpPr>
          <p:spPr>
            <a:xfrm>
              <a:off x="7154825" y="3755423"/>
              <a:ext cx="46857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Each time you want to declare such a struct object, you need to repeat the whole struct-declaration-list. Since this struct is nameless, you have no tag to refer it directly as if it is a known 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A1CA8D-5EA3-14B4-E940-481B0C8B4191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3076161" y="3762238"/>
              <a:ext cx="4078664" cy="731849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5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049E-DEC3-4A0F-21D6-AE69AF9A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forward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4398-9345-5781-0969-A126E031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 </a:t>
            </a:r>
            <a:r>
              <a:rPr lang="en-US" sz="2400" dirty="0">
                <a:solidFill>
                  <a:srgbClr val="00B050"/>
                </a:solidFill>
              </a:rPr>
              <a:t>name</a:t>
            </a:r>
            <a:r>
              <a:rPr lang="en-US" sz="2400" dirty="0"/>
              <a:t>; // declare that a struct with </a:t>
            </a:r>
            <a:r>
              <a:rPr lang="en-US" sz="2400" dirty="0">
                <a:solidFill>
                  <a:srgbClr val="00B050"/>
                </a:solidFill>
              </a:rPr>
              <a:t>name</a:t>
            </a:r>
            <a:r>
              <a:rPr lang="en-US" sz="2400" dirty="0"/>
              <a:t> as its tag exists</a:t>
            </a:r>
          </a:p>
          <a:p>
            <a:pPr lvl="1"/>
            <a:r>
              <a:rPr lang="en-US" sz="2000" dirty="0"/>
              <a:t>This is forward declaration: a type of struct exists, its definition is not known yet</a:t>
            </a:r>
          </a:p>
          <a:p>
            <a:pPr lvl="1"/>
            <a:r>
              <a:rPr lang="en-US" sz="2000" dirty="0"/>
              <a:t>This hides any previously declared tag name in the </a:t>
            </a:r>
            <a:r>
              <a:rPr lang="en-US" sz="2000" dirty="0">
                <a:solidFill>
                  <a:srgbClr val="FF0000"/>
                </a:solidFill>
              </a:rPr>
              <a:t>tag name space</a:t>
            </a:r>
            <a:r>
              <a:rPr lang="en-US" sz="2000" dirty="0"/>
              <a:t> for current scope</a:t>
            </a:r>
          </a:p>
          <a:p>
            <a:pPr lvl="1"/>
            <a:r>
              <a:rPr lang="en-US" sz="2000" dirty="0"/>
              <a:t>The actual struct-declaration-list (its members) will be defined later in the current scope</a:t>
            </a:r>
          </a:p>
          <a:p>
            <a:pPr lvl="1"/>
            <a:r>
              <a:rPr lang="en-US" sz="2000" dirty="0"/>
              <a:t>This functions in a similarly way compared to “function prototype vs function definition”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8EC83-1923-05CC-0D14-9A23A732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77" y="3799648"/>
            <a:ext cx="8326666" cy="2626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54F79-E6F3-5BA8-4916-ED183384AE62}"/>
              </a:ext>
            </a:extLst>
          </p:cNvPr>
          <p:cNvSpPr/>
          <p:nvPr/>
        </p:nvSpPr>
        <p:spPr>
          <a:xfrm>
            <a:off x="2689777" y="3861906"/>
            <a:ext cx="2329484" cy="49143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0DCED5-3A84-2373-AB32-1A965EE8C6AC}"/>
              </a:ext>
            </a:extLst>
          </p:cNvPr>
          <p:cNvSpPr/>
          <p:nvPr/>
        </p:nvSpPr>
        <p:spPr>
          <a:xfrm>
            <a:off x="3175138" y="4695136"/>
            <a:ext cx="1133475" cy="34897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622F9-32AF-A6BC-7819-3F1CC549FE30}"/>
              </a:ext>
            </a:extLst>
          </p:cNvPr>
          <p:cNvSpPr/>
          <p:nvPr/>
        </p:nvSpPr>
        <p:spPr>
          <a:xfrm>
            <a:off x="3175138" y="5824402"/>
            <a:ext cx="2549801" cy="34897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E68890-187F-A21E-EAAA-55D217BEC8AE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 flipV="1">
            <a:off x="2072308" y="4107622"/>
            <a:ext cx="617469" cy="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A6B029-EA6C-C5F1-E771-F5DEDFECF108}"/>
              </a:ext>
            </a:extLst>
          </p:cNvPr>
          <p:cNvSpPr txBox="1"/>
          <p:nvPr/>
        </p:nvSpPr>
        <p:spPr>
          <a:xfrm>
            <a:off x="795130" y="3922956"/>
            <a:ext cx="12771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File scope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0677A-C1E8-A3E2-F367-A31D8DBDB80C}"/>
              </a:ext>
            </a:extLst>
          </p:cNvPr>
          <p:cNvSpPr txBox="1"/>
          <p:nvPr/>
        </p:nvSpPr>
        <p:spPr>
          <a:xfrm>
            <a:off x="795129" y="5332656"/>
            <a:ext cx="141135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block scope 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A77D0-79DE-D081-13CF-B13B3641E849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2206486" y="4869623"/>
            <a:ext cx="968652" cy="64769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9C831-2512-C714-3385-9A3BA710E40F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 flipV="1">
            <a:off x="2206486" y="5517322"/>
            <a:ext cx="968652" cy="48156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8F4E-16D5-7250-CF59-8E57260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65FD-FF09-EDFA-294B-454BDF67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is a type consisting of a sequence of members whose storage is allocated in an ordered sequence</a:t>
            </a:r>
          </a:p>
          <a:p>
            <a:r>
              <a:rPr lang="en-US" dirty="0"/>
              <a:t>Members of the struct is defined in its struct-declaration-list</a:t>
            </a:r>
          </a:p>
          <a:p>
            <a:r>
              <a:rPr lang="en-US" dirty="0"/>
              <a:t>Members of struct can be:</a:t>
            </a:r>
          </a:p>
          <a:p>
            <a:pPr lvl="1"/>
            <a:r>
              <a:rPr lang="en-US" dirty="0"/>
              <a:t>Numeric data types (char, int, float, double)</a:t>
            </a:r>
          </a:p>
          <a:p>
            <a:pPr lvl="1"/>
            <a:r>
              <a:rPr lang="en-US" dirty="0"/>
              <a:t>Pointers (could be a pointer to </a:t>
            </a:r>
            <a:r>
              <a:rPr lang="en-US" dirty="0">
                <a:solidFill>
                  <a:srgbClr val="00B050"/>
                </a:solidFill>
              </a:rPr>
              <a:t>object of its own struct 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 (nested struct, but </a:t>
            </a:r>
            <a:r>
              <a:rPr lang="en-US" dirty="0">
                <a:solidFill>
                  <a:srgbClr val="FF0000"/>
                </a:solidFill>
              </a:rPr>
              <a:t>not its own 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array of constant known size (e.g., int arr[10])</a:t>
            </a:r>
          </a:p>
          <a:p>
            <a:pPr lvl="1"/>
            <a:r>
              <a:rPr lang="en-US" dirty="0"/>
              <a:t>A flexible array (incomplete array type, </a:t>
            </a:r>
            <a:r>
              <a:rPr lang="en-US" dirty="0">
                <a:solidFill>
                  <a:srgbClr val="FF0000"/>
                </a:solidFill>
              </a:rPr>
              <a:t>must be at the end of member 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7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721-C971-1526-292A-AFC8DC4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12CA-99E3-E68E-9A2E-A11FC76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 with int, char, and array object as its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E5E60-2381-DF6A-1526-8A42294A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27" y="2730101"/>
            <a:ext cx="3879787" cy="25423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90CA4C-ADF5-9FB5-7B87-2A6C58CCCE7E}"/>
              </a:ext>
            </a:extLst>
          </p:cNvPr>
          <p:cNvSpPr/>
          <p:nvPr/>
        </p:nvSpPr>
        <p:spPr>
          <a:xfrm>
            <a:off x="3516146" y="3283757"/>
            <a:ext cx="207129" cy="38394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5788D5-16C9-568E-415A-4288C695AB7C}"/>
              </a:ext>
            </a:extLst>
          </p:cNvPr>
          <p:cNvSpPr/>
          <p:nvPr/>
        </p:nvSpPr>
        <p:spPr>
          <a:xfrm>
            <a:off x="3714013" y="3780530"/>
            <a:ext cx="207129" cy="38394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858393-2E1A-4ED2-B78C-6FB6B1025E3E}"/>
              </a:ext>
            </a:extLst>
          </p:cNvPr>
          <p:cNvSpPr/>
          <p:nvPr/>
        </p:nvSpPr>
        <p:spPr>
          <a:xfrm>
            <a:off x="5245591" y="4337085"/>
            <a:ext cx="207129" cy="38394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061170-8D15-FBA6-32A3-BC964450CB51}"/>
              </a:ext>
            </a:extLst>
          </p:cNvPr>
          <p:cNvSpPr/>
          <p:nvPr/>
        </p:nvSpPr>
        <p:spPr>
          <a:xfrm>
            <a:off x="1947521" y="4822912"/>
            <a:ext cx="207129" cy="3839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BDFA789-286E-6303-977F-80CA0746145E}"/>
              </a:ext>
            </a:extLst>
          </p:cNvPr>
          <p:cNvSpPr/>
          <p:nvPr/>
        </p:nvSpPr>
        <p:spPr>
          <a:xfrm>
            <a:off x="5965728" y="3181618"/>
            <a:ext cx="620883" cy="163935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BC043-1E37-116E-DDD5-4712D85FB007}"/>
              </a:ext>
            </a:extLst>
          </p:cNvPr>
          <p:cNvSpPr txBox="1"/>
          <p:nvPr/>
        </p:nvSpPr>
        <p:spPr>
          <a:xfrm>
            <a:off x="7310596" y="3675598"/>
            <a:ext cx="331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Declaration of each member ends with a semicolon 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E430E-D9E8-06F1-2EA3-5E6EE7C4DB32}"/>
              </a:ext>
            </a:extLst>
          </p:cNvPr>
          <p:cNvSpPr txBox="1"/>
          <p:nvPr/>
        </p:nvSpPr>
        <p:spPr>
          <a:xfrm>
            <a:off x="2133502" y="5643458"/>
            <a:ext cx="331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Don’t forget the semicolon in the end of the struct declaration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0EDDE-8C2E-B817-3C89-170C1EDECD3B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flipV="1">
            <a:off x="6586611" y="3998764"/>
            <a:ext cx="723985" cy="253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B4849-38D3-C8E4-7AF8-DCE9C237624E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154650" y="5014886"/>
            <a:ext cx="1638461" cy="62857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7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721-C971-1526-292A-AFC8DC4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12CA-99E3-E68E-9A2E-A11FC76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 with int, char, and array object as its members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BC72A5-800F-85BB-AE8D-0AFE1EB72678}"/>
              </a:ext>
            </a:extLst>
          </p:cNvPr>
          <p:cNvGrpSpPr/>
          <p:nvPr/>
        </p:nvGrpSpPr>
        <p:grpSpPr>
          <a:xfrm>
            <a:off x="992468" y="2540614"/>
            <a:ext cx="3879787" cy="2542386"/>
            <a:chOff x="1669427" y="2730101"/>
            <a:chExt cx="3879787" cy="2542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BE5E60-2381-DF6A-1526-8A42294A7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427" y="2730101"/>
              <a:ext cx="3879787" cy="254238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90CA4C-ADF5-9FB5-7B87-2A6C58CCCE7E}"/>
                </a:ext>
              </a:extLst>
            </p:cNvPr>
            <p:cNvSpPr/>
            <p:nvPr/>
          </p:nvSpPr>
          <p:spPr>
            <a:xfrm>
              <a:off x="3516146" y="3283757"/>
              <a:ext cx="207129" cy="38394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E5788D5-16C9-568E-415A-4288C695AB7C}"/>
                </a:ext>
              </a:extLst>
            </p:cNvPr>
            <p:cNvSpPr/>
            <p:nvPr/>
          </p:nvSpPr>
          <p:spPr>
            <a:xfrm>
              <a:off x="3714013" y="3780530"/>
              <a:ext cx="207129" cy="38394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858393-2E1A-4ED2-B78C-6FB6B1025E3E}"/>
                </a:ext>
              </a:extLst>
            </p:cNvPr>
            <p:cNvSpPr/>
            <p:nvPr/>
          </p:nvSpPr>
          <p:spPr>
            <a:xfrm>
              <a:off x="5245591" y="4337085"/>
              <a:ext cx="207129" cy="38394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A061170-8D15-FBA6-32A3-BC964450CB51}"/>
                </a:ext>
              </a:extLst>
            </p:cNvPr>
            <p:cNvSpPr/>
            <p:nvPr/>
          </p:nvSpPr>
          <p:spPr>
            <a:xfrm>
              <a:off x="1947521" y="4822912"/>
              <a:ext cx="207129" cy="38394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3BDFA789-286E-6303-977F-80CA0746145E}"/>
              </a:ext>
            </a:extLst>
          </p:cNvPr>
          <p:cNvSpPr/>
          <p:nvPr/>
        </p:nvSpPr>
        <p:spPr>
          <a:xfrm>
            <a:off x="5026523" y="3007287"/>
            <a:ext cx="620883" cy="163935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BC043-1E37-116E-DDD5-4712D85FB007}"/>
              </a:ext>
            </a:extLst>
          </p:cNvPr>
          <p:cNvSpPr txBox="1"/>
          <p:nvPr/>
        </p:nvSpPr>
        <p:spPr>
          <a:xfrm>
            <a:off x="4272176" y="5533244"/>
            <a:ext cx="275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Declaration of each member ends with a semicolon 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E430E-D9E8-06F1-2EA3-5E6EE7C4DB32}"/>
              </a:ext>
            </a:extLst>
          </p:cNvPr>
          <p:cNvSpPr txBox="1"/>
          <p:nvPr/>
        </p:nvSpPr>
        <p:spPr>
          <a:xfrm>
            <a:off x="906585" y="5533244"/>
            <a:ext cx="253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Don’t forget the semicolon in the end of the struct declaration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0EDDE-8C2E-B817-3C89-170C1EDECD3B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>
            <a:off x="5647406" y="3826963"/>
            <a:ext cx="0" cy="170628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B4849-38D3-C8E4-7AF8-DCE9C237624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374127" y="5017372"/>
            <a:ext cx="801830" cy="51587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26265D-99C1-5804-0F99-B0CD7DA5D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20" y="2540634"/>
            <a:ext cx="2213976" cy="2542365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3B7A0E23-6C1A-C5CE-ED77-615239254A9A}"/>
              </a:ext>
            </a:extLst>
          </p:cNvPr>
          <p:cNvSpPr/>
          <p:nvPr/>
        </p:nvSpPr>
        <p:spPr>
          <a:xfrm>
            <a:off x="9222966" y="3061132"/>
            <a:ext cx="620883" cy="195624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3AB90A-18A9-400C-E908-776BC4967912}"/>
              </a:ext>
            </a:extLst>
          </p:cNvPr>
          <p:cNvSpPr txBox="1"/>
          <p:nvPr/>
        </p:nvSpPr>
        <p:spPr>
          <a:xfrm>
            <a:off x="8468619" y="5533244"/>
            <a:ext cx="275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Assign value to struct members via the dot “ . ” operator followed by member’s identifier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D63148-55C0-F354-277A-FC90172701CD}"/>
              </a:ext>
            </a:extLst>
          </p:cNvPr>
          <p:cNvCxnSpPr>
            <a:cxnSpLocks/>
            <a:stCxn id="29" idx="1"/>
            <a:endCxn id="30" idx="0"/>
          </p:cNvCxnSpPr>
          <p:nvPr/>
        </p:nvCxnSpPr>
        <p:spPr>
          <a:xfrm>
            <a:off x="9843849" y="4039252"/>
            <a:ext cx="0" cy="149399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2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14664</TotalTime>
  <Words>1820</Words>
  <Application>Microsoft Office PowerPoint</Application>
  <PresentationFormat>Widescreen</PresentationFormat>
  <Paragraphs>228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DejaVuSans</vt:lpstr>
      <vt:lpstr>Arial</vt:lpstr>
      <vt:lpstr>Calibri</vt:lpstr>
      <vt:lpstr>Calibri Light</vt:lpstr>
      <vt:lpstr>Cambria Math</vt:lpstr>
      <vt:lpstr>Consolas</vt:lpstr>
      <vt:lpstr>Office Theme</vt:lpstr>
      <vt:lpstr>CSE 2451 struct union enum </vt:lpstr>
      <vt:lpstr>Overview </vt:lpstr>
      <vt:lpstr>struct</vt:lpstr>
      <vt:lpstr>struct – declaration of named struct</vt:lpstr>
      <vt:lpstr>struct – declaration of nameless struct</vt:lpstr>
      <vt:lpstr>struct – forward declaration</vt:lpstr>
      <vt:lpstr>struct – members </vt:lpstr>
      <vt:lpstr>struct – members</vt:lpstr>
      <vt:lpstr>struct – members</vt:lpstr>
      <vt:lpstr>struct – members</vt:lpstr>
      <vt:lpstr>struct – simple assignment</vt:lpstr>
      <vt:lpstr>struct – pointer to struct and dynamic memory allocation </vt:lpstr>
      <vt:lpstr>struct – flexible array member</vt:lpstr>
      <vt:lpstr>struct - typedef</vt:lpstr>
      <vt:lpstr>struct – initialization </vt:lpstr>
      <vt:lpstr>struct – example – array of structs</vt:lpstr>
      <vt:lpstr>Struct – storage layout of its members</vt:lpstr>
      <vt:lpstr>struct – storage layout of its members</vt:lpstr>
      <vt:lpstr>union </vt:lpstr>
      <vt:lpstr>union – syntax</vt:lpstr>
      <vt:lpstr>union – example</vt:lpstr>
      <vt:lpstr>enum - syntax</vt:lpstr>
      <vt:lpstr>enum – enumerator-list</vt:lpstr>
      <vt:lpstr>enum - scope</vt:lpstr>
      <vt:lpstr>enum – switch-case example</vt:lpstr>
      <vt:lpstr>enum – switch-case example</vt:lpstr>
      <vt:lpstr>enum – switch-case example</vt:lpstr>
      <vt:lpstr>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 Tong</cp:lastModifiedBy>
  <cp:revision>1497</cp:revision>
  <dcterms:created xsi:type="dcterms:W3CDTF">2022-08-14T18:29:45Z</dcterms:created>
  <dcterms:modified xsi:type="dcterms:W3CDTF">2022-10-29T19:31:21Z</dcterms:modified>
</cp:coreProperties>
</file>