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9" r:id="rId10"/>
    <p:sldId id="274" r:id="rId11"/>
    <p:sldId id="276" r:id="rId12"/>
    <p:sldId id="275" r:id="rId13"/>
    <p:sldId id="277" r:id="rId14"/>
    <p:sldId id="279" r:id="rId15"/>
    <p:sldId id="278" r:id="rId16"/>
    <p:sldId id="270" r:id="rId17"/>
    <p:sldId id="281" r:id="rId18"/>
    <p:sldId id="283" r:id="rId19"/>
    <p:sldId id="282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4"/>
    <p:restoredTop sz="82134" autoAdjust="0"/>
  </p:normalViewPr>
  <p:slideViewPr>
    <p:cSldViewPr snapToGrid="0">
      <p:cViewPr varScale="1">
        <p:scale>
          <a:sx n="110" d="100"/>
          <a:sy n="110" d="100"/>
        </p:scale>
        <p:origin x="86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44E2-5501-4AF8-B36C-F194582427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Binary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1D9C0-2EE9-4811-B4FD-D66D0ED1955F}"/>
              </a:ext>
            </a:extLst>
          </p:cNvPr>
          <p:cNvSpPr txBox="1"/>
          <p:nvPr/>
        </p:nvSpPr>
        <p:spPr>
          <a:xfrm>
            <a:off x="6212033" y="5930649"/>
            <a:ext cx="5260862" cy="36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554741-72EC-408A-9EA5-E88CB7A835B5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F165E-1C2C-94E0-19A9-C4CF882BD0E7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06472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1D9C0-2EE9-4811-B4FD-D66D0ED1955F}"/>
              </a:ext>
            </a:extLst>
          </p:cNvPr>
          <p:cNvSpPr txBox="1"/>
          <p:nvPr/>
        </p:nvSpPr>
        <p:spPr>
          <a:xfrm>
            <a:off x="6212033" y="5890572"/>
            <a:ext cx="5260862" cy="36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</a:t>
            </a:r>
            <a:r>
              <a:rPr lang="en-US" b="1" dirty="0">
                <a:solidFill>
                  <a:srgbClr val="FF0000"/>
                </a:solidFill>
              </a:rPr>
              <a:t>B E A</a:t>
            </a:r>
            <a:r>
              <a:rPr lang="en-US" dirty="0"/>
              <a:t>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769A84-1325-43E7-AEB0-7659CE83E04F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0D090-9F9F-EF2E-F13D-60B9AF83F9FD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40933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756959-781B-4F20-9756-8440AD1E6A11}"/>
              </a:ext>
            </a:extLst>
          </p:cNvPr>
          <p:cNvSpPr txBox="1"/>
          <p:nvPr/>
        </p:nvSpPr>
        <p:spPr>
          <a:xfrm>
            <a:off x="6212033" y="5901230"/>
            <a:ext cx="5260862" cy="36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B E A </a:t>
            </a:r>
            <a:r>
              <a:rPr lang="en-US" b="1" dirty="0">
                <a:solidFill>
                  <a:srgbClr val="FF0000"/>
                </a:solidFill>
              </a:rPr>
              <a:t>F 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3410B-75BE-41F5-A839-782B2E4CA1FE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6A200-B969-93E1-D4C3-80DA1A905760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64169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EC8F228D-4D75-45F9-9DC7-3831B01A5630}"/>
              </a:ext>
            </a:extLst>
          </p:cNvPr>
          <p:cNvCxnSpPr>
            <a:cxnSpLocks/>
            <a:stCxn id="41" idx="6"/>
            <a:endCxn id="46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75D10F-C66B-4636-AEE8-285FF26CEF47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0885657-60E7-45A1-B3D6-714A7518AC1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8EC6A0-57AB-4FDD-A7BC-8B5DC8D4A0E2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5FE4CE-52DA-4AB5-A7BE-305748CC5767}"/>
              </a:ext>
            </a:extLst>
          </p:cNvPr>
          <p:cNvSpPr txBox="1"/>
          <p:nvPr/>
        </p:nvSpPr>
        <p:spPr>
          <a:xfrm>
            <a:off x="6212032" y="5912163"/>
            <a:ext cx="58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B E A F C </a:t>
            </a:r>
            <a:r>
              <a:rPr lang="en-US" b="1" dirty="0">
                <a:solidFill>
                  <a:srgbClr val="FF0000"/>
                </a:solidFill>
              </a:rPr>
              <a:t>H G</a:t>
            </a:r>
            <a:r>
              <a:rPr lang="en-US" dirty="0"/>
              <a:t>, </a:t>
            </a:r>
          </a:p>
          <a:p>
            <a:r>
              <a:rPr lang="en-US" b="1" dirty="0">
                <a:solidFill>
                  <a:srgbClr val="FF0000"/>
                </a:solidFill>
              </a:rPr>
              <a:t>we’ve printed out all node data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958DAC0-B9EB-4140-A7C1-CA2746039A72}"/>
              </a:ext>
            </a:extLst>
          </p:cNvPr>
          <p:cNvCxnSpPr>
            <a:cxnSpLocks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64D262-EE8B-4BD0-AEB7-BF89E5A4EC25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324E7F-2A9F-4A27-B099-8FAE87ECDD05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74C12-A70A-1CE4-B9CC-C319A30E10FB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4482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EC8F228D-4D75-45F9-9DC7-3831B01A5630}"/>
              </a:ext>
            </a:extLst>
          </p:cNvPr>
          <p:cNvCxnSpPr>
            <a:cxnSpLocks/>
            <a:stCxn id="41" idx="6"/>
            <a:endCxn id="46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75D10F-C66B-4636-AEE8-285FF26CEF47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0885657-60E7-45A1-B3D6-714A7518AC1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8EC6A0-57AB-4FDD-A7BC-8B5DC8D4A0E2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5FE4CE-52DA-4AB5-A7BE-305748CC5767}"/>
              </a:ext>
            </a:extLst>
          </p:cNvPr>
          <p:cNvSpPr txBox="1"/>
          <p:nvPr/>
        </p:nvSpPr>
        <p:spPr>
          <a:xfrm>
            <a:off x="6212032" y="5912163"/>
            <a:ext cx="55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B E A F C H G, </a:t>
            </a:r>
          </a:p>
          <a:p>
            <a:r>
              <a:rPr lang="en-US" b="1" dirty="0">
                <a:solidFill>
                  <a:srgbClr val="FF0000"/>
                </a:solidFill>
              </a:rPr>
              <a:t>function </a:t>
            </a:r>
            <a:r>
              <a:rPr lang="en-US" b="1" dirty="0" err="1">
                <a:solidFill>
                  <a:srgbClr val="FF0000"/>
                </a:solidFill>
              </a:rPr>
              <a:t>print_inorder</a:t>
            </a:r>
            <a:r>
              <a:rPr lang="en-US" b="1" dirty="0">
                <a:solidFill>
                  <a:srgbClr val="FF0000"/>
                </a:solidFill>
              </a:rPr>
              <a:t>(&amp;A) finished!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958DAC0-B9EB-4140-A7C1-CA2746039A72}"/>
              </a:ext>
            </a:extLst>
          </p:cNvPr>
          <p:cNvCxnSpPr>
            <a:cxnSpLocks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64D262-EE8B-4BD0-AEB7-BF89E5A4EC25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3C78BAD-A5D2-4DAD-AA72-265D443ABC1A}"/>
              </a:ext>
            </a:extLst>
          </p:cNvPr>
          <p:cNvCxnSpPr>
            <a:cxnSpLocks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5F87B5-799F-4912-ADD8-22E49504F360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A39ADBA-389F-4B7F-BCC9-B2082FF562A8}"/>
              </a:ext>
            </a:extLst>
          </p:cNvPr>
          <p:cNvCxnSpPr>
            <a:cxnSpLocks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14FAE9-7397-4000-B0D4-832E72188C85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B3DFAF-DFBC-4727-9851-6F623ED8A72D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1850F-CD0C-2CF5-9BC1-C896283FAC47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57334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b="1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EC8F228D-4D75-45F9-9DC7-3831B01A5630}"/>
              </a:ext>
            </a:extLst>
          </p:cNvPr>
          <p:cNvCxnSpPr>
            <a:cxnSpLocks/>
            <a:stCxn id="41" idx="6"/>
            <a:endCxn id="46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75D10F-C66B-4636-AEE8-285FF26CEF47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0885657-60E7-45A1-B3D6-714A7518AC1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8EC6A0-57AB-4FDD-A7BC-8B5DC8D4A0E2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11101FD1-FE5A-4979-A0D5-E182108C3408}"/>
              </a:ext>
            </a:extLst>
          </p:cNvPr>
          <p:cNvCxnSpPr>
            <a:cxnSpLocks/>
            <a:stCxn id="53" idx="6"/>
            <a:endCxn id="46" idx="4"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A6DC065-2FA3-4B4B-986C-6A35FAD8894A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B8E5EEC-B061-4DAC-8F9C-9C0C698C4780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B68241-A262-4C52-A8CB-0D97E04FE354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F218CA-6DB6-49B0-BC0F-7B245DDEEABA}"/>
              </a:ext>
            </a:extLst>
          </p:cNvPr>
          <p:cNvCxnSpPr>
            <a:cxnSpLocks/>
            <a:stCxn id="41" idx="2"/>
            <a:endCxn id="39" idx="4"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D5E34AD-2C93-49BC-A954-7EAE224C8FA7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BBCE4-60E3-482B-8E8B-08EC2428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157" y="5491427"/>
            <a:ext cx="4248150" cy="6477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3798DC-1D40-40DE-8127-ACC3CF98354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36935" y="5815277"/>
            <a:ext cx="3752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B3CA3-F214-0593-8B49-5B3EFE31A124}"/>
              </a:ext>
            </a:extLst>
          </p:cNvPr>
          <p:cNvGrpSpPr/>
          <p:nvPr/>
        </p:nvGrpSpPr>
        <p:grpSpPr>
          <a:xfrm>
            <a:off x="857811" y="3231507"/>
            <a:ext cx="4863496" cy="3132421"/>
            <a:chOff x="857811" y="3231507"/>
            <a:chExt cx="4863496" cy="31324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C3946C-545F-4820-B784-488B087D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811" y="3231507"/>
              <a:ext cx="4863496" cy="313242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00659D-18C6-4E9B-A8CF-01233591AA8F}"/>
                </a:ext>
              </a:extLst>
            </p:cNvPr>
            <p:cNvSpPr/>
            <p:nvPr/>
          </p:nvSpPr>
          <p:spPr>
            <a:xfrm>
              <a:off x="1242391" y="4780722"/>
              <a:ext cx="3413391" cy="660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93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b="1" dirty="0"/>
              <a:t>preorder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preorder (root, left, right): </a:t>
            </a:r>
            <a:r>
              <a:rPr lang="en-US" altLang="zh-CN" sz="2400" b="1" dirty="0">
                <a:solidFill>
                  <a:srgbClr val="00B050"/>
                </a:solidFill>
              </a:rPr>
              <a:t>A</a:t>
            </a:r>
            <a:r>
              <a:rPr lang="en-US" altLang="zh-CN" sz="2400" dirty="0"/>
              <a:t>-&gt;B-&gt;D-&gt;E-&gt;C-&gt;F-&gt;G-&gt;H</a:t>
            </a: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A54C07-8BAA-4503-917F-F7AA1E20DC5C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46CC15-0323-4567-850A-C0BC0D576F5C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A4099-6C29-46BC-9CDB-5221C98EE26E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5EC7B2-5967-4563-B7CA-9E9A47C86948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2795F6-90F4-401A-9449-D9622080A423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DCE505-C5A1-45A4-9556-36D35BFD20BA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05CE1F-7518-46DD-8AB6-D2A9517AD473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C74AB4-56D8-4996-8B8A-0B169EED73A7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02B0C7-F708-4DA6-979F-AC40BF9F2D7A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F0CB4F-0213-46DC-B62A-92FB7FDA0D7A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95C03C-958B-4B94-AF5C-D73339295FA3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D3D18E-4BD4-4916-AA4B-C4B5FEF63091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544DAC-1EFD-42FB-80F5-6FB92B7BEB40}"/>
              </a:ext>
            </a:extLst>
          </p:cNvPr>
          <p:cNvCxnSpPr>
            <a:cxnSpLocks/>
            <a:stCxn id="27" idx="5"/>
            <a:endCxn id="31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410DE4-97B8-4B64-8D92-01040742C2B1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C3B288-D75C-434E-9B00-7A120A8D9F5A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26F5B9-EF6B-4F16-BE5E-3575112397F0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8882E-A004-462B-A849-78F696198C5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print_preorder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4DBAB28-2E7C-4B43-A8F4-D36C60BF6C1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3449E47-61A2-4DF4-A49F-82968363F032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8213AF-A368-47FE-AA8A-D2491321A8CD}"/>
              </a:ext>
            </a:extLst>
          </p:cNvPr>
          <p:cNvCxnSpPr>
            <a:cxnSpLocks/>
            <a:stCxn id="58" idx="2"/>
            <a:endCxn id="25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D77A6D-7A22-4223-9B24-88F479D042D4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509D387-4D5C-4F88-98A4-7DBCEBC95231}"/>
              </a:ext>
            </a:extLst>
          </p:cNvPr>
          <p:cNvCxnSpPr>
            <a:cxnSpLocks/>
            <a:stCxn id="28" idx="6"/>
            <a:endCxn id="26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F8FD397-6694-4403-9813-DCB78FAD39E3}"/>
              </a:ext>
            </a:extLst>
          </p:cNvPr>
          <p:cNvCxnSpPr>
            <a:cxnSpLocks/>
            <a:stCxn id="26" idx="6"/>
            <a:endCxn id="29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AFEE0D-8F5B-421D-93CC-29CE61C7D295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6BC08-0258-47FA-B29B-D2E19971D72A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6CB512-4260-4283-AE27-8C4267A1952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49089FE-806A-4716-B995-A238C8739C1E}"/>
              </a:ext>
            </a:extLst>
          </p:cNvPr>
          <p:cNvCxnSpPr>
            <a:cxnSpLocks/>
            <a:stCxn id="29" idx="2"/>
            <a:endCxn id="26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722CB6-64E9-4F61-BC68-F7A22DB0A1BA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C5DC1D5-2060-4F27-9684-583B50CDEFC7}"/>
              </a:ext>
            </a:extLst>
          </p:cNvPr>
          <p:cNvCxnSpPr>
            <a:cxnSpLocks/>
            <a:stCxn id="26" idx="6"/>
            <a:endCxn id="25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D175F73-09D6-46FC-B764-6222A916177D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1356585-16F6-4770-A696-0E30294C7FE8}"/>
              </a:ext>
            </a:extLst>
          </p:cNvPr>
          <p:cNvCxnSpPr>
            <a:cxnSpLocks/>
            <a:stCxn id="25" idx="6"/>
            <a:endCxn id="27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421C258-4511-45DB-87FD-42566CD97258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3D93DC53-18F6-4DBB-881F-E612F6E92B2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48456A-7D20-4ABF-A2EF-281EE5F7B296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FA23A5D-B73E-44F4-8769-73329A48AD95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8F94B5-F7A1-4677-BC59-25C56C10F296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7FB1EA4-FBD5-4117-ABF7-55A3B795C129}"/>
              </a:ext>
            </a:extLst>
          </p:cNvPr>
          <p:cNvCxnSpPr>
            <a:cxnSpLocks/>
            <a:stCxn id="27" idx="6"/>
            <a:endCxn id="31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D42C50C-8170-485A-8DC8-E1892598990F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7270B16-E79E-46EE-BCB8-04BC399244FB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9C511F6-7B0A-4F85-8DFD-399C0FE49846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000F58D8-D084-4AA2-BEA6-9B94501B8D42}"/>
              </a:ext>
            </a:extLst>
          </p:cNvPr>
          <p:cNvCxnSpPr>
            <a:cxnSpLocks/>
            <a:stCxn id="38" idx="6"/>
            <a:endCxn id="31" idx="4"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E1F87B9-1C66-4FB6-840D-DA3945165E4C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FDA880A-702A-4441-94CF-D7967491AC33}"/>
              </a:ext>
            </a:extLst>
          </p:cNvPr>
          <p:cNvCxnSpPr>
            <a:cxnSpLocks/>
            <a:stCxn id="31" idx="2"/>
            <a:endCxn id="27" idx="4"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9A71EDD-90D1-4A64-840C-3F1456D4794E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89EC4DF-3C80-4E20-AF86-1904C3D34582}"/>
              </a:ext>
            </a:extLst>
          </p:cNvPr>
          <p:cNvCxnSpPr>
            <a:cxnSpLocks/>
            <a:stCxn id="27" idx="2"/>
            <a:endCxn id="25" idx="4"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CA9E66-10BF-472D-980F-E23DB6AF254C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194B267-A17C-402E-8B0E-208906D843CB}"/>
              </a:ext>
            </a:extLst>
          </p:cNvPr>
          <p:cNvSpPr/>
          <p:nvPr/>
        </p:nvSpPr>
        <p:spPr>
          <a:xfrm>
            <a:off x="6117107" y="4370766"/>
            <a:ext cx="416417" cy="19661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60D0A4-C90C-450F-A0A6-1A387812E869}"/>
              </a:ext>
            </a:extLst>
          </p:cNvPr>
          <p:cNvSpPr txBox="1"/>
          <p:nvPr/>
        </p:nvSpPr>
        <p:spPr>
          <a:xfrm>
            <a:off x="6533524" y="5052424"/>
            <a:ext cx="299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current node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traversing left subtree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5448A-CC26-4763-9697-0A5AE65B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23" y="5856848"/>
            <a:ext cx="4371975" cy="685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E065CF6-E743-8B36-33A7-0724A1C790B3}"/>
              </a:ext>
            </a:extLst>
          </p:cNvPr>
          <p:cNvGrpSpPr/>
          <p:nvPr/>
        </p:nvGrpSpPr>
        <p:grpSpPr>
          <a:xfrm>
            <a:off x="868845" y="3239855"/>
            <a:ext cx="5023089" cy="3245254"/>
            <a:chOff x="868845" y="3239855"/>
            <a:chExt cx="5023089" cy="32452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4B8B1C-5CCE-46F0-8F73-95AA7A5E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45" y="3239855"/>
              <a:ext cx="5023089" cy="32452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B91E25-E572-423B-A482-F714007F8C73}"/>
                </a:ext>
              </a:extLst>
            </p:cNvPr>
            <p:cNvSpPr/>
            <p:nvPr/>
          </p:nvSpPr>
          <p:spPr>
            <a:xfrm>
              <a:off x="1278614" y="4040290"/>
              <a:ext cx="3487199" cy="660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45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b="1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postorder</a:t>
            </a:r>
            <a:r>
              <a:rPr lang="en-US" sz="2400" dirty="0"/>
              <a:t> (left, right, root): </a:t>
            </a:r>
            <a:r>
              <a:rPr lang="en-US" altLang="zh-CN" sz="2400" dirty="0"/>
              <a:t>D-&gt;E-&gt;B-&gt;F-&gt;H-&gt;G-&gt;C-&gt;</a:t>
            </a:r>
            <a:r>
              <a:rPr lang="en-US" altLang="zh-CN" sz="2400" b="1" dirty="0">
                <a:solidFill>
                  <a:srgbClr val="00B050"/>
                </a:solidFill>
              </a:rPr>
              <a:t>A</a:t>
            </a:r>
            <a:endParaRPr lang="en-US" sz="2400" b="1" dirty="0">
              <a:solidFill>
                <a:srgbClr val="00B050"/>
              </a:solidFill>
            </a:endParaRP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A54C07-8BAA-4503-917F-F7AA1E20DC5C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46CC15-0323-4567-850A-C0BC0D576F5C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A4099-6C29-46BC-9CDB-5221C98EE26E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5EC7B2-5967-4563-B7CA-9E9A47C86948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2795F6-90F4-401A-9449-D9622080A423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DCE505-C5A1-45A4-9556-36D35BFD20BA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05CE1F-7518-46DD-8AB6-D2A9517AD473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C74AB4-56D8-4996-8B8A-0B169EED73A7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02B0C7-F708-4DA6-979F-AC40BF9F2D7A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F0CB4F-0213-46DC-B62A-92FB7FDA0D7A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95C03C-958B-4B94-AF5C-D73339295FA3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D3D18E-4BD4-4916-AA4B-C4B5FEF63091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544DAC-1EFD-42FB-80F5-6FB92B7BEB40}"/>
              </a:ext>
            </a:extLst>
          </p:cNvPr>
          <p:cNvCxnSpPr>
            <a:cxnSpLocks/>
            <a:stCxn id="27" idx="5"/>
            <a:endCxn id="31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410DE4-97B8-4B64-8D92-01040742C2B1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C3B288-D75C-434E-9B00-7A120A8D9F5A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26F5B9-EF6B-4F16-BE5E-3575112397F0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8882E-A004-462B-A849-78F696198C5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print_postorder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4DBAB28-2E7C-4B43-A8F4-D36C60BF6C1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3449E47-61A2-4DF4-A49F-82968363F032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8213AF-A368-47FE-AA8A-D2491321A8CD}"/>
              </a:ext>
            </a:extLst>
          </p:cNvPr>
          <p:cNvCxnSpPr>
            <a:cxnSpLocks/>
            <a:stCxn id="58" idx="2"/>
            <a:endCxn id="25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D77A6D-7A22-4223-9B24-88F479D042D4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509D387-4D5C-4F88-98A4-7DBCEBC95231}"/>
              </a:ext>
            </a:extLst>
          </p:cNvPr>
          <p:cNvCxnSpPr>
            <a:cxnSpLocks/>
            <a:stCxn id="28" idx="6"/>
            <a:endCxn id="26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F8FD397-6694-4403-9813-DCB78FAD39E3}"/>
              </a:ext>
            </a:extLst>
          </p:cNvPr>
          <p:cNvCxnSpPr>
            <a:cxnSpLocks/>
            <a:stCxn id="26" idx="6"/>
            <a:endCxn id="29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AFEE0D-8F5B-421D-93CC-29CE61C7D295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6BC08-0258-47FA-B29B-D2E19971D72A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6CB512-4260-4283-AE27-8C4267A1952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49089FE-806A-4716-B995-A238C8739C1E}"/>
              </a:ext>
            </a:extLst>
          </p:cNvPr>
          <p:cNvCxnSpPr>
            <a:cxnSpLocks/>
            <a:stCxn id="29" idx="2"/>
            <a:endCxn id="26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722CB6-64E9-4F61-BC68-F7A22DB0A1BA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C5DC1D5-2060-4F27-9684-583B50CDEFC7}"/>
              </a:ext>
            </a:extLst>
          </p:cNvPr>
          <p:cNvCxnSpPr>
            <a:cxnSpLocks/>
            <a:stCxn id="26" idx="6"/>
            <a:endCxn id="25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D175F73-09D6-46FC-B764-6222A916177D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1356585-16F6-4770-A696-0E30294C7FE8}"/>
              </a:ext>
            </a:extLst>
          </p:cNvPr>
          <p:cNvCxnSpPr>
            <a:cxnSpLocks/>
            <a:stCxn id="25" idx="6"/>
            <a:endCxn id="27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421C258-4511-45DB-87FD-42566CD97258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3D93DC53-18F6-4DBB-881F-E612F6E92B2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48456A-7D20-4ABF-A2EF-281EE5F7B296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FA23A5D-B73E-44F4-8769-73329A48AD95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8F94B5-F7A1-4677-BC59-25C56C10F296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7FB1EA4-FBD5-4117-ABF7-55A3B795C129}"/>
              </a:ext>
            </a:extLst>
          </p:cNvPr>
          <p:cNvCxnSpPr>
            <a:cxnSpLocks/>
            <a:stCxn id="27" idx="6"/>
            <a:endCxn id="31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D42C50C-8170-485A-8DC8-E1892598990F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7270B16-E79E-46EE-BCB8-04BC399244FB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9C511F6-7B0A-4F85-8DFD-399C0FE49846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000F58D8-D084-4AA2-BEA6-9B94501B8D42}"/>
              </a:ext>
            </a:extLst>
          </p:cNvPr>
          <p:cNvCxnSpPr>
            <a:cxnSpLocks/>
            <a:stCxn id="38" idx="6"/>
            <a:endCxn id="31" idx="4"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E1F87B9-1C66-4FB6-840D-DA3945165E4C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FDA880A-702A-4441-94CF-D7967491AC33}"/>
              </a:ext>
            </a:extLst>
          </p:cNvPr>
          <p:cNvCxnSpPr>
            <a:cxnSpLocks/>
            <a:stCxn id="31" idx="2"/>
            <a:endCxn id="27" idx="4"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9A71EDD-90D1-4A64-840C-3F1456D4794E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89EC4DF-3C80-4E20-AF86-1904C3D34582}"/>
              </a:ext>
            </a:extLst>
          </p:cNvPr>
          <p:cNvCxnSpPr>
            <a:cxnSpLocks/>
            <a:stCxn id="27" idx="2"/>
            <a:endCxn id="25" idx="4"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CA9E66-10BF-472D-980F-E23DB6AF254C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194B267-A17C-402E-8B0E-208906D843CB}"/>
              </a:ext>
            </a:extLst>
          </p:cNvPr>
          <p:cNvSpPr/>
          <p:nvPr/>
        </p:nvSpPr>
        <p:spPr>
          <a:xfrm>
            <a:off x="6083193" y="4382329"/>
            <a:ext cx="416417" cy="19661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60D0A4-C90C-450F-A0A6-1A387812E869}"/>
              </a:ext>
            </a:extLst>
          </p:cNvPr>
          <p:cNvSpPr txBox="1"/>
          <p:nvPr/>
        </p:nvSpPr>
        <p:spPr>
          <a:xfrm>
            <a:off x="6533524" y="5052424"/>
            <a:ext cx="299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current node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traversing right subtree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2669F-C606-4B00-926C-01AE95AF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06" y="3261576"/>
            <a:ext cx="4834897" cy="3209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87AB4-F76C-4006-856A-E6941CB7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226" y="5809530"/>
            <a:ext cx="4562475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9C0057-AD94-99BD-79CD-33060F7B5995}"/>
              </a:ext>
            </a:extLst>
          </p:cNvPr>
          <p:cNvSpPr/>
          <p:nvPr/>
        </p:nvSpPr>
        <p:spPr>
          <a:xfrm>
            <a:off x="1394711" y="5604670"/>
            <a:ext cx="3487199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84909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7397-0632-C9F1-70CC-F134FDE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E32-1CBB-6A60-BDDF-8AC120B7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inorder</a:t>
            </a:r>
            <a:r>
              <a:rPr lang="en-US" sz="2400" dirty="0"/>
              <a:t>, preorder, and </a:t>
            </a:r>
            <a:r>
              <a:rPr lang="en-US" sz="2400" dirty="0" err="1"/>
              <a:t>postorder</a:t>
            </a:r>
            <a:r>
              <a:rPr lang="en-US" sz="2400" dirty="0"/>
              <a:t> traversal, the recursive function calls visit the tree nodes in the same order. </a:t>
            </a:r>
          </a:p>
          <a:p>
            <a:r>
              <a:rPr lang="en-US" sz="2400" dirty="0"/>
              <a:t>But the actions to print the associated node value are in different orders!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29A9A8-F82E-165A-9A9E-3D105CE37E0E}"/>
              </a:ext>
            </a:extLst>
          </p:cNvPr>
          <p:cNvGrpSpPr/>
          <p:nvPr/>
        </p:nvGrpSpPr>
        <p:grpSpPr>
          <a:xfrm>
            <a:off x="900080" y="3323209"/>
            <a:ext cx="10453720" cy="2744750"/>
            <a:chOff x="900080" y="3323209"/>
            <a:chExt cx="10453720" cy="27447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5D1FE2-87C4-A2B2-8912-0A295F38F695}"/>
                </a:ext>
              </a:extLst>
            </p:cNvPr>
            <p:cNvGrpSpPr/>
            <p:nvPr/>
          </p:nvGrpSpPr>
          <p:grpSpPr>
            <a:xfrm>
              <a:off x="900080" y="3835448"/>
              <a:ext cx="3462437" cy="2230044"/>
              <a:chOff x="857811" y="3231507"/>
              <a:chExt cx="4863496" cy="31324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4DE3723-A77B-914A-BF43-E4EFDFD8F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811" y="3231507"/>
                <a:ext cx="4863496" cy="313242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62651C-C0DB-53BB-AC28-B6D8E72D6E3C}"/>
                  </a:ext>
                </a:extLst>
              </p:cNvPr>
              <p:cNvSpPr/>
              <p:nvPr/>
            </p:nvSpPr>
            <p:spPr>
              <a:xfrm>
                <a:off x="1242391" y="4780722"/>
                <a:ext cx="3413391" cy="6609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b="1" dirty="0">
                    <a:solidFill>
                      <a:srgbClr val="FF0000"/>
                    </a:solidFill>
                  </a:rPr>
                  <a:t>action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7111F1-CADA-A39B-0CE1-DEA478BF4895}"/>
                </a:ext>
              </a:extLst>
            </p:cNvPr>
            <p:cNvGrpSpPr/>
            <p:nvPr/>
          </p:nvGrpSpPr>
          <p:grpSpPr>
            <a:xfrm>
              <a:off x="4584694" y="3835448"/>
              <a:ext cx="3451720" cy="2230044"/>
              <a:chOff x="868845" y="3239855"/>
              <a:chExt cx="5023089" cy="324525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1E5B6DA-050E-9BAC-08A7-FEB0C4C5E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845" y="3239855"/>
                <a:ext cx="5023089" cy="32452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DE8106-6259-AB4C-94C5-80B1F2522832}"/>
                  </a:ext>
                </a:extLst>
              </p:cNvPr>
              <p:cNvSpPr/>
              <p:nvPr/>
            </p:nvSpPr>
            <p:spPr>
              <a:xfrm>
                <a:off x="1278614" y="4040291"/>
                <a:ext cx="3655382" cy="6609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b="1" dirty="0">
                    <a:solidFill>
                      <a:srgbClr val="FF0000"/>
                    </a:solidFill>
                  </a:rPr>
                  <a:t>action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04C26-6D6F-71DE-41A9-FA23BCFA6FC6}"/>
                </a:ext>
              </a:extLst>
            </p:cNvPr>
            <p:cNvGrpSpPr/>
            <p:nvPr/>
          </p:nvGrpSpPr>
          <p:grpSpPr>
            <a:xfrm>
              <a:off x="8317995" y="3835448"/>
              <a:ext cx="3035805" cy="2232511"/>
              <a:chOff x="7029819" y="3231508"/>
              <a:chExt cx="4834897" cy="320949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2B8A951-4160-25BE-A4D2-B297EF884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9819" y="3231508"/>
                <a:ext cx="4834897" cy="320949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C7FF34-55D6-F936-1334-558520CC9B77}"/>
                  </a:ext>
                </a:extLst>
              </p:cNvPr>
              <p:cNvSpPr/>
              <p:nvPr/>
            </p:nvSpPr>
            <p:spPr>
              <a:xfrm>
                <a:off x="7349823" y="5574601"/>
                <a:ext cx="3636366" cy="6609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b="1" dirty="0">
                    <a:solidFill>
                      <a:srgbClr val="FF0000"/>
                    </a:solidFill>
                  </a:rPr>
                  <a:t>action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7E53B3-20AD-A0C5-BE6C-AB2E3527D1A6}"/>
                </a:ext>
              </a:extLst>
            </p:cNvPr>
            <p:cNvSpPr txBox="1"/>
            <p:nvPr/>
          </p:nvSpPr>
          <p:spPr>
            <a:xfrm>
              <a:off x="1302484" y="3338118"/>
              <a:ext cx="2657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Inorder</a:t>
              </a:r>
              <a:r>
                <a:rPr lang="en-US" dirty="0">
                  <a:solidFill>
                    <a:srgbClr val="FF0000"/>
                  </a:solidFill>
                </a:rPr>
                <a:t> (left, root, right)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DAA65F-7CD5-E4F1-D5F5-F92661E9277E}"/>
                </a:ext>
              </a:extLst>
            </p:cNvPr>
            <p:cNvSpPr txBox="1"/>
            <p:nvPr/>
          </p:nvSpPr>
          <p:spPr>
            <a:xfrm>
              <a:off x="4849744" y="3338118"/>
              <a:ext cx="2790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Preorder (root, left, right)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0AD639-594E-5981-2315-8F92BD5809B7}"/>
                </a:ext>
              </a:extLst>
            </p:cNvPr>
            <p:cNvSpPr txBox="1"/>
            <p:nvPr/>
          </p:nvSpPr>
          <p:spPr>
            <a:xfrm>
              <a:off x="8440758" y="3323209"/>
              <a:ext cx="2790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Postorder</a:t>
              </a:r>
              <a:r>
                <a:rPr lang="en-US" dirty="0">
                  <a:solidFill>
                    <a:srgbClr val="FF0000"/>
                  </a:solidFill>
                </a:rPr>
                <a:t> (left, right, root)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54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Create tree node (similar as in Linked List)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Use dynamic memory allocation to create tree node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In a more realistic settings, you need to check if malloc is successfully or not</a:t>
            </a:r>
            <a:endParaRPr lang="en-US" sz="20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1640390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2323962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231582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3173196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317301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3167783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316101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1948188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1948188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2631760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2631760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2623624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2623624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3861130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3468814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1558573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3856768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36A5A-3718-416E-B509-AA4DCDD0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694"/>
            <a:ext cx="6019002" cy="28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 &amp; binary tree </a:t>
            </a:r>
          </a:p>
          <a:p>
            <a:r>
              <a:rPr lang="en-US" altLang="zh-CN" dirty="0"/>
              <a:t>Traverse a binary tree</a:t>
            </a:r>
          </a:p>
          <a:p>
            <a:pPr lvl="1"/>
            <a:r>
              <a:rPr lang="en-US" altLang="zh-CN" dirty="0"/>
              <a:t>Tree node struct</a:t>
            </a:r>
          </a:p>
          <a:p>
            <a:pPr lvl="1"/>
            <a:r>
              <a:rPr lang="en-US" altLang="zh-CN" dirty="0"/>
              <a:t>Breadth first traversal</a:t>
            </a:r>
          </a:p>
          <a:p>
            <a:pPr lvl="1"/>
            <a:r>
              <a:rPr lang="en-US" altLang="zh-CN" dirty="0"/>
              <a:t>Depth first traversal</a:t>
            </a:r>
          </a:p>
          <a:p>
            <a:pPr lvl="2"/>
            <a:r>
              <a:rPr lang="en-US" altLang="zh-CN" dirty="0" err="1"/>
              <a:t>Inorder</a:t>
            </a:r>
            <a:endParaRPr lang="en-US" altLang="zh-CN" dirty="0"/>
          </a:p>
          <a:p>
            <a:pPr lvl="2"/>
            <a:r>
              <a:rPr lang="en-US" altLang="zh-CN" dirty="0"/>
              <a:t>Preorder</a:t>
            </a:r>
          </a:p>
          <a:p>
            <a:pPr lvl="2"/>
            <a:r>
              <a:rPr lang="en-US" altLang="zh-CN" dirty="0" err="1"/>
              <a:t>Postorder</a:t>
            </a:r>
            <a:endParaRPr lang="en-US" altLang="zh-CN" dirty="0"/>
          </a:p>
          <a:p>
            <a:r>
              <a:rPr lang="en-US" altLang="zh-CN" dirty="0"/>
              <a:t>Create tree node</a:t>
            </a:r>
          </a:p>
          <a:p>
            <a:r>
              <a:rPr lang="en-US" altLang="zh-CN" dirty="0"/>
              <a:t>Delete a tree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Delete a tree: use </a:t>
            </a:r>
            <a:r>
              <a:rPr lang="en-US" dirty="0" err="1"/>
              <a:t>postorder</a:t>
            </a:r>
            <a:r>
              <a:rPr lang="en-US" dirty="0"/>
              <a:t> traversal 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To delete a tree, we need to free the associated tree nodes in a bottom-up order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1600" dirty="0"/>
              <a:t>Free the children before free the current node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1600" dirty="0"/>
              <a:t>Otherwise, you would lose the address of the children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000" dirty="0" err="1"/>
              <a:t>Postorder</a:t>
            </a:r>
            <a:r>
              <a:rPr lang="en-US" sz="2000" dirty="0"/>
              <a:t> traversal (left, right, root)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1600" dirty="0"/>
              <a:t>For each subtree, delete its left subtree first, then delete its right subtree, and eventually delete its root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altLang="zh-CN" sz="1600" dirty="0"/>
              <a:t>Order of free() on tree nodes: D-&gt;E-&gt;B-&gt;F-&gt;H-&gt;G-&gt;C-&gt;</a:t>
            </a:r>
            <a:r>
              <a:rPr lang="en-US" altLang="zh-CN" sz="1600" b="1" dirty="0">
                <a:solidFill>
                  <a:srgbClr val="00B050"/>
                </a:solidFill>
              </a:rPr>
              <a:t>A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16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1640390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2323962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231582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3173196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317301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3167783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316101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1948188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1948188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2631760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2631760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2623624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2623624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3861130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3468814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1558573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3856768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6708-4545-4177-8388-FE441FC9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2" y="3782096"/>
            <a:ext cx="3245929" cy="255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DED94-DC11-4284-A38D-56AF0458C7D9}"/>
              </a:ext>
            </a:extLst>
          </p:cNvPr>
          <p:cNvSpPr txBox="1"/>
          <p:nvPr/>
        </p:nvSpPr>
        <p:spPr>
          <a:xfrm>
            <a:off x="5612206" y="4412478"/>
            <a:ext cx="5510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action from print node data to free the node</a:t>
            </a:r>
          </a:p>
          <a:p>
            <a:endParaRPr lang="en-US" dirty="0"/>
          </a:p>
          <a:p>
            <a:r>
              <a:rPr lang="en-US" dirty="0"/>
              <a:t>Free nodes in </a:t>
            </a:r>
            <a:r>
              <a:rPr lang="en-US" dirty="0" err="1"/>
              <a:t>postorder</a:t>
            </a:r>
            <a:r>
              <a:rPr lang="en-US" dirty="0"/>
              <a:t>:</a:t>
            </a:r>
            <a:r>
              <a:rPr lang="en-US" altLang="zh-CN" sz="1800" dirty="0"/>
              <a:t> D-&gt;E-&gt;B-&gt;F-&gt;H-&gt;G-&gt;C-&gt;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easy to verify that if we free tree nodes in </a:t>
            </a:r>
            <a:r>
              <a:rPr lang="en-US" dirty="0" err="1"/>
              <a:t>postorder</a:t>
            </a:r>
            <a:r>
              <a:rPr lang="en-US" dirty="0"/>
              <a:t>, we won’t free any tree node before freeing its children. Therefore, we won’t miss any tree node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C87FC9-EE01-49AE-AE45-9B27BA2BC82B}"/>
              </a:ext>
            </a:extLst>
          </p:cNvPr>
          <p:cNvSpPr/>
          <p:nvPr/>
        </p:nvSpPr>
        <p:spPr>
          <a:xfrm>
            <a:off x="1721476" y="5748270"/>
            <a:ext cx="1734355" cy="4593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E6C58E-E71F-44C6-947F-3306A838DF1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455831" y="5428141"/>
            <a:ext cx="2156375" cy="5498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3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 D-&gt;B-&gt;E-&gt;</a:t>
            </a:r>
            <a:r>
              <a:rPr lang="en-US" sz="2000" b="1" dirty="0">
                <a:solidFill>
                  <a:srgbClr val="00B050"/>
                </a:solidFill>
              </a:rPr>
              <a:t>A</a:t>
            </a:r>
            <a:r>
              <a:rPr lang="en-US" sz="2000" dirty="0"/>
              <a:t>-&gt;F-&gt;C-&gt;H-&gt;G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Returns root in the middle, which partitions the nodes of left and right subtrees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Preorder (root, left, right) 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  <a:r>
              <a:rPr lang="en-US" altLang="zh-CN" sz="2000" dirty="0"/>
              <a:t>-&gt;B-&gt;D-&gt;E-&gt;C-&gt;F-&gt;G-&gt;H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Returns root as the first node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Postorder</a:t>
            </a:r>
            <a:r>
              <a:rPr lang="en-US" sz="2400" dirty="0"/>
              <a:t> (left, right, root)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altLang="zh-CN" sz="2000" dirty="0"/>
              <a:t>D-&gt;E-&gt;B-&gt;F-&gt;H-&gt;G-&gt;C-&gt;</a:t>
            </a: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</a:rPr>
              <a:t>Returns root in the end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u="sng" dirty="0">
                <a:solidFill>
                  <a:schemeClr val="tx1"/>
                </a:solidFill>
              </a:rPr>
              <a:t>The order of the recursive function calls </a:t>
            </a:r>
            <a:r>
              <a:rPr lang="en-US" sz="2400" dirty="0">
                <a:solidFill>
                  <a:schemeClr val="tx1"/>
                </a:solidFill>
              </a:rPr>
              <a:t>on the tree node is different than the associated </a:t>
            </a:r>
            <a:r>
              <a:rPr lang="en-US" sz="2400" u="sng" dirty="0">
                <a:solidFill>
                  <a:schemeClr val="tx1"/>
                </a:solidFill>
              </a:rPr>
              <a:t>traversing or visiting order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in,pre,post</a:t>
            </a:r>
            <a:r>
              <a:rPr lang="en-US" sz="2400" dirty="0">
                <a:solidFill>
                  <a:schemeClr val="tx1"/>
                </a:solidFill>
              </a:rPr>
              <a:t> orders), the later depends on when the </a:t>
            </a:r>
            <a:r>
              <a:rPr lang="en-US" sz="2400" b="1" dirty="0">
                <a:solidFill>
                  <a:srgbClr val="FF0000"/>
                </a:solidFill>
              </a:rPr>
              <a:t>actions</a:t>
            </a:r>
            <a:r>
              <a:rPr lang="en-US" sz="2400" dirty="0">
                <a:solidFill>
                  <a:schemeClr val="tx1"/>
                </a:solidFill>
              </a:rPr>
              <a:t> are taken place for the current node, e.g.,: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100" dirty="0">
                <a:solidFill>
                  <a:schemeClr val="tx1"/>
                </a:solidFill>
              </a:rPr>
              <a:t>Print current node’s data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100" dirty="0">
                <a:solidFill>
                  <a:schemeClr val="tx1"/>
                </a:solidFill>
              </a:rPr>
              <a:t>Delete/free current node</a:t>
            </a:r>
            <a:endParaRPr lang="en-US" sz="21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1640390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2323962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231582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3173196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317301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3167783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316101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1948188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1948188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2631760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2631760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2623624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2623624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3861130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3468814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1558573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3856768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31703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8AD4-80D4-A758-7603-8A8BF30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5BB1-4B24-6CC9-14F9-1C93756C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401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Trees are hierarchical data structures; they represents the relationship of the data by the way the associated tree nodes are organized</a:t>
            </a:r>
          </a:p>
          <a:p>
            <a:r>
              <a:rPr lang="en-US" sz="2000" dirty="0"/>
              <a:t>Each node in the tree carries some data</a:t>
            </a:r>
          </a:p>
          <a:p>
            <a:r>
              <a:rPr lang="en-US" sz="2000" dirty="0"/>
              <a:t>The relationship of the data stored in different nodes are represented by connections between the nodes</a:t>
            </a:r>
          </a:p>
          <a:p>
            <a:r>
              <a:rPr lang="en-US" sz="2000" dirty="0"/>
              <a:t>The top node of a tree is called the root of the tree (i.e., node A)</a:t>
            </a:r>
          </a:p>
          <a:p>
            <a:r>
              <a:rPr lang="en-US" sz="2000" dirty="0"/>
              <a:t>There are parent-child node relationships in a tree represented by the edges connecting the nodes</a:t>
            </a:r>
          </a:p>
          <a:p>
            <a:pPr lvl="1"/>
            <a:r>
              <a:rPr lang="en-US" sz="1600" dirty="0"/>
              <a:t>Node B is the parent node of nodes D, E, F</a:t>
            </a:r>
          </a:p>
          <a:p>
            <a:r>
              <a:rPr lang="en-US" sz="2000" dirty="0"/>
              <a:t>The nodes with no child are called the leaf nodes</a:t>
            </a:r>
          </a:p>
          <a:p>
            <a:pPr lvl="1"/>
            <a:r>
              <a:rPr lang="en-US" sz="1600" dirty="0"/>
              <a:t>D, E, F, G, I are all leaf nodes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6685EA-EDF9-F57A-4586-56CEFCC41028}"/>
              </a:ext>
            </a:extLst>
          </p:cNvPr>
          <p:cNvGrpSpPr/>
          <p:nvPr/>
        </p:nvGrpSpPr>
        <p:grpSpPr>
          <a:xfrm>
            <a:off x="8118309" y="1825625"/>
            <a:ext cx="2769032" cy="2680747"/>
            <a:chOff x="8118309" y="1825625"/>
            <a:chExt cx="2769032" cy="26807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71B70B-89DD-70A4-4E06-54052FC19AB2}"/>
                </a:ext>
              </a:extLst>
            </p:cNvPr>
            <p:cNvSpPr/>
            <p:nvPr/>
          </p:nvSpPr>
          <p:spPr>
            <a:xfrm>
              <a:off x="9303167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4D0E39-122A-0FE2-828B-DFBAB37F15DC}"/>
                </a:ext>
              </a:extLst>
            </p:cNvPr>
            <p:cNvSpPr/>
            <p:nvPr/>
          </p:nvSpPr>
          <p:spPr>
            <a:xfrm>
              <a:off x="8629171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C760B2-AF61-3CD8-6B5F-B8DC444A3A18}"/>
                </a:ext>
              </a:extLst>
            </p:cNvPr>
            <p:cNvSpPr/>
            <p:nvPr/>
          </p:nvSpPr>
          <p:spPr>
            <a:xfrm>
              <a:off x="10095217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D5E621-8EE2-B0F4-02B3-BCC439C78A8C}"/>
                </a:ext>
              </a:extLst>
            </p:cNvPr>
            <p:cNvSpPr/>
            <p:nvPr/>
          </p:nvSpPr>
          <p:spPr>
            <a:xfrm>
              <a:off x="8118309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39735E-0E4B-18F3-4796-CE2043CAC9BF}"/>
                </a:ext>
              </a:extLst>
            </p:cNvPr>
            <p:cNvSpPr/>
            <p:nvPr/>
          </p:nvSpPr>
          <p:spPr>
            <a:xfrm>
              <a:off x="8629171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6F866-9993-9874-A25C-7098E688DA71}"/>
                </a:ext>
              </a:extLst>
            </p:cNvPr>
            <p:cNvSpPr/>
            <p:nvPr/>
          </p:nvSpPr>
          <p:spPr>
            <a:xfrm>
              <a:off x="9876204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4D3BA1-7875-9DE5-036E-3B3F91BD8FC6}"/>
                </a:ext>
              </a:extLst>
            </p:cNvPr>
            <p:cNvSpPr/>
            <p:nvPr/>
          </p:nvSpPr>
          <p:spPr>
            <a:xfrm>
              <a:off x="914003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160C6C-07FB-9567-A5BF-9318BE11743C}"/>
                </a:ext>
              </a:extLst>
            </p:cNvPr>
            <p:cNvSpPr/>
            <p:nvPr/>
          </p:nvSpPr>
          <p:spPr>
            <a:xfrm>
              <a:off x="1050526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BCA4A4-1649-CB17-BA80-C8858F9D61A3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8820208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EF7B99-C2D0-DF85-8E55-84F11CA7C84B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9629287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52C68B1-3C22-D65F-D01C-B9031FA8E972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8309346" y="2898812"/>
              <a:ext cx="375778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F754C2-FC6A-30E5-14D7-1EB0DF03728B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8820208" y="2951622"/>
              <a:ext cx="0" cy="488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FD5E04-496C-72D7-C4CA-05354FB100CA}"/>
                </a:ext>
              </a:extLst>
            </p:cNvPr>
            <p:cNvCxnSpPr>
              <a:cxnSpLocks/>
              <a:stCxn id="5" idx="5"/>
              <a:endCxn id="10" idx="0"/>
            </p:cNvCxnSpPr>
            <p:nvPr/>
          </p:nvCxnSpPr>
          <p:spPr>
            <a:xfrm>
              <a:off x="8955291" y="2898812"/>
              <a:ext cx="375779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FFD5AD-A2B3-9990-6BE7-AF92D7DF70BA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10067241" y="2890676"/>
              <a:ext cx="83929" cy="5495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690B5-3CC1-FF50-D6B4-B42C028781F5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10421337" y="2890676"/>
              <a:ext cx="274968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808EF7-68A9-1606-4011-4FE00B4F3A12}"/>
                </a:ext>
              </a:extLst>
            </p:cNvPr>
            <p:cNvSpPr/>
            <p:nvPr/>
          </p:nvSpPr>
          <p:spPr>
            <a:xfrm>
              <a:off x="10230300" y="4145764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1BC372-5BF4-F128-8968-68AC5FA253A4}"/>
                </a:ext>
              </a:extLst>
            </p:cNvPr>
            <p:cNvCxnSpPr>
              <a:cxnSpLocks/>
              <a:stCxn id="11" idx="3"/>
              <a:endCxn id="19" idx="0"/>
            </p:cNvCxnSpPr>
            <p:nvPr/>
          </p:nvCxnSpPr>
          <p:spPr>
            <a:xfrm flipH="1">
              <a:off x="10421337" y="3735866"/>
              <a:ext cx="139884" cy="4098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CF9FCB-9424-4E96-A01F-06D552BD71E9}"/>
                </a:ext>
              </a:extLst>
            </p:cNvPr>
            <p:cNvSpPr txBox="1"/>
            <p:nvPr/>
          </p:nvSpPr>
          <p:spPr>
            <a:xfrm>
              <a:off x="9914076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CA463B-41F8-E42C-342A-E85A921A78E6}"/>
                </a:ext>
              </a:extLst>
            </p:cNvPr>
            <p:cNvSpPr txBox="1"/>
            <p:nvPr/>
          </p:nvSpPr>
          <p:spPr>
            <a:xfrm>
              <a:off x="8885957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02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5229-73C1-6206-D629-2596173E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08EA-3234-0CB8-16F2-6CF3E697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25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Binary tree refers to a specific type of tree data structure that has at most two children per node</a:t>
            </a:r>
          </a:p>
          <a:p>
            <a:r>
              <a:rPr lang="en-US" sz="2000" dirty="0"/>
              <a:t>Binary trees are widely used to solve practical problems</a:t>
            </a:r>
          </a:p>
          <a:p>
            <a:pPr lvl="1"/>
            <a:r>
              <a:rPr lang="en-US" sz="1800" dirty="0"/>
              <a:t>Binary search tree</a:t>
            </a:r>
          </a:p>
          <a:p>
            <a:pPr lvl="1"/>
            <a:r>
              <a:rPr lang="en-US" sz="1800" dirty="0"/>
              <a:t>Huffman tree</a:t>
            </a:r>
          </a:p>
          <a:p>
            <a:r>
              <a:rPr lang="en-US" sz="2000" dirty="0"/>
              <a:t>Depth of a node is the number of edges connecting the node to the root of the tree</a:t>
            </a:r>
          </a:p>
          <a:p>
            <a:pPr lvl="1"/>
            <a:r>
              <a:rPr lang="en-US" sz="1800" dirty="0"/>
              <a:t>Depth(A) = 0</a:t>
            </a:r>
          </a:p>
          <a:p>
            <a:pPr lvl="1"/>
            <a:r>
              <a:rPr lang="en-US" sz="1800" dirty="0"/>
              <a:t>Depth(B) = 1</a:t>
            </a:r>
          </a:p>
          <a:p>
            <a:pPr lvl="1"/>
            <a:r>
              <a:rPr lang="en-US" sz="1800" dirty="0"/>
              <a:t>Depth (H) = 3</a:t>
            </a:r>
          </a:p>
          <a:p>
            <a:r>
              <a:rPr lang="en-US" sz="2000" dirty="0"/>
              <a:t>Height of a node is the number of edges from the node to its deepest leaf</a:t>
            </a:r>
          </a:p>
          <a:p>
            <a:pPr lvl="1"/>
            <a:r>
              <a:rPr lang="en-US" sz="1600" dirty="0"/>
              <a:t>Height(A) = 3 = height of the tree</a:t>
            </a:r>
          </a:p>
          <a:p>
            <a:pPr lvl="1"/>
            <a:r>
              <a:rPr lang="en-US" sz="1600" dirty="0"/>
              <a:t>Height(B) = 1</a:t>
            </a:r>
          </a:p>
          <a:p>
            <a:pPr lvl="1"/>
            <a:r>
              <a:rPr lang="en-US" sz="1600" dirty="0"/>
              <a:t>Height(H) = 0</a:t>
            </a:r>
          </a:p>
          <a:p>
            <a:pPr lvl="1"/>
            <a:endParaRPr lang="en-US" sz="1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02527F-B543-32EA-C2FF-18A0EC1D2C7A}"/>
              </a:ext>
            </a:extLst>
          </p:cNvPr>
          <p:cNvGrpSpPr/>
          <p:nvPr/>
        </p:nvGrpSpPr>
        <p:grpSpPr>
          <a:xfrm>
            <a:off x="8084363" y="1825625"/>
            <a:ext cx="2700168" cy="2667527"/>
            <a:chOff x="8084363" y="1825625"/>
            <a:chExt cx="2700168" cy="26675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4CEB24-77F9-8660-3E8B-84A137DBFB26}"/>
                </a:ext>
              </a:extLst>
            </p:cNvPr>
            <p:cNvSpPr/>
            <p:nvPr/>
          </p:nvSpPr>
          <p:spPr>
            <a:xfrm>
              <a:off x="9213714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F469B1-CAF6-001F-44AB-092BF996BA8E}"/>
                </a:ext>
              </a:extLst>
            </p:cNvPr>
            <p:cNvSpPr/>
            <p:nvPr/>
          </p:nvSpPr>
          <p:spPr>
            <a:xfrm>
              <a:off x="8539718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EA86D2-285F-149C-EA82-445CA3552D86}"/>
                </a:ext>
              </a:extLst>
            </p:cNvPr>
            <p:cNvSpPr/>
            <p:nvPr/>
          </p:nvSpPr>
          <p:spPr>
            <a:xfrm>
              <a:off x="10005764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A2FEAE-8597-F33B-E34F-6EE2DCDB2845}"/>
                </a:ext>
              </a:extLst>
            </p:cNvPr>
            <p:cNvSpPr/>
            <p:nvPr/>
          </p:nvSpPr>
          <p:spPr>
            <a:xfrm>
              <a:off x="808436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FC206D-D782-D02E-1777-965A80A902EE}"/>
                </a:ext>
              </a:extLst>
            </p:cNvPr>
            <p:cNvSpPr/>
            <p:nvPr/>
          </p:nvSpPr>
          <p:spPr>
            <a:xfrm>
              <a:off x="8876041" y="3440071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40ABBB-90F6-61EA-EEFC-082D203BF20A}"/>
                </a:ext>
              </a:extLst>
            </p:cNvPr>
            <p:cNvSpPr/>
            <p:nvPr/>
          </p:nvSpPr>
          <p:spPr>
            <a:xfrm>
              <a:off x="9677280" y="3434835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A0F2D-89CA-FEAD-B4A4-CB34CC8A8B49}"/>
                </a:ext>
              </a:extLst>
            </p:cNvPr>
            <p:cNvSpPr/>
            <p:nvPr/>
          </p:nvSpPr>
          <p:spPr>
            <a:xfrm>
              <a:off x="1040245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08B51A-DF1A-EC04-D3BB-32F913BCB16B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8730755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7D6008-7A9C-7F46-55BB-708B2941F44C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9539834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8C300F-1F2D-4E50-6C73-AAE0D4D0DCA8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8275400" y="2898812"/>
              <a:ext cx="320271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C0867F-EB55-92B1-CE7D-4F9AF3DA27A5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8865838" y="2898812"/>
              <a:ext cx="201240" cy="541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DFBD32-B776-D1FB-B280-88AF64E49525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9868317" y="2890676"/>
              <a:ext cx="193400" cy="5441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F9F905-FC1A-BC52-AB82-345D8019648A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10331884" y="2890676"/>
              <a:ext cx="261611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9B9D8-70B9-2FB0-B100-ED1CDD337918}"/>
                </a:ext>
              </a:extLst>
            </p:cNvPr>
            <p:cNvSpPr/>
            <p:nvPr/>
          </p:nvSpPr>
          <p:spPr>
            <a:xfrm>
              <a:off x="10080616" y="4128182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7AE67F-E21C-5552-F5D7-075F91C795B9}"/>
                </a:ext>
              </a:extLst>
            </p:cNvPr>
            <p:cNvCxnSpPr>
              <a:cxnSpLocks/>
              <a:stCxn id="10" idx="3"/>
              <a:endCxn id="17" idx="0"/>
            </p:cNvCxnSpPr>
            <p:nvPr/>
          </p:nvCxnSpPr>
          <p:spPr>
            <a:xfrm flipH="1">
              <a:off x="10271653" y="3735866"/>
              <a:ext cx="186758" cy="392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21947-A788-21FC-D732-041FD3C48B23}"/>
                </a:ext>
              </a:extLst>
            </p:cNvPr>
            <p:cNvSpPr txBox="1"/>
            <p:nvPr/>
          </p:nvSpPr>
          <p:spPr>
            <a:xfrm>
              <a:off x="9824623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400002-C0C6-6A37-32E6-AACEBFFA3C48}"/>
                </a:ext>
              </a:extLst>
            </p:cNvPr>
            <p:cNvSpPr txBox="1"/>
            <p:nvPr/>
          </p:nvSpPr>
          <p:spPr>
            <a:xfrm>
              <a:off x="8796504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75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76B9-3A9E-3714-D451-FD494F0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7E0-62EA-5E0D-1A7B-154690BA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81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 struct as building blocks to construct a binary tree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binary tree node will have at most two children, we just need two pointer members, </a:t>
            </a:r>
            <a:r>
              <a:rPr lang="en-US" sz="2400" dirty="0">
                <a:solidFill>
                  <a:srgbClr val="00B050"/>
                </a:solidFill>
              </a:rPr>
              <a:t>left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right</a:t>
            </a:r>
            <a:r>
              <a:rPr lang="en-US" sz="2400" dirty="0"/>
              <a:t> in the struct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CFEAE-E440-F4EE-B6CD-8FC3678F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48" y="2803663"/>
            <a:ext cx="3800791" cy="174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2AA10-5BBD-E820-D13F-C6EC44EA9579}"/>
              </a:ext>
            </a:extLst>
          </p:cNvPr>
          <p:cNvSpPr txBox="1"/>
          <p:nvPr/>
        </p:nvSpPr>
        <p:spPr>
          <a:xfrm>
            <a:off x="5130526" y="2739915"/>
            <a:ext cx="2299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data member to store information</a:t>
            </a:r>
          </a:p>
          <a:p>
            <a:endParaRPr lang="en-US" dirty="0"/>
          </a:p>
          <a:p>
            <a:r>
              <a:rPr lang="en-US" dirty="0"/>
              <a:t>Use pointers </a:t>
            </a:r>
            <a:r>
              <a:rPr lang="en-US" dirty="0">
                <a:solidFill>
                  <a:srgbClr val="00B050"/>
                </a:solidFill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right</a:t>
            </a:r>
            <a:r>
              <a:rPr lang="en-US" dirty="0"/>
              <a:t> to point to children nodes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279286-4328-1933-FA3C-C8C7FC8C360A}"/>
              </a:ext>
            </a:extLst>
          </p:cNvPr>
          <p:cNvGrpSpPr/>
          <p:nvPr/>
        </p:nvGrpSpPr>
        <p:grpSpPr>
          <a:xfrm>
            <a:off x="8084363" y="1825625"/>
            <a:ext cx="2700168" cy="2667527"/>
            <a:chOff x="8084363" y="1825625"/>
            <a:chExt cx="2700168" cy="266752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0B856A-86C5-240F-C67C-1DCBD376C992}"/>
                </a:ext>
              </a:extLst>
            </p:cNvPr>
            <p:cNvSpPr/>
            <p:nvPr/>
          </p:nvSpPr>
          <p:spPr>
            <a:xfrm>
              <a:off x="9213714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9045E8-6ABC-0DB7-5D00-5479AE4B365B}"/>
                </a:ext>
              </a:extLst>
            </p:cNvPr>
            <p:cNvSpPr/>
            <p:nvPr/>
          </p:nvSpPr>
          <p:spPr>
            <a:xfrm>
              <a:off x="8539718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D61BE7-026A-5C4E-3498-150F2EA9B104}"/>
                </a:ext>
              </a:extLst>
            </p:cNvPr>
            <p:cNvSpPr/>
            <p:nvPr/>
          </p:nvSpPr>
          <p:spPr>
            <a:xfrm>
              <a:off x="10005764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01DBD-219C-207C-00A6-B66A1D1C1A7B}"/>
                </a:ext>
              </a:extLst>
            </p:cNvPr>
            <p:cNvSpPr/>
            <p:nvPr/>
          </p:nvSpPr>
          <p:spPr>
            <a:xfrm>
              <a:off x="808436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DFBB1C-F625-C282-7409-BEF240B67EA6}"/>
                </a:ext>
              </a:extLst>
            </p:cNvPr>
            <p:cNvSpPr/>
            <p:nvPr/>
          </p:nvSpPr>
          <p:spPr>
            <a:xfrm>
              <a:off x="8876041" y="3440071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D8ACB8-4632-6121-341A-702A61657B4A}"/>
                </a:ext>
              </a:extLst>
            </p:cNvPr>
            <p:cNvSpPr/>
            <p:nvPr/>
          </p:nvSpPr>
          <p:spPr>
            <a:xfrm>
              <a:off x="9677280" y="3434835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F1D7F5-BAE6-18CC-9201-08DD425E3C24}"/>
                </a:ext>
              </a:extLst>
            </p:cNvPr>
            <p:cNvSpPr/>
            <p:nvPr/>
          </p:nvSpPr>
          <p:spPr>
            <a:xfrm>
              <a:off x="1040245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5D6CBD-29D3-660A-642E-209D3149219B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730755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7815BE-85B6-044C-470B-421EB8D5276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539834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7CD9F7-3E74-1FA4-BD31-BD66EDB2D1DE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8275400" y="2898812"/>
              <a:ext cx="320271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A46B04-EFEE-585C-D275-2AD1C8E823C2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865838" y="2898812"/>
              <a:ext cx="201240" cy="541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22BDA5-3C7E-DCBD-C1DA-BCCE2D44DF72}"/>
                </a:ext>
              </a:extLst>
            </p:cNvPr>
            <p:cNvCxnSpPr>
              <a:cxnSpLocks/>
              <a:stCxn id="9" idx="3"/>
              <a:endCxn id="12" idx="0"/>
            </p:cNvCxnSpPr>
            <p:nvPr/>
          </p:nvCxnSpPr>
          <p:spPr>
            <a:xfrm flipH="1">
              <a:off x="9868317" y="2890676"/>
              <a:ext cx="193400" cy="5441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B386DD0-54DE-7F03-460F-56899FFF58DE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10331884" y="2890676"/>
              <a:ext cx="261611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D8C4DF-E739-AE45-A9BA-AAE9FAC3B0E4}"/>
                </a:ext>
              </a:extLst>
            </p:cNvPr>
            <p:cNvSpPr/>
            <p:nvPr/>
          </p:nvSpPr>
          <p:spPr>
            <a:xfrm>
              <a:off x="10080616" y="4128182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7E2887-12CE-BFDE-0510-10108318940F}"/>
                </a:ext>
              </a:extLst>
            </p:cNvPr>
            <p:cNvCxnSpPr>
              <a:cxnSpLocks/>
              <a:stCxn id="13" idx="3"/>
              <a:endCxn id="20" idx="0"/>
            </p:cNvCxnSpPr>
            <p:nvPr/>
          </p:nvCxnSpPr>
          <p:spPr>
            <a:xfrm flipH="1">
              <a:off x="10271653" y="3735866"/>
              <a:ext cx="186758" cy="392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0F357B-584A-229E-63A4-2774FFF89FD4}"/>
                </a:ext>
              </a:extLst>
            </p:cNvPr>
            <p:cNvSpPr txBox="1"/>
            <p:nvPr/>
          </p:nvSpPr>
          <p:spPr>
            <a:xfrm>
              <a:off x="9824623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5586A-7DA5-3DE2-4783-321A6C344C65}"/>
                </a:ext>
              </a:extLst>
            </p:cNvPr>
            <p:cNvSpPr txBox="1"/>
            <p:nvPr/>
          </p:nvSpPr>
          <p:spPr>
            <a:xfrm>
              <a:off x="8796504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7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76B9-3A9E-3714-D451-FD494F0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7E0-62EA-5E0D-1A7B-154690BA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817" cy="882788"/>
          </a:xfrm>
        </p:spPr>
        <p:txBody>
          <a:bodyPr>
            <a:normAutofit/>
          </a:bodyPr>
          <a:lstStyle/>
          <a:p>
            <a:r>
              <a:rPr lang="en-US" sz="2400" dirty="0"/>
              <a:t>Use struct as building blocks to construct a binary tree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0B856A-86C5-240F-C67C-1DCBD376C992}"/>
              </a:ext>
            </a:extLst>
          </p:cNvPr>
          <p:cNvSpPr/>
          <p:nvPr/>
        </p:nvSpPr>
        <p:spPr>
          <a:xfrm>
            <a:off x="9213714" y="1907442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0F357B-584A-229E-63A4-2774FFF89FD4}"/>
              </a:ext>
            </a:extLst>
          </p:cNvPr>
          <p:cNvSpPr txBox="1"/>
          <p:nvPr/>
        </p:nvSpPr>
        <p:spPr>
          <a:xfrm>
            <a:off x="9824623" y="1825625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B1992F-3844-16B6-5DA7-DE4392AD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36" y="2708413"/>
            <a:ext cx="5109881" cy="28219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BC2BB5-384E-8B78-7417-5B1DD6416941}"/>
              </a:ext>
            </a:extLst>
          </p:cNvPr>
          <p:cNvSpPr txBox="1"/>
          <p:nvPr/>
        </p:nvSpPr>
        <p:spPr>
          <a:xfrm>
            <a:off x="6547065" y="3889043"/>
            <a:ext cx="229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to specify current node </a:t>
            </a:r>
            <a:r>
              <a:rPr lang="en-US" dirty="0">
                <a:solidFill>
                  <a:srgbClr val="FF0000"/>
                </a:solidFill>
              </a:rPr>
              <a:t>doesn’t have</a:t>
            </a:r>
            <a:r>
              <a:rPr lang="en-US" dirty="0"/>
              <a:t> left or right child node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24C54-5589-CECB-2B3F-44BF9E549C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26057" y="4489208"/>
            <a:ext cx="182100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9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76B9-3A9E-3714-D451-FD494F0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7E0-62EA-5E0D-1A7B-154690BA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817" cy="882788"/>
          </a:xfrm>
        </p:spPr>
        <p:txBody>
          <a:bodyPr>
            <a:normAutofit/>
          </a:bodyPr>
          <a:lstStyle/>
          <a:p>
            <a:r>
              <a:rPr lang="en-US" sz="2400" dirty="0"/>
              <a:t>Use struct as building blocks to construct a binary tree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C2BB5-384E-8B78-7417-5B1DD6416941}"/>
              </a:ext>
            </a:extLst>
          </p:cNvPr>
          <p:cNvSpPr txBox="1"/>
          <p:nvPr/>
        </p:nvSpPr>
        <p:spPr>
          <a:xfrm>
            <a:off x="6547065" y="3889043"/>
            <a:ext cx="229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left and right pointers of node A to its children nodes B and C to represent the </a:t>
            </a:r>
            <a:r>
              <a:rPr lang="en-US" dirty="0">
                <a:solidFill>
                  <a:srgbClr val="00B050"/>
                </a:solidFill>
              </a:rPr>
              <a:t>edges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5916B-2843-9C5B-A13B-A1161B9B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4" y="2609430"/>
            <a:ext cx="4791635" cy="281832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24C54-5589-CECB-2B3F-44BF9E549C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355574" y="4378187"/>
            <a:ext cx="4191491" cy="24952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0237BDA-1ADA-83B6-D1C9-9E6998685067}"/>
              </a:ext>
            </a:extLst>
          </p:cNvPr>
          <p:cNvSpPr/>
          <p:nvPr/>
        </p:nvSpPr>
        <p:spPr>
          <a:xfrm>
            <a:off x="9213714" y="1907442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82A621-3604-FBEC-7384-6FDCA981A14B}"/>
              </a:ext>
            </a:extLst>
          </p:cNvPr>
          <p:cNvSpPr/>
          <p:nvPr/>
        </p:nvSpPr>
        <p:spPr>
          <a:xfrm>
            <a:off x="8539718" y="2591014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BF08A7-69CF-16AC-25F8-B59E866581CA}"/>
              </a:ext>
            </a:extLst>
          </p:cNvPr>
          <p:cNvSpPr/>
          <p:nvPr/>
        </p:nvSpPr>
        <p:spPr>
          <a:xfrm>
            <a:off x="10005764" y="2582878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4CDC-C313-D20E-9592-97D95276CBD6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8730755" y="2215240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AB580C-533E-328F-E106-603F99041B21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539834" y="2215240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BD03B3-C011-611F-70A2-450BC3416952}"/>
              </a:ext>
            </a:extLst>
          </p:cNvPr>
          <p:cNvSpPr txBox="1"/>
          <p:nvPr/>
        </p:nvSpPr>
        <p:spPr>
          <a:xfrm>
            <a:off x="9824623" y="1825625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C84F1D-4992-7C7E-13E5-77BDF2226F4B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 flipH="1">
            <a:off x="3532191" y="5427751"/>
            <a:ext cx="1" cy="333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7A6BBC6-DF3A-B39D-B961-8B4674B9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10" y="5760881"/>
            <a:ext cx="2116562" cy="9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985-CBC4-B2F3-4A73-63A8ED03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76A1-B34D-CCF1-A2C6-A2520340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184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Unlike linear data structures like array, linked list, etc., binary tree is a hierarchical data structure, there’re many different orders to traverse through a binary tree</a:t>
            </a:r>
          </a:p>
          <a:p>
            <a:r>
              <a:rPr lang="en-US" sz="2400" dirty="0"/>
              <a:t>Breadth first traversal (level order traversal)</a:t>
            </a:r>
          </a:p>
          <a:p>
            <a:pPr lvl="1"/>
            <a:r>
              <a:rPr lang="en-US" sz="2000" dirty="0"/>
              <a:t>Go through nodes of the tree in a level-by-level fashion, starting from the root node</a:t>
            </a:r>
          </a:p>
          <a:p>
            <a:pPr lvl="1"/>
            <a:r>
              <a:rPr lang="en-US" sz="2000" dirty="0"/>
              <a:t>A-&gt;B-&gt;C-&gt;D-&gt;E-&gt;F-&gt;G-&gt;H</a:t>
            </a:r>
          </a:p>
          <a:p>
            <a:r>
              <a:rPr lang="en-US" sz="2400" dirty="0"/>
              <a:t>Depth first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 err="1"/>
              <a:t>Inorder</a:t>
            </a:r>
            <a:r>
              <a:rPr lang="en-US" sz="2000" dirty="0"/>
              <a:t> (left, root, right): D-&gt;B-&gt;E-&gt;A-&gt;F-&gt;C-&gt;H-&gt;G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Preorder (root, left, right):</a:t>
            </a:r>
            <a:r>
              <a:rPr lang="zh-CN" altLang="en-US" sz="2000" dirty="0"/>
              <a:t> </a:t>
            </a:r>
            <a:r>
              <a:rPr lang="en-US" altLang="zh-CN" sz="2000" dirty="0"/>
              <a:t>A-&gt;B-&gt;D-&gt;E-&gt;C-&gt;F-&gt;G-&gt;H</a:t>
            </a:r>
            <a:endParaRPr lang="en-US" sz="2000" dirty="0"/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 err="1"/>
              <a:t>Postorder</a:t>
            </a:r>
            <a:r>
              <a:rPr lang="en-US" sz="2000" dirty="0"/>
              <a:t> (left, right, root): D-&gt;E-&gt;B-&gt;F-&gt;H-&gt;G-&gt;C-&gt;A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C9C34F-7B84-1991-CF36-F41E3742A0F4}"/>
              </a:ext>
            </a:extLst>
          </p:cNvPr>
          <p:cNvGrpSpPr/>
          <p:nvPr/>
        </p:nvGrpSpPr>
        <p:grpSpPr>
          <a:xfrm>
            <a:off x="8084363" y="1825625"/>
            <a:ext cx="2700168" cy="2667527"/>
            <a:chOff x="8084363" y="1825625"/>
            <a:chExt cx="2700168" cy="26675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B0FE62-5FBD-DF6D-1FDB-E6B1DF241FE9}"/>
                </a:ext>
              </a:extLst>
            </p:cNvPr>
            <p:cNvSpPr/>
            <p:nvPr/>
          </p:nvSpPr>
          <p:spPr>
            <a:xfrm>
              <a:off x="9213714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FB16B-02CB-2E3F-4873-99E98B7F325D}"/>
                </a:ext>
              </a:extLst>
            </p:cNvPr>
            <p:cNvSpPr/>
            <p:nvPr/>
          </p:nvSpPr>
          <p:spPr>
            <a:xfrm>
              <a:off x="8539718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EBEAB-7437-E04A-2145-1AD981F957CC}"/>
                </a:ext>
              </a:extLst>
            </p:cNvPr>
            <p:cNvSpPr/>
            <p:nvPr/>
          </p:nvSpPr>
          <p:spPr>
            <a:xfrm>
              <a:off x="10005764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92231-A02B-62D8-1734-B26EBD3646FE}"/>
                </a:ext>
              </a:extLst>
            </p:cNvPr>
            <p:cNvSpPr/>
            <p:nvPr/>
          </p:nvSpPr>
          <p:spPr>
            <a:xfrm>
              <a:off x="808436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B591C3-D3E8-79CD-B600-92BC2FA72C74}"/>
                </a:ext>
              </a:extLst>
            </p:cNvPr>
            <p:cNvSpPr/>
            <p:nvPr/>
          </p:nvSpPr>
          <p:spPr>
            <a:xfrm>
              <a:off x="8876041" y="3440071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CA4377-ED85-7FBE-66F1-F245BBBC236D}"/>
                </a:ext>
              </a:extLst>
            </p:cNvPr>
            <p:cNvSpPr/>
            <p:nvPr/>
          </p:nvSpPr>
          <p:spPr>
            <a:xfrm>
              <a:off x="9677280" y="3434835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F75467-EB08-1C76-285A-D75F275EEEC8}"/>
                </a:ext>
              </a:extLst>
            </p:cNvPr>
            <p:cNvSpPr/>
            <p:nvPr/>
          </p:nvSpPr>
          <p:spPr>
            <a:xfrm>
              <a:off x="1040245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9988D1-0BBB-A6BC-691C-195AC28778B1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730755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70FF38-71A5-76EB-F651-D7FC008C64BF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539834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3789A6-D0B3-379C-1FE3-EDDB29559D92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8275400" y="2898812"/>
              <a:ext cx="320271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697896-ED30-07D3-AB67-698C49E57C5F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865838" y="2898812"/>
              <a:ext cx="201240" cy="541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5A5E02-E2BC-A6F4-1C39-C9AEC2985907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868317" y="2890676"/>
              <a:ext cx="193400" cy="5441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6DE7AD-D483-7013-6133-6781BCCC2FF8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10331884" y="2890676"/>
              <a:ext cx="261611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704552-F38F-D117-F755-235D65AB7770}"/>
                </a:ext>
              </a:extLst>
            </p:cNvPr>
            <p:cNvSpPr/>
            <p:nvPr/>
          </p:nvSpPr>
          <p:spPr>
            <a:xfrm>
              <a:off x="10080616" y="4128182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880A9A-116F-FC76-B337-5B3D29AF6A8E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10271653" y="3735866"/>
              <a:ext cx="186758" cy="392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7A0ECD-842F-CAE3-15B2-ED62E0120C8D}"/>
                </a:ext>
              </a:extLst>
            </p:cNvPr>
            <p:cNvSpPr txBox="1"/>
            <p:nvPr/>
          </p:nvSpPr>
          <p:spPr>
            <a:xfrm>
              <a:off x="9824623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80ADB8-E43B-00A4-5903-B6CDE6D2B93F}"/>
                </a:ext>
              </a:extLst>
            </p:cNvPr>
            <p:cNvSpPr txBox="1"/>
            <p:nvPr/>
          </p:nvSpPr>
          <p:spPr>
            <a:xfrm>
              <a:off x="8796504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88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4897777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59643"/>
            <a:ext cx="4863496" cy="3132421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104EB2A-B0C2-40FA-A984-938323213C14}"/>
              </a:ext>
            </a:extLst>
          </p:cNvPr>
          <p:cNvSpPr/>
          <p:nvPr/>
        </p:nvSpPr>
        <p:spPr>
          <a:xfrm>
            <a:off x="5778321" y="4325387"/>
            <a:ext cx="416417" cy="19661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0261D-5ED0-4524-A51C-1C958806D9D5}"/>
              </a:ext>
            </a:extLst>
          </p:cNvPr>
          <p:cNvSpPr txBox="1"/>
          <p:nvPr/>
        </p:nvSpPr>
        <p:spPr>
          <a:xfrm>
            <a:off x="6194738" y="5007045"/>
            <a:ext cx="264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current node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traversing left subtree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ACE9A-8CB7-06B8-E4B3-AF74FD345BA9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61243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14838</TotalTime>
  <Words>2010</Words>
  <Application>Microsoft Office PowerPoint</Application>
  <PresentationFormat>Widescreen</PresentationFormat>
  <Paragraphs>540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CSE 2451 Binary Tree</vt:lpstr>
      <vt:lpstr>Overview </vt:lpstr>
      <vt:lpstr>Tree</vt:lpstr>
      <vt:lpstr>Binary tree</vt:lpstr>
      <vt:lpstr>Tree node struct</vt:lpstr>
      <vt:lpstr>Tree node struct</vt:lpstr>
      <vt:lpstr>Tree node struct</vt:lpstr>
      <vt:lpstr>Traverse a binary tree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preorder traversal</vt:lpstr>
      <vt:lpstr>Traverse a binary tree: postorder traversal</vt:lpstr>
      <vt:lpstr>Traverse a binary tree</vt:lpstr>
      <vt:lpstr>Create tree node (similar as in Linked List)</vt:lpstr>
      <vt:lpstr>Delete a tree: use postorder traversal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 Tong</cp:lastModifiedBy>
  <cp:revision>1583</cp:revision>
  <dcterms:created xsi:type="dcterms:W3CDTF">2022-08-14T18:29:45Z</dcterms:created>
  <dcterms:modified xsi:type="dcterms:W3CDTF">2022-11-07T00:02:12Z</dcterms:modified>
</cp:coreProperties>
</file>