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1" r:id="rId12"/>
    <p:sldId id="267" r:id="rId13"/>
    <p:sldId id="268" r:id="rId14"/>
    <p:sldId id="270" r:id="rId15"/>
    <p:sldId id="269" r:id="rId16"/>
    <p:sldId id="271" r:id="rId17"/>
    <p:sldId id="272" r:id="rId18"/>
    <p:sldId id="277" r:id="rId19"/>
    <p:sldId id="278" r:id="rId20"/>
    <p:sldId id="273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2"/>
    <p:restoredTop sz="82196" autoAdjust="0"/>
  </p:normalViewPr>
  <p:slideViewPr>
    <p:cSldViewPr snapToGrid="0">
      <p:cViewPr varScale="1">
        <p:scale>
          <a:sx n="110" d="100"/>
          <a:sy n="110" d="100"/>
        </p:scale>
        <p:origin x="140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4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2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9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 vs abort vs assert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/understanding-exit-abort-and-assert/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File I/O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19ED-CE8A-D944-9679-8855CF8D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fopen() and fclose() – example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84845B-DCA8-6036-AB93-EC5A56F5085A}"/>
              </a:ext>
            </a:extLst>
          </p:cNvPr>
          <p:cNvGrpSpPr/>
          <p:nvPr/>
        </p:nvGrpSpPr>
        <p:grpSpPr>
          <a:xfrm>
            <a:off x="838199" y="1511283"/>
            <a:ext cx="10825977" cy="4925837"/>
            <a:chOff x="838199" y="1511283"/>
            <a:chExt cx="10825977" cy="49258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1CA2ED-092A-534D-8A54-FA4AB0B8B77F}"/>
                </a:ext>
              </a:extLst>
            </p:cNvPr>
            <p:cNvGrpSpPr/>
            <p:nvPr/>
          </p:nvGrpSpPr>
          <p:grpSpPr>
            <a:xfrm>
              <a:off x="838199" y="1511283"/>
              <a:ext cx="10825977" cy="4925837"/>
              <a:chOff x="838199" y="1511283"/>
              <a:chExt cx="10825977" cy="4925837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C89BA108-7830-004F-840F-43C10F79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199" y="1511283"/>
                <a:ext cx="5125949" cy="4925837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82BE08-1775-BE48-9747-799ADBBFA5F5}"/>
                  </a:ext>
                </a:extLst>
              </p:cNvPr>
              <p:cNvSpPr txBox="1"/>
              <p:nvPr/>
            </p:nvSpPr>
            <p:spPr>
              <a:xfrm>
                <a:off x="7400884" y="2395677"/>
                <a:ext cx="2918583" cy="1769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 </a:t>
                </a:r>
                <a:r>
                  <a:rPr lang="en-US" b="1" dirty="0">
                    <a:solidFill>
                      <a:srgbClr val="FF0000"/>
                    </a:solidFill>
                  </a:rPr>
                  <a:t>double quote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“r”</a:t>
                </a:r>
                <a:r>
                  <a:rPr lang="en-US" dirty="0"/>
                  <a:t>, for mode, this enforce the mode to be a constant string instead of a constant character </a:t>
                </a:r>
                <a:r>
                  <a:rPr lang="en-US" b="1" dirty="0">
                    <a:solidFill>
                      <a:srgbClr val="00B050"/>
                    </a:solidFill>
                  </a:rPr>
                  <a:t>‘r’</a:t>
                </a:r>
                <a:r>
                  <a:rPr lang="en-US" dirty="0"/>
                  <a:t> (avoid implicit integer promotion)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CAF9A8-876E-6545-BCEB-4F4C0F7F8692}"/>
                  </a:ext>
                </a:extLst>
              </p:cNvPr>
              <p:cNvSpPr txBox="1"/>
              <p:nvPr/>
            </p:nvSpPr>
            <p:spPr>
              <a:xfrm>
                <a:off x="7400883" y="4413799"/>
                <a:ext cx="426329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assert</a:t>
                </a:r>
                <a:r>
                  <a:rPr lang="en-US" dirty="0"/>
                  <a:t>(expression):</a:t>
                </a:r>
              </a:p>
              <a:p>
                <a:r>
                  <a:rPr lang="en-US" dirty="0"/>
                  <a:t>#include &lt;</a:t>
                </a:r>
                <a:r>
                  <a:rPr lang="en-US" dirty="0" err="1"/>
                  <a:t>assert.h</a:t>
                </a:r>
                <a:r>
                  <a:rPr lang="en-US" dirty="0"/>
                  <a:t>&gt;, if expression evaluates to 0 (false), then the expression, the source code file name, and the line number of assert() are sent to </a:t>
                </a:r>
                <a:r>
                  <a:rPr lang="en-US" dirty="0">
                    <a:solidFill>
                      <a:srgbClr val="FF0000"/>
                    </a:solidFill>
                  </a:rPr>
                  <a:t>stderr</a:t>
                </a:r>
                <a:r>
                  <a:rPr lang="en-US" dirty="0"/>
                  <a:t>, then </a:t>
                </a:r>
                <a:r>
                  <a:rPr lang="en-US" dirty="0">
                    <a:solidFill>
                      <a:srgbClr val="00B050"/>
                    </a:solidFill>
                  </a:rPr>
                  <a:t>abort</a:t>
                </a:r>
                <a:r>
                  <a:rPr lang="en-US" dirty="0"/>
                  <a:t>() is called to stop the program execution 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626F16A-1387-DB42-92F2-6D077781DBD1}"/>
                  </a:ext>
                </a:extLst>
              </p:cNvPr>
              <p:cNvSpPr/>
              <p:nvPr/>
            </p:nvSpPr>
            <p:spPr>
              <a:xfrm>
                <a:off x="4873083" y="3311912"/>
                <a:ext cx="356839" cy="36799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94234E6-AA61-5646-8F86-160AAC48436F}"/>
                  </a:ext>
                </a:extLst>
              </p:cNvPr>
              <p:cNvSpPr/>
              <p:nvPr/>
            </p:nvSpPr>
            <p:spPr>
              <a:xfrm>
                <a:off x="1334430" y="3907786"/>
                <a:ext cx="2590799" cy="36799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15C5601-F3F8-4845-BB4E-4DC1003FC12E}"/>
                  </a:ext>
                </a:extLst>
              </p:cNvPr>
              <p:cNvSpPr/>
              <p:nvPr/>
            </p:nvSpPr>
            <p:spPr>
              <a:xfrm>
                <a:off x="1334430" y="3253569"/>
                <a:ext cx="4196575" cy="50439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AF4AA2F-A93A-3B43-97DD-B44C49A3AA93}"/>
                  </a:ext>
                </a:extLst>
              </p:cNvPr>
              <p:cNvSpPr/>
              <p:nvPr/>
            </p:nvSpPr>
            <p:spPr>
              <a:xfrm>
                <a:off x="1334429" y="5068645"/>
                <a:ext cx="4196575" cy="50439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82DDF8C-4556-B546-9781-4EA9BA26D803}"/>
                  </a:ext>
                </a:extLst>
              </p:cNvPr>
              <p:cNvCxnSpPr>
                <a:stCxn id="23" idx="3"/>
                <a:endCxn id="7" idx="1"/>
              </p:cNvCxnSpPr>
              <p:nvPr/>
            </p:nvCxnSpPr>
            <p:spPr>
              <a:xfrm flipV="1">
                <a:off x="5229922" y="3280236"/>
                <a:ext cx="2170962" cy="21567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9EE14C0-3210-054F-A0CA-01ADF21F268B}"/>
                  </a:ext>
                </a:extLst>
              </p:cNvPr>
              <p:cNvCxnSpPr>
                <a:cxnSpLocks/>
                <a:stCxn id="24" idx="3"/>
                <a:endCxn id="20" idx="1"/>
              </p:cNvCxnSpPr>
              <p:nvPr/>
            </p:nvCxnSpPr>
            <p:spPr>
              <a:xfrm>
                <a:off x="3925229" y="4091781"/>
                <a:ext cx="3475654" cy="119918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F05425-AE30-6D0B-5F67-89936CDAE7A8}"/>
                </a:ext>
              </a:extLst>
            </p:cNvPr>
            <p:cNvSpPr/>
            <p:nvPr/>
          </p:nvSpPr>
          <p:spPr>
            <a:xfrm>
              <a:off x="1913283" y="1853648"/>
              <a:ext cx="1247360" cy="213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&lt;assert.h&gt;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97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F425-5C6E-BDEB-D852-256297CE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4BE0-93C0-57BB-D1D4-FAE2040E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write or read a file, you move forward, i.e., the file handle is moving towards the end of file</a:t>
            </a:r>
          </a:p>
        </p:txBody>
      </p:sp>
      <p:sp>
        <p:nvSpPr>
          <p:cNvPr id="4" name="Google Shape;200;p30">
            <a:extLst>
              <a:ext uri="{FF2B5EF4-FFF2-40B4-BE49-F238E27FC236}">
                <a16:creationId xmlns:a16="http://schemas.microsoft.com/office/drawing/2014/main" id="{C704F332-0CE6-7D2D-93E0-EE679F952FF2}"/>
              </a:ext>
            </a:extLst>
          </p:cNvPr>
          <p:cNvSpPr/>
          <p:nvPr/>
        </p:nvSpPr>
        <p:spPr>
          <a:xfrm>
            <a:off x="2301676" y="3530520"/>
            <a:ext cx="7198503" cy="4642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Grace Hopper was a pioneer of computer programming.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" name="Google Shape;201;p30">
            <a:extLst>
              <a:ext uri="{FF2B5EF4-FFF2-40B4-BE49-F238E27FC236}">
                <a16:creationId xmlns:a16="http://schemas.microsoft.com/office/drawing/2014/main" id="{0E09DEDB-8C8A-3861-7210-42BF3EA06F43}"/>
              </a:ext>
            </a:extLst>
          </p:cNvPr>
          <p:cNvSpPr txBox="1"/>
          <p:nvPr/>
        </p:nvSpPr>
        <p:spPr>
          <a:xfrm>
            <a:off x="1177229" y="2775142"/>
            <a:ext cx="6061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FILE *file = </a:t>
            </a:r>
            <a:r>
              <a:rPr lang="en-US" sz="2300" dirty="0" err="1">
                <a:latin typeface="Ubuntu Mono"/>
                <a:ea typeface="Ubuntu Mono"/>
                <a:cs typeface="Ubuntu Mono"/>
                <a:sym typeface="Ubuntu Mono"/>
              </a:rPr>
              <a:t>fopen</a:t>
            </a: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("hopper.txt", "r+")</a:t>
            </a:r>
            <a:endParaRPr sz="23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" name="Google Shape;202;p30">
            <a:extLst>
              <a:ext uri="{FF2B5EF4-FFF2-40B4-BE49-F238E27FC236}">
                <a16:creationId xmlns:a16="http://schemas.microsoft.com/office/drawing/2014/main" id="{39503D86-E111-B2D9-319D-8ABF377DAB3E}"/>
              </a:ext>
            </a:extLst>
          </p:cNvPr>
          <p:cNvCxnSpPr>
            <a:cxnSpLocks/>
          </p:cNvCxnSpPr>
          <p:nvPr/>
        </p:nvCxnSpPr>
        <p:spPr>
          <a:xfrm>
            <a:off x="2381189" y="3223835"/>
            <a:ext cx="0" cy="45364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10;p31">
            <a:extLst>
              <a:ext uri="{FF2B5EF4-FFF2-40B4-BE49-F238E27FC236}">
                <a16:creationId xmlns:a16="http://schemas.microsoft.com/office/drawing/2014/main" id="{48BBA6F1-A873-C4A5-2AFE-EC0B371CBA30}"/>
              </a:ext>
            </a:extLst>
          </p:cNvPr>
          <p:cNvSpPr txBox="1"/>
          <p:nvPr/>
        </p:nvSpPr>
        <p:spPr>
          <a:xfrm>
            <a:off x="1175400" y="4193056"/>
            <a:ext cx="4920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char arr[13];</a:t>
            </a:r>
            <a:endParaRPr sz="23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latin typeface="Ubuntu Mono"/>
                <a:ea typeface="Ubuntu Mono"/>
                <a:cs typeface="Ubuntu Mono"/>
                <a:sym typeface="Ubuntu Mono"/>
              </a:rPr>
              <a:t>fgets</a:t>
            </a: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(arr, 13, file);</a:t>
            </a:r>
            <a:endParaRPr sz="23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" name="Google Shape;200;p30">
            <a:extLst>
              <a:ext uri="{FF2B5EF4-FFF2-40B4-BE49-F238E27FC236}">
                <a16:creationId xmlns:a16="http://schemas.microsoft.com/office/drawing/2014/main" id="{C53A321F-BCC1-42C9-ACDB-E8DEFC4147B7}"/>
              </a:ext>
            </a:extLst>
          </p:cNvPr>
          <p:cNvSpPr/>
          <p:nvPr/>
        </p:nvSpPr>
        <p:spPr>
          <a:xfrm>
            <a:off x="2301675" y="5253791"/>
            <a:ext cx="7198503" cy="4642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Grace Hopper was a pioneer of computer programming.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" name="Google Shape;202;p30">
            <a:extLst>
              <a:ext uri="{FF2B5EF4-FFF2-40B4-BE49-F238E27FC236}">
                <a16:creationId xmlns:a16="http://schemas.microsoft.com/office/drawing/2014/main" id="{E6D48F26-0B51-A4FB-DFC8-F54649C0B5C3}"/>
              </a:ext>
            </a:extLst>
          </p:cNvPr>
          <p:cNvCxnSpPr>
            <a:cxnSpLocks/>
          </p:cNvCxnSpPr>
          <p:nvPr/>
        </p:nvCxnSpPr>
        <p:spPr>
          <a:xfrm>
            <a:off x="3811657" y="4959626"/>
            <a:ext cx="119269" cy="5262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1BEAE4-9EF3-386C-F747-D2657BA69A81}"/>
              </a:ext>
            </a:extLst>
          </p:cNvPr>
          <p:cNvSpPr txBox="1"/>
          <p:nvPr/>
        </p:nvSpPr>
        <p:spPr>
          <a:xfrm>
            <a:off x="1175400" y="5962087"/>
            <a:ext cx="4748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fgets</a:t>
            </a:r>
            <a:r>
              <a:rPr lang="en-US" dirty="0"/>
              <a:t>() is a function reading a string from file stream, we will cover it in the later slides</a:t>
            </a:r>
          </a:p>
        </p:txBody>
      </p:sp>
    </p:spTree>
    <p:extLst>
      <p:ext uri="{BB962C8B-B14F-4D97-AF65-F5344CB8AC3E}">
        <p14:creationId xmlns:p14="http://schemas.microsoft.com/office/powerpoint/2010/main" val="6949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B48D96-B8B7-0D4E-BD57-9CB82EC09DDD}"/>
              </a:ext>
            </a:extLst>
          </p:cNvPr>
          <p:cNvGrpSpPr/>
          <p:nvPr/>
        </p:nvGrpSpPr>
        <p:grpSpPr>
          <a:xfrm>
            <a:off x="1233583" y="3909308"/>
            <a:ext cx="8977570" cy="2836586"/>
            <a:chOff x="935864" y="3814762"/>
            <a:chExt cx="9457073" cy="29880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5759EB-49EF-CC40-BE2E-0926DAE50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864" y="3970879"/>
              <a:ext cx="4695502" cy="2831975"/>
            </a:xfrm>
            <a:prstGeom prst="rect">
              <a:avLst/>
            </a:prstGeom>
          </p:spPr>
        </p:pic>
        <p:sp>
          <p:nvSpPr>
            <p:cNvPr id="5" name="Rectangle: Rounded Corners 8">
              <a:extLst>
                <a:ext uri="{FF2B5EF4-FFF2-40B4-BE49-F238E27FC236}">
                  <a16:creationId xmlns:a16="http://schemas.microsoft.com/office/drawing/2014/main" id="{47870A1E-D584-5046-9A1A-154230AC1C8C}"/>
                </a:ext>
              </a:extLst>
            </p:cNvPr>
            <p:cNvSpPr/>
            <p:nvPr/>
          </p:nvSpPr>
          <p:spPr>
            <a:xfrm>
              <a:off x="3352799" y="5394897"/>
              <a:ext cx="1403797" cy="296694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B3C8E4B-1CC0-7E42-A265-2DA1F67BC97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756596" y="5500029"/>
              <a:ext cx="1339404" cy="432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195919-CBC8-C141-BE26-51C21216DC84}"/>
                </a:ext>
              </a:extLst>
            </p:cNvPr>
            <p:cNvSpPr txBox="1"/>
            <p:nvPr/>
          </p:nvSpPr>
          <p:spPr>
            <a:xfrm>
              <a:off x="6096000" y="5176863"/>
              <a:ext cx="429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Extracting one integer “%d” from stdin stream and save it to variable </a:t>
              </a:r>
              <a:r>
                <a:rPr lang="en-US" dirty="0">
                  <a:solidFill>
                    <a:srgbClr val="00B0F0"/>
                  </a:solidFill>
                </a:rPr>
                <a:t>num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081B9A-CC6D-8449-A9E0-1C1CA85CF972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flipV="1">
              <a:off x="4054698" y="4291816"/>
              <a:ext cx="2270175" cy="11030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F40E21-451A-1942-A080-E7879FF25E2D}"/>
                </a:ext>
              </a:extLst>
            </p:cNvPr>
            <p:cNvSpPr txBox="1"/>
            <p:nvPr/>
          </p:nvSpPr>
          <p:spPr>
            <a:xfrm>
              <a:off x="6324873" y="3814762"/>
              <a:ext cx="3945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Your format string </a:t>
              </a:r>
              <a:r>
                <a:rPr lang="en-US" dirty="0">
                  <a:solidFill>
                    <a:srgbClr val="7030A0"/>
                  </a:solidFill>
                </a:rPr>
                <a:t>“%d”</a:t>
              </a:r>
              <a:r>
                <a:rPr lang="en-US" dirty="0"/>
                <a:t> and your input needs to match with each other for a successful extraction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17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  <a:p>
            <a:pPr lvl="2"/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06C6CF-D263-0E4C-8D05-75223E36F734}"/>
              </a:ext>
            </a:extLst>
          </p:cNvPr>
          <p:cNvGrpSpPr/>
          <p:nvPr/>
        </p:nvGrpSpPr>
        <p:grpSpPr>
          <a:xfrm>
            <a:off x="1280491" y="3968616"/>
            <a:ext cx="9334817" cy="2771287"/>
            <a:chOff x="894008" y="3364481"/>
            <a:chExt cx="10097405" cy="2997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02BECC7-9146-EE49-B13F-C12B58E52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008" y="3364481"/>
              <a:ext cx="6531791" cy="2997682"/>
            </a:xfrm>
            <a:prstGeom prst="rect">
              <a:avLst/>
            </a:prstGeom>
          </p:spPr>
        </p:pic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7AA1AD85-4D94-CB4C-BA29-0CC4CFC2DE3B}"/>
                </a:ext>
              </a:extLst>
            </p:cNvPr>
            <p:cNvSpPr/>
            <p:nvPr/>
          </p:nvSpPr>
          <p:spPr>
            <a:xfrm>
              <a:off x="3430073" y="4864886"/>
              <a:ext cx="2713150" cy="2966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319B8E-9652-B146-9A72-F552A11E3174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143223" y="5013233"/>
              <a:ext cx="19779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F2155D-B7AC-0046-BF9A-3FB49E256E6B}"/>
                </a:ext>
              </a:extLst>
            </p:cNvPr>
            <p:cNvSpPr txBox="1"/>
            <p:nvPr/>
          </p:nvSpPr>
          <p:spPr>
            <a:xfrm>
              <a:off x="8121203" y="4643901"/>
              <a:ext cx="2870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Extracting 2 integers “%d %d” and save it to variables num1 and num2 respectively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12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  <a:p>
            <a:pPr lvl="1"/>
            <a:endParaRPr lang="en-US" sz="1800" dirty="0"/>
          </a:p>
          <a:p>
            <a:pPr lvl="2"/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45ABDC-88EA-F548-A5CF-BD789FC328B9}"/>
              </a:ext>
            </a:extLst>
          </p:cNvPr>
          <p:cNvGrpSpPr/>
          <p:nvPr/>
        </p:nvGrpSpPr>
        <p:grpSpPr>
          <a:xfrm>
            <a:off x="1365096" y="3966948"/>
            <a:ext cx="8608823" cy="2872797"/>
            <a:chOff x="838200" y="3275751"/>
            <a:chExt cx="8872324" cy="29607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12EB28-091F-B148-A557-E4DCE41D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75751"/>
              <a:ext cx="6107815" cy="2901212"/>
            </a:xfrm>
            <a:prstGeom prst="rect">
              <a:avLst/>
            </a:prstGeom>
          </p:spPr>
        </p:pic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89E74D64-6298-9B4B-B074-0B7E5CBC1487}"/>
                </a:ext>
              </a:extLst>
            </p:cNvPr>
            <p:cNvSpPr/>
            <p:nvPr/>
          </p:nvSpPr>
          <p:spPr>
            <a:xfrm>
              <a:off x="2717443" y="4864886"/>
              <a:ext cx="2455572" cy="2966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E63061-761D-DD4F-9D55-81AA054148D2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173015" y="5013233"/>
              <a:ext cx="1836314" cy="3192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4BDE65-7687-354F-8555-7FC0949CE662}"/>
                </a:ext>
              </a:extLst>
            </p:cNvPr>
            <p:cNvSpPr txBox="1"/>
            <p:nvPr/>
          </p:nvSpPr>
          <p:spPr>
            <a:xfrm>
              <a:off x="7009329" y="4428457"/>
              <a:ext cx="2701195" cy="1808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can specify different format to interpret the sequence of characters read from stdin and save them to the respective types variables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32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  <a:p>
            <a:pPr lvl="1"/>
            <a:endParaRPr lang="en-US" sz="1800" dirty="0"/>
          </a:p>
          <a:p>
            <a:pPr lvl="2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73844-0333-7743-B035-40761390C895}"/>
              </a:ext>
            </a:extLst>
          </p:cNvPr>
          <p:cNvGrpSpPr/>
          <p:nvPr/>
        </p:nvGrpSpPr>
        <p:grpSpPr>
          <a:xfrm>
            <a:off x="1364611" y="3990717"/>
            <a:ext cx="7342068" cy="2709028"/>
            <a:chOff x="838198" y="3309512"/>
            <a:chExt cx="8128012" cy="299902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55F59E-44FA-904B-B525-68F27623E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8" y="3309512"/>
              <a:ext cx="4942464" cy="2999020"/>
            </a:xfrm>
            <a:prstGeom prst="rect">
              <a:avLst/>
            </a:prstGeom>
          </p:spPr>
        </p:pic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C0AE7EAA-44E3-424C-937F-669B09143281}"/>
                </a:ext>
              </a:extLst>
            </p:cNvPr>
            <p:cNvSpPr/>
            <p:nvPr/>
          </p:nvSpPr>
          <p:spPr>
            <a:xfrm>
              <a:off x="1363719" y="4001036"/>
              <a:ext cx="2894895" cy="2323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336949-D0DF-9B4A-8E5B-FBD552B569DE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258614" y="4117198"/>
              <a:ext cx="1837386" cy="625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B59EBF-2BBD-4542-9FF8-E814FCD65D6D}"/>
                </a:ext>
              </a:extLst>
            </p:cNvPr>
            <p:cNvSpPr txBox="1"/>
            <p:nvPr/>
          </p:nvSpPr>
          <p:spPr>
            <a:xfrm>
              <a:off x="6096000" y="3532420"/>
              <a:ext cx="2870210" cy="129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You can replace stdin with other file streams opened with </a:t>
              </a:r>
              <a:r>
                <a:rPr lang="en-US" sz="1400" dirty="0" err="1"/>
                <a:t>fopen</a:t>
              </a:r>
              <a:r>
                <a:rPr lang="en-US" sz="1400" dirty="0"/>
                <a:t>()</a:t>
              </a:r>
            </a:p>
            <a:p>
              <a:endParaRPr lang="en-US" sz="1400" b="1" dirty="0">
                <a:solidFill>
                  <a:srgbClr val="FF0000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Remember to close the file after usage</a:t>
              </a:r>
            </a:p>
          </p:txBody>
        </p:sp>
        <p:sp>
          <p:nvSpPr>
            <p:cNvPr id="23" name="Rectangle: Rounded Corners 19">
              <a:extLst>
                <a:ext uri="{FF2B5EF4-FFF2-40B4-BE49-F238E27FC236}">
                  <a16:creationId xmlns:a16="http://schemas.microsoft.com/office/drawing/2014/main" id="{ABD8CB90-5CCB-8243-918A-F9FC9A9AD482}"/>
                </a:ext>
              </a:extLst>
            </p:cNvPr>
            <p:cNvSpPr/>
            <p:nvPr/>
          </p:nvSpPr>
          <p:spPr>
            <a:xfrm>
              <a:off x="1901780" y="4992736"/>
              <a:ext cx="429296" cy="2323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88198D-891A-044C-AEA3-B2C0C7D2F5B8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2331076" y="4179794"/>
              <a:ext cx="3764924" cy="9291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: Rounded Corners 23">
              <a:extLst>
                <a:ext uri="{FF2B5EF4-FFF2-40B4-BE49-F238E27FC236}">
                  <a16:creationId xmlns:a16="http://schemas.microsoft.com/office/drawing/2014/main" id="{918A5FD5-5C49-7D42-8ED8-BC2115B4A5AA}"/>
                </a:ext>
              </a:extLst>
            </p:cNvPr>
            <p:cNvSpPr/>
            <p:nvPr/>
          </p:nvSpPr>
          <p:spPr>
            <a:xfrm>
              <a:off x="1865290" y="5752115"/>
              <a:ext cx="429296" cy="2323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4D2C3B9-32F8-3842-870D-B20C1378800D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 flipV="1">
              <a:off x="2294587" y="4179794"/>
              <a:ext cx="3801413" cy="1688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: Rounded Corners 25">
              <a:extLst>
                <a:ext uri="{FF2B5EF4-FFF2-40B4-BE49-F238E27FC236}">
                  <a16:creationId xmlns:a16="http://schemas.microsoft.com/office/drawing/2014/main" id="{7471CDE6-2F1F-E446-AE99-BC034405F0A8}"/>
                </a:ext>
              </a:extLst>
            </p:cNvPr>
            <p:cNvSpPr/>
            <p:nvPr/>
          </p:nvSpPr>
          <p:spPr>
            <a:xfrm>
              <a:off x="6371677" y="5251967"/>
              <a:ext cx="1754377" cy="10151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93.5 Tom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E9255C-5C90-C74E-AFE1-DF4FBD357E37}"/>
                </a:ext>
              </a:extLst>
            </p:cNvPr>
            <p:cNvSpPr txBox="1"/>
            <p:nvPr/>
          </p:nvSpPr>
          <p:spPr>
            <a:xfrm>
              <a:off x="6173468" y="4809022"/>
              <a:ext cx="2137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mytext.txt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2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227C-ED23-6B40-80D3-2E4E9258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C0FB-1168-914A-B321-954256D4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0" indent="-25209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If there are any spaces in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/>
              <a:t>, it will look for some amount of  </a:t>
            </a:r>
            <a:r>
              <a:rPr lang="en-US" dirty="0">
                <a:solidFill>
                  <a:srgbClr val="FF0000"/>
                </a:solidFill>
              </a:rPr>
              <a:t>whitespace</a:t>
            </a:r>
            <a:r>
              <a:rPr lang="en-US" dirty="0"/>
              <a:t> (spaces, tabs, new lines)</a:t>
            </a:r>
          </a:p>
          <a:p>
            <a:pPr lvl="1" indent="-252095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dirty="0"/>
              <a:t>If your input looks like </a:t>
            </a:r>
            <a:r>
              <a:rPr lang="en-US" dirty="0">
                <a:solidFill>
                  <a:srgbClr val="FF0000"/>
                </a:solidFill>
              </a:rPr>
              <a:t>“10    52     32” </a:t>
            </a:r>
            <a:r>
              <a:rPr lang="en-US" dirty="0"/>
              <a:t>then you can use </a:t>
            </a:r>
            <a:r>
              <a:rPr lang="en-US" dirty="0">
                <a:solidFill>
                  <a:srgbClr val="FF0000"/>
                </a:solidFill>
              </a:rPr>
              <a:t>“%d %d %d” </a:t>
            </a:r>
            <a:r>
              <a:rPr lang="en-US" dirty="0"/>
              <a:t>to read it, since the extra whitespaces will be skipped by fscanf() function</a:t>
            </a:r>
          </a:p>
          <a:p>
            <a:pPr lvl="1" indent="-252095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dirty="0"/>
              <a:t>This rule does NOT apply to “%c” format specifier as whilespace character is also considered as a character to extract</a:t>
            </a:r>
          </a:p>
          <a:p>
            <a:pPr lvl="1" indent="-252095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dirty="0"/>
              <a:t>Whitespace characters are not included in string format specifier “%s”</a:t>
            </a:r>
          </a:p>
          <a:p>
            <a:pPr marL="228600" lvl="0" indent="-18859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there are any characters in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/>
              <a:t> other than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dirty="0"/>
              <a:t>,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%f</a:t>
            </a:r>
            <a:r>
              <a:rPr lang="en-US" dirty="0"/>
              <a:t> etc., it will read and skip these characters</a:t>
            </a:r>
          </a:p>
          <a:p>
            <a:pPr marL="685800" lvl="1" indent="-1943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your input looks like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r>
              <a:rPr lang="en-US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/>
              <a:t>then you can use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/>
              <a:t>to read it</a:t>
            </a:r>
          </a:p>
          <a:p>
            <a:pPr marL="685800" lvl="1" indent="-1943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those characters (commas in the above example) don't exist, then the read will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F746-1702-B341-BBAB-7CB9D417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scanf/fscanf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A5A4-C392-6F4A-9783-0A82A598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in the stream is initially just plain characters, format is used to parse these characters into different types of data</a:t>
            </a:r>
          </a:p>
          <a:p>
            <a:r>
              <a:rPr lang="en-US" dirty="0"/>
              <a:t>scanf(const char *</a:t>
            </a:r>
            <a:r>
              <a:rPr lang="en-US" b="1" dirty="0">
                <a:solidFill>
                  <a:srgbClr val="FF0000"/>
                </a:solidFill>
              </a:rPr>
              <a:t>format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scanf(“%d”,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num); // extract a decimal integer, save to num</a:t>
            </a:r>
          </a:p>
          <a:p>
            <a:pPr lvl="1"/>
            <a:r>
              <a:rPr lang="en-US" dirty="0"/>
              <a:t>scanf(“%s”, str); // extract a string, save to str</a:t>
            </a:r>
          </a:p>
          <a:p>
            <a:pPr lvl="1"/>
            <a:r>
              <a:rPr lang="en-US" dirty="0"/>
              <a:t>scanf(“%d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dirty="0"/>
              <a:t>%lf”,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cnt,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price); // extract a decimal and a floating-point number, save them to cnt and price, respectively</a:t>
            </a:r>
          </a:p>
          <a:p>
            <a:r>
              <a:rPr lang="en-US" dirty="0"/>
              <a:t>fscanf(FILE *stream, const char *</a:t>
            </a:r>
            <a:r>
              <a:rPr lang="en-US" b="1" dirty="0">
                <a:solidFill>
                  <a:srgbClr val="FF0000"/>
                </a:solidFill>
              </a:rPr>
              <a:t>format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fscanf(fp, “%d”,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num); </a:t>
            </a:r>
          </a:p>
          <a:p>
            <a:pPr lvl="1"/>
            <a:r>
              <a:rPr lang="en-US" dirty="0"/>
              <a:t>fscanf(fp, “%s”, str); </a:t>
            </a:r>
          </a:p>
          <a:p>
            <a:pPr lvl="1"/>
            <a:r>
              <a:rPr lang="en-US" dirty="0"/>
              <a:t>fscanf(fp, “%d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dirty="0"/>
              <a:t>%lf”,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cnt,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price);</a:t>
            </a:r>
          </a:p>
        </p:txBody>
      </p:sp>
    </p:spTree>
    <p:extLst>
      <p:ext uri="{BB962C8B-B14F-4D97-AF65-F5344CB8AC3E}">
        <p14:creationId xmlns:p14="http://schemas.microsoft.com/office/powerpoint/2010/main" val="262080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53D-0670-CCC8-8193-2FBDF426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</a:t>
            </a:r>
            <a:r>
              <a:rPr lang="en-US" dirty="0" err="1"/>
              <a:t>scanf</a:t>
            </a:r>
            <a:r>
              <a:rPr lang="en-US" dirty="0"/>
              <a:t>/fscanf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 dirty="0"/>
              <a:t> </a:t>
            </a:r>
          </a:p>
        </p:txBody>
      </p:sp>
      <p:sp>
        <p:nvSpPr>
          <p:cNvPr id="4" name="Google Shape;127;p20">
            <a:extLst>
              <a:ext uri="{FF2B5EF4-FFF2-40B4-BE49-F238E27FC236}">
                <a16:creationId xmlns:a16="http://schemas.microsoft.com/office/drawing/2014/main" id="{7F849253-E405-3F15-D101-2CF1D22428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an integer in decimal format (123456789)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an integer in any format (123456789, or 0x0A2F36)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%i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 floating-point number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%f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 long integer in decimal format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en-US" sz="2100" dirty="0" err="1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Read a “long” float (</a:t>
            </a:r>
            <a:r>
              <a:rPr lang="en-US" sz="2100" b="1" dirty="0">
                <a:solidFill>
                  <a:srgbClr val="FF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double</a:t>
            </a: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lang="en-US" sz="2100" dirty="0"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en-US" sz="2100" b="1" dirty="0" err="1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lf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&amp;num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solidFill>
                <a:srgbClr val="80008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87955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53D-0670-CCC8-8193-2FBDF426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</a:t>
            </a:r>
            <a:r>
              <a:rPr lang="en-US" dirty="0" err="1"/>
              <a:t>scanf</a:t>
            </a:r>
            <a:r>
              <a:rPr lang="en-US" dirty="0"/>
              <a:t>/fscanf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 dirty="0"/>
              <a:t> </a:t>
            </a:r>
          </a:p>
        </p:txBody>
      </p:sp>
      <p:sp>
        <p:nvSpPr>
          <p:cNvPr id="3" name="Google Shape;132;p21">
            <a:extLst>
              <a:ext uri="{FF2B5EF4-FFF2-40B4-BE49-F238E27FC236}">
                <a16:creationId xmlns:a16="http://schemas.microsoft.com/office/drawing/2014/main" id="{3ADAC773-0B36-CB16-3A02-E3E0BDAE3D20}"/>
              </a:ext>
            </a:extLst>
          </p:cNvPr>
          <p:cNvSpPr txBox="1">
            <a:spLocks/>
          </p:cNvSpPr>
          <p:nvPr/>
        </p:nvSpPr>
        <p:spPr>
          <a:xfrm>
            <a:off x="884300" y="1470991"/>
            <a:ext cx="10515600" cy="3321133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'a', 'b', or 'c'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</a:t>
            </a:r>
            <a:r>
              <a:rPr lang="en-US" sz="1600" dirty="0" err="1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abc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a lowercase letter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%[a-z]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NOT a lowercase letter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%[^a-z]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NOT ','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%[^,]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Only read up to 19 characters (save 1 space for null terminator '\0')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char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my_arr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en-US" sz="1600" dirty="0">
                <a:solidFill>
                  <a:srgbClr val="008C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20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]=“”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7997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%19s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my_arr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Windows only, avoid!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4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fscanf_s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7997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my_arr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008C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20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79642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File in Unix/Linux</a:t>
            </a:r>
          </a:p>
          <a:p>
            <a:r>
              <a:rPr lang="en-US" altLang="zh-CN" dirty="0"/>
              <a:t>stream</a:t>
            </a:r>
          </a:p>
          <a:p>
            <a:pPr lvl="1"/>
            <a:r>
              <a:rPr lang="en-US" altLang="zh-CN" dirty="0"/>
              <a:t>Standard input stream</a:t>
            </a:r>
          </a:p>
          <a:p>
            <a:pPr lvl="1"/>
            <a:r>
              <a:rPr lang="en-US" altLang="zh-CN" dirty="0"/>
              <a:t>Standard output stream</a:t>
            </a:r>
          </a:p>
          <a:p>
            <a:pPr lvl="1"/>
            <a:r>
              <a:rPr lang="en-US" altLang="zh-CN" dirty="0"/>
              <a:t>File stream</a:t>
            </a:r>
          </a:p>
          <a:p>
            <a:r>
              <a:rPr lang="en-US" altLang="zh-CN" dirty="0"/>
              <a:t>Common functions</a:t>
            </a:r>
          </a:p>
          <a:p>
            <a:pPr lvl="1"/>
            <a:r>
              <a:rPr lang="en-US" altLang="zh-CN" dirty="0"/>
              <a:t>fopen</a:t>
            </a:r>
          </a:p>
          <a:p>
            <a:pPr lvl="1"/>
            <a:r>
              <a:rPr lang="en-US" altLang="zh-CN" dirty="0" err="1"/>
              <a:t>Fclose</a:t>
            </a:r>
            <a:endParaRPr lang="en-US" altLang="zh-CN" dirty="0"/>
          </a:p>
          <a:p>
            <a:pPr lvl="1"/>
            <a:r>
              <a:rPr lang="en-US" altLang="zh-CN" dirty="0"/>
              <a:t>Positioning</a:t>
            </a:r>
          </a:p>
          <a:p>
            <a:pPr lvl="1"/>
            <a:r>
              <a:rPr lang="en-US" altLang="zh-CN" dirty="0"/>
              <a:t>fscanf/scanf</a:t>
            </a:r>
          </a:p>
          <a:p>
            <a:pPr lvl="1"/>
            <a:r>
              <a:rPr lang="en-US" altLang="zh-CN" dirty="0"/>
              <a:t>fprintf/printf</a:t>
            </a:r>
          </a:p>
          <a:p>
            <a:pPr lvl="1"/>
            <a:r>
              <a:rPr lang="en-US" altLang="zh-CN" dirty="0" err="1"/>
              <a:t>fgets</a:t>
            </a:r>
            <a:r>
              <a:rPr lang="en-US" altLang="zh-CN" dirty="0"/>
              <a:t>/gets</a:t>
            </a:r>
          </a:p>
          <a:p>
            <a:pPr lvl="1"/>
            <a:r>
              <a:rPr lang="en-US" altLang="zh-CN" dirty="0" err="1"/>
              <a:t>fputs</a:t>
            </a:r>
            <a:r>
              <a:rPr lang="en-US" altLang="zh-CN" dirty="0"/>
              <a:t>/puts</a:t>
            </a:r>
          </a:p>
          <a:p>
            <a:r>
              <a:rPr lang="en-US" altLang="zh-CN" dirty="0"/>
              <a:t>File operations</a:t>
            </a:r>
          </a:p>
          <a:p>
            <a:pPr lvl="1"/>
            <a:r>
              <a:rPr lang="en-US" altLang="zh-CN" dirty="0"/>
              <a:t>remove</a:t>
            </a:r>
          </a:p>
          <a:p>
            <a:pPr lvl="1"/>
            <a:r>
              <a:rPr lang="en-US" altLang="zh-CN" dirty="0"/>
              <a:t>rename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A2D-FC95-8AD3-BDF5-D75A951E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int fprintf(FILE *</a:t>
            </a:r>
            <a:r>
              <a:rPr lang="en-US" altLang="zh-CN" sz="4000" dirty="0">
                <a:solidFill>
                  <a:srgbClr val="00B050"/>
                </a:solidFill>
              </a:rPr>
              <a:t>stream</a:t>
            </a:r>
            <a:r>
              <a:rPr lang="en-US" altLang="zh-CN" sz="4000" dirty="0"/>
              <a:t>, const char * </a:t>
            </a:r>
            <a:r>
              <a:rPr lang="en-US" altLang="zh-CN" sz="4000" dirty="0">
                <a:solidFill>
                  <a:srgbClr val="7030A0"/>
                </a:solidFill>
              </a:rPr>
              <a:t>format</a:t>
            </a:r>
            <a:r>
              <a:rPr lang="en-US" altLang="zh-CN" sz="4000" dirty="0"/>
              <a:t>, </a:t>
            </a:r>
            <a:r>
              <a:rPr lang="en-US" altLang="zh-CN" sz="4000" dirty="0">
                <a:solidFill>
                  <a:srgbClr val="00B0F0"/>
                </a:solidFill>
              </a:rPr>
              <a:t>…</a:t>
            </a:r>
            <a:r>
              <a:rPr lang="en-US" altLang="zh-CN" sz="4000" dirty="0"/>
              <a:t>);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C33B-3C44-109A-F456-CF2E93B6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>
            <a:normAutofit/>
          </a:bodyPr>
          <a:lstStyle/>
          <a:p>
            <a:r>
              <a:rPr lang="en-US" sz="2000" dirty="0"/>
              <a:t>fprintf() is similar to printf but not limited to stdout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printf("%d", num);</a:t>
            </a:r>
            <a:r>
              <a:rPr lang="en-US" sz="1800" dirty="0"/>
              <a:t> is the same as </a:t>
            </a:r>
            <a:r>
              <a:rPr lang="en-US" sz="1800" dirty="0">
                <a:sym typeface="Consolas"/>
              </a:rPr>
              <a:t>fprintf(stdout, "</a:t>
            </a:r>
            <a:r>
              <a:rPr lang="en-US" sz="1800" b="1" dirty="0">
                <a:solidFill>
                  <a:srgbClr val="FF0000"/>
                </a:solidFill>
                <a:sym typeface="Consolas"/>
              </a:rPr>
              <a:t>%d</a:t>
            </a:r>
            <a:r>
              <a:rPr lang="en-US" sz="1800" dirty="0">
                <a:sym typeface="Consolas"/>
              </a:rPr>
              <a:t>", num);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00B050"/>
                </a:solidFill>
                <a:sym typeface="Consolas"/>
              </a:rPr>
              <a:t>stream</a:t>
            </a:r>
            <a:r>
              <a:rPr lang="en-US" sz="1800" dirty="0">
                <a:sym typeface="Consolas"/>
              </a:rPr>
              <a:t> is either stdout or a file stream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7030A0"/>
                </a:solidFill>
                <a:sym typeface="Consolas"/>
              </a:rPr>
              <a:t>format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/>
              <a:t>is the C string that contains the text to be written to the stream. It can optionally contain embedded format tags </a:t>
            </a:r>
            <a:r>
              <a:rPr lang="en-US" sz="1800" b="1" dirty="0">
                <a:solidFill>
                  <a:srgbClr val="FF0000"/>
                </a:solidFill>
              </a:rPr>
              <a:t>(%d, %c, %s, %f) </a:t>
            </a:r>
            <a:r>
              <a:rPr lang="en-US" sz="1800" dirty="0"/>
              <a:t>that are replaced by the values specified in </a:t>
            </a:r>
            <a:r>
              <a:rPr lang="en-US" sz="1800" b="1" dirty="0">
                <a:solidFill>
                  <a:srgbClr val="00B0F0"/>
                </a:solidFill>
              </a:rPr>
              <a:t>subsequent additional arguments (…)</a:t>
            </a:r>
            <a:r>
              <a:rPr lang="en-US" sz="1800" dirty="0"/>
              <a:t> and formatted as requested</a:t>
            </a:r>
            <a:endParaRPr lang="en-US" sz="1800" dirty="0">
              <a:sym typeface="Consola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return: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successful, the total number of characters written is returned otherwise,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negative number is returned</a:t>
            </a:r>
            <a:r>
              <a:rPr lang="en-US" sz="1800" dirty="0">
                <a:sym typeface="Consolas"/>
              </a:rPr>
              <a:t>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7C6B-A6FB-E093-93CF-4471612C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49" y="3478279"/>
            <a:ext cx="4675493" cy="28513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2F5DFC-94CD-2F0B-33B1-2703A996E7C2}"/>
              </a:ext>
            </a:extLst>
          </p:cNvPr>
          <p:cNvSpPr/>
          <p:nvPr/>
        </p:nvSpPr>
        <p:spPr>
          <a:xfrm>
            <a:off x="1868556" y="5600701"/>
            <a:ext cx="3771153" cy="248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77D0C-D491-A95B-A065-99502A6680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39710" y="4966070"/>
            <a:ext cx="888642" cy="748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D14A0-98FD-BA84-5C6E-628C0D735A26}"/>
              </a:ext>
            </a:extLst>
          </p:cNvPr>
          <p:cNvSpPr txBox="1"/>
          <p:nvPr/>
        </p:nvSpPr>
        <p:spPr>
          <a:xfrm>
            <a:off x="6528352" y="3950407"/>
            <a:ext cx="4675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replace printf() with fprintf() and specify the file stream to be stdout, everything else will stay the same as printf() function.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can also replace stdout with some other file stream opened with the write or append mode to write to the associated files</a:t>
            </a:r>
          </a:p>
        </p:txBody>
      </p:sp>
    </p:spTree>
    <p:extLst>
      <p:ext uri="{BB962C8B-B14F-4D97-AF65-F5344CB8AC3E}">
        <p14:creationId xmlns:p14="http://schemas.microsoft.com/office/powerpoint/2010/main" val="4078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A2D-FC95-8AD3-BDF5-D75A951E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int fprintf(FILE *</a:t>
            </a:r>
            <a:r>
              <a:rPr lang="en-US" altLang="zh-CN" sz="4000" dirty="0">
                <a:solidFill>
                  <a:srgbClr val="00B050"/>
                </a:solidFill>
              </a:rPr>
              <a:t>stream</a:t>
            </a:r>
            <a:r>
              <a:rPr lang="en-US" altLang="zh-CN" sz="4000" dirty="0"/>
              <a:t>, const char * </a:t>
            </a:r>
            <a:r>
              <a:rPr lang="en-US" altLang="zh-CN" sz="4000" dirty="0">
                <a:solidFill>
                  <a:srgbClr val="7030A0"/>
                </a:solidFill>
              </a:rPr>
              <a:t>format</a:t>
            </a:r>
            <a:r>
              <a:rPr lang="en-US" altLang="zh-CN" sz="4000" dirty="0"/>
              <a:t>, </a:t>
            </a:r>
            <a:r>
              <a:rPr lang="en-US" altLang="zh-CN" sz="4000" dirty="0">
                <a:solidFill>
                  <a:srgbClr val="00B0F0"/>
                </a:solidFill>
              </a:rPr>
              <a:t>…</a:t>
            </a:r>
            <a:r>
              <a:rPr lang="en-US" altLang="zh-CN" sz="4000" dirty="0"/>
              <a:t>);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C33B-3C44-109A-F456-CF2E93B6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>
            <a:normAutofit/>
          </a:bodyPr>
          <a:lstStyle/>
          <a:p>
            <a:r>
              <a:rPr lang="en-US" sz="2000" dirty="0"/>
              <a:t>fprintf() is similar to printf but not limited to stdout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printf("%d", num);</a:t>
            </a:r>
            <a:r>
              <a:rPr lang="en-US" sz="1800" dirty="0"/>
              <a:t> is the same as </a:t>
            </a:r>
            <a:r>
              <a:rPr lang="en-US" sz="1800" dirty="0">
                <a:sym typeface="Consolas"/>
              </a:rPr>
              <a:t>fprintf(stdout, "</a:t>
            </a:r>
            <a:r>
              <a:rPr lang="en-US" sz="1800" b="1" dirty="0">
                <a:solidFill>
                  <a:srgbClr val="FF0000"/>
                </a:solidFill>
                <a:sym typeface="Consolas"/>
              </a:rPr>
              <a:t>%d</a:t>
            </a:r>
            <a:r>
              <a:rPr lang="en-US" sz="1800" dirty="0">
                <a:sym typeface="Consolas"/>
              </a:rPr>
              <a:t>", num);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00B050"/>
                </a:solidFill>
                <a:sym typeface="Consolas"/>
              </a:rPr>
              <a:t>stream</a:t>
            </a:r>
            <a:r>
              <a:rPr lang="en-US" sz="1800" dirty="0">
                <a:sym typeface="Consolas"/>
              </a:rPr>
              <a:t> is either stdout or a file stream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7030A0"/>
                </a:solidFill>
                <a:sym typeface="Consolas"/>
              </a:rPr>
              <a:t>format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/>
              <a:t>is the C string that contains the text to be written to the stream. It can optionally contain embedded format tags </a:t>
            </a:r>
            <a:r>
              <a:rPr lang="en-US" sz="1800" b="1" dirty="0">
                <a:solidFill>
                  <a:srgbClr val="FF0000"/>
                </a:solidFill>
              </a:rPr>
              <a:t>(%d, %c, %s, %f) </a:t>
            </a:r>
            <a:r>
              <a:rPr lang="en-US" sz="1800" dirty="0"/>
              <a:t>that are replaced by the values specified in </a:t>
            </a:r>
            <a:r>
              <a:rPr lang="en-US" sz="1800" b="1" dirty="0">
                <a:solidFill>
                  <a:srgbClr val="00B0F0"/>
                </a:solidFill>
              </a:rPr>
              <a:t>subsequent additional arguments (…)</a:t>
            </a:r>
            <a:r>
              <a:rPr lang="en-US" sz="1800" dirty="0"/>
              <a:t> and formatted as requested</a:t>
            </a:r>
            <a:endParaRPr lang="en-US" sz="1800" dirty="0">
              <a:sym typeface="Consola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return: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successful, the total number of characters written is returned otherwise,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negative number is returned</a:t>
            </a:r>
            <a:r>
              <a:rPr lang="en-US" sz="1800" dirty="0">
                <a:sym typeface="Consolas"/>
              </a:rPr>
              <a:t> 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F31F5-65B5-6DB8-4FFD-3B5D48BC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86" y="3641207"/>
            <a:ext cx="4679724" cy="261995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825F3E-3EB6-1CAF-03EF-EBA3CBAB8E79}"/>
              </a:ext>
            </a:extLst>
          </p:cNvPr>
          <p:cNvSpPr/>
          <p:nvPr/>
        </p:nvSpPr>
        <p:spPr>
          <a:xfrm>
            <a:off x="2349064" y="4964689"/>
            <a:ext cx="416417" cy="1502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277E1-66B9-631F-C85F-135F5015DB69}"/>
              </a:ext>
            </a:extLst>
          </p:cNvPr>
          <p:cNvSpPr txBox="1"/>
          <p:nvPr/>
        </p:nvSpPr>
        <p:spPr>
          <a:xfrm>
            <a:off x="6487475" y="3641207"/>
            <a:ext cx="4584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fprintf() to print to stderr instead of </a:t>
            </a:r>
            <a:r>
              <a:rPr lang="en-US" dirty="0" err="1"/>
              <a:t>stdout</a:t>
            </a:r>
            <a:r>
              <a:rPr lang="en-US" dirty="0"/>
              <a:t> if you want to debug your source code in a print-debugging fashion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 to stdout will move the “to be printed content” to a buffer in heap segment first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 to stderr will immediately print out the content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ED3520-FC0E-F0DB-6946-8D77FA7F061C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5400000" flipH="1" flipV="1">
            <a:off x="4431837" y="3059305"/>
            <a:ext cx="181074" cy="3930202"/>
          </a:xfrm>
          <a:prstGeom prst="curvedConnector4">
            <a:avLst>
              <a:gd name="adj1" fmla="val -249749"/>
              <a:gd name="adj2" fmla="val 49868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3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8053-1F1C-6E52-47E6-23BBD6A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printf/fprintf – example</a:t>
            </a:r>
          </a:p>
        </p:txBody>
      </p:sp>
      <p:sp>
        <p:nvSpPr>
          <p:cNvPr id="4" name="Google Shape;145;p23">
            <a:extLst>
              <a:ext uri="{FF2B5EF4-FFF2-40B4-BE49-F238E27FC236}">
                <a16:creationId xmlns:a16="http://schemas.microsoft.com/office/drawing/2014/main" id="{F42A901C-5307-B10C-B904-800DB32A4A11}"/>
              </a:ext>
            </a:extLst>
          </p:cNvPr>
          <p:cNvSpPr txBox="1">
            <a:spLocks/>
          </p:cNvSpPr>
          <p:nvPr/>
        </p:nvSpPr>
        <p:spPr>
          <a:xfrm>
            <a:off x="884300" y="1630017"/>
            <a:ext cx="10515600" cy="409750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Print an integer (%i also works, but does the same thing)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Print a long integer in decimal format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en-US" sz="2100" dirty="0" err="1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Same as fscanf for float and double too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solidFill>
                <a:srgbClr val="696969"/>
              </a:solidFill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Pad to 5 characters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%5d\n%5d\n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1234, 12345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solidFill>
                <a:srgbClr val="696969"/>
              </a:solidFill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Print only 3 digits after the 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%.3f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123.456789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" name="Google Shape;146;p23">
            <a:extLst>
              <a:ext uri="{FF2B5EF4-FFF2-40B4-BE49-F238E27FC236}">
                <a16:creationId xmlns:a16="http://schemas.microsoft.com/office/drawing/2014/main" id="{3BE2FD3C-32EC-13CF-DB4A-CF219811BDA7}"/>
              </a:ext>
            </a:extLst>
          </p:cNvPr>
          <p:cNvSpPr txBox="1"/>
          <p:nvPr/>
        </p:nvSpPr>
        <p:spPr>
          <a:xfrm>
            <a:off x="8109831" y="3943113"/>
            <a:ext cx="361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Ubuntu Mono"/>
                <a:ea typeface="Ubuntu Mono"/>
                <a:cs typeface="Ubuntu Mono"/>
                <a:sym typeface="Ubuntu Mono"/>
              </a:rPr>
              <a:t>Prints: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Ubuntu Mono"/>
                <a:ea typeface="Ubuntu Mono"/>
                <a:cs typeface="Ubuntu Mono"/>
                <a:sym typeface="Ubuntu Mono"/>
              </a:rPr>
              <a:t> 1234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Ubuntu Mono"/>
                <a:ea typeface="Ubuntu Mono"/>
                <a:cs typeface="Ubuntu Mono"/>
                <a:sym typeface="Ubuntu Mono"/>
              </a:rPr>
              <a:t>12345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" name="Google Shape;147;p23">
            <a:extLst>
              <a:ext uri="{FF2B5EF4-FFF2-40B4-BE49-F238E27FC236}">
                <a16:creationId xmlns:a16="http://schemas.microsoft.com/office/drawing/2014/main" id="{31023A80-382F-813F-F029-43F9134AAC0E}"/>
              </a:ext>
            </a:extLst>
          </p:cNvPr>
          <p:cNvCxnSpPr/>
          <p:nvPr/>
        </p:nvCxnSpPr>
        <p:spPr>
          <a:xfrm rot="10800000" flipH="1">
            <a:off x="6539781" y="4527313"/>
            <a:ext cx="1438200" cy="3327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148;p23">
            <a:extLst>
              <a:ext uri="{FF2B5EF4-FFF2-40B4-BE49-F238E27FC236}">
                <a16:creationId xmlns:a16="http://schemas.microsoft.com/office/drawing/2014/main" id="{B007F78D-EEC8-7F32-CBBA-6F0167141C76}"/>
              </a:ext>
            </a:extLst>
          </p:cNvPr>
          <p:cNvSpPr txBox="1"/>
          <p:nvPr/>
        </p:nvSpPr>
        <p:spPr>
          <a:xfrm>
            <a:off x="7345331" y="5577638"/>
            <a:ext cx="3617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Prints: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123.456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" name="Google Shape;149;p23">
            <a:extLst>
              <a:ext uri="{FF2B5EF4-FFF2-40B4-BE49-F238E27FC236}">
                <a16:creationId xmlns:a16="http://schemas.microsoft.com/office/drawing/2014/main" id="{7B7D33A4-E910-DC73-4458-44B164FF64FF}"/>
              </a:ext>
            </a:extLst>
          </p:cNvPr>
          <p:cNvCxnSpPr/>
          <p:nvPr/>
        </p:nvCxnSpPr>
        <p:spPr>
          <a:xfrm rot="10800000" flipH="1">
            <a:off x="5622881" y="6040713"/>
            <a:ext cx="1620300" cy="94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4804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915C-51B9-8A67-0FB8-91906F83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processing a file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B8A1-DA75-C4FA-6C46-ADA6AF58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34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Declare a FILE pointer</a:t>
            </a:r>
          </a:p>
          <a:p>
            <a:pPr marL="514350" indent="-514350">
              <a:buAutoNum type="arabicPeriod"/>
            </a:pPr>
            <a:r>
              <a:rPr lang="en-US" dirty="0"/>
              <a:t>Open a file using </a:t>
            </a:r>
            <a:r>
              <a:rPr lang="en-US" dirty="0" err="1"/>
              <a:t>fopen</a:t>
            </a:r>
            <a:r>
              <a:rPr lang="en-US" dirty="0"/>
              <a:t>() function</a:t>
            </a:r>
          </a:p>
          <a:p>
            <a:pPr marL="514350" indent="-514350">
              <a:buAutoNum type="arabicPeriod"/>
            </a:pPr>
            <a:r>
              <a:rPr lang="en-US" dirty="0"/>
              <a:t>Process the file using proper functions</a:t>
            </a:r>
          </a:p>
          <a:p>
            <a:pPr marL="514350" indent="-514350">
              <a:buAutoNum type="arabicPeriod"/>
            </a:pPr>
            <a:r>
              <a:rPr lang="en-US" dirty="0"/>
              <a:t>Close the file using </a:t>
            </a:r>
            <a:r>
              <a:rPr lang="en-US" dirty="0" err="1"/>
              <a:t>fclose</a:t>
            </a:r>
            <a:r>
              <a:rPr lang="en-US" dirty="0"/>
              <a:t>()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A3EAF-6851-F78A-E4DC-16FA1E85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41" y="1825625"/>
            <a:ext cx="5136368" cy="35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4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C29E-F90E-495D-3ECD-2F539767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with fscanf -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1522E8-17D2-2921-5F6B-9AFC20A71A71}"/>
              </a:ext>
            </a:extLst>
          </p:cNvPr>
          <p:cNvGrpSpPr/>
          <p:nvPr/>
        </p:nvGrpSpPr>
        <p:grpSpPr>
          <a:xfrm>
            <a:off x="894535" y="1690688"/>
            <a:ext cx="9901225" cy="4672012"/>
            <a:chOff x="859748" y="1428750"/>
            <a:chExt cx="9901225" cy="4672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D50370-D9CC-5B45-BED6-A7BD5C53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748" y="1428750"/>
              <a:ext cx="5496040" cy="4672012"/>
            </a:xfrm>
            <a:prstGeom prst="rect">
              <a:avLst/>
            </a:prstGeom>
          </p:spPr>
        </p:pic>
        <p:sp>
          <p:nvSpPr>
            <p:cNvPr id="5" name="Google Shape;162;p25">
              <a:extLst>
                <a:ext uri="{FF2B5EF4-FFF2-40B4-BE49-F238E27FC236}">
                  <a16:creationId xmlns:a16="http://schemas.microsoft.com/office/drawing/2014/main" id="{4ED9B4E7-CB00-D63B-1E80-C3524AB50440}"/>
                </a:ext>
              </a:extLst>
            </p:cNvPr>
            <p:cNvSpPr txBox="1"/>
            <p:nvPr/>
          </p:nvSpPr>
          <p:spPr>
            <a:xfrm>
              <a:off x="8087012" y="1428750"/>
              <a:ext cx="10919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 file: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1 2 3 4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5 6 7 8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4;p25">
              <a:extLst>
                <a:ext uri="{FF2B5EF4-FFF2-40B4-BE49-F238E27FC236}">
                  <a16:creationId xmlns:a16="http://schemas.microsoft.com/office/drawing/2014/main" id="{0DD31390-271B-0337-107B-A94D65C53806}"/>
                </a:ext>
              </a:extLst>
            </p:cNvPr>
            <p:cNvSpPr txBox="1"/>
            <p:nvPr/>
          </p:nvSpPr>
          <p:spPr>
            <a:xfrm>
              <a:off x="9356585" y="1428750"/>
              <a:ext cx="14043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Calibri"/>
                  <a:ea typeface="Calibri"/>
                  <a:cs typeface="Calibri"/>
                  <a:sym typeface="Calibri"/>
                </a:rPr>
                <a:t>sum is 36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A8E3E2-8DBF-1739-1CF6-0DB192267581}"/>
                </a:ext>
              </a:extLst>
            </p:cNvPr>
            <p:cNvSpPr/>
            <p:nvPr/>
          </p:nvSpPr>
          <p:spPr>
            <a:xfrm>
              <a:off x="5329238" y="3128964"/>
              <a:ext cx="585787" cy="4357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C29E-F90E-495D-3ECD-2F539767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with fscanf -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1522E8-17D2-2921-5F6B-9AFC20A71A71}"/>
              </a:ext>
            </a:extLst>
          </p:cNvPr>
          <p:cNvGrpSpPr/>
          <p:nvPr/>
        </p:nvGrpSpPr>
        <p:grpSpPr>
          <a:xfrm>
            <a:off x="894535" y="1690688"/>
            <a:ext cx="9826055" cy="4672012"/>
            <a:chOff x="859748" y="1428750"/>
            <a:chExt cx="9826055" cy="4672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D50370-D9CC-5B45-BED6-A7BD5C53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748" y="1428750"/>
              <a:ext cx="5496040" cy="4672012"/>
            </a:xfrm>
            <a:prstGeom prst="rect">
              <a:avLst/>
            </a:prstGeom>
          </p:spPr>
        </p:pic>
        <p:sp>
          <p:nvSpPr>
            <p:cNvPr id="5" name="Google Shape;162;p25">
              <a:extLst>
                <a:ext uri="{FF2B5EF4-FFF2-40B4-BE49-F238E27FC236}">
                  <a16:creationId xmlns:a16="http://schemas.microsoft.com/office/drawing/2014/main" id="{4ED9B4E7-CB00-D63B-1E80-C3524AB50440}"/>
                </a:ext>
              </a:extLst>
            </p:cNvPr>
            <p:cNvSpPr txBox="1"/>
            <p:nvPr/>
          </p:nvSpPr>
          <p:spPr>
            <a:xfrm>
              <a:off x="8011842" y="1519490"/>
              <a:ext cx="10919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 file: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1 2 3 4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</a:t>
              </a:r>
              <a:r>
                <a:rPr lang="en-US" sz="18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7 8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4;p25">
              <a:extLst>
                <a:ext uri="{FF2B5EF4-FFF2-40B4-BE49-F238E27FC236}">
                  <a16:creationId xmlns:a16="http://schemas.microsoft.com/office/drawing/2014/main" id="{0DD31390-271B-0337-107B-A94D65C53806}"/>
                </a:ext>
              </a:extLst>
            </p:cNvPr>
            <p:cNvSpPr txBox="1"/>
            <p:nvPr/>
          </p:nvSpPr>
          <p:spPr>
            <a:xfrm>
              <a:off x="9281415" y="1519490"/>
              <a:ext cx="14043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A8E3E2-8DBF-1739-1CF6-0DB192267581}"/>
                </a:ext>
              </a:extLst>
            </p:cNvPr>
            <p:cNvSpPr/>
            <p:nvPr/>
          </p:nvSpPr>
          <p:spPr>
            <a:xfrm>
              <a:off x="5329238" y="3128964"/>
              <a:ext cx="585787" cy="4357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709D-762E-E039-E092-9E3DE390AFD5}"/>
                </a:ext>
              </a:extLst>
            </p:cNvPr>
            <p:cNvSpPr txBox="1"/>
            <p:nvPr/>
          </p:nvSpPr>
          <p:spPr>
            <a:xfrm>
              <a:off x="7889807" y="3429000"/>
              <a:ext cx="242800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fscanf returns number of successful match: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At h, fscanf will return 0, break out of the while loop</a:t>
              </a:r>
            </a:p>
            <a:p>
              <a:endParaRPr lang="en-US" sz="1600" dirty="0">
                <a:solidFill>
                  <a:srgbClr val="FF0000"/>
                </a:solidFill>
              </a:endParaRPr>
            </a:p>
            <a:p>
              <a:r>
                <a:rPr lang="en-US" sz="1600" dirty="0">
                  <a:solidFill>
                    <a:srgbClr val="FF0000"/>
                  </a:solidFill>
                </a:rPr>
                <a:t>And h is stuck in the file stream, i.e., 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is still pointing to 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476BB8-FAFB-8F2E-7B48-F77DC3B56AD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15025" y="3346848"/>
              <a:ext cx="1974782" cy="1113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500205-8C1F-0F55-B582-5660703294B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8338930" y="2655197"/>
              <a:ext cx="764878" cy="77380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12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1630-A6B0-0C2E-72FF-A89FC435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 test and error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94E5-688D-300A-5FD9-9480AE9C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int feof ( FILE *stream);</a:t>
            </a:r>
            <a:endParaRPr lang="en-US" dirty="0"/>
          </a:p>
          <a:p>
            <a:pPr lvl="1"/>
            <a:r>
              <a:rPr lang="en-US" dirty="0"/>
              <a:t>Tests the end-of-file indicator for the stream</a:t>
            </a:r>
          </a:p>
          <a:p>
            <a:pPr lvl="1"/>
            <a:r>
              <a:rPr lang="en-US" dirty="0"/>
              <a:t>stream: the pointer to a FILE object (file handler)</a:t>
            </a:r>
          </a:p>
          <a:p>
            <a:pPr lvl="1"/>
            <a:r>
              <a:rPr lang="en-US" dirty="0"/>
              <a:t>return: a </a:t>
            </a:r>
            <a:r>
              <a:rPr lang="en-US" u="sng" dirty="0"/>
              <a:t>non-zero int value</a:t>
            </a:r>
            <a:r>
              <a:rPr lang="en-US" dirty="0"/>
              <a:t> when End-Of-File of the stream is reached, otherwise return 0</a:t>
            </a:r>
          </a:p>
          <a:p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int ferror ( FILE *stream);</a:t>
            </a:r>
            <a:endParaRPr lang="en-US" dirty="0"/>
          </a:p>
          <a:p>
            <a:pPr lvl="1"/>
            <a:r>
              <a:rPr lang="en-US" dirty="0"/>
              <a:t>Tests the error indicator for the stream</a:t>
            </a:r>
          </a:p>
          <a:p>
            <a:pPr lvl="1"/>
            <a:r>
              <a:rPr lang="en-US" dirty="0"/>
              <a:t>stream: the pointer to a FILE object (file handler)</a:t>
            </a:r>
          </a:p>
          <a:p>
            <a:pPr lvl="1"/>
            <a:r>
              <a:rPr lang="en-US" dirty="0"/>
              <a:t>return: a </a:t>
            </a:r>
            <a:r>
              <a:rPr lang="en-US" u="sng" dirty="0"/>
              <a:t>non-zero int value</a:t>
            </a:r>
            <a:r>
              <a:rPr lang="en-US" dirty="0"/>
              <a:t> when the error indicator associated with the stream was set (e.g., mismatch between </a:t>
            </a:r>
            <a:r>
              <a:rPr lang="en-US" dirty="0" err="1"/>
              <a:t>fopen</a:t>
            </a:r>
            <a:r>
              <a:rPr lang="en-US" dirty="0"/>
              <a:t> mode and subsequent operations, open with “r” mode, but trying to write to the file)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3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A6F5-BF2B-863D-93CB-853EAA5F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with fscanf + feof –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D5B59-C648-98A3-9695-7182D105B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68" y="1467753"/>
            <a:ext cx="6232305" cy="4929187"/>
          </a:xfrm>
          <a:prstGeom prst="rect">
            <a:avLst/>
          </a:prstGeom>
        </p:spPr>
      </p:pic>
      <p:sp>
        <p:nvSpPr>
          <p:cNvPr id="5" name="Google Shape;162;p25">
            <a:extLst>
              <a:ext uri="{FF2B5EF4-FFF2-40B4-BE49-F238E27FC236}">
                <a16:creationId xmlns:a16="http://schemas.microsoft.com/office/drawing/2014/main" id="{A19D8654-86F2-8AD9-60B2-C857DBB5DF72}"/>
              </a:ext>
            </a:extLst>
          </p:cNvPr>
          <p:cNvSpPr txBox="1"/>
          <p:nvPr/>
        </p:nvSpPr>
        <p:spPr>
          <a:xfrm>
            <a:off x="7372247" y="1610230"/>
            <a:ext cx="10919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4;p25">
            <a:extLst>
              <a:ext uri="{FF2B5EF4-FFF2-40B4-BE49-F238E27FC236}">
                <a16:creationId xmlns:a16="http://schemas.microsoft.com/office/drawing/2014/main" id="{13BE4F34-F12C-A692-3317-AABA6D87AC56}"/>
              </a:ext>
            </a:extLst>
          </p:cNvPr>
          <p:cNvSpPr txBox="1"/>
          <p:nvPr/>
        </p:nvSpPr>
        <p:spPr>
          <a:xfrm>
            <a:off x="8464213" y="1610230"/>
            <a:ext cx="360872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occurred before reaching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eof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7F30A-92D2-BA39-73BF-87BBA2999F36}"/>
              </a:ext>
            </a:extLst>
          </p:cNvPr>
          <p:cNvSpPr/>
          <p:nvPr/>
        </p:nvSpPr>
        <p:spPr>
          <a:xfrm>
            <a:off x="1685925" y="4186239"/>
            <a:ext cx="5388248" cy="5572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46CC8-046A-63E8-9CD5-FD6F9373B636}"/>
              </a:ext>
            </a:extLst>
          </p:cNvPr>
          <p:cNvSpPr txBox="1"/>
          <p:nvPr/>
        </p:nvSpPr>
        <p:spPr>
          <a:xfrm>
            <a:off x="7918230" y="3678110"/>
            <a:ext cx="2428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Use feof() to check if we exit the while-loop without any error caused by mismatch between format &amp; input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B6FC33-CEE0-BDB6-1AD4-06AB3405ED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074173" y="4462940"/>
            <a:ext cx="844057" cy="19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1CC12-1D55-3D9A-583D-40E00AFC2A4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9132231" y="2533519"/>
            <a:ext cx="1136345" cy="11445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2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9D19-3621-1A93-A23F-5652D0F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fgetc (FILE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A449-DCF5-8088-4C42-AEDA08AD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2743" cy="4351338"/>
          </a:xfrm>
        </p:spPr>
        <p:txBody>
          <a:bodyPr/>
          <a:lstStyle/>
          <a:p>
            <a:r>
              <a:rPr lang="en-US" dirty="0"/>
              <a:t>Read a single character from the file stream</a:t>
            </a:r>
          </a:p>
          <a:p>
            <a:r>
              <a:rPr lang="en-US" dirty="0"/>
              <a:t>Returns the character that was read, or EOF when reaching the end of the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9BA61-543B-5EA1-4A9F-814B3A40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699" y="1825625"/>
            <a:ext cx="5758449" cy="4865356"/>
          </a:xfrm>
          <a:prstGeom prst="rect">
            <a:avLst/>
          </a:prstGeom>
        </p:spPr>
      </p:pic>
      <p:sp>
        <p:nvSpPr>
          <p:cNvPr id="5" name="Google Shape;162;p25">
            <a:extLst>
              <a:ext uri="{FF2B5EF4-FFF2-40B4-BE49-F238E27FC236}">
                <a16:creationId xmlns:a16="http://schemas.microsoft.com/office/drawing/2014/main" id="{EDE21A77-4264-6CE5-59C6-C71790C0289B}"/>
              </a:ext>
            </a:extLst>
          </p:cNvPr>
          <p:cNvSpPr txBox="1"/>
          <p:nvPr/>
        </p:nvSpPr>
        <p:spPr>
          <a:xfrm>
            <a:off x="1140180" y="4105698"/>
            <a:ext cx="1545249" cy="120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4;p25">
            <a:extLst>
              <a:ext uri="{FF2B5EF4-FFF2-40B4-BE49-F238E27FC236}">
                <a16:creationId xmlns:a16="http://schemas.microsoft.com/office/drawing/2014/main" id="{47375207-3412-DAA2-2734-35BB0688C75E}"/>
              </a:ext>
            </a:extLst>
          </p:cNvPr>
          <p:cNvSpPr txBox="1"/>
          <p:nvPr/>
        </p:nvSpPr>
        <p:spPr>
          <a:xfrm>
            <a:off x="2749090" y="4105698"/>
            <a:ext cx="2638862" cy="258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‘H’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‘e’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‘l’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‘l’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‘o’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newline character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‘!’</a:t>
            </a:r>
          </a:p>
        </p:txBody>
      </p:sp>
    </p:spTree>
    <p:extLst>
      <p:ext uri="{BB962C8B-B14F-4D97-AF65-F5344CB8AC3E}">
        <p14:creationId xmlns:p14="http://schemas.microsoft.com/office/powerpoint/2010/main" val="714959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C6F-D737-5A39-CF52-E6200A7A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fputc</a:t>
            </a:r>
            <a:r>
              <a:rPr lang="en-US" dirty="0"/>
              <a:t> (int </a:t>
            </a:r>
            <a:r>
              <a:rPr lang="en-US" dirty="0" err="1"/>
              <a:t>ch</a:t>
            </a:r>
            <a:r>
              <a:rPr lang="en-US" dirty="0"/>
              <a:t>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56DE-2398-68E7-B1B9-D6F9A7B6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191" cy="4351338"/>
          </a:xfrm>
        </p:spPr>
        <p:txBody>
          <a:bodyPr/>
          <a:lstStyle/>
          <a:p>
            <a:r>
              <a:rPr lang="en-US" dirty="0"/>
              <a:t>Write a single character to the file stream</a:t>
            </a:r>
          </a:p>
          <a:p>
            <a:r>
              <a:rPr lang="en-US" dirty="0"/>
              <a:t>Returns the character that was written, or EOF if there was an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FD34A-D1C9-968E-F559-E7BC16EB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38" y="1825625"/>
            <a:ext cx="5592790" cy="4325488"/>
          </a:xfrm>
          <a:prstGeom prst="rect">
            <a:avLst/>
          </a:prstGeom>
        </p:spPr>
      </p:pic>
      <p:sp>
        <p:nvSpPr>
          <p:cNvPr id="5" name="Google Shape;162;p25">
            <a:extLst>
              <a:ext uri="{FF2B5EF4-FFF2-40B4-BE49-F238E27FC236}">
                <a16:creationId xmlns:a16="http://schemas.microsoft.com/office/drawing/2014/main" id="{19CDADA0-4954-2C69-83BA-8F04CB3E7A2A}"/>
              </a:ext>
            </a:extLst>
          </p:cNvPr>
          <p:cNvSpPr txBox="1"/>
          <p:nvPr/>
        </p:nvSpPr>
        <p:spPr>
          <a:xfrm>
            <a:off x="1070606" y="4331689"/>
            <a:ext cx="1545249" cy="120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file itself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4;p25">
            <a:extLst>
              <a:ext uri="{FF2B5EF4-FFF2-40B4-BE49-F238E27FC236}">
                <a16:creationId xmlns:a16="http://schemas.microsoft.com/office/drawing/2014/main" id="{C811C70E-A8A4-81C7-A9AD-648B80C48660}"/>
              </a:ext>
            </a:extLst>
          </p:cNvPr>
          <p:cNvSpPr txBox="1"/>
          <p:nvPr/>
        </p:nvSpPr>
        <p:spPr>
          <a:xfrm>
            <a:off x="2788019" y="4331689"/>
            <a:ext cx="2638862" cy="120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copy of the source code file</a:t>
            </a:r>
          </a:p>
        </p:txBody>
      </p:sp>
    </p:spTree>
    <p:extLst>
      <p:ext uri="{BB962C8B-B14F-4D97-AF65-F5344CB8AC3E}">
        <p14:creationId xmlns:p14="http://schemas.microsoft.com/office/powerpoint/2010/main" val="22761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D0AC-FE29-4840-874B-1374CBFC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Unix, everything is 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E952-27F7-2E4C-B18B-AD8BBF55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input and output are files</a:t>
            </a:r>
          </a:p>
          <a:p>
            <a:r>
              <a:rPr lang="en-US" dirty="0"/>
              <a:t>Hard drives and USB drives are files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sd</a:t>
            </a:r>
            <a:r>
              <a:rPr lang="en-US" dirty="0"/>
              <a:t>*</a:t>
            </a:r>
          </a:p>
          <a:p>
            <a:r>
              <a:rPr lang="en-US" dirty="0"/>
              <a:t>system statistics are files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meminfo</a:t>
            </a:r>
            <a:endParaRPr lang="en-US" dirty="0"/>
          </a:p>
          <a:p>
            <a:pPr lvl="1"/>
            <a:r>
              <a:rPr lang="en-US" dirty="0"/>
              <a:t>/proc/</a:t>
            </a:r>
            <a:r>
              <a:rPr lang="en-US" dirty="0" err="1"/>
              <a:t>cpuinfo</a:t>
            </a:r>
            <a:endParaRPr lang="en-US" dirty="0"/>
          </a:p>
          <a:p>
            <a:r>
              <a:rPr lang="en-US" dirty="0"/>
              <a:t>Mouse and keyboard are files</a:t>
            </a:r>
          </a:p>
          <a:p>
            <a:pPr lvl="1"/>
            <a:r>
              <a:rPr lang="en-US" dirty="0"/>
              <a:t>/dev/input/event*</a:t>
            </a:r>
          </a:p>
          <a:p>
            <a:r>
              <a:rPr lang="en-US" dirty="0"/>
              <a:t>Random number generators are files</a:t>
            </a:r>
          </a:p>
          <a:p>
            <a:pPr lvl="1"/>
            <a:r>
              <a:rPr lang="en-US" dirty="0"/>
              <a:t>/dev/random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urandom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3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92C7-74AE-DA8A-E223-A5D633BC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</a:t>
            </a:r>
            <a:r>
              <a:rPr lang="en-US" dirty="0" err="1"/>
              <a:t>fgets</a:t>
            </a:r>
            <a:r>
              <a:rPr lang="en-US" dirty="0"/>
              <a:t> (char *str, int num,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AFDF-9524-10D8-3D83-C3AD6326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483" cy="4351338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Reads a string from 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600" dirty="0"/>
              <a:t> into 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str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It will read until either: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400" dirty="0"/>
              <a:t>It reads 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num-1</a:t>
            </a:r>
            <a:r>
              <a:rPr lang="en-US" sz="1400" dirty="0"/>
              <a:t> characters (last char is set to ‘\0’)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400" b="1" dirty="0"/>
              <a:t>It encounters a newline (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US" sz="1400" b="1" dirty="0"/>
              <a:t>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400" dirty="0"/>
              <a:t>It reaches the end of the file 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EOF</a:t>
            </a:r>
            <a:r>
              <a:rPr lang="en-US" sz="1400"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If it fails to read, it will </a:t>
            </a:r>
            <a:r>
              <a:rPr lang="en-US" sz="1600" b="1" dirty="0">
                <a:solidFill>
                  <a:srgbClr val="FF0000"/>
                </a:solidFill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NULL</a:t>
            </a:r>
            <a:r>
              <a:rPr lang="en-US" sz="1600" dirty="0"/>
              <a:t>, otherwise </a:t>
            </a:r>
            <a:r>
              <a:rPr lang="en-US" sz="16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str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>
                <a:sym typeface="Ubuntu Mono"/>
              </a:rPr>
              <a:t>If it reached </a:t>
            </a:r>
            <a:r>
              <a:rPr lang="en-US" sz="1600" b="1" dirty="0">
                <a:solidFill>
                  <a:srgbClr val="FF0000"/>
                </a:solidFill>
                <a:sym typeface="Ubuntu Mono"/>
              </a:rPr>
              <a:t>EOF</a:t>
            </a:r>
            <a:r>
              <a:rPr lang="en-US" sz="1600" dirty="0">
                <a:sym typeface="Ubuntu Mono"/>
              </a:rPr>
              <a:t>, str will remain unchanged, </a:t>
            </a:r>
            <a:r>
              <a:rPr lang="en-US" sz="1600" b="1" dirty="0">
                <a:solidFill>
                  <a:srgbClr val="FF0000"/>
                </a:solidFill>
                <a:sym typeface="Ubuntu Mono"/>
              </a:rPr>
              <a:t>return</a:t>
            </a:r>
            <a:r>
              <a:rPr lang="en-US" sz="1600" dirty="0">
                <a:sym typeface="Ubuntu Mono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Ubuntu Mono"/>
              </a:rPr>
              <a:t>NULL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If encounters a newline, </a:t>
            </a:r>
            <a:r>
              <a:rPr lang="en-US" sz="1600" b="1" dirty="0"/>
              <a:t>the newline will be included in str</a:t>
            </a:r>
            <a:endParaRPr lang="en-US" sz="1600" b="1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59AE9-2AD5-F49B-BB40-5F6774E9EB7D}"/>
              </a:ext>
            </a:extLst>
          </p:cNvPr>
          <p:cNvSpPr/>
          <p:nvPr/>
        </p:nvSpPr>
        <p:spPr>
          <a:xfrm>
            <a:off x="838200" y="4705648"/>
            <a:ext cx="5158491" cy="114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Different from </a:t>
            </a:r>
            <a:r>
              <a:rPr lang="en-US" sz="1800" b="1" dirty="0"/>
              <a:t>char gets(char *str)</a:t>
            </a:r>
            <a:r>
              <a:rPr lang="en-US" sz="1800" dirty="0"/>
              <a:t>, gets() is more flexible/dangerous: No buffer protection, doesn’t include newline character in the storage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9D484-22FB-D8F4-ABDB-CC7F8ABB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57" y="1826168"/>
            <a:ext cx="3859665" cy="2579624"/>
          </a:xfrm>
          <a:prstGeom prst="rect">
            <a:avLst/>
          </a:prstGeom>
        </p:spPr>
      </p:pic>
      <p:sp>
        <p:nvSpPr>
          <p:cNvPr id="6" name="Google Shape;193;p29">
            <a:extLst>
              <a:ext uri="{FF2B5EF4-FFF2-40B4-BE49-F238E27FC236}">
                <a16:creationId xmlns:a16="http://schemas.microsoft.com/office/drawing/2014/main" id="{948D0E91-9359-7711-69EC-E2B4325E6D2E}"/>
              </a:ext>
            </a:extLst>
          </p:cNvPr>
          <p:cNvSpPr txBox="1"/>
          <p:nvPr/>
        </p:nvSpPr>
        <p:spPr>
          <a:xfrm>
            <a:off x="9276283" y="4820653"/>
            <a:ext cx="2211696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 coffee</a:t>
            </a:r>
            <a:endParaRPr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coffee</a:t>
            </a:r>
            <a:endParaRPr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chocolate</a:t>
            </a:r>
            <a:endParaRPr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chocola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9F6CF-98BF-4EB7-816D-6B33AD214816}"/>
              </a:ext>
            </a:extLst>
          </p:cNvPr>
          <p:cNvSpPr txBox="1"/>
          <p:nvPr/>
        </p:nvSpPr>
        <p:spPr>
          <a:xfrm>
            <a:off x="7078348" y="4906497"/>
            <a:ext cx="1813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Buffer protection, read at most 7 characters and leave 1 extra character for ‘\0’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48FBE-459E-CC77-3B46-6F0D4B5A931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985253" y="3250096"/>
            <a:ext cx="1382377" cy="165640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05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50C-296E-6074-83E9-2C8220DB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fputs</a:t>
            </a:r>
            <a:r>
              <a:rPr lang="en-US" dirty="0"/>
              <a:t> (const char *str,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F126-833D-D912-78A3-62DEF083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72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int puts(const char *str);</a:t>
            </a:r>
          </a:p>
          <a:p>
            <a:r>
              <a:rPr lang="en-US" sz="2000" dirty="0"/>
              <a:t>Writes the null-terminated string str to the output stream</a:t>
            </a:r>
          </a:p>
          <a:p>
            <a:r>
              <a:rPr lang="en-US" sz="2000" dirty="0"/>
              <a:t>If an error occurs, </a:t>
            </a:r>
            <a:r>
              <a:rPr lang="en-US" sz="2000" dirty="0" err="1"/>
              <a:t>fputs</a:t>
            </a:r>
            <a:r>
              <a:rPr lang="en-US" sz="2000" dirty="0"/>
              <a:t> returns EOF. Otherwise, </a:t>
            </a:r>
            <a:r>
              <a:rPr lang="en-US" sz="2000" dirty="0" err="1"/>
              <a:t>fputs</a:t>
            </a:r>
            <a:r>
              <a:rPr lang="en-US" sz="2000" dirty="0"/>
              <a:t> returns a non-negative integer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23196-1C04-2091-46B3-2D8D6DC4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55" y="3727174"/>
            <a:ext cx="4750199" cy="28926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3C06CA-76DB-9A5E-5C71-C6AD5864D25E}"/>
              </a:ext>
            </a:extLst>
          </p:cNvPr>
          <p:cNvSpPr/>
          <p:nvPr/>
        </p:nvSpPr>
        <p:spPr>
          <a:xfrm>
            <a:off x="6665762" y="1825625"/>
            <a:ext cx="5158491" cy="114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puts()</a:t>
            </a:r>
            <a:r>
              <a:rPr lang="en-US" sz="1800" dirty="0"/>
              <a:t> writes the string str and appends </a:t>
            </a:r>
            <a:r>
              <a:rPr lang="en-US" sz="1800" b="1" dirty="0"/>
              <a:t>‘\n’</a:t>
            </a:r>
            <a:r>
              <a:rPr lang="en-US" sz="1800" dirty="0"/>
              <a:t> character to the </a:t>
            </a:r>
            <a:r>
              <a:rPr lang="en-US" sz="1800" dirty="0" err="1"/>
              <a:t>stdout</a:t>
            </a:r>
            <a:r>
              <a:rPr lang="en-US" sz="1800" dirty="0"/>
              <a:t> stream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43251-6324-0446-CD94-0772E8DD028D}"/>
              </a:ext>
            </a:extLst>
          </p:cNvPr>
          <p:cNvSpPr/>
          <p:nvPr/>
        </p:nvSpPr>
        <p:spPr>
          <a:xfrm>
            <a:off x="6665762" y="3161725"/>
            <a:ext cx="1655379" cy="10264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/>
              <a:t>stdin:</a:t>
            </a:r>
          </a:p>
          <a:p>
            <a:r>
              <a:rPr lang="en-US" sz="1800" b="1" dirty="0"/>
              <a:t>123</a:t>
            </a:r>
          </a:p>
          <a:p>
            <a:r>
              <a:rPr lang="en-US" sz="1800" b="1" dirty="0" err="1"/>
              <a:t>abc</a:t>
            </a:r>
            <a:endParaRPr lang="en-US" sz="1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330D7-B3DF-9823-0C19-DE6C1A0F87AB}"/>
              </a:ext>
            </a:extLst>
          </p:cNvPr>
          <p:cNvSpPr/>
          <p:nvPr/>
        </p:nvSpPr>
        <p:spPr>
          <a:xfrm>
            <a:off x="6665762" y="4467566"/>
            <a:ext cx="3135250" cy="21522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/>
              <a:t>stdout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123</a:t>
            </a:r>
          </a:p>
          <a:p>
            <a:endParaRPr lang="en-US" sz="1800" b="1" dirty="0"/>
          </a:p>
          <a:p>
            <a:r>
              <a:rPr lang="en-US" sz="1800" b="1" dirty="0" err="1"/>
              <a:t>abc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reading with </a:t>
            </a:r>
            <a:r>
              <a:rPr lang="en-US" sz="1800" b="1" dirty="0" err="1"/>
              <a:t>fgets</a:t>
            </a:r>
            <a:r>
              <a:rPr lang="en-US" sz="1800" b="1" dirty="0"/>
              <a:t>() done.</a:t>
            </a:r>
          </a:p>
        </p:txBody>
      </p:sp>
    </p:spTree>
    <p:extLst>
      <p:ext uri="{BB962C8B-B14F-4D97-AF65-F5344CB8AC3E}">
        <p14:creationId xmlns:p14="http://schemas.microsoft.com/office/powerpoint/2010/main" val="3572896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50C-296E-6074-83E9-2C8220DB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fputs</a:t>
            </a:r>
            <a:r>
              <a:rPr lang="en-US" dirty="0"/>
              <a:t> (const char *str,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F126-833D-D912-78A3-62DEF083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72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int puts(const char *str);</a:t>
            </a:r>
          </a:p>
          <a:p>
            <a:r>
              <a:rPr lang="en-US" sz="2000" dirty="0"/>
              <a:t>Writes the null-terminated string str to the output stream</a:t>
            </a:r>
          </a:p>
          <a:p>
            <a:r>
              <a:rPr lang="en-US" sz="2000" dirty="0"/>
              <a:t>If an error occurs, </a:t>
            </a:r>
            <a:r>
              <a:rPr lang="en-US" sz="2000" dirty="0" err="1"/>
              <a:t>fputs</a:t>
            </a:r>
            <a:r>
              <a:rPr lang="en-US" sz="2000" dirty="0"/>
              <a:t> returns EOF. Otherwise, </a:t>
            </a:r>
            <a:r>
              <a:rPr lang="en-US" sz="2000" dirty="0" err="1"/>
              <a:t>fputs</a:t>
            </a:r>
            <a:r>
              <a:rPr lang="en-US" sz="2000" dirty="0"/>
              <a:t> returns a non-negative integer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8B432-E38C-34EF-8C00-20DCEEF9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0" y="3667170"/>
            <a:ext cx="4930346" cy="3002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7527E6-DDFA-073C-CF95-337413958487}"/>
              </a:ext>
            </a:extLst>
          </p:cNvPr>
          <p:cNvSpPr/>
          <p:nvPr/>
        </p:nvSpPr>
        <p:spPr>
          <a:xfrm>
            <a:off x="6665762" y="1825625"/>
            <a:ext cx="5158491" cy="114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fputs</a:t>
            </a:r>
            <a:r>
              <a:rPr lang="en-US" sz="1800" b="1" dirty="0"/>
              <a:t>()</a:t>
            </a:r>
            <a:r>
              <a:rPr lang="en-US" sz="1800" dirty="0"/>
              <a:t> writes the string str to the </a:t>
            </a:r>
            <a:r>
              <a:rPr lang="en-US" sz="1800" dirty="0" err="1"/>
              <a:t>stdout</a:t>
            </a:r>
            <a:r>
              <a:rPr lang="en-US" sz="1800" dirty="0"/>
              <a:t> stream </a:t>
            </a:r>
            <a:r>
              <a:rPr lang="en-US" sz="1800" b="1" dirty="0"/>
              <a:t>without appending a ‘\n’ in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BA666-BE91-D402-D527-16D3F3667BDA}"/>
              </a:ext>
            </a:extLst>
          </p:cNvPr>
          <p:cNvSpPr/>
          <p:nvPr/>
        </p:nvSpPr>
        <p:spPr>
          <a:xfrm>
            <a:off x="6665762" y="3667170"/>
            <a:ext cx="1655379" cy="10264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/>
              <a:t>stdin:</a:t>
            </a:r>
          </a:p>
          <a:p>
            <a:r>
              <a:rPr lang="en-US" sz="1800" b="1" dirty="0"/>
              <a:t>123</a:t>
            </a:r>
          </a:p>
          <a:p>
            <a:r>
              <a:rPr lang="en-US" sz="1800" b="1" dirty="0" err="1"/>
              <a:t>abc</a:t>
            </a:r>
            <a:endParaRPr lang="en-US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CF852-70F6-6C77-29EF-6A2A82C9BCD0}"/>
              </a:ext>
            </a:extLst>
          </p:cNvPr>
          <p:cNvSpPr/>
          <p:nvPr/>
        </p:nvSpPr>
        <p:spPr>
          <a:xfrm>
            <a:off x="6665762" y="4870755"/>
            <a:ext cx="3103719" cy="15075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/>
              <a:t>stdout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123</a:t>
            </a:r>
          </a:p>
          <a:p>
            <a:r>
              <a:rPr lang="en-US" sz="1800" b="1" dirty="0" err="1"/>
              <a:t>abc</a:t>
            </a:r>
            <a:endParaRPr lang="en-US" sz="1800" b="1" dirty="0"/>
          </a:p>
          <a:p>
            <a:r>
              <a:rPr lang="en-US" sz="1800" b="1" dirty="0"/>
              <a:t>reading with </a:t>
            </a:r>
            <a:r>
              <a:rPr lang="en-US" sz="1800" b="1" dirty="0" err="1"/>
              <a:t>fgets</a:t>
            </a:r>
            <a:r>
              <a:rPr lang="en-US" sz="1800" b="1" dirty="0"/>
              <a:t>() done.</a:t>
            </a:r>
          </a:p>
        </p:txBody>
      </p:sp>
    </p:spTree>
    <p:extLst>
      <p:ext uri="{BB962C8B-B14F-4D97-AF65-F5344CB8AC3E}">
        <p14:creationId xmlns:p14="http://schemas.microsoft.com/office/powerpoint/2010/main" val="204875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ADA7-9EA2-6213-C36D-58D6CF8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/</a:t>
            </a:r>
            <a:r>
              <a:rPr lang="en-US" dirty="0" err="1"/>
              <a:t>fputs</a:t>
            </a:r>
            <a:r>
              <a:rPr lang="en-US" dirty="0"/>
              <a:t> and gets/puts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F2EA-A095-212C-EFA3-B25EB28B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gets() </a:t>
            </a:r>
            <a:r>
              <a:rPr lang="en-US" dirty="0">
                <a:solidFill>
                  <a:srgbClr val="FF0000"/>
                </a:solidFill>
              </a:rPr>
              <a:t>pairs</a:t>
            </a:r>
            <a:r>
              <a:rPr lang="en-US" dirty="0"/>
              <a:t> with puts()</a:t>
            </a:r>
          </a:p>
          <a:p>
            <a:pPr lvl="1"/>
            <a:r>
              <a:rPr lang="en-US" dirty="0"/>
              <a:t>Limited to standard streams</a:t>
            </a:r>
          </a:p>
          <a:p>
            <a:pPr lvl="1"/>
            <a:r>
              <a:rPr lang="en-US" dirty="0"/>
              <a:t>gets() will </a:t>
            </a:r>
            <a:r>
              <a:rPr lang="en-US" dirty="0">
                <a:solidFill>
                  <a:srgbClr val="FF0000"/>
                </a:solidFill>
              </a:rPr>
              <a:t>ignore</a:t>
            </a:r>
            <a:r>
              <a:rPr lang="en-US" dirty="0"/>
              <a:t> ‘\n’ character in stdin</a:t>
            </a:r>
          </a:p>
          <a:p>
            <a:pPr lvl="1"/>
            <a:r>
              <a:rPr lang="en-US" dirty="0"/>
              <a:t>puts() will append additional ‘\n’ character to the string before write to stdout</a:t>
            </a:r>
          </a:p>
          <a:p>
            <a:endParaRPr lang="en-US" dirty="0"/>
          </a:p>
          <a:p>
            <a:r>
              <a:rPr lang="en-US" dirty="0" err="1"/>
              <a:t>fgets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pairs</a:t>
            </a:r>
            <a:r>
              <a:rPr lang="en-US" dirty="0"/>
              <a:t> with </a:t>
            </a:r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Not limited to standard streams, you can replace them with file streams</a:t>
            </a:r>
          </a:p>
          <a:p>
            <a:pPr lvl="1"/>
            <a:r>
              <a:rPr lang="en-US" dirty="0" err="1"/>
              <a:t>fgets</a:t>
            </a:r>
            <a:r>
              <a:rPr lang="en-US" dirty="0"/>
              <a:t>() will include ‘\n’ character from the stream</a:t>
            </a:r>
          </a:p>
          <a:p>
            <a:pPr lvl="1"/>
            <a:r>
              <a:rPr lang="en-US" dirty="0" err="1"/>
              <a:t>fputs</a:t>
            </a:r>
            <a:r>
              <a:rPr lang="en-US" dirty="0"/>
              <a:t>()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append additional ‘\n’ character to the string before write to the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04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C7BC-E5B9-3B9F-C854-10870E91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DD5D-ADE3-BF84-1BBA-CDEF1DE8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 remove ( const char * filename );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Deletes the file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Return 0 if success, return -1 if an error occurred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 rename ( const char *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oldname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const char * newname );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Renames the file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newname</a:t>
            </a:r>
            <a:r>
              <a:rPr lang="en-US" dirty="0"/>
              <a:t> is in a different directory, the file will be moved there</a:t>
            </a:r>
          </a:p>
          <a:p>
            <a:pPr marL="685800" lvl="1" indent="-228600">
              <a:buSzPts val="2400"/>
            </a:pPr>
            <a:r>
              <a:rPr lang="en-US" dirty="0"/>
              <a:t>Return 0 if success, return -1 if an error occurred</a:t>
            </a:r>
          </a:p>
          <a:p>
            <a:pPr marL="685800" lvl="1" indent="-228600">
              <a:buSzPts val="24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Note that these accept the path of the file,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the file handle</a:t>
            </a: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The file handle must be closed before deleting or renaming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6AD3-F091-764D-817E-DF71CE57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 vs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8438-8CC8-CB47-ACDB-CDDEA9BF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files are designed to be read only by programs (bit sequence)</a:t>
            </a:r>
          </a:p>
          <a:p>
            <a:pPr lvl="1"/>
            <a:r>
              <a:rPr lang="en-US" dirty="0"/>
              <a:t>Images (JPG, PNG, GIF), videos (MP4, MKV), music (MP3, FLAC), compressed files (zip, 7z, </a:t>
            </a:r>
            <a:r>
              <a:rPr lang="en-US" dirty="0" err="1"/>
              <a:t>gz</a:t>
            </a:r>
            <a:r>
              <a:rPr lang="en-US" dirty="0"/>
              <a:t>), compiled executables (.exe, .o, .jar), etc. </a:t>
            </a:r>
          </a:p>
          <a:p>
            <a:pPr lvl="1"/>
            <a:r>
              <a:rPr lang="en-US" dirty="0"/>
              <a:t>Can contain any kind of data</a:t>
            </a:r>
          </a:p>
          <a:p>
            <a:r>
              <a:rPr lang="en-US" dirty="0"/>
              <a:t>Text files are designed to be human readable, but can be used by programs too</a:t>
            </a:r>
          </a:p>
          <a:p>
            <a:pPr lvl="1"/>
            <a:r>
              <a:rPr lang="en-US" dirty="0"/>
              <a:t>txt, markdown, RST</a:t>
            </a:r>
          </a:p>
          <a:p>
            <a:pPr lvl="1"/>
            <a:r>
              <a:rPr lang="en-US" dirty="0"/>
              <a:t>XML, HTML, CSV, JSON</a:t>
            </a:r>
          </a:p>
          <a:p>
            <a:pPr lvl="1"/>
            <a:r>
              <a:rPr lang="en-US" dirty="0"/>
              <a:t>.c, .</a:t>
            </a:r>
            <a:r>
              <a:rPr lang="en-US" dirty="0" err="1"/>
              <a:t>cpp</a:t>
            </a:r>
            <a:r>
              <a:rPr lang="en-US" dirty="0"/>
              <a:t>, .java, 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Should only contain human readable characters (a-z, punctuation, numbers, etc.)</a:t>
            </a:r>
          </a:p>
          <a:p>
            <a:r>
              <a:rPr lang="en-US" dirty="0"/>
              <a:t>Unix and Linux make no distinction between text and binary files</a:t>
            </a:r>
          </a:p>
          <a:p>
            <a:pPr lvl="1"/>
            <a:r>
              <a:rPr lang="en-US" dirty="0"/>
              <a:t>Windows does</a:t>
            </a:r>
          </a:p>
        </p:txBody>
      </p:sp>
    </p:spTree>
    <p:extLst>
      <p:ext uri="{BB962C8B-B14F-4D97-AF65-F5344CB8AC3E}">
        <p14:creationId xmlns:p14="http://schemas.microsoft.com/office/powerpoint/2010/main" val="1815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327-8BA3-B141-BF6F-F89D89F0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files using file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FE37-9EAC-2C43-BBE7-EDCAAEB5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/>
          </a:bodyPr>
          <a:lstStyle/>
          <a:p>
            <a:r>
              <a:rPr lang="en-US" sz="2000" dirty="0"/>
              <a:t>Stream is a sequence of characters with functions to take characters out of one end and put characters into the other end</a:t>
            </a:r>
          </a:p>
          <a:p>
            <a:r>
              <a:rPr lang="en-US" sz="2000" dirty="0"/>
              <a:t>C interacts with files (including user input/output files) through file streams. </a:t>
            </a:r>
          </a:p>
          <a:p>
            <a:r>
              <a:rPr lang="en-US" sz="2000" dirty="0"/>
              <a:t>The standard input (stdin),  standard output (stdout) streams, and standard error (stderr) stream are pre-opened streams in 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Standard input stream: </a:t>
            </a:r>
            <a:r>
              <a:rPr lang="en-US" sz="2000" dirty="0">
                <a:solidFill>
                  <a:srgbClr val="00B050"/>
                </a:solidFill>
              </a:rPr>
              <a:t>stdin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Standard output stream: </a:t>
            </a:r>
            <a:r>
              <a:rPr lang="en-US" sz="2000" dirty="0">
                <a:solidFill>
                  <a:srgbClr val="00B050"/>
                </a:solidFill>
              </a:rPr>
              <a:t>stdout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8D6D20-957F-DB40-A028-7C2FD02C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15" y="3743670"/>
            <a:ext cx="3802853" cy="11744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D317349-E788-624F-8FD5-30470E5D7AFB}"/>
              </a:ext>
            </a:extLst>
          </p:cNvPr>
          <p:cNvGrpSpPr/>
          <p:nvPr/>
        </p:nvGrpSpPr>
        <p:grpSpPr>
          <a:xfrm>
            <a:off x="5370363" y="4070044"/>
            <a:ext cx="6087413" cy="848036"/>
            <a:chOff x="5847090" y="4012525"/>
            <a:chExt cx="6087413" cy="848036"/>
          </a:xfrm>
        </p:grpSpPr>
        <p:sp>
          <p:nvSpPr>
            <p:cNvPr id="4" name="Rectangle: Rounded Corners 1">
              <a:extLst>
                <a:ext uri="{FF2B5EF4-FFF2-40B4-BE49-F238E27FC236}">
                  <a16:creationId xmlns:a16="http://schemas.microsoft.com/office/drawing/2014/main" id="{E0606F63-D6B8-D04B-AD39-A2C450720157}"/>
                </a:ext>
              </a:extLst>
            </p:cNvPr>
            <p:cNvSpPr/>
            <p:nvPr/>
          </p:nvSpPr>
          <p:spPr>
            <a:xfrm>
              <a:off x="7632960" y="4551464"/>
              <a:ext cx="218495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standard Input stream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986AC0-FE66-AD4A-B18A-C633F79250D1}"/>
                </a:ext>
              </a:extLst>
            </p:cNvPr>
            <p:cNvSpPr/>
            <p:nvPr/>
          </p:nvSpPr>
          <p:spPr>
            <a:xfrm>
              <a:off x="5847090" y="4551464"/>
              <a:ext cx="145853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program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C74122-BADB-D04F-AB8F-AFBF19E76920}"/>
                </a:ext>
              </a:extLst>
            </p:cNvPr>
            <p:cNvSpPr/>
            <p:nvPr/>
          </p:nvSpPr>
          <p:spPr>
            <a:xfrm>
              <a:off x="10182977" y="4551468"/>
              <a:ext cx="1751526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device (file)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829952-5997-114A-BED7-D9A04B6696A5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7305622" y="4706011"/>
              <a:ext cx="32733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4FA73A-FC55-4E40-9B74-58972FACA217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 flipV="1">
              <a:off x="9817912" y="4706011"/>
              <a:ext cx="365065" cy="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C74311-FAA8-6348-B7F0-6070BFC5AD4C}"/>
                </a:ext>
              </a:extLst>
            </p:cNvPr>
            <p:cNvSpPr txBox="1"/>
            <p:nvPr/>
          </p:nvSpPr>
          <p:spPr>
            <a:xfrm>
              <a:off x="5847090" y="4012525"/>
              <a:ext cx="5507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scanf() is internally connected to stdin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D1F1BC-F7FF-6A47-92AE-E2D5601F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15" y="5323723"/>
            <a:ext cx="3533715" cy="11744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4209339-523A-644D-ABFD-0A169E3978BE}"/>
              </a:ext>
            </a:extLst>
          </p:cNvPr>
          <p:cNvGrpSpPr/>
          <p:nvPr/>
        </p:nvGrpSpPr>
        <p:grpSpPr>
          <a:xfrm>
            <a:off x="5370363" y="5520854"/>
            <a:ext cx="6111989" cy="756302"/>
            <a:chOff x="5805261" y="5268780"/>
            <a:chExt cx="6111989" cy="756302"/>
          </a:xfrm>
        </p:grpSpPr>
        <p:sp>
          <p:nvSpPr>
            <p:cNvPr id="13" name="Rectangle: Rounded Corners 17">
              <a:extLst>
                <a:ext uri="{FF2B5EF4-FFF2-40B4-BE49-F238E27FC236}">
                  <a16:creationId xmlns:a16="http://schemas.microsoft.com/office/drawing/2014/main" id="{E88EBF77-AB3C-D64D-8ED1-277745A96A90}"/>
                </a:ext>
              </a:extLst>
            </p:cNvPr>
            <p:cNvSpPr/>
            <p:nvPr/>
          </p:nvSpPr>
          <p:spPr>
            <a:xfrm>
              <a:off x="7591131" y="5715985"/>
              <a:ext cx="218495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standard output stream</a:t>
              </a:r>
            </a:p>
          </p:txBody>
        </p:sp>
        <p:sp>
          <p:nvSpPr>
            <p:cNvPr id="14" name="Rectangle: Rounded Corners 18">
              <a:extLst>
                <a:ext uri="{FF2B5EF4-FFF2-40B4-BE49-F238E27FC236}">
                  <a16:creationId xmlns:a16="http://schemas.microsoft.com/office/drawing/2014/main" id="{89D544B1-E532-3C4E-A250-28BFA6CAF397}"/>
                </a:ext>
              </a:extLst>
            </p:cNvPr>
            <p:cNvSpPr/>
            <p:nvPr/>
          </p:nvSpPr>
          <p:spPr>
            <a:xfrm>
              <a:off x="5805261" y="5715985"/>
              <a:ext cx="145853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program</a:t>
              </a:r>
            </a:p>
          </p:txBody>
        </p:sp>
        <p:sp>
          <p:nvSpPr>
            <p:cNvPr id="15" name="Rectangle: Rounded Corners 19">
              <a:extLst>
                <a:ext uri="{FF2B5EF4-FFF2-40B4-BE49-F238E27FC236}">
                  <a16:creationId xmlns:a16="http://schemas.microsoft.com/office/drawing/2014/main" id="{CBA6F41A-2EB2-F84D-B882-F67EC61945E2}"/>
                </a:ext>
              </a:extLst>
            </p:cNvPr>
            <p:cNvSpPr/>
            <p:nvPr/>
          </p:nvSpPr>
          <p:spPr>
            <a:xfrm>
              <a:off x="10141147" y="5715989"/>
              <a:ext cx="1776103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 device (file)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90B1EF-BB25-B74B-A5C1-3E46707D7379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7263793" y="5870532"/>
              <a:ext cx="32733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DAF129-5DDB-3847-A732-9F11E3A6209B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9776083" y="5870532"/>
              <a:ext cx="365064" cy="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9554A6-9D68-2946-BA29-9FDBA087F483}"/>
                </a:ext>
              </a:extLst>
            </p:cNvPr>
            <p:cNvSpPr txBox="1"/>
            <p:nvPr/>
          </p:nvSpPr>
          <p:spPr>
            <a:xfrm>
              <a:off x="5892503" y="5268780"/>
              <a:ext cx="5507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printf() is internally connected to stdout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A13E-BA7C-6D47-8EEA-24B8DEA4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as file stream for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2C7-536A-4A46-9F2A-7B69AF56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file as file stream for subsequent interactions</a:t>
            </a:r>
          </a:p>
          <a:p>
            <a:pPr lvl="1"/>
            <a:r>
              <a:rPr lang="en-US" dirty="0"/>
              <a:t>FILE * fopen(const char *filename, const char *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Close the file stream after the interactions are completed</a:t>
            </a:r>
          </a:p>
          <a:p>
            <a:pPr lvl="1"/>
            <a:r>
              <a:rPr lang="en-US" dirty="0"/>
              <a:t>int fclose(FILE * stream);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5D468-BD49-3A4D-BD6A-E21D1282B0C6}"/>
              </a:ext>
            </a:extLst>
          </p:cNvPr>
          <p:cNvGrpSpPr/>
          <p:nvPr/>
        </p:nvGrpSpPr>
        <p:grpSpPr>
          <a:xfrm>
            <a:off x="2389588" y="3137059"/>
            <a:ext cx="7412823" cy="1728469"/>
            <a:chOff x="2589821" y="2843531"/>
            <a:chExt cx="6637984" cy="135200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F070B1-B7F7-D144-AC69-6F03B71CB5DA}"/>
                </a:ext>
              </a:extLst>
            </p:cNvPr>
            <p:cNvSpPr/>
            <p:nvPr/>
          </p:nvSpPr>
          <p:spPr>
            <a:xfrm>
              <a:off x="4765976" y="2843531"/>
              <a:ext cx="218495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stream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E06C2C-957D-D746-8238-BE495D6BBF25}"/>
                </a:ext>
              </a:extLst>
            </p:cNvPr>
            <p:cNvSpPr/>
            <p:nvPr/>
          </p:nvSpPr>
          <p:spPr>
            <a:xfrm>
              <a:off x="2589821" y="2844604"/>
              <a:ext cx="145853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49839D-011A-8E43-A6CB-2D90B8179E98}"/>
                </a:ext>
              </a:extLst>
            </p:cNvPr>
            <p:cNvSpPr/>
            <p:nvPr/>
          </p:nvSpPr>
          <p:spPr>
            <a:xfrm>
              <a:off x="7668551" y="2844604"/>
              <a:ext cx="1559254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39FA0C-3F13-1243-B0EF-183337D338EB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 flipV="1">
              <a:off x="4048353" y="2998078"/>
              <a:ext cx="717623" cy="10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DED8D7-1578-E045-98CE-0B07B1B139A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6950928" y="2998078"/>
              <a:ext cx="717623" cy="10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0DD9-4BE3-A846-8EFF-9199CE9A884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396788" y="2998077"/>
              <a:ext cx="690985" cy="828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A63C35-766E-7F47-8AE8-5DDFC160F60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6597024" y="2998078"/>
              <a:ext cx="723092" cy="8281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ED738-5A77-FA4F-A119-DD69504D5FF5}"/>
                </a:ext>
              </a:extLst>
            </p:cNvPr>
            <p:cNvSpPr txBox="1"/>
            <p:nvPr/>
          </p:nvSpPr>
          <p:spPr>
            <a:xfrm>
              <a:off x="5087773" y="3456870"/>
              <a:ext cx="15092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mode</a:t>
              </a:r>
              <a:r>
                <a:rPr lang="en-US" dirty="0"/>
                <a:t> controls the direction of 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4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EF6E-DF59-D847-8BEE-E97B7FFC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* fopen (const char *filename, const char *mode)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76C7-0ABE-F341-B1BB-26500D76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876"/>
            <a:ext cx="10515600" cy="43409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Opens a file as file stream</a:t>
            </a:r>
          </a:p>
          <a:p>
            <a:pPr lvl="1"/>
            <a:r>
              <a:rPr lang="en-US" sz="2000" dirty="0"/>
              <a:t>FILE * is called a file handle (pointer)</a:t>
            </a:r>
          </a:p>
          <a:p>
            <a:pPr lvl="1"/>
            <a:r>
              <a:rPr lang="en-US" sz="2000" dirty="0"/>
              <a:t>Returns a pointer to the file stream</a:t>
            </a:r>
          </a:p>
          <a:p>
            <a:pPr lvl="1"/>
            <a:r>
              <a:rPr lang="en-US" sz="2000" dirty="0"/>
              <a:t>Returns NULL if fopen fails (file doesn’t exist)</a:t>
            </a:r>
          </a:p>
          <a:p>
            <a:r>
              <a:rPr lang="en-US" sz="2400" dirty="0"/>
              <a:t>filename can be: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Just a name: "myfile.txt"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Checks the </a:t>
            </a:r>
            <a:r>
              <a:rPr lang="en-US" sz="1800" b="1" dirty="0">
                <a:solidFill>
                  <a:srgbClr val="FF0000"/>
                </a:solidFill>
              </a:rPr>
              <a:t>current working directory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Relative path: "</a:t>
            </a:r>
            <a:r>
              <a:rPr lang="en-US" sz="2000" dirty="0">
                <a:solidFill>
                  <a:srgbClr val="FF0000"/>
                </a:solidFill>
              </a:rPr>
              <a:t>somedir</a:t>
            </a:r>
            <a:r>
              <a:rPr lang="en-US" sz="2000" dirty="0"/>
              <a:t>/myfileA.txt" or "</a:t>
            </a:r>
            <a:r>
              <a:rPr lang="en-US" sz="2000" dirty="0">
                <a:solidFill>
                  <a:srgbClr val="FF0000"/>
                </a:solidFill>
              </a:rPr>
              <a:t>..</a:t>
            </a:r>
            <a:r>
              <a:rPr lang="en-US" sz="2000" dirty="0"/>
              <a:t>/myfileB.txt"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The file named "myfileA.txt" inside directory "</a:t>
            </a:r>
            <a:r>
              <a:rPr lang="en-US" sz="1800" dirty="0">
                <a:solidFill>
                  <a:srgbClr val="FF0000"/>
                </a:solidFill>
              </a:rPr>
              <a:t>somedir</a:t>
            </a:r>
            <a:r>
              <a:rPr lang="en-US" sz="1800" dirty="0"/>
              <a:t>" inside current directory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The file named “myfileB.txt“ is one level outside of the current directory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Absolute path: "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dev/random.txt"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The file named "random.txt" inside directory "dev", which is at the top level</a:t>
            </a:r>
          </a:p>
          <a:p>
            <a:pPr>
              <a:buClr>
                <a:schemeClr val="dk1"/>
              </a:buClr>
              <a:buSzPts val="2000"/>
            </a:pPr>
            <a:r>
              <a:rPr lang="en-US" sz="2400" dirty="0"/>
              <a:t>Close the file stream with fclose(FILE *) after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7971-F5FA-2A49-8B9C-7340D54E44E8}"/>
              </a:ext>
            </a:extLst>
          </p:cNvPr>
          <p:cNvSpPr txBox="1"/>
          <p:nvPr/>
        </p:nvSpPr>
        <p:spPr>
          <a:xfrm>
            <a:off x="7270596" y="1690688"/>
            <a:ext cx="4638906" cy="25545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Current working directory is where the executable is run, not where the executable is stored.</a:t>
            </a:r>
          </a:p>
          <a:p>
            <a:endParaRPr lang="en-US" sz="1600" dirty="0"/>
          </a:p>
          <a:p>
            <a:r>
              <a:rPr lang="en-US" sz="1600" dirty="0"/>
              <a:t># run prog in its storing directory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./prog</a:t>
            </a:r>
          </a:p>
          <a:p>
            <a:endParaRPr lang="en-US" sz="1600" dirty="0"/>
          </a:p>
          <a:p>
            <a:r>
              <a:rPr lang="en-US" sz="1600" dirty="0"/>
              <a:t># run prog in the parent directory of its storing directory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src_dir</a:t>
            </a:r>
            <a:r>
              <a:rPr lang="en-US" sz="1600" dirty="0">
                <a:solidFill>
                  <a:srgbClr val="00B050"/>
                </a:solidFill>
              </a:rPr>
              <a:t>/prog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0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FC3-CC35-B641-98F0-B5A9CAC6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* fopen (const char *filename, const char *mode)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324E-85E8-0642-893C-6E8ACB96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05"/>
            <a:ext cx="10515600" cy="3044283"/>
          </a:xfrm>
        </p:spPr>
        <p:txBody>
          <a:bodyPr>
            <a:normAutofit/>
          </a:bodyPr>
          <a:lstStyle/>
          <a:p>
            <a:r>
              <a:rPr lang="en-US" sz="2400" dirty="0"/>
              <a:t>mode is used to choose what you will do with the file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3924C42-3F44-9748-A7C7-72C688FB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60740"/>
              </p:ext>
            </p:extLst>
          </p:nvPr>
        </p:nvGraphicFramePr>
        <p:xfrm>
          <a:off x="1015223" y="1903724"/>
          <a:ext cx="9798870" cy="24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45">
                  <a:extLst>
                    <a:ext uri="{9D8B030D-6E8A-4147-A177-3AD203B41FA5}">
                      <a16:colId xmlns:a16="http://schemas.microsoft.com/office/drawing/2014/main" val="1452113320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762468321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3771058364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2428280424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2221365332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3916663914"/>
                    </a:ext>
                  </a:extLst>
                </a:gridCol>
              </a:tblGrid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mode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create new file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truncate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pointer loc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3268059333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398968284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481713038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last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3854704152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r+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305056561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w+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358579936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a+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last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147098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D54DDD-523F-C643-A07D-39055FD406D5}"/>
              </a:ext>
            </a:extLst>
          </p:cNvPr>
          <p:cNvSpPr txBox="1"/>
          <p:nvPr/>
        </p:nvSpPr>
        <p:spPr>
          <a:xfrm>
            <a:off x="1015222" y="4461651"/>
            <a:ext cx="43582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new file:</a:t>
            </a:r>
          </a:p>
          <a:p>
            <a:pPr lvl="1"/>
            <a:r>
              <a:rPr lang="en-US" dirty="0"/>
              <a:t>1: create new file if it doesn’t exist</a:t>
            </a:r>
          </a:p>
          <a:p>
            <a:pPr lvl="1"/>
            <a:r>
              <a:rPr lang="en-US" dirty="0"/>
              <a:t>0: return NULL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61EA7-18A4-7F49-9C27-D4DBA0A0375F}"/>
              </a:ext>
            </a:extLst>
          </p:cNvPr>
          <p:cNvSpPr txBox="1"/>
          <p:nvPr/>
        </p:nvSpPr>
        <p:spPr>
          <a:xfrm>
            <a:off x="6096000" y="4455841"/>
            <a:ext cx="596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truncate:</a:t>
            </a:r>
          </a:p>
          <a:p>
            <a:pPr lvl="1"/>
            <a:r>
              <a:rPr lang="en-US" dirty="0"/>
              <a:t>1: if the file already exists, truncate its length to 0</a:t>
            </a:r>
          </a:p>
          <a:p>
            <a:pPr lvl="1"/>
            <a:r>
              <a:rPr lang="en-US" dirty="0"/>
              <a:t>0: if the file already exists, its content will be preserved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61812-F7F1-9F44-8F59-939838878E52}"/>
              </a:ext>
            </a:extLst>
          </p:cNvPr>
          <p:cNvSpPr txBox="1"/>
          <p:nvPr/>
        </p:nvSpPr>
        <p:spPr>
          <a:xfrm>
            <a:off x="838200" y="5692757"/>
            <a:ext cx="1008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Pointer loc: returned pointer location if fopen() is successful, otherwise return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b to existing modes for binary files (e.g., </a:t>
            </a:r>
            <a:r>
              <a:rPr lang="en-US" sz="2000" dirty="0" err="1"/>
              <a:t>rb</a:t>
            </a:r>
            <a:r>
              <a:rPr lang="en-US" sz="2000" dirty="0"/>
              <a:t>, </a:t>
            </a:r>
            <a:r>
              <a:rPr lang="en-US" sz="2000" dirty="0" err="1"/>
              <a:t>wb</a:t>
            </a:r>
            <a:r>
              <a:rPr lang="en-US" sz="2000" dirty="0"/>
              <a:t>, ab, etc.)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296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3B1F-7068-1540-8E5D-8D94405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fclose(FILE * 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40F6-2D53-3340-8588-8856E9A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a file stream opened with fopen()</a:t>
            </a:r>
          </a:p>
          <a:p>
            <a:pPr lvl="1"/>
            <a:r>
              <a:rPr lang="en-US" dirty="0"/>
              <a:t>Returns 0 if succeeded</a:t>
            </a:r>
          </a:p>
          <a:p>
            <a:pPr lvl="1"/>
            <a:r>
              <a:rPr lang="en-US" dirty="0"/>
              <a:t>Returns EOF if failed</a:t>
            </a:r>
          </a:p>
          <a:p>
            <a:pPr lvl="1"/>
            <a:r>
              <a:rPr lang="en-US" dirty="0"/>
              <a:t>EOF: keyword for end-of-file, defined by #define macro</a:t>
            </a:r>
          </a:p>
          <a:p>
            <a:r>
              <a:rPr lang="en-US" dirty="0"/>
              <a:t>How to type EOF as user input with keyboard</a:t>
            </a:r>
          </a:p>
          <a:p>
            <a:pPr lvl="1"/>
            <a:r>
              <a:rPr lang="en-US" dirty="0"/>
              <a:t>Linux: “Control + d”</a:t>
            </a:r>
          </a:p>
          <a:p>
            <a:pPr lvl="1"/>
            <a:r>
              <a:rPr lang="en-US" dirty="0"/>
              <a:t>Windows: “Control + z”</a:t>
            </a:r>
          </a:p>
          <a:p>
            <a:r>
              <a:rPr lang="en-US" dirty="0"/>
              <a:t>Potential issues if forgetting to use fclose() on file stream</a:t>
            </a:r>
          </a:p>
          <a:p>
            <a:pPr lvl="1"/>
            <a:r>
              <a:rPr lang="en-US" dirty="0"/>
              <a:t>If you forget to close a file handle after usage and try to open this file again later in your program, the 2</a:t>
            </a:r>
            <a:r>
              <a:rPr lang="en-US" baseline="30000" dirty="0"/>
              <a:t>nd</a:t>
            </a:r>
            <a:r>
              <a:rPr lang="en-US" dirty="0"/>
              <a:t> fopen() may fail depending on the modes</a:t>
            </a:r>
          </a:p>
        </p:txBody>
      </p:sp>
    </p:spTree>
    <p:extLst>
      <p:ext uri="{BB962C8B-B14F-4D97-AF65-F5344CB8AC3E}">
        <p14:creationId xmlns:p14="http://schemas.microsoft.com/office/powerpoint/2010/main" val="188687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15330</TotalTime>
  <Words>3669</Words>
  <Application>Microsoft Office PowerPoint</Application>
  <PresentationFormat>Widescreen</PresentationFormat>
  <Paragraphs>452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Ubuntu Mono</vt:lpstr>
      <vt:lpstr>Office Theme</vt:lpstr>
      <vt:lpstr>CSE 2451 File I/O </vt:lpstr>
      <vt:lpstr>Overview </vt:lpstr>
      <vt:lpstr>In Unix, everything is a file </vt:lpstr>
      <vt:lpstr>Binary Files vs Text Files</vt:lpstr>
      <vt:lpstr>Interaction with files using file stream</vt:lpstr>
      <vt:lpstr>Open a file as file stream for read/write</vt:lpstr>
      <vt:lpstr>FILE * fopen (const char *filename, const char *mode)</vt:lpstr>
      <vt:lpstr>FILE * fopen (const char *filename, const char *mode)</vt:lpstr>
      <vt:lpstr>int fclose(FILE * stream);</vt:lpstr>
      <vt:lpstr>Pair fopen() and fclose() – example </vt:lpstr>
      <vt:lpstr>Positioning</vt:lpstr>
      <vt:lpstr>int fscanf(FILE *stream, const char *format, …)</vt:lpstr>
      <vt:lpstr>int fscanf(FILE *stream, const char *format, …)</vt:lpstr>
      <vt:lpstr>int fscanf(FILE *stream, const char *format, …)</vt:lpstr>
      <vt:lpstr>int fscanf(FILE *stream, const char *format, …)</vt:lpstr>
      <vt:lpstr>int fscanf(FILE *stream, const char *format, …)</vt:lpstr>
      <vt:lpstr>format of scanf/fscanf</vt:lpstr>
      <vt:lpstr>format of scanf/fscanf – example </vt:lpstr>
      <vt:lpstr>format of scanf/fscanf – example </vt:lpstr>
      <vt:lpstr>int fprintf(FILE *stream, const char * format, …);</vt:lpstr>
      <vt:lpstr>int fprintf(FILE *stream, const char * format, …);</vt:lpstr>
      <vt:lpstr>format of printf/fprintf – example</vt:lpstr>
      <vt:lpstr>Steps for processing a file - summary</vt:lpstr>
      <vt:lpstr>Reading file with fscanf - example</vt:lpstr>
      <vt:lpstr>Reading file with fscanf - example</vt:lpstr>
      <vt:lpstr>EOF test and error test</vt:lpstr>
      <vt:lpstr>Reading file with fscanf + feof – example </vt:lpstr>
      <vt:lpstr>int fgetc (FILE *stream);</vt:lpstr>
      <vt:lpstr>int fputc (int ch, FILE *stream);</vt:lpstr>
      <vt:lpstr>char *fgets (char *str, int num, FILE *stream);</vt:lpstr>
      <vt:lpstr>int fputs (const char *str, FILE *stream);</vt:lpstr>
      <vt:lpstr>int fputs (const char *str, FILE *stream);</vt:lpstr>
      <vt:lpstr>fgets/fputs and gets/puts</vt:lpstr>
      <vt:lpstr>File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1647</cp:revision>
  <dcterms:created xsi:type="dcterms:W3CDTF">2022-08-14T18:29:45Z</dcterms:created>
  <dcterms:modified xsi:type="dcterms:W3CDTF">2022-11-12T22:42:22Z</dcterms:modified>
</cp:coreProperties>
</file>