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72" r:id="rId5"/>
    <p:sldId id="264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4" r:id="rId16"/>
    <p:sldId id="283" r:id="rId17"/>
    <p:sldId id="285" r:id="rId18"/>
    <p:sldId id="287" r:id="rId19"/>
    <p:sldId id="288" r:id="rId20"/>
    <p:sldId id="286" r:id="rId21"/>
    <p:sldId id="289" r:id="rId22"/>
    <p:sldId id="290" r:id="rId23"/>
    <p:sldId id="295" r:id="rId24"/>
    <p:sldId id="292" r:id="rId25"/>
    <p:sldId id="293" r:id="rId26"/>
    <p:sldId id="294" r:id="rId27"/>
    <p:sldId id="296" r:id="rId28"/>
    <p:sldId id="297" r:id="rId29"/>
    <p:sldId id="303" r:id="rId30"/>
    <p:sldId id="304" r:id="rId31"/>
    <p:sldId id="305" r:id="rId32"/>
    <p:sldId id="301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2"/>
    <p:restoredTop sz="82196" autoAdjust="0"/>
  </p:normalViewPr>
  <p:slideViewPr>
    <p:cSldViewPr snapToGrid="0">
      <p:cViewPr varScale="1">
        <p:scale>
          <a:sx n="110" d="100"/>
          <a:sy n="110" d="100"/>
        </p:scale>
        <p:origin x="140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https://www.tutorialspoint.com/cprogramming/c_preprocessors.htm </a:t>
            </a:r>
          </a:p>
          <a:p>
            <a:r>
              <a:rPr lang="en-US" dirty="0"/>
              <a:t>https://learn.microsoft.com/en-us/cpp/preprocessor/hash-if-hash-elif-hash-else-and-hash-endif-directives-c-cpp?view=msvc-170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9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8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https://www.techonthenet.com/c_language/directives/if.php </a:t>
            </a:r>
          </a:p>
          <a:p>
            <a:r>
              <a:rPr lang="en-US" dirty="0"/>
              <a:t>https://www.tutorialspoint.com/cprogramming/c_preprocessors.htm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https://www.tutorialspoint.com/cprogramming/c_preprocessors.htm </a:t>
            </a:r>
          </a:p>
          <a:p>
            <a:r>
              <a:rPr lang="en-US" dirty="0"/>
              <a:t>https://learn.microsoft.com/en-us/cpp/preprocessor/hash-if-hash-elif-hash-else-and-hash-endif-directives-c-cpp?view=msvc-170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c/manual/html_node/Reserved-Nam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/>
            </a:br>
            <a:r>
              <a:rPr lang="en-US" altLang="zh-CN"/>
              <a:t>Multi-file Program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6DA1-E8F3-A4F2-5532-D978B00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CC95-63C9-6B5C-F655-132BEA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5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Solution to magic numbers (numbers hard coded in your program)</a:t>
            </a:r>
          </a:p>
          <a:p>
            <a:r>
              <a:rPr lang="en-US" sz="2400" dirty="0"/>
              <a:t>Constant literals (5.0), used directly in the code</a:t>
            </a:r>
          </a:p>
          <a:p>
            <a:r>
              <a:rPr lang="en-US" sz="2400" dirty="0"/>
              <a:t>Makes the code difficult to understand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is_passing</a:t>
            </a:r>
            <a:r>
              <a:rPr lang="en-US" sz="2400" dirty="0"/>
              <a:t>() function tries to determine if a student’s average grade of 5 classes is passing a required threshold (5.0)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8806E-3E53-D0C5-5B91-2E656DFE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941"/>
            <a:ext cx="5448300" cy="2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C90A-A337-66C4-1B58-EE7DC926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Preprocessor - #define – 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4A0E-3949-E18F-8137-7531F0D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667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#define NAME(ARG1, ARG2, …) CODE</a:t>
            </a:r>
          </a:p>
          <a:p>
            <a:r>
              <a:rPr lang="en-US" sz="1800" dirty="0"/>
              <a:t>Like regular define, but with parameters</a:t>
            </a:r>
          </a:p>
          <a:p>
            <a:r>
              <a:rPr lang="en-US" sz="1800" dirty="0"/>
              <a:t>Not a function, just text replacement</a:t>
            </a:r>
          </a:p>
          <a:p>
            <a:r>
              <a:rPr lang="en-US" sz="1800" dirty="0"/>
              <a:t>CODE may be any piece of code</a:t>
            </a:r>
          </a:p>
          <a:p>
            <a:r>
              <a:rPr lang="en-US" sz="1800" dirty="0"/>
              <a:t>Use ‘\’ if your CODE takes multiple lines</a:t>
            </a:r>
          </a:p>
          <a:p>
            <a:r>
              <a:rPr lang="en-US" sz="1800" dirty="0"/>
              <a:t>SWAP(int, a, b) and SWAP(double, a, b) will be replaced with the following code during preprocessing stage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3DE3CF-E94A-7F0B-0E30-C36A8BCED6AD}"/>
              </a:ext>
            </a:extLst>
          </p:cNvPr>
          <p:cNvGrpSpPr/>
          <p:nvPr/>
        </p:nvGrpSpPr>
        <p:grpSpPr>
          <a:xfrm>
            <a:off x="899350" y="1825625"/>
            <a:ext cx="10077504" cy="4664624"/>
            <a:chOff x="1720107" y="1273534"/>
            <a:chExt cx="10077504" cy="4664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A2721D-FA9A-4FA7-7AFA-410162C2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703" y="1273534"/>
              <a:ext cx="5351908" cy="46646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B24F2-8B0F-C1F9-7C3A-B567B25C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107" y="4634592"/>
              <a:ext cx="1745341" cy="12988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D79577-C40A-8859-129F-6DF1665A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224" y="4639299"/>
              <a:ext cx="2022703" cy="129885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271FD5-D235-E382-33D2-93FA337076D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2592778" y="3615612"/>
              <a:ext cx="4265222" cy="101898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B801C2-16BB-BBB5-0730-095A17A5EA2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966927" y="4806473"/>
              <a:ext cx="891073" cy="48225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25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54B4-959F-30E9-ED57-22B72DA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Preprocessor - #define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02B7-16D3-7E7A-1598-C185493E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Parameterized macro is error-prone, use with caution</a:t>
            </a:r>
          </a:p>
          <a:p>
            <a:r>
              <a:rPr lang="en-US" dirty="0"/>
              <a:t>The following example won’t compile properly</a:t>
            </a:r>
          </a:p>
          <a:p>
            <a:r>
              <a:rPr lang="en-US" dirty="0"/>
              <a:t>“;” breaks the continuity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remove this issue by deleting the “;” after the INCREMENT(a) and INCREMENT(b), but it looks very odd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D7DA69-D037-08C4-DB13-91E05DA1653E}"/>
              </a:ext>
            </a:extLst>
          </p:cNvPr>
          <p:cNvGrpSpPr/>
          <p:nvPr/>
        </p:nvGrpSpPr>
        <p:grpSpPr>
          <a:xfrm>
            <a:off x="1208460" y="3429000"/>
            <a:ext cx="10106781" cy="1487904"/>
            <a:chOff x="1247019" y="3319539"/>
            <a:chExt cx="10106781" cy="14879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BF1860-DD4A-C6D7-7786-228FAB50E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019" y="3319539"/>
              <a:ext cx="3957055" cy="148790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8857-C0C7-016E-F8D3-C57F368C487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5204074" y="4057355"/>
              <a:ext cx="2075186" cy="61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id="{CA17EE4E-5E5C-714F-6BBE-AD5B5A2D69D6}"/>
                </a:ext>
              </a:extLst>
            </p:cNvPr>
            <p:cNvSpPr txBox="1"/>
            <p:nvPr/>
          </p:nvSpPr>
          <p:spPr>
            <a:xfrm>
              <a:off x="5325717" y="3577841"/>
              <a:ext cx="1604854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Ubuntu"/>
                  <a:ea typeface="Ubuntu"/>
                  <a:cs typeface="Ubuntu"/>
                  <a:sym typeface="Ubuntu"/>
                </a:rPr>
                <a:t>preprocessor</a:t>
              </a:r>
              <a:endParaRPr sz="1800" dirty="0"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08E14C-DA18-DBD4-0851-E42E914E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260" y="3319539"/>
              <a:ext cx="4013718" cy="1475632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E5CADB-80F2-93BB-4239-7B80B2AEABFC}"/>
                </a:ext>
              </a:extLst>
            </p:cNvPr>
            <p:cNvSpPr/>
            <p:nvPr/>
          </p:nvSpPr>
          <p:spPr>
            <a:xfrm>
              <a:off x="5047688" y="4090012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77A15-96CA-7D05-D884-77C0F0CE7FC4}"/>
                </a:ext>
              </a:extLst>
            </p:cNvPr>
            <p:cNvSpPr/>
            <p:nvPr/>
          </p:nvSpPr>
          <p:spPr>
            <a:xfrm>
              <a:off x="3263986" y="4364016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2C548B-CCC8-D0BE-EBA8-25B3A6A3303C}"/>
                </a:ext>
              </a:extLst>
            </p:cNvPr>
            <p:cNvSpPr/>
            <p:nvPr/>
          </p:nvSpPr>
          <p:spPr>
            <a:xfrm>
              <a:off x="11197414" y="4090012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433DF38-5A24-977E-6B98-F9B5E2E231EF}"/>
                </a:ext>
              </a:extLst>
            </p:cNvPr>
            <p:cNvSpPr/>
            <p:nvPr/>
          </p:nvSpPr>
          <p:spPr>
            <a:xfrm>
              <a:off x="9343733" y="4364016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62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E2DE-B3F0-7541-B6C9-B37CC4F4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F600-F833-6B7B-545A-FEF01DAC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41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#define NAME</a:t>
            </a:r>
          </a:p>
          <a:p>
            <a:r>
              <a:rPr lang="en-US" sz="2000" dirty="0"/>
              <a:t>This is a code/value less macro, it only tells the preprocessor that such a macro exists in the current translation unit</a:t>
            </a:r>
          </a:p>
          <a:p>
            <a:r>
              <a:rPr lang="en-US" sz="2000" dirty="0"/>
              <a:t>This form of macro is commonly used together with:</a:t>
            </a:r>
          </a:p>
          <a:p>
            <a:pPr lvl="1"/>
            <a:r>
              <a:rPr lang="en-US" sz="1800" dirty="0"/>
              <a:t>#ifdef, #ifndef, #elif, #endif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9D63F1-D9AE-A964-3CDF-31D26C4E206D}"/>
              </a:ext>
            </a:extLst>
          </p:cNvPr>
          <p:cNvGrpSpPr/>
          <p:nvPr/>
        </p:nvGrpSpPr>
        <p:grpSpPr>
          <a:xfrm>
            <a:off x="1488565" y="3847050"/>
            <a:ext cx="9753378" cy="2871171"/>
            <a:chOff x="1645265" y="3693799"/>
            <a:chExt cx="9753378" cy="28711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AFF11F-E14D-4E93-0AAB-01350D644E7D}"/>
                </a:ext>
              </a:extLst>
            </p:cNvPr>
            <p:cNvGrpSpPr/>
            <p:nvPr/>
          </p:nvGrpSpPr>
          <p:grpSpPr>
            <a:xfrm>
              <a:off x="4244782" y="3693799"/>
              <a:ext cx="7153861" cy="2871171"/>
              <a:chOff x="3458092" y="3790858"/>
              <a:chExt cx="7153861" cy="287117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468B7A-21C2-30EC-54E1-F7309E7E5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8093" y="3790858"/>
                <a:ext cx="3310510" cy="2871171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F12DDDF-373C-3415-630E-CDEA64DF4990}"/>
                  </a:ext>
                </a:extLst>
              </p:cNvPr>
              <p:cNvSpPr/>
              <p:nvPr/>
            </p:nvSpPr>
            <p:spPr>
              <a:xfrm>
                <a:off x="3458093" y="4057486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46AEE3A-E497-3274-42A2-76E337DAF7A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 flipV="1">
                <a:off x="4980670" y="4153112"/>
                <a:ext cx="2320773" cy="717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3C897-F0E7-6EB3-C0AF-5CB5B4D18F74}"/>
                  </a:ext>
                </a:extLst>
              </p:cNvPr>
              <p:cNvSpPr txBox="1"/>
              <p:nvPr/>
            </p:nvSpPr>
            <p:spPr>
              <a:xfrm>
                <a:off x="7301443" y="3829946"/>
                <a:ext cx="3310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FOOFLAG is defined, but it is not a name for a piece of code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99339A-45FF-EA79-81B8-66A722782224}"/>
                  </a:ext>
                </a:extLst>
              </p:cNvPr>
              <p:cNvSpPr/>
              <p:nvPr/>
            </p:nvSpPr>
            <p:spPr>
              <a:xfrm>
                <a:off x="3458093" y="5000806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8423B6-DE2D-7571-9378-6623F6E3F595}"/>
                  </a:ext>
                </a:extLst>
              </p:cNvPr>
              <p:cNvCxnSpPr>
                <a:cxnSpLocks/>
                <a:stCxn id="13" idx="3"/>
                <a:endCxn id="23" idx="1"/>
              </p:cNvCxnSpPr>
              <p:nvPr/>
            </p:nvCxnSpPr>
            <p:spPr>
              <a:xfrm>
                <a:off x="4980670" y="5097149"/>
                <a:ext cx="2320773" cy="370250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2C286DF-0ABB-3046-851F-7C3261033DBB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4980669" y="5467399"/>
                <a:ext cx="2320774" cy="96343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BE10C14-EAFC-8847-12D0-661E85B8ABD9}"/>
                  </a:ext>
                </a:extLst>
              </p:cNvPr>
              <p:cNvSpPr/>
              <p:nvPr/>
            </p:nvSpPr>
            <p:spPr>
              <a:xfrm>
                <a:off x="3458092" y="5467399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3FF73F-6B74-3DB1-CBF9-CE9BE3FC22DE}"/>
                  </a:ext>
                </a:extLst>
              </p:cNvPr>
              <p:cNvSpPr txBox="1"/>
              <p:nvPr/>
            </p:nvSpPr>
            <p:spPr>
              <a:xfrm>
                <a:off x="7301443" y="4728735"/>
                <a:ext cx="33105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FOOFLAG is defined, the piece of code between #ifdef and #endif are preserved in the translation unit, otherwise it’s removed during preprocessing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414E97-5B3D-C6D1-179A-2CC817F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5265" y="4857104"/>
              <a:ext cx="1758866" cy="54456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332560-EC97-D207-75BF-6591A958A32E}"/>
                </a:ext>
              </a:extLst>
            </p:cNvPr>
            <p:cNvCxnSpPr>
              <a:cxnSpLocks/>
              <a:stCxn id="5" idx="1"/>
              <a:endCxn id="33" idx="3"/>
            </p:cNvCxnSpPr>
            <p:nvPr/>
          </p:nvCxnSpPr>
          <p:spPr>
            <a:xfrm flipH="1" flipV="1">
              <a:off x="3404131" y="5129384"/>
              <a:ext cx="840652" cy="1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27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9A54-C36E-C8D5-73CE-3B7B40B3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F9FA-DBFA-9CE0-B277-86E4C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-D option flag of GCC</a:t>
            </a:r>
          </a:p>
          <a:p>
            <a:r>
              <a:rPr lang="en-US" sz="2400" dirty="0"/>
              <a:t>gcc –D defines a macro in the associated translation unit, it has two forms: 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-D</a:t>
            </a:r>
            <a:r>
              <a:rPr lang="en-US" sz="2000" dirty="0">
                <a:highlight>
                  <a:srgbClr val="FF0000"/>
                </a:highlight>
              </a:rPr>
              <a:t>  </a:t>
            </a:r>
            <a:r>
              <a:rPr lang="en-US" sz="2000" dirty="0">
                <a:highlight>
                  <a:srgbClr val="FFFF00"/>
                </a:highlight>
              </a:rPr>
              <a:t>MACRO_NAME</a:t>
            </a:r>
            <a:r>
              <a:rPr lang="en-US" sz="2000" dirty="0"/>
              <a:t>: defines a macro named as MACRO_NAME in the translation unit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-D</a:t>
            </a:r>
            <a:r>
              <a:rPr lang="en-US" sz="2000" dirty="0">
                <a:highlight>
                  <a:srgbClr val="FFFF00"/>
                </a:highlight>
              </a:rPr>
              <a:t>MACRO_NAME</a:t>
            </a:r>
            <a:r>
              <a:rPr lang="en-US" sz="2000" dirty="0"/>
              <a:t>: defines a macro named as MACRO_NAME in the translation unit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BD636C-5B31-C907-6E41-8499D249A25A}"/>
              </a:ext>
            </a:extLst>
          </p:cNvPr>
          <p:cNvGrpSpPr/>
          <p:nvPr/>
        </p:nvGrpSpPr>
        <p:grpSpPr>
          <a:xfrm>
            <a:off x="838200" y="3674689"/>
            <a:ext cx="3345113" cy="2981529"/>
            <a:chOff x="986792" y="3613389"/>
            <a:chExt cx="3345113" cy="29815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FC5837-24C5-94D6-F372-DDD0F9D8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736" y="4126772"/>
              <a:ext cx="3074875" cy="24681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6EB6A-6B49-B5AA-6C61-E0B10546D681}"/>
                </a:ext>
              </a:extLst>
            </p:cNvPr>
            <p:cNvSpPr txBox="1"/>
            <p:nvPr/>
          </p:nvSpPr>
          <p:spPr>
            <a:xfrm>
              <a:off x="986792" y="3613389"/>
              <a:ext cx="3345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src.c (preprocessing translation unit)</a:t>
              </a:r>
            </a:p>
          </p:txBody>
        </p:sp>
      </p:grpSp>
      <p:sp>
        <p:nvSpPr>
          <p:cNvPr id="8" name="Google Shape;267;p32">
            <a:extLst>
              <a:ext uri="{FF2B5EF4-FFF2-40B4-BE49-F238E27FC236}">
                <a16:creationId xmlns:a16="http://schemas.microsoft.com/office/drawing/2014/main" id="{E54BC8F5-350E-8DB7-CBA2-F2F0DFF271FD}"/>
              </a:ext>
            </a:extLst>
          </p:cNvPr>
          <p:cNvSpPr txBox="1"/>
          <p:nvPr/>
        </p:nvSpPr>
        <p:spPr>
          <a:xfrm>
            <a:off x="4322546" y="4013243"/>
            <a:ext cx="51798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about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printed when executing prog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-o prog src.c</a:t>
            </a:r>
          </a:p>
        </p:txBody>
      </p:sp>
      <p:sp>
        <p:nvSpPr>
          <p:cNvPr id="9" name="Google Shape;268;p32">
            <a:extLst>
              <a:ext uri="{FF2B5EF4-FFF2-40B4-BE49-F238E27FC236}">
                <a16:creationId xmlns:a16="http://schemas.microsoft.com/office/drawing/2014/main" id="{148AA2AD-C976-A929-FFDE-F0E0B16020D4}"/>
              </a:ext>
            </a:extLst>
          </p:cNvPr>
          <p:cNvSpPr txBox="1"/>
          <p:nvPr/>
        </p:nvSpPr>
        <p:spPr>
          <a:xfrm>
            <a:off x="4322545" y="4864028"/>
            <a:ext cx="50304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out messages about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compiled with: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-US" sz="1600" dirty="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–D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-o prog src.c</a:t>
            </a:r>
          </a:p>
          <a:p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-US" sz="1600" dirty="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–D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-o prog src.c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FEB4BF2-EFC2-68A6-8A84-1350CF2BD0D2}"/>
              </a:ext>
            </a:extLst>
          </p:cNvPr>
          <p:cNvSpPr/>
          <p:nvPr/>
        </p:nvSpPr>
        <p:spPr>
          <a:xfrm>
            <a:off x="9352994" y="4929586"/>
            <a:ext cx="234986" cy="137209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47DAD-742A-0BCA-664C-C03C84AB723D}"/>
              </a:ext>
            </a:extLst>
          </p:cNvPr>
          <p:cNvSpPr txBox="1"/>
          <p:nvPr/>
        </p:nvSpPr>
        <p:spPr>
          <a:xfrm>
            <a:off x="9700358" y="5139031"/>
            <a:ext cx="193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if </a:t>
            </a:r>
          </a:p>
          <a:p>
            <a:r>
              <a:rPr lang="en-US" dirty="0"/>
              <a:t>#define FOOFLAG</a:t>
            </a:r>
          </a:p>
          <a:p>
            <a:r>
              <a:rPr lang="en-US" dirty="0"/>
              <a:t>is inserted into src.c</a:t>
            </a:r>
          </a:p>
        </p:txBody>
      </p:sp>
    </p:spTree>
    <p:extLst>
      <p:ext uri="{BB962C8B-B14F-4D97-AF65-F5344CB8AC3E}">
        <p14:creationId xmlns:p14="http://schemas.microsoft.com/office/powerpoint/2010/main" val="347144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C79-ED39-A08D-931E-6E3771B1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F5B-FC7C-5491-C9B2-21B5E81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06"/>
          </a:xfrm>
        </p:spPr>
        <p:txBody>
          <a:bodyPr/>
          <a:lstStyle/>
          <a:p>
            <a:r>
              <a:rPr lang="en-US" dirty="0"/>
              <a:t>different forms of preprocessing directives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FA1633-A185-2FEC-553E-6CB0F050922A}"/>
              </a:ext>
            </a:extLst>
          </p:cNvPr>
          <p:cNvGrpSpPr/>
          <p:nvPr/>
        </p:nvGrpSpPr>
        <p:grpSpPr>
          <a:xfrm>
            <a:off x="1072761" y="2574624"/>
            <a:ext cx="5717698" cy="1477328"/>
            <a:chOff x="1072761" y="2574624"/>
            <a:chExt cx="5717698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0757DE-EF75-2D5D-9A55-0E599B8B6429}"/>
                </a:ext>
              </a:extLst>
            </p:cNvPr>
            <p:cNvSpPr txBox="1"/>
            <p:nvPr/>
          </p:nvSpPr>
          <p:spPr>
            <a:xfrm>
              <a:off x="1072761" y="2574624"/>
              <a:ext cx="22263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#ifdef </a:t>
              </a:r>
              <a:r>
                <a:rPr lang="en-US" dirty="0"/>
                <a:t>MACRO_NAME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38C24C15-DDD6-D26B-A13B-F65D84526A04}"/>
                </a:ext>
              </a:extLst>
            </p:cNvPr>
            <p:cNvSpPr/>
            <p:nvPr/>
          </p:nvSpPr>
          <p:spPr>
            <a:xfrm>
              <a:off x="3693968" y="2691245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AA2930-7A1C-078C-5A3D-70E8C6D88086}"/>
                </a:ext>
              </a:extLst>
            </p:cNvPr>
            <p:cNvSpPr txBox="1"/>
            <p:nvPr/>
          </p:nvSpPr>
          <p:spPr>
            <a:xfrm>
              <a:off x="4139163" y="2574624"/>
              <a:ext cx="2651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MACRO_NAME is defined, run &lt;code1&gt;</a:t>
              </a:r>
            </a:p>
            <a:p>
              <a:r>
                <a:rPr lang="en-US" sz="1600" dirty="0"/>
                <a:t>Otherwise, run &lt;code2&gt;</a:t>
              </a:r>
            </a:p>
            <a:p>
              <a:r>
                <a:rPr lang="en-US" sz="1600" dirty="0"/>
                <a:t>The else block is optional</a:t>
              </a:r>
            </a:p>
            <a:p>
              <a:r>
                <a:rPr lang="en-US" sz="1600" dirty="0"/>
                <a:t>#ifdef must end with #endif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AA96A6-DF78-3BBC-BBF9-0BB8825EAF48}"/>
              </a:ext>
            </a:extLst>
          </p:cNvPr>
          <p:cNvGrpSpPr/>
          <p:nvPr/>
        </p:nvGrpSpPr>
        <p:grpSpPr>
          <a:xfrm>
            <a:off x="1072761" y="4475900"/>
            <a:ext cx="5717698" cy="1496803"/>
            <a:chOff x="1072761" y="4475900"/>
            <a:chExt cx="5717698" cy="14968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C126BF-FF7E-A52B-66ED-4EC805D33713}"/>
                </a:ext>
              </a:extLst>
            </p:cNvPr>
            <p:cNvSpPr txBox="1"/>
            <p:nvPr/>
          </p:nvSpPr>
          <p:spPr>
            <a:xfrm>
              <a:off x="1072761" y="4495375"/>
              <a:ext cx="25432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>
                  <a:solidFill>
                    <a:srgbClr val="00B050"/>
                  </a:solidFill>
                </a:rPr>
                <a:t>def </a:t>
              </a:r>
              <a:r>
                <a:rPr lang="en-US" dirty="0"/>
                <a:t>MACRO_NAME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29ED8F8-DFA9-E160-A571-7F3D31ED863E}"/>
                </a:ext>
              </a:extLst>
            </p:cNvPr>
            <p:cNvSpPr/>
            <p:nvPr/>
          </p:nvSpPr>
          <p:spPr>
            <a:xfrm>
              <a:off x="3704358" y="4553685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656E5-279A-C1C3-6B7F-42C3E8BA9531}"/>
                </a:ext>
              </a:extLst>
            </p:cNvPr>
            <p:cNvSpPr txBox="1"/>
            <p:nvPr/>
          </p:nvSpPr>
          <p:spPr>
            <a:xfrm>
              <a:off x="4139163" y="4475900"/>
              <a:ext cx="2651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MACRO_NAME is </a:t>
              </a:r>
              <a:r>
                <a:rPr lang="en-US" sz="1600" dirty="0">
                  <a:solidFill>
                    <a:srgbClr val="FF0000"/>
                  </a:solidFill>
                </a:rPr>
                <a:t>NOT</a:t>
              </a:r>
              <a:r>
                <a:rPr lang="en-US" sz="1600" dirty="0"/>
                <a:t> defined, run &lt;code1&gt;</a:t>
              </a:r>
            </a:p>
            <a:p>
              <a:r>
                <a:rPr lang="en-US" sz="1600" dirty="0"/>
                <a:t>Otherwise, run &lt;code2&gt;</a:t>
              </a:r>
            </a:p>
            <a:p>
              <a:r>
                <a:rPr lang="en-US" sz="1600" dirty="0"/>
                <a:t>The else block is optional</a:t>
              </a:r>
            </a:p>
            <a:p>
              <a:r>
                <a:rPr lang="en-US" sz="1600" dirty="0"/>
                <a:t>#if</a:t>
              </a:r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dirty="0"/>
                <a:t>def must end with #endif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B0EBD-307D-FBB0-C80E-E5030C32008D}"/>
              </a:ext>
            </a:extLst>
          </p:cNvPr>
          <p:cNvGrpSpPr/>
          <p:nvPr/>
        </p:nvGrpSpPr>
        <p:grpSpPr>
          <a:xfrm>
            <a:off x="7241933" y="2476307"/>
            <a:ext cx="4477014" cy="3738530"/>
            <a:chOff x="7241933" y="2476307"/>
            <a:chExt cx="4477014" cy="3738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709C1-0A19-41CE-2E97-5E59823369AD}"/>
                </a:ext>
              </a:extLst>
            </p:cNvPr>
            <p:cNvSpPr txBox="1"/>
            <p:nvPr/>
          </p:nvSpPr>
          <p:spPr>
            <a:xfrm>
              <a:off x="7241933" y="2522360"/>
              <a:ext cx="1971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 </a:t>
              </a:r>
              <a:r>
                <a:rPr lang="en-US" dirty="0"/>
                <a:t>EXPRESSION1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#elif </a:t>
              </a:r>
              <a:r>
                <a:rPr lang="en-US" dirty="0"/>
                <a:t>EXPRESSION2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&lt;code3&gt;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2E4A875-629F-9964-7927-72234DFFF16A}"/>
                </a:ext>
              </a:extLst>
            </p:cNvPr>
            <p:cNvSpPr/>
            <p:nvPr/>
          </p:nvSpPr>
          <p:spPr>
            <a:xfrm>
              <a:off x="9347824" y="2574624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332F8F-C7EC-4EAD-AF4D-5B5FBC721F24}"/>
                </a:ext>
              </a:extLst>
            </p:cNvPr>
            <p:cNvSpPr txBox="1"/>
            <p:nvPr/>
          </p:nvSpPr>
          <p:spPr>
            <a:xfrm>
              <a:off x="9747608" y="2476307"/>
              <a:ext cx="197133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</a:t>
              </a:r>
              <a:r>
                <a:rPr lang="en-US" sz="1600" dirty="0">
                  <a:solidFill>
                    <a:srgbClr val="FF0000"/>
                  </a:solidFill>
                </a:rPr>
                <a:t>EXPRESSION1</a:t>
              </a:r>
              <a:r>
                <a:rPr lang="en-US" sz="1600" dirty="0"/>
                <a:t> evaluates to true, run &lt;code1&gt;, else if </a:t>
              </a:r>
              <a:r>
                <a:rPr lang="en-US" sz="1600" dirty="0">
                  <a:solidFill>
                    <a:srgbClr val="FF0000"/>
                  </a:solidFill>
                </a:rPr>
                <a:t>EXPRESSION2</a:t>
              </a:r>
              <a:r>
                <a:rPr lang="en-US" sz="1600" dirty="0"/>
                <a:t> evaluates to true, run &lt;code2&gt;, else</a:t>
              </a:r>
            </a:p>
            <a:p>
              <a:r>
                <a:rPr lang="en-US" sz="1600" dirty="0"/>
                <a:t>run &lt;code3&gt;</a:t>
              </a:r>
            </a:p>
            <a:p>
              <a:r>
                <a:rPr lang="en-US" sz="1600" dirty="0"/>
                <a:t>Both #elif and #else blocks are optional</a:t>
              </a:r>
            </a:p>
            <a:p>
              <a:r>
                <a:rPr lang="en-US" sz="1600" dirty="0"/>
                <a:t>#if must end with #endif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595FA-9C33-7BFC-49AA-085302DE48CA}"/>
                </a:ext>
              </a:extLst>
            </p:cNvPr>
            <p:cNvSpPr txBox="1"/>
            <p:nvPr/>
          </p:nvSpPr>
          <p:spPr>
            <a:xfrm>
              <a:off x="7241933" y="5383840"/>
              <a:ext cx="3800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Expression</a:t>
              </a:r>
              <a:r>
                <a:rPr lang="en-US" sz="1600" dirty="0"/>
                <a:t> must have integral type and can include only integer constants, character constants and defined macro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05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D7B69B7-BB25-95D2-FCE5-C4B11D43936C}"/>
              </a:ext>
            </a:extLst>
          </p:cNvPr>
          <p:cNvGrpSpPr/>
          <p:nvPr/>
        </p:nvGrpSpPr>
        <p:grpSpPr>
          <a:xfrm>
            <a:off x="4184280" y="2476307"/>
            <a:ext cx="2753194" cy="4036855"/>
            <a:chOff x="3762955" y="2293914"/>
            <a:chExt cx="2944642" cy="431756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ED6B185-3D71-79F1-D84F-DC48C8B2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2956" y="2293914"/>
              <a:ext cx="2944641" cy="431756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C70F44B-9203-FD1E-4417-1F2D359C5EFB}"/>
                </a:ext>
              </a:extLst>
            </p:cNvPr>
            <p:cNvSpPr/>
            <p:nvPr/>
          </p:nvSpPr>
          <p:spPr>
            <a:xfrm>
              <a:off x="3762956" y="3251047"/>
              <a:ext cx="1151305" cy="2328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AFB0E9E-15E7-6D67-8EFD-7D6F402890CD}"/>
                </a:ext>
              </a:extLst>
            </p:cNvPr>
            <p:cNvSpPr/>
            <p:nvPr/>
          </p:nvSpPr>
          <p:spPr>
            <a:xfrm>
              <a:off x="3762955" y="4437251"/>
              <a:ext cx="1207499" cy="2328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393C79-ED39-A08D-931E-6E3771B1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F5B-FC7C-5491-C9B2-21B5E81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06"/>
          </a:xfrm>
        </p:spPr>
        <p:txBody>
          <a:bodyPr/>
          <a:lstStyle/>
          <a:p>
            <a:r>
              <a:rPr lang="en-US" dirty="0"/>
              <a:t>different forms of preprocessing directives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B0EBD-307D-FBB0-C80E-E5030C32008D}"/>
              </a:ext>
            </a:extLst>
          </p:cNvPr>
          <p:cNvGrpSpPr/>
          <p:nvPr/>
        </p:nvGrpSpPr>
        <p:grpSpPr>
          <a:xfrm>
            <a:off x="7241933" y="2476307"/>
            <a:ext cx="4477014" cy="3738530"/>
            <a:chOff x="7241933" y="2476307"/>
            <a:chExt cx="4477014" cy="3738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709C1-0A19-41CE-2E97-5E59823369AD}"/>
                </a:ext>
              </a:extLst>
            </p:cNvPr>
            <p:cNvSpPr txBox="1"/>
            <p:nvPr/>
          </p:nvSpPr>
          <p:spPr>
            <a:xfrm>
              <a:off x="7241933" y="2522360"/>
              <a:ext cx="1971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 </a:t>
              </a:r>
              <a:r>
                <a:rPr lang="en-US" dirty="0"/>
                <a:t>EXPRESSION1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#elif </a:t>
              </a:r>
              <a:r>
                <a:rPr lang="en-US" dirty="0"/>
                <a:t>EXPRESSION2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&lt;code3&gt;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2E4A875-629F-9964-7927-72234DFFF16A}"/>
                </a:ext>
              </a:extLst>
            </p:cNvPr>
            <p:cNvSpPr/>
            <p:nvPr/>
          </p:nvSpPr>
          <p:spPr>
            <a:xfrm>
              <a:off x="9347824" y="2574624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332F8F-C7EC-4EAD-AF4D-5B5FBC721F24}"/>
                </a:ext>
              </a:extLst>
            </p:cNvPr>
            <p:cNvSpPr txBox="1"/>
            <p:nvPr/>
          </p:nvSpPr>
          <p:spPr>
            <a:xfrm>
              <a:off x="9747608" y="2476307"/>
              <a:ext cx="197133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</a:t>
              </a:r>
              <a:r>
                <a:rPr lang="en-US" sz="1600" dirty="0">
                  <a:solidFill>
                    <a:srgbClr val="FF0000"/>
                  </a:solidFill>
                </a:rPr>
                <a:t>EXPRESSION1</a:t>
              </a:r>
              <a:r>
                <a:rPr lang="en-US" sz="1600" dirty="0"/>
                <a:t> evaluates to true, run &lt;code1&gt;, else if </a:t>
              </a:r>
              <a:r>
                <a:rPr lang="en-US" sz="1600" dirty="0">
                  <a:solidFill>
                    <a:srgbClr val="FF0000"/>
                  </a:solidFill>
                </a:rPr>
                <a:t>EXPRESSION2</a:t>
              </a:r>
              <a:r>
                <a:rPr lang="en-US" sz="1600" dirty="0"/>
                <a:t> evaluates to true, run &lt;code2&gt;, else</a:t>
              </a:r>
            </a:p>
            <a:p>
              <a:r>
                <a:rPr lang="en-US" sz="1600" dirty="0"/>
                <a:t>run &lt;code3&gt;</a:t>
              </a:r>
            </a:p>
            <a:p>
              <a:r>
                <a:rPr lang="en-US" sz="1600" dirty="0"/>
                <a:t>Both #elif and #else blocks are optional</a:t>
              </a:r>
            </a:p>
            <a:p>
              <a:r>
                <a:rPr lang="en-US" sz="1600" dirty="0"/>
                <a:t>#if must end with #endif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595FA-9C33-7BFC-49AA-085302DE48CA}"/>
                </a:ext>
              </a:extLst>
            </p:cNvPr>
            <p:cNvSpPr txBox="1"/>
            <p:nvPr/>
          </p:nvSpPr>
          <p:spPr>
            <a:xfrm>
              <a:off x="7241933" y="5383840"/>
              <a:ext cx="3800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Expression</a:t>
              </a:r>
              <a:r>
                <a:rPr lang="en-US" sz="1600" dirty="0"/>
                <a:t> must have integral type and can include only integer constants, character constants and defined macro</a:t>
              </a: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71DF30-FEF2-3DAC-94F0-1DD7B1891F06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>
            <a:off x="5313273" y="4589157"/>
            <a:ext cx="1928660" cy="121018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ADC4215-689E-B73D-96D1-87722BCC3934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>
            <a:off x="5260733" y="3480075"/>
            <a:ext cx="1981200" cy="231926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F1B4925-0889-4DCF-FFA6-17C4B71E4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307"/>
            <a:ext cx="2757161" cy="403685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0120FD-5AD6-6E42-62F0-75E2947B8C5A}"/>
              </a:ext>
            </a:extLst>
          </p:cNvPr>
          <p:cNvCxnSpPr>
            <a:stCxn id="31" idx="1"/>
            <a:endCxn id="39" idx="3"/>
          </p:cNvCxnSpPr>
          <p:nvPr/>
        </p:nvCxnSpPr>
        <p:spPr>
          <a:xfrm flipH="1">
            <a:off x="3595361" y="4494735"/>
            <a:ext cx="58892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naïve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Divide one source file into two separate files, note the </a:t>
            </a:r>
            <a:r>
              <a:rPr lang="en-US" sz="2000" dirty="0" err="1"/>
              <a:t>array_sum</a:t>
            </a:r>
            <a:r>
              <a:rPr lang="en-US" sz="2000" dirty="0"/>
              <a:t>() function prototype in main.c lets the compiler know that such a function exists and tries to link the associated definition later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2974B-5241-B89C-2509-BA81D3611077}"/>
              </a:ext>
            </a:extLst>
          </p:cNvPr>
          <p:cNvGrpSpPr/>
          <p:nvPr/>
        </p:nvGrpSpPr>
        <p:grpSpPr>
          <a:xfrm>
            <a:off x="6465587" y="2154514"/>
            <a:ext cx="3766498" cy="1979865"/>
            <a:chOff x="6465587" y="2517209"/>
            <a:chExt cx="3766498" cy="19798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3CCE8-6BF9-5B54-6A9F-62451213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2954010"/>
              <a:ext cx="3766498" cy="15430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517209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41B24-2C37-5C2C-25E9-1C2FAC1E9DF8}"/>
              </a:ext>
            </a:extLst>
          </p:cNvPr>
          <p:cNvGrpSpPr/>
          <p:nvPr/>
        </p:nvGrpSpPr>
        <p:grpSpPr>
          <a:xfrm>
            <a:off x="6465587" y="4392338"/>
            <a:ext cx="3247696" cy="1702829"/>
            <a:chOff x="6465587" y="4790046"/>
            <a:chExt cx="3247696" cy="1702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263B5E-45A4-DE2E-7EA8-E99F7320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5226846"/>
              <a:ext cx="2387235" cy="12660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790046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616222" y="3362847"/>
            <a:ext cx="849365" cy="997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616222" y="4360747"/>
            <a:ext cx="849365" cy="1101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5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naïve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Issue: if I made changes to function header in arr_util.c, but forgot to change the associated prototype in main.c -&gt; </a:t>
            </a:r>
            <a:r>
              <a:rPr lang="en-US" sz="2000" dirty="0">
                <a:solidFill>
                  <a:srgbClr val="FF0000"/>
                </a:solidFill>
              </a:rPr>
              <a:t>bug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2974B-5241-B89C-2509-BA81D3611077}"/>
              </a:ext>
            </a:extLst>
          </p:cNvPr>
          <p:cNvGrpSpPr/>
          <p:nvPr/>
        </p:nvGrpSpPr>
        <p:grpSpPr>
          <a:xfrm>
            <a:off x="6465587" y="2154514"/>
            <a:ext cx="3766498" cy="1979865"/>
            <a:chOff x="6465587" y="2517209"/>
            <a:chExt cx="3766498" cy="19798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3CCE8-6BF9-5B54-6A9F-62451213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2954010"/>
              <a:ext cx="3766498" cy="15430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517209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41B24-2C37-5C2C-25E9-1C2FAC1E9DF8}"/>
              </a:ext>
            </a:extLst>
          </p:cNvPr>
          <p:cNvGrpSpPr/>
          <p:nvPr/>
        </p:nvGrpSpPr>
        <p:grpSpPr>
          <a:xfrm>
            <a:off x="6465587" y="4392338"/>
            <a:ext cx="3247696" cy="1702829"/>
            <a:chOff x="6465587" y="4790046"/>
            <a:chExt cx="3247696" cy="1702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263B5E-45A4-DE2E-7EA8-E99F7320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5226846"/>
              <a:ext cx="2387235" cy="12660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790046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616222" y="3362847"/>
            <a:ext cx="849365" cy="997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616222" y="4360747"/>
            <a:ext cx="849365" cy="1101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5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use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Solution: use a customized header file and put the associated function prototype in the header file, once you make a change in arr_util.c, there will be a mismatch between the function definition’s header and the prototype -&gt; </a:t>
            </a:r>
            <a:r>
              <a:rPr lang="en-US" sz="2000" dirty="0">
                <a:solidFill>
                  <a:srgbClr val="FF0000"/>
                </a:solidFill>
              </a:rPr>
              <a:t>fix bug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616222" y="3737111"/>
            <a:ext cx="849365" cy="623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5616222" y="4360747"/>
            <a:ext cx="849365" cy="11229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D9FCFF-E679-5B30-D423-C3B7ABB0C3EC}"/>
              </a:ext>
            </a:extLst>
          </p:cNvPr>
          <p:cNvGrpSpPr/>
          <p:nvPr/>
        </p:nvGrpSpPr>
        <p:grpSpPr>
          <a:xfrm>
            <a:off x="6465587" y="2671945"/>
            <a:ext cx="3669013" cy="1744452"/>
            <a:chOff x="6465587" y="2671945"/>
            <a:chExt cx="3669013" cy="1744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671945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21F667-318D-CA10-FB77-00D634B2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3057824"/>
              <a:ext cx="3669013" cy="13585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E9FF38-475A-170B-C6B7-8B83C981CFE9}"/>
              </a:ext>
            </a:extLst>
          </p:cNvPr>
          <p:cNvGrpSpPr/>
          <p:nvPr/>
        </p:nvGrpSpPr>
        <p:grpSpPr>
          <a:xfrm>
            <a:off x="6465587" y="4451535"/>
            <a:ext cx="3247696" cy="1694895"/>
            <a:chOff x="6465587" y="4451535"/>
            <a:chExt cx="3247696" cy="16948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451535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939C75B-13A5-C6A7-04AD-38B84DECD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4820867"/>
              <a:ext cx="2206393" cy="1325563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A5A699-41FE-A42F-20F4-E06B6846E7AC}"/>
              </a:ext>
            </a:extLst>
          </p:cNvPr>
          <p:cNvSpPr/>
          <p:nvPr/>
        </p:nvSpPr>
        <p:spPr>
          <a:xfrm>
            <a:off x="6465587" y="3214950"/>
            <a:ext cx="1421752" cy="1956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D3AF64-0A47-E16D-4BAF-AD1E28D5769E}"/>
              </a:ext>
            </a:extLst>
          </p:cNvPr>
          <p:cNvSpPr/>
          <p:nvPr/>
        </p:nvSpPr>
        <p:spPr>
          <a:xfrm>
            <a:off x="6465587" y="4820867"/>
            <a:ext cx="1421752" cy="1956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6890E37-BFC6-B848-08D7-1003844D2667}"/>
              </a:ext>
            </a:extLst>
          </p:cNvPr>
          <p:cNvCxnSpPr>
            <a:stCxn id="32" idx="1"/>
            <a:endCxn id="34" idx="1"/>
          </p:cNvCxnSpPr>
          <p:nvPr/>
        </p:nvCxnSpPr>
        <p:spPr>
          <a:xfrm rot="10800000" flipV="1">
            <a:off x="6465587" y="2096462"/>
            <a:ext cx="12700" cy="1216317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58138DF-30F2-EA02-6C1E-6F40572A90D3}"/>
              </a:ext>
            </a:extLst>
          </p:cNvPr>
          <p:cNvCxnSpPr>
            <a:cxnSpLocks/>
            <a:stCxn id="32" idx="1"/>
            <a:endCxn id="35" idx="1"/>
          </p:cNvCxnSpPr>
          <p:nvPr/>
        </p:nvCxnSpPr>
        <p:spPr>
          <a:xfrm rot="10800000" flipV="1">
            <a:off x="6465587" y="2096463"/>
            <a:ext cx="12700" cy="2822234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68BF03-B993-C3F4-A450-418D5ADA9997}"/>
              </a:ext>
            </a:extLst>
          </p:cNvPr>
          <p:cNvGrpSpPr/>
          <p:nvPr/>
        </p:nvGrpSpPr>
        <p:grpSpPr>
          <a:xfrm>
            <a:off x="6465587" y="1911797"/>
            <a:ext cx="3247696" cy="738200"/>
            <a:chOff x="6465587" y="1911797"/>
            <a:chExt cx="3247696" cy="7382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7E62BA-37F2-3343-2279-1A261C3DE9B4}"/>
                </a:ext>
              </a:extLst>
            </p:cNvPr>
            <p:cNvSpPr txBox="1"/>
            <p:nvPr/>
          </p:nvSpPr>
          <p:spPr>
            <a:xfrm>
              <a:off x="6465587" y="1911797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arr_util.h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E61C17-1481-5DB5-4329-FD6D8FBE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8287" y="2336779"/>
              <a:ext cx="2818964" cy="313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7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Motivation for multi-file programs</a:t>
            </a:r>
          </a:p>
          <a:p>
            <a:r>
              <a:rPr lang="en-US" altLang="zh-CN" dirty="0"/>
              <a:t>Recap of compilation process</a:t>
            </a:r>
          </a:p>
          <a:p>
            <a:r>
              <a:rPr lang="en-US" altLang="zh-CN" dirty="0"/>
              <a:t>Preprocessor</a:t>
            </a:r>
          </a:p>
          <a:p>
            <a:pPr lvl="1"/>
            <a:r>
              <a:rPr lang="en-US" altLang="zh-CN" dirty="0"/>
              <a:t>Preprocessing directives</a:t>
            </a:r>
          </a:p>
          <a:p>
            <a:pPr lvl="1"/>
            <a:r>
              <a:rPr lang="en-US" altLang="zh-CN" dirty="0"/>
              <a:t>Macro</a:t>
            </a:r>
          </a:p>
          <a:p>
            <a:r>
              <a:rPr lang="en-US" altLang="zh-CN" dirty="0"/>
              <a:t>Multi-file program</a:t>
            </a:r>
          </a:p>
          <a:p>
            <a:pPr lvl="1"/>
            <a:r>
              <a:rPr lang="en-US" altLang="zh-CN" dirty="0"/>
              <a:t>Naïve example</a:t>
            </a:r>
          </a:p>
          <a:p>
            <a:pPr lvl="1"/>
            <a:r>
              <a:rPr lang="en-US" altLang="zh-CN" dirty="0"/>
              <a:t>Using your own header file</a:t>
            </a:r>
          </a:p>
          <a:p>
            <a:pPr lvl="1"/>
            <a:r>
              <a:rPr lang="en-US" altLang="zh-CN" dirty="0"/>
              <a:t>Include guards</a:t>
            </a:r>
          </a:p>
          <a:p>
            <a:r>
              <a:rPr lang="en-US" altLang="zh-CN" dirty="0"/>
              <a:t>Manual linking object files </a:t>
            </a:r>
          </a:p>
          <a:p>
            <a:r>
              <a:rPr lang="en-US" altLang="zh-CN" dirty="0"/>
              <a:t>Makefile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43C8-CC0D-0E83-E650-BBCF3702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9"/>
            <a:ext cx="10515600" cy="1325563"/>
          </a:xfrm>
        </p:spPr>
        <p:txBody>
          <a:bodyPr/>
          <a:lstStyle/>
          <a:p>
            <a:r>
              <a:rPr lang="en-US" dirty="0"/>
              <a:t>Multi-file program – use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1B68-CB5D-2BA6-9038-F58AC900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38"/>
            <a:ext cx="10515600" cy="5017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file is usually used to store</a:t>
            </a:r>
          </a:p>
          <a:p>
            <a:pPr lvl="1"/>
            <a:r>
              <a:rPr lang="en-US" dirty="0"/>
              <a:t>Declaration of functions</a:t>
            </a:r>
          </a:p>
          <a:p>
            <a:pPr lvl="1"/>
            <a:r>
              <a:rPr lang="en-US" dirty="0"/>
              <a:t>Declaration of structured data types (struct, union)</a:t>
            </a:r>
          </a:p>
          <a:p>
            <a:pPr lvl="1"/>
            <a:r>
              <a:rPr lang="en-US" dirty="0"/>
              <a:t>Definition of some macros </a:t>
            </a:r>
          </a:p>
          <a:p>
            <a:endParaRPr lang="en-US" dirty="0"/>
          </a:p>
          <a:p>
            <a:r>
              <a:rPr lang="en-US" dirty="0"/>
              <a:t>We use header file to store declarations to be shared across several source files (e.g., </a:t>
            </a:r>
            <a:r>
              <a:rPr lang="en-US" dirty="0" err="1"/>
              <a:t>array_sum</a:t>
            </a:r>
            <a:r>
              <a:rPr lang="en-US" dirty="0"/>
              <a:t>() in both main.c and arr_util.c)</a:t>
            </a:r>
          </a:p>
          <a:p>
            <a:endParaRPr lang="en-US" dirty="0"/>
          </a:p>
          <a:p>
            <a:r>
              <a:rPr lang="en-US" dirty="0"/>
              <a:t>Two types of header file</a:t>
            </a:r>
          </a:p>
          <a:p>
            <a:pPr lvl="1"/>
            <a:r>
              <a:rPr lang="en-US" dirty="0"/>
              <a:t>The customized header file written by the programmer</a:t>
            </a:r>
          </a:p>
          <a:p>
            <a:pPr lvl="1"/>
            <a:r>
              <a:rPr lang="en-US" dirty="0"/>
              <a:t>The header files come with your compiler (e.g., standard libraries’ header files)</a:t>
            </a:r>
          </a:p>
        </p:txBody>
      </p:sp>
    </p:spTree>
    <p:extLst>
      <p:ext uri="{BB962C8B-B14F-4D97-AF65-F5344CB8AC3E}">
        <p14:creationId xmlns:p14="http://schemas.microsoft.com/office/powerpoint/2010/main" val="344803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4227"/>
            <a:ext cx="10819123" cy="4602736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r>
              <a:rPr lang="en-US" sz="2000" dirty="0"/>
              <a:t>The following screenshot is an incomplete view of the program (see full program on carmen: assets)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26FB14-4513-0595-6AE5-823D4E1BEAC0}"/>
              </a:ext>
            </a:extLst>
          </p:cNvPr>
          <p:cNvGrpSpPr/>
          <p:nvPr/>
        </p:nvGrpSpPr>
        <p:grpSpPr>
          <a:xfrm>
            <a:off x="971549" y="2786655"/>
            <a:ext cx="2591150" cy="3390308"/>
            <a:chOff x="971549" y="2786655"/>
            <a:chExt cx="2591150" cy="33903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02CE7E-C0A8-E8D7-5D13-6AB280459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3170566"/>
              <a:ext cx="2591149" cy="30063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FC28C-8651-BA3E-9F3D-2A9530720159}"/>
                </a:ext>
              </a:extLst>
            </p:cNvPr>
            <p:cNvSpPr txBox="1"/>
            <p:nvPr/>
          </p:nvSpPr>
          <p:spPr>
            <a:xfrm>
              <a:off x="971549" y="2786655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main.c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B335C-C929-AC17-16C7-D46A50D3B7CC}"/>
              </a:ext>
            </a:extLst>
          </p:cNvPr>
          <p:cNvGrpSpPr/>
          <p:nvPr/>
        </p:nvGrpSpPr>
        <p:grpSpPr>
          <a:xfrm>
            <a:off x="3849218" y="3111792"/>
            <a:ext cx="4206697" cy="1839302"/>
            <a:chOff x="3849218" y="3111792"/>
            <a:chExt cx="4206697" cy="183930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D87B858-169C-9D4A-1A84-E5E174D6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218" y="3395677"/>
              <a:ext cx="4206697" cy="155541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3E5E53-395C-1825-F815-66CF93A72AEA}"/>
                </a:ext>
              </a:extLst>
            </p:cNvPr>
            <p:cNvSpPr txBox="1"/>
            <p:nvPr/>
          </p:nvSpPr>
          <p:spPr>
            <a:xfrm>
              <a:off x="3850706" y="311179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987B4F-5CCB-3809-C18C-84F1740C9A2B}"/>
              </a:ext>
            </a:extLst>
          </p:cNvPr>
          <p:cNvGrpSpPr/>
          <p:nvPr/>
        </p:nvGrpSpPr>
        <p:grpSpPr>
          <a:xfrm>
            <a:off x="3850706" y="4877894"/>
            <a:ext cx="4342566" cy="1299069"/>
            <a:chOff x="3850706" y="4877894"/>
            <a:chExt cx="4342566" cy="12990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C5841A-695C-461E-7D73-3113E0E0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0707" y="5185671"/>
              <a:ext cx="4342565" cy="99129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45D571-CE84-0877-69F7-E45B29780207}"/>
                </a:ext>
              </a:extLst>
            </p:cNvPr>
            <p:cNvSpPr txBox="1"/>
            <p:nvPr/>
          </p:nvSpPr>
          <p:spPr>
            <a:xfrm>
              <a:off x="3850706" y="4877894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binary_search_tree.c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125B1A-F50A-FB62-3A08-CC84E2E8B772}"/>
              </a:ext>
            </a:extLst>
          </p:cNvPr>
          <p:cNvGrpSpPr/>
          <p:nvPr/>
        </p:nvGrpSpPr>
        <p:grpSpPr>
          <a:xfrm>
            <a:off x="8342782" y="2631776"/>
            <a:ext cx="2610705" cy="2545506"/>
            <a:chOff x="8342782" y="2631776"/>
            <a:chExt cx="2610705" cy="254550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7DE1B96-7DCE-F315-1795-77239BDA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617" y="3006601"/>
              <a:ext cx="2606870" cy="217068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9AD5C8-0A83-586E-70E2-26B6594710BD}"/>
                </a:ext>
              </a:extLst>
            </p:cNvPr>
            <p:cNvSpPr txBox="1"/>
            <p:nvPr/>
          </p:nvSpPr>
          <p:spPr>
            <a:xfrm>
              <a:off x="8342782" y="2631776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86CE4-E3CD-E5C9-699E-B8417DE556A2}"/>
              </a:ext>
            </a:extLst>
          </p:cNvPr>
          <p:cNvGrpSpPr/>
          <p:nvPr/>
        </p:nvGrpSpPr>
        <p:grpSpPr>
          <a:xfrm>
            <a:off x="8342782" y="5129882"/>
            <a:ext cx="2610705" cy="1047081"/>
            <a:chOff x="8342782" y="5129882"/>
            <a:chExt cx="2610705" cy="10470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DBA5D3-05C8-5784-DB53-8FA9C0998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5975" y="5443752"/>
              <a:ext cx="2607512" cy="73321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D0C9-3491-3F03-2F00-876F126ECD15}"/>
                </a:ext>
              </a:extLst>
            </p:cNvPr>
            <p:cNvSpPr txBox="1"/>
            <p:nvPr/>
          </p:nvSpPr>
          <p:spPr>
            <a:xfrm>
              <a:off x="8342782" y="512988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binary_search_tree.h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D19C1C5-1F84-EE8F-21DF-6361FC3447F5}"/>
              </a:ext>
            </a:extLst>
          </p:cNvPr>
          <p:cNvSpPr/>
          <p:nvPr/>
        </p:nvSpPr>
        <p:spPr>
          <a:xfrm>
            <a:off x="971549" y="3400618"/>
            <a:ext cx="2007593" cy="1913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7BF02CC-F99F-E784-81AF-ABB65690693B}"/>
              </a:ext>
            </a:extLst>
          </p:cNvPr>
          <p:cNvCxnSpPr>
            <a:cxnSpLocks/>
            <a:stCxn id="20" idx="1"/>
            <a:endCxn id="24" idx="0"/>
          </p:cNvCxnSpPr>
          <p:nvPr/>
        </p:nvCxnSpPr>
        <p:spPr>
          <a:xfrm rot="10800000" flipV="1">
            <a:off x="1975346" y="2785664"/>
            <a:ext cx="6367436" cy="614953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862328-C0BB-6732-22F7-A80A827EE09D}"/>
              </a:ext>
            </a:extLst>
          </p:cNvPr>
          <p:cNvSpPr/>
          <p:nvPr/>
        </p:nvSpPr>
        <p:spPr>
          <a:xfrm>
            <a:off x="8342782" y="5437659"/>
            <a:ext cx="1797352" cy="19688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B1F38FC-C751-70C8-B241-64E93713781D}"/>
              </a:ext>
            </a:extLst>
          </p:cNvPr>
          <p:cNvSpPr/>
          <p:nvPr/>
        </p:nvSpPr>
        <p:spPr>
          <a:xfrm>
            <a:off x="971547" y="3596103"/>
            <a:ext cx="2591149" cy="2258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9A0EFA0-E68F-28E8-3368-06F8567E380A}"/>
              </a:ext>
            </a:extLst>
          </p:cNvPr>
          <p:cNvCxnSpPr>
            <a:stCxn id="20" idx="1"/>
            <a:endCxn id="29" idx="3"/>
          </p:cNvCxnSpPr>
          <p:nvPr/>
        </p:nvCxnSpPr>
        <p:spPr>
          <a:xfrm rot="10800000" flipH="1" flipV="1">
            <a:off x="8342782" y="2785665"/>
            <a:ext cx="1797352" cy="2750436"/>
          </a:xfrm>
          <a:prstGeom prst="curvedConnector5">
            <a:avLst>
              <a:gd name="adj1" fmla="val -12719"/>
              <a:gd name="adj2" fmla="val 51008"/>
              <a:gd name="adj3" fmla="val 112719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027F863-B8CD-6E33-1806-A490E6594007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rot="10800000">
            <a:off x="3562696" y="3709041"/>
            <a:ext cx="4780086" cy="1574731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3B029-DC2C-BCC6-07B3-1062ABE0E955}"/>
              </a:ext>
            </a:extLst>
          </p:cNvPr>
          <p:cNvSpPr txBox="1"/>
          <p:nvPr/>
        </p:nvSpPr>
        <p:spPr>
          <a:xfrm>
            <a:off x="9023394" y="441494"/>
            <a:ext cx="25399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in binary_tree.h has been copied to main.c for 2 times!</a:t>
            </a:r>
          </a:p>
        </p:txBody>
      </p:sp>
    </p:spTree>
    <p:extLst>
      <p:ext uri="{BB962C8B-B14F-4D97-AF65-F5344CB8AC3E}">
        <p14:creationId xmlns:p14="http://schemas.microsoft.com/office/powerpoint/2010/main" val="22661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7CA5892-6862-BA69-2585-50D12604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47" y="4077680"/>
            <a:ext cx="2606871" cy="2738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"/>
            <a:ext cx="10515600" cy="1325563"/>
          </a:xfrm>
        </p:spPr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760"/>
            <a:ext cx="10515600" cy="5104204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EE0CFD-7536-C338-188D-021DC7864FC9}"/>
              </a:ext>
            </a:extLst>
          </p:cNvPr>
          <p:cNvGrpSpPr/>
          <p:nvPr/>
        </p:nvGrpSpPr>
        <p:grpSpPr>
          <a:xfrm>
            <a:off x="1092730" y="1743026"/>
            <a:ext cx="2164466" cy="1292319"/>
            <a:chOff x="1087902" y="1723833"/>
            <a:chExt cx="2164466" cy="12923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B33F99B-7374-C5E3-86D1-CD700F3B623F}"/>
                </a:ext>
              </a:extLst>
            </p:cNvPr>
            <p:cNvGrpSpPr/>
            <p:nvPr/>
          </p:nvGrpSpPr>
          <p:grpSpPr>
            <a:xfrm>
              <a:off x="1112915" y="1986312"/>
              <a:ext cx="2139453" cy="1029840"/>
              <a:chOff x="1016389" y="1833061"/>
              <a:chExt cx="2139453" cy="1029840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86375F4-48CC-42E9-3341-434F16B1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389" y="1833061"/>
                <a:ext cx="2139453" cy="861053"/>
              </a:xfrm>
              <a:prstGeom prst="rect">
                <a:avLst/>
              </a:prstGeom>
            </p:spPr>
          </p:pic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262D37A-BC85-D774-AD0A-3109305CB41B}"/>
                  </a:ext>
                </a:extLst>
              </p:cNvPr>
              <p:cNvCxnSpPr>
                <a:cxnSpLocks/>
                <a:stCxn id="51" idx="2"/>
                <a:endCxn id="87" idx="0"/>
              </p:cNvCxnSpPr>
              <p:nvPr/>
            </p:nvCxnSpPr>
            <p:spPr>
              <a:xfrm flipH="1">
                <a:off x="2083676" y="2694114"/>
                <a:ext cx="2440" cy="168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9E5CD68-E1AF-56C1-5E39-4262809D66EF}"/>
                </a:ext>
              </a:extLst>
            </p:cNvPr>
            <p:cNvSpPr txBox="1"/>
            <p:nvPr/>
          </p:nvSpPr>
          <p:spPr>
            <a:xfrm>
              <a:off x="1087902" y="1723833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main.c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E95321-8D33-40F3-9A5A-B0D320076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509" y="1749607"/>
            <a:ext cx="3117905" cy="69719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4AE5BAE-55CF-D79C-9C7E-669F4440A7A1}"/>
              </a:ext>
            </a:extLst>
          </p:cNvPr>
          <p:cNvGrpSpPr/>
          <p:nvPr/>
        </p:nvGrpSpPr>
        <p:grpSpPr>
          <a:xfrm>
            <a:off x="8428339" y="2646432"/>
            <a:ext cx="2685075" cy="2931616"/>
            <a:chOff x="8121446" y="3245925"/>
            <a:chExt cx="2685075" cy="29316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2ED6A25-F99F-796C-C5E4-DE8AA5F3053D}"/>
                </a:ext>
              </a:extLst>
            </p:cNvPr>
            <p:cNvGrpSpPr/>
            <p:nvPr/>
          </p:nvGrpSpPr>
          <p:grpSpPr>
            <a:xfrm>
              <a:off x="8160228" y="3245925"/>
              <a:ext cx="2610705" cy="1047081"/>
              <a:chOff x="8342782" y="5129882"/>
              <a:chExt cx="2610705" cy="10470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25E6CA-56F2-A4F4-4AB5-072A260F9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5975" y="5443752"/>
                <a:ext cx="2607512" cy="73321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B51EA-484F-8EF2-85C8-E46A8C9B3028}"/>
                  </a:ext>
                </a:extLst>
              </p:cNvPr>
              <p:cNvSpPr txBox="1"/>
              <p:nvPr/>
            </p:nvSpPr>
            <p:spPr>
              <a:xfrm>
                <a:off x="8342782" y="5129882"/>
                <a:ext cx="2139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B050"/>
                    </a:solidFill>
                  </a:rPr>
                  <a:t>binary_search_tree.h</a:t>
                </a:r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71DA2D0-7781-E43E-D934-080F609ED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0228" y="4888165"/>
              <a:ext cx="2607512" cy="1289376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8E4BB25-CBDC-23D7-C341-DEC09B0B231D}"/>
                </a:ext>
              </a:extLst>
            </p:cNvPr>
            <p:cNvSpPr/>
            <p:nvPr/>
          </p:nvSpPr>
          <p:spPr>
            <a:xfrm>
              <a:off x="8121446" y="5253028"/>
              <a:ext cx="2685075" cy="79700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7F6ACABE-EA07-AC5B-4A3D-8C824D1D071A}"/>
                </a:ext>
              </a:extLst>
            </p:cNvPr>
            <p:cNvCxnSpPr>
              <a:cxnSpLocks/>
              <a:stCxn id="27" idx="1"/>
              <a:endCxn id="44" idx="1"/>
            </p:cNvCxnSpPr>
            <p:nvPr/>
          </p:nvCxnSpPr>
          <p:spPr>
            <a:xfrm rot="10800000" flipV="1">
              <a:off x="8121447" y="3926400"/>
              <a:ext cx="41975" cy="1725129"/>
            </a:xfrm>
            <a:prstGeom prst="curvedConnector3">
              <a:avLst>
                <a:gd name="adj1" fmla="val 64461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A1E3DC-F1DC-5AE9-9942-77A335CCE01B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5862983" y="3920288"/>
            <a:ext cx="0" cy="1573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F6560C-E4FA-2BF4-5D1E-D8890B9B8A12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9770877" y="3693513"/>
            <a:ext cx="3193" cy="595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24E0F6-D9B8-7BF1-4C5F-BF8BC4964607}"/>
              </a:ext>
            </a:extLst>
          </p:cNvPr>
          <p:cNvGrpSpPr/>
          <p:nvPr/>
        </p:nvGrpSpPr>
        <p:grpSpPr>
          <a:xfrm>
            <a:off x="4459618" y="1477732"/>
            <a:ext cx="2778080" cy="5115741"/>
            <a:chOff x="1250500" y="2093978"/>
            <a:chExt cx="2778080" cy="5115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B489E-BF77-BB46-A6DC-7F43DFE49EB9}"/>
                </a:ext>
              </a:extLst>
            </p:cNvPr>
            <p:cNvSpPr txBox="1"/>
            <p:nvPr/>
          </p:nvSpPr>
          <p:spPr>
            <a:xfrm>
              <a:off x="1343504" y="2093978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D687D63B-A36C-B55D-AD59-985A5CB87D57}"/>
                </a:ext>
              </a:extLst>
            </p:cNvPr>
            <p:cNvCxnSpPr>
              <a:cxnSpLocks/>
              <a:stCxn id="71" idx="3"/>
              <a:endCxn id="42" idx="3"/>
            </p:cNvCxnSpPr>
            <p:nvPr/>
          </p:nvCxnSpPr>
          <p:spPr>
            <a:xfrm>
              <a:off x="3957300" y="3451194"/>
              <a:ext cx="71280" cy="2673185"/>
            </a:xfrm>
            <a:prstGeom prst="curvedConnector3">
              <a:avLst>
                <a:gd name="adj1" fmla="val 4207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D17551-41E9-4FA9-3CDB-3EBDD7191DE9}"/>
                </a:ext>
              </a:extLst>
            </p:cNvPr>
            <p:cNvSpPr/>
            <p:nvPr/>
          </p:nvSpPr>
          <p:spPr>
            <a:xfrm>
              <a:off x="1250500" y="5039038"/>
              <a:ext cx="2778080" cy="21706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82E32D3-6ADB-472D-131A-C5FEDF0B3B53}"/>
              </a:ext>
            </a:extLst>
          </p:cNvPr>
          <p:cNvSpPr txBox="1"/>
          <p:nvPr/>
        </p:nvSpPr>
        <p:spPr>
          <a:xfrm>
            <a:off x="8449327" y="3966029"/>
            <a:ext cx="213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binary_search_tree.h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500872C-DDEF-E137-AE7D-58E1FE009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9548" y="1749607"/>
            <a:ext cx="2606870" cy="217068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83973F7-8BEE-3A5C-0D42-E01A5ACEA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730" y="3035345"/>
            <a:ext cx="2184600" cy="34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"/>
            <a:ext cx="10515600" cy="1325563"/>
          </a:xfrm>
        </p:spPr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760"/>
            <a:ext cx="10515600" cy="5104204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F05CB-D026-17F6-5FD3-5A36C47A6E47}"/>
              </a:ext>
            </a:extLst>
          </p:cNvPr>
          <p:cNvGrpSpPr/>
          <p:nvPr/>
        </p:nvGrpSpPr>
        <p:grpSpPr>
          <a:xfrm>
            <a:off x="146954" y="1826788"/>
            <a:ext cx="2184600" cy="4696417"/>
            <a:chOff x="1092730" y="1743026"/>
            <a:chExt cx="2184600" cy="46964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EE0CFD-7536-C338-188D-021DC7864FC9}"/>
                </a:ext>
              </a:extLst>
            </p:cNvPr>
            <p:cNvGrpSpPr/>
            <p:nvPr/>
          </p:nvGrpSpPr>
          <p:grpSpPr>
            <a:xfrm>
              <a:off x="1092730" y="1743026"/>
              <a:ext cx="2164466" cy="1292319"/>
              <a:chOff x="1087902" y="1723833"/>
              <a:chExt cx="2164466" cy="129231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33F99B-7374-C5E3-86D1-CD700F3B623F}"/>
                  </a:ext>
                </a:extLst>
              </p:cNvPr>
              <p:cNvGrpSpPr/>
              <p:nvPr/>
            </p:nvGrpSpPr>
            <p:grpSpPr>
              <a:xfrm>
                <a:off x="1112915" y="1986312"/>
                <a:ext cx="2139453" cy="1029840"/>
                <a:chOff x="1016389" y="1833061"/>
                <a:chExt cx="2139453" cy="102984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86375F4-48CC-42E9-3341-434F16B1D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6389" y="1833061"/>
                  <a:ext cx="2139453" cy="861053"/>
                </a:xfrm>
                <a:prstGeom prst="rect">
                  <a:avLst/>
                </a:prstGeom>
              </p:spPr>
            </p:pic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262D37A-BC85-D774-AD0A-3109305CB41B}"/>
                    </a:ext>
                  </a:extLst>
                </p:cNvPr>
                <p:cNvCxnSpPr>
                  <a:cxnSpLocks/>
                  <a:stCxn id="51" idx="2"/>
                  <a:endCxn id="87" idx="0"/>
                </p:cNvCxnSpPr>
                <p:nvPr/>
              </p:nvCxnSpPr>
              <p:spPr>
                <a:xfrm flipH="1">
                  <a:off x="2083676" y="2694114"/>
                  <a:ext cx="2440" cy="16878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E5CD68-E1AF-56C1-5E39-4262809D66EF}"/>
                  </a:ext>
                </a:extLst>
              </p:cNvPr>
              <p:cNvSpPr txBox="1"/>
              <p:nvPr/>
            </p:nvSpPr>
            <p:spPr>
              <a:xfrm>
                <a:off x="1087902" y="1723833"/>
                <a:ext cx="2139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main.c</a:t>
                </a: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83973F7-8BEE-3A5C-0D42-E01A5ACE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730" y="3035345"/>
              <a:ext cx="2184600" cy="340409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B72030-B2E6-64AC-F41F-A71BC8D8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855" y="2398323"/>
            <a:ext cx="2371550" cy="369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D1D7C-ABC3-D6A4-3ADC-FF3599D33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806" y="1507147"/>
            <a:ext cx="2129156" cy="5264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48138-24E9-F9B8-3229-F250A2DBC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486" y="1507147"/>
            <a:ext cx="2164382" cy="5264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30C15-449E-A8D7-8313-AD03E7FB2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7141" y="2671857"/>
            <a:ext cx="2222239" cy="272018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A5FE4A-9B12-952D-601B-EC729B4A775A}"/>
              </a:ext>
            </a:extLst>
          </p:cNvPr>
          <p:cNvCxnSpPr>
            <a:stCxn id="87" idx="3"/>
            <a:endCxn id="7" idx="1"/>
          </p:cNvCxnSpPr>
          <p:nvPr/>
        </p:nvCxnSpPr>
        <p:spPr>
          <a:xfrm flipV="1">
            <a:off x="2331554" y="4247697"/>
            <a:ext cx="201301" cy="573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903CF-2164-C76D-B4D2-E5AD9397A7E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904405" y="4139239"/>
            <a:ext cx="177401" cy="108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B6ABBE-A99F-95EE-DAF9-BD5F105EAAC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210962" y="4139239"/>
            <a:ext cx="221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663F91-601C-E68D-8BF9-F2C7EDEFBF3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596868" y="4031950"/>
            <a:ext cx="180273" cy="1072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C2A860-15A9-6D55-A465-A8F0B847F9C8}"/>
              </a:ext>
            </a:extLst>
          </p:cNvPr>
          <p:cNvSpPr/>
          <p:nvPr/>
        </p:nvSpPr>
        <p:spPr>
          <a:xfrm>
            <a:off x="2532855" y="5257800"/>
            <a:ext cx="1613118" cy="13424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E1A80-D21C-EC6E-1B63-3BF1868F008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4145973" y="5145305"/>
            <a:ext cx="886932" cy="179616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76C3641-F69F-6C6A-88DD-4DE09905F83A}"/>
              </a:ext>
            </a:extLst>
          </p:cNvPr>
          <p:cNvSpPr/>
          <p:nvPr/>
        </p:nvSpPr>
        <p:spPr>
          <a:xfrm>
            <a:off x="5032905" y="4076846"/>
            <a:ext cx="2213283" cy="213691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A8F24D-70C0-5AE8-1C96-CC1223F26425}"/>
              </a:ext>
            </a:extLst>
          </p:cNvPr>
          <p:cNvSpPr/>
          <p:nvPr/>
        </p:nvSpPr>
        <p:spPr>
          <a:xfrm>
            <a:off x="7432486" y="1812094"/>
            <a:ext cx="1613118" cy="13424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846636D-D98D-4317-687F-29C5D0C3CDBF}"/>
              </a:ext>
            </a:extLst>
          </p:cNvPr>
          <p:cNvSpPr/>
          <p:nvPr/>
        </p:nvSpPr>
        <p:spPr>
          <a:xfrm>
            <a:off x="7388363" y="4068040"/>
            <a:ext cx="2213283" cy="213691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942652-0897-4A88-F2CC-6B5AB77D7E4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239045" y="1946336"/>
            <a:ext cx="255960" cy="2121704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21A-7B5F-90D2-073C-94031F41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592E-2FB2-B996-DE12-5AD351E3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header file, the macro name should contain the name of the file and some additional text to avoid conflicts with other header files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rgbClr val="FF0000"/>
                </a:solidFill>
              </a:rPr>
              <a:t>myArithmatics.h</a:t>
            </a:r>
            <a:r>
              <a:rPr lang="en-US" dirty="0"/>
              <a:t>:   #define </a:t>
            </a:r>
            <a:r>
              <a:rPr lang="en-US" dirty="0">
                <a:solidFill>
                  <a:srgbClr val="FF0000"/>
                </a:solidFill>
              </a:rPr>
              <a:t>MYARITHMATICS</a:t>
            </a:r>
            <a:r>
              <a:rPr lang="en-US" dirty="0"/>
              <a:t>_TOTAL_COUNT 15</a:t>
            </a:r>
          </a:p>
          <a:p>
            <a:r>
              <a:rPr lang="en-US" dirty="0"/>
              <a:t>In a user header file, macro name SHOULD NOT begin with ‘_’</a:t>
            </a:r>
          </a:p>
          <a:p>
            <a:pPr lvl="1"/>
            <a:r>
              <a:rPr lang="en-US" dirty="0"/>
              <a:t>Reserved names for macros in headers of standard libraries</a:t>
            </a:r>
          </a:p>
          <a:p>
            <a:pPr lvl="1"/>
            <a:r>
              <a:rPr lang="en-US" dirty="0"/>
              <a:t>External identifiers (global functions and variables) -&gt; see preprocessed source code for these variable declarations </a:t>
            </a:r>
          </a:p>
          <a:p>
            <a:r>
              <a:rPr lang="en-US" dirty="0"/>
              <a:t>More details about reserved names</a:t>
            </a:r>
          </a:p>
          <a:p>
            <a:pPr marL="571500" lvl="1" indent="0">
              <a:buNone/>
            </a:pPr>
            <a:r>
              <a:rPr lang="en-US" dirty="0">
                <a:hlinkClick r:id="rId3"/>
              </a:rPr>
              <a:t>https://www.gnu.org/software/libc/manual/html_node/Reserved-Names.html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94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852-D0C7-CD3C-4EB9-BA86D0D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- #pragma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9247-B9E4-F5A8-17B6-3BC3968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implement compiler specific features (make your own compiler with some specific functionality)</a:t>
            </a:r>
          </a:p>
          <a:p>
            <a:r>
              <a:rPr lang="en-US" sz="2400" dirty="0"/>
              <a:t>Most common is </a:t>
            </a:r>
            <a:r>
              <a:rPr lang="en-US" sz="2400" dirty="0">
                <a:solidFill>
                  <a:srgbClr val="00B050"/>
                </a:solidFill>
              </a:rPr>
              <a:t>#pragma once</a:t>
            </a:r>
            <a:r>
              <a:rPr lang="en-US" sz="2400" dirty="0"/>
              <a:t>, it’s an easy way of implementing include guard. This is a non-standard widely supported preprocessor directive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#pragma once </a:t>
            </a:r>
            <a:r>
              <a:rPr lang="en-US" sz="2400" dirty="0"/>
              <a:t>causes the current header file to be included only once in the associated translation unit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15DF2-FF2B-2D57-2CF8-F736B3B03C71}"/>
              </a:ext>
            </a:extLst>
          </p:cNvPr>
          <p:cNvGrpSpPr/>
          <p:nvPr/>
        </p:nvGrpSpPr>
        <p:grpSpPr>
          <a:xfrm>
            <a:off x="2152857" y="4547702"/>
            <a:ext cx="2611500" cy="1342136"/>
            <a:chOff x="1223130" y="4598786"/>
            <a:chExt cx="2611500" cy="13421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22A3DF-DF33-E62F-A593-BA8D0B5D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130" y="4906563"/>
              <a:ext cx="2611500" cy="1034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C686-FE16-DE43-33F5-60B645AA711F}"/>
                </a:ext>
              </a:extLst>
            </p:cNvPr>
            <p:cNvSpPr txBox="1"/>
            <p:nvPr/>
          </p:nvSpPr>
          <p:spPr>
            <a:xfrm>
              <a:off x="1223130" y="4598786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DFBC9-2EC0-2C23-E446-52B68EA3AC2C}"/>
              </a:ext>
            </a:extLst>
          </p:cNvPr>
          <p:cNvGrpSpPr/>
          <p:nvPr/>
        </p:nvGrpSpPr>
        <p:grpSpPr>
          <a:xfrm>
            <a:off x="8114628" y="4115426"/>
            <a:ext cx="2790341" cy="1774412"/>
            <a:chOff x="6164473" y="4547702"/>
            <a:chExt cx="2790341" cy="17744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BDFC86-1291-294F-C76F-F5392715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3902" y="4855479"/>
              <a:ext cx="2770912" cy="14666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58D05-FD40-A813-4470-22C7656088C7}"/>
                </a:ext>
              </a:extLst>
            </p:cNvPr>
            <p:cNvSpPr txBox="1"/>
            <p:nvPr/>
          </p:nvSpPr>
          <p:spPr>
            <a:xfrm>
              <a:off x="6164473" y="454770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9A6379-2FA7-0E2B-23FD-E77FD6E62D0C}"/>
              </a:ext>
            </a:extLst>
          </p:cNvPr>
          <p:cNvGrpSpPr/>
          <p:nvPr/>
        </p:nvGrpSpPr>
        <p:grpSpPr>
          <a:xfrm>
            <a:off x="5110059" y="4146661"/>
            <a:ext cx="2745707" cy="1947515"/>
            <a:chOff x="4570020" y="5100241"/>
            <a:chExt cx="2689581" cy="19077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1CF16D-0774-A9DE-ECC9-19F78D07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020" y="5408019"/>
              <a:ext cx="2689581" cy="15999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77CEB-3FA9-1740-B54E-D965FA5569F6}"/>
                </a:ext>
              </a:extLst>
            </p:cNvPr>
            <p:cNvSpPr txBox="1"/>
            <p:nvPr/>
          </p:nvSpPr>
          <p:spPr>
            <a:xfrm>
              <a:off x="4570020" y="5100241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sp>
        <p:nvSpPr>
          <p:cNvPr id="16" name="L-Shape 15">
            <a:extLst>
              <a:ext uri="{FF2B5EF4-FFF2-40B4-BE49-F238E27FC236}">
                <a16:creationId xmlns:a16="http://schemas.microsoft.com/office/drawing/2014/main" id="{068F169F-74F2-5666-FE56-1D6A6E4BD650}"/>
              </a:ext>
            </a:extLst>
          </p:cNvPr>
          <p:cNvSpPr/>
          <p:nvPr/>
        </p:nvSpPr>
        <p:spPr>
          <a:xfrm rot="19513463">
            <a:off x="6143206" y="6202198"/>
            <a:ext cx="679414" cy="219404"/>
          </a:xfrm>
          <a:prstGeom prst="corner">
            <a:avLst>
              <a:gd name="adj1" fmla="val 29229"/>
              <a:gd name="adj2" fmla="val 3151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A98D6B65-6219-E461-97B6-A1495E35084A}"/>
              </a:ext>
            </a:extLst>
          </p:cNvPr>
          <p:cNvSpPr/>
          <p:nvPr/>
        </p:nvSpPr>
        <p:spPr>
          <a:xfrm rot="19513463">
            <a:off x="9186248" y="6202196"/>
            <a:ext cx="679414" cy="219404"/>
          </a:xfrm>
          <a:prstGeom prst="corner">
            <a:avLst>
              <a:gd name="adj1" fmla="val 29229"/>
              <a:gd name="adj2" fmla="val 3151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897CF1E5-026B-AC14-112D-397283A37F59}"/>
              </a:ext>
            </a:extLst>
          </p:cNvPr>
          <p:cNvSpPr/>
          <p:nvPr/>
        </p:nvSpPr>
        <p:spPr>
          <a:xfrm rot="18878794">
            <a:off x="3034378" y="6081215"/>
            <a:ext cx="655120" cy="638669"/>
          </a:xfrm>
          <a:prstGeom prst="plus">
            <a:avLst>
              <a:gd name="adj" fmla="val 44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F48-494A-1911-26F3-921DCE4E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5"/>
            <a:ext cx="10515600" cy="1325563"/>
          </a:xfrm>
        </p:spPr>
        <p:txBody>
          <a:bodyPr/>
          <a:lstStyle/>
          <a:p>
            <a:r>
              <a:rPr lang="en-US" dirty="0"/>
              <a:t>Manually linking 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A4F8-4047-7BCF-EF58-38AA74EE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553"/>
            <a:ext cx="10515600" cy="49254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 our previous example we have the following files in our project</a:t>
            </a:r>
          </a:p>
          <a:p>
            <a:pPr lvl="1"/>
            <a:r>
              <a:rPr lang="en-US" sz="1800" dirty="0"/>
              <a:t>main.c</a:t>
            </a:r>
          </a:p>
          <a:p>
            <a:pPr lvl="1"/>
            <a:r>
              <a:rPr lang="en-US" sz="1800" dirty="0"/>
              <a:t>binary_tree.c</a:t>
            </a:r>
          </a:p>
          <a:p>
            <a:pPr lvl="1"/>
            <a:r>
              <a:rPr lang="en-US" sz="1800" dirty="0"/>
              <a:t>binary_search_tree.c</a:t>
            </a:r>
          </a:p>
          <a:p>
            <a:pPr lvl="1"/>
            <a:r>
              <a:rPr lang="en-US" sz="1800" dirty="0"/>
              <a:t>binary_tree.h</a:t>
            </a:r>
          </a:p>
          <a:p>
            <a:pPr lvl="1"/>
            <a:r>
              <a:rPr lang="en-US" sz="1800" dirty="0"/>
              <a:t>binary_search_tree.h</a:t>
            </a:r>
          </a:p>
          <a:p>
            <a:r>
              <a:rPr lang="en-US" sz="2000" dirty="0"/>
              <a:t>We can compile all the .c source files at once:</a:t>
            </a:r>
          </a:p>
          <a:p>
            <a:endParaRPr lang="en-US" sz="2000" dirty="0"/>
          </a:p>
          <a:p>
            <a:r>
              <a:rPr lang="en-US" sz="2000" dirty="0"/>
              <a:t>We can also compile the .c source file one by one with </a:t>
            </a:r>
            <a:r>
              <a:rPr lang="en-US" sz="2000" b="1" dirty="0">
                <a:solidFill>
                  <a:srgbClr val="FF0000"/>
                </a:solidFill>
              </a:rPr>
              <a:t>–c</a:t>
            </a:r>
            <a:r>
              <a:rPr lang="en-US" sz="2000" dirty="0"/>
              <a:t> option flag: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link the associated .o object files in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1CB9E-6168-C61D-AE9D-58E103ED3F4A}"/>
              </a:ext>
            </a:extLst>
          </p:cNvPr>
          <p:cNvSpPr txBox="1"/>
          <p:nvPr/>
        </p:nvSpPr>
        <p:spPr>
          <a:xfrm>
            <a:off x="2272375" y="3398473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gcc  –Wall  main.c  binary_tree.c  binary_search_tree.c  –o  prog  –std=c99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AB0C-05FC-84D0-7A91-DA8F8C10EDE4}"/>
              </a:ext>
            </a:extLst>
          </p:cNvPr>
          <p:cNvSpPr txBox="1"/>
          <p:nvPr/>
        </p:nvSpPr>
        <p:spPr>
          <a:xfrm>
            <a:off x="2272375" y="4132171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gcc  –Wall  -c main.c  –o  main.o  –std=c99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57F4-1098-82E5-9AFC-22ECCAE6C4D1}"/>
              </a:ext>
            </a:extLst>
          </p:cNvPr>
          <p:cNvSpPr txBox="1"/>
          <p:nvPr/>
        </p:nvSpPr>
        <p:spPr>
          <a:xfrm>
            <a:off x="2272375" y="4604031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gcc  –Wall -c binary_tree.c –o  binary_tree.o  –std=c99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AA61A-960C-7B31-5D51-D2EC04B693D8}"/>
              </a:ext>
            </a:extLst>
          </p:cNvPr>
          <p:cNvSpPr txBox="1"/>
          <p:nvPr/>
        </p:nvSpPr>
        <p:spPr>
          <a:xfrm>
            <a:off x="2272375" y="5073933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gcc  –Wall  -c binary_search_tree.c –o  binary_search_tree.o  –std=c99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D3A64-F06F-E3BA-E2BE-A845F1C62A32}"/>
              </a:ext>
            </a:extLst>
          </p:cNvPr>
          <p:cNvSpPr txBox="1"/>
          <p:nvPr/>
        </p:nvSpPr>
        <p:spPr>
          <a:xfrm>
            <a:off x="2272374" y="6050245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gcc  </a:t>
            </a:r>
            <a:r>
              <a:rPr lang="en-US" dirty="0">
                <a:highlight>
                  <a:srgbClr val="00FF00"/>
                </a:highlight>
              </a:rPr>
              <a:t>main.o</a:t>
            </a:r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binary_tree.o</a:t>
            </a:r>
            <a:r>
              <a:rPr lang="en-US" dirty="0"/>
              <a:t>  </a:t>
            </a:r>
            <a:r>
              <a:rPr lang="en-US" dirty="0">
                <a:highlight>
                  <a:srgbClr val="C0C0C0"/>
                </a:highlight>
              </a:rPr>
              <a:t>binary_search_tree.o</a:t>
            </a:r>
            <a:r>
              <a:rPr lang="en-US" dirty="0"/>
              <a:t>  –o  prog</a:t>
            </a:r>
          </a:p>
        </p:txBody>
      </p:sp>
    </p:spTree>
    <p:extLst>
      <p:ext uri="{BB962C8B-B14F-4D97-AF65-F5344CB8AC3E}">
        <p14:creationId xmlns:p14="http://schemas.microsoft.com/office/powerpoint/2010/main" val="350454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51DD-4CE5-FB7C-5D43-4B838D56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linking 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03B-046B-6F72-D78F-9B795DDB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compiling each .c file separately</a:t>
            </a:r>
          </a:p>
          <a:p>
            <a:pPr lvl="1"/>
            <a:r>
              <a:rPr lang="en-US" dirty="0"/>
              <a:t>Less compile time</a:t>
            </a:r>
          </a:p>
          <a:p>
            <a:pPr lvl="1"/>
            <a:r>
              <a:rPr lang="en-US" dirty="0"/>
              <a:t>Flexible for changes</a:t>
            </a:r>
          </a:p>
          <a:p>
            <a:r>
              <a:rPr lang="en-US" dirty="0"/>
              <a:t>We can update one .c file, e.g., binary_tree.c file</a:t>
            </a:r>
          </a:p>
          <a:p>
            <a:r>
              <a:rPr lang="en-US" dirty="0"/>
              <a:t>Recompile this .c file separately </a:t>
            </a:r>
            <a:r>
              <a:rPr lang="en-US" dirty="0">
                <a:sym typeface="Wingdings" panose="05000000000000000000" pitchFamily="2" charset="2"/>
              </a:rPr>
              <a:t> binary_tree.o (updated)</a:t>
            </a:r>
            <a:endParaRPr lang="en-US" dirty="0"/>
          </a:p>
          <a:p>
            <a:r>
              <a:rPr lang="en-US" dirty="0"/>
              <a:t>Link binary_tree.o with other .c files object files </a:t>
            </a:r>
            <a:r>
              <a:rPr lang="en-US" dirty="0">
                <a:sym typeface="Wingdings" panose="05000000000000000000" pitchFamily="2" charset="2"/>
              </a:rPr>
              <a:t> executable (updated)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A1BE-D9FD-1D6F-A568-096CD6A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7959-6BA8-F3EE-85D8-C4DD6615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Writing all these commands by hand is time consuming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is difficult to keep track of which files have changed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Instead, we can use build tools to handle the work for 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Make</a:t>
            </a:r>
            <a:r>
              <a:rPr lang="en-US" dirty="0"/>
              <a:t> is the ubiquitous build tool on UNIX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files named </a:t>
            </a:r>
            <a:r>
              <a:rPr lang="en-US" b="1" dirty="0">
                <a:solidFill>
                  <a:srgbClr val="FF0000"/>
                </a:solidFill>
              </a:rPr>
              <a:t>Makefile</a:t>
            </a:r>
            <a:r>
              <a:rPr lang="en-US" dirty="0">
                <a:solidFill>
                  <a:schemeClr val="tx1"/>
                </a:solidFill>
              </a:rPr>
              <a:t> (it has to be this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7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recompile of the associated file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01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A7F3-0A47-20ED-B995-B8A2A6F7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 of separating source code into multiple files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9835-EEC5-C207-35B6-0267645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Organize your source code into different files</a:t>
            </a:r>
            <a:endParaRPr lang="en-US" sz="2400" dirty="0"/>
          </a:p>
          <a:p>
            <a:pPr lvl="1"/>
            <a:r>
              <a:rPr lang="en-US" dirty="0"/>
              <a:t>Easier to track and maintain (large program may have millions of lines of code)</a:t>
            </a:r>
          </a:p>
          <a:p>
            <a:pPr lvl="1"/>
            <a:r>
              <a:rPr lang="en-US" dirty="0"/>
              <a:t>You may organize code into different files based on their functionality</a:t>
            </a:r>
          </a:p>
          <a:p>
            <a:endParaRPr lang="en-US" dirty="0"/>
          </a:p>
          <a:p>
            <a:r>
              <a:rPr lang="en-US" dirty="0"/>
              <a:t>Build Time</a:t>
            </a:r>
          </a:p>
          <a:p>
            <a:pPr lvl="1"/>
            <a:r>
              <a:rPr lang="en-US" dirty="0"/>
              <a:t>No need to compile all code if you make a change in one source file</a:t>
            </a:r>
          </a:p>
          <a:p>
            <a:pPr lvl="1"/>
            <a:r>
              <a:rPr lang="en-US" dirty="0"/>
              <a:t>Only need to compile the changed source file, and link its updated object file with other object files to create the updated program</a:t>
            </a:r>
          </a:p>
          <a:p>
            <a:endParaRPr lang="en-US" dirty="0"/>
          </a:p>
          <a:p>
            <a:r>
              <a:rPr lang="en-US" dirty="0"/>
              <a:t>Reusability </a:t>
            </a:r>
          </a:p>
          <a:p>
            <a:pPr lvl="1"/>
            <a:r>
              <a:rPr lang="en-US" dirty="0"/>
              <a:t>Easier to reuse chunks of code in different projects (e.g., standard library)</a:t>
            </a:r>
          </a:p>
          <a:p>
            <a:pPr lvl="1"/>
            <a:r>
              <a:rPr lang="en-US" dirty="0"/>
              <a:t>For example, a separate file for a specific data structure (e.g., linked-list, tree, etc.)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1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recompile of the associated file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416;p39">
            <a:extLst>
              <a:ext uri="{FF2B5EF4-FFF2-40B4-BE49-F238E27FC236}">
                <a16:creationId xmlns:a16="http://schemas.microsoft.com/office/drawing/2014/main" id="{EEFA5A04-0BCF-DEC9-B087-541A07A88958}"/>
              </a:ext>
            </a:extLst>
          </p:cNvPr>
          <p:cNvSpPr txBox="1"/>
          <p:nvPr/>
        </p:nvSpPr>
        <p:spPr>
          <a:xfrm>
            <a:off x="4116156" y="5022608"/>
            <a:ext cx="13926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phony rule</a:t>
            </a:r>
            <a:endParaRPr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(doesn't build a file)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9;p38">
            <a:extLst>
              <a:ext uri="{FF2B5EF4-FFF2-40B4-BE49-F238E27FC236}">
                <a16:creationId xmlns:a16="http://schemas.microsoft.com/office/drawing/2014/main" id="{E82419CB-59C4-7FE1-DE3C-E63859B4FEC8}"/>
              </a:ext>
            </a:extLst>
          </p:cNvPr>
          <p:cNvSpPr/>
          <p:nvPr/>
        </p:nvSpPr>
        <p:spPr>
          <a:xfrm>
            <a:off x="5508839" y="5063987"/>
            <a:ext cx="383458" cy="88191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86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rebuild of the associated file</a:t>
            </a:r>
            <a:r>
              <a:rPr lang="en-US" sz="2000" dirty="0"/>
              <a:t> </a:t>
            </a:r>
          </a:p>
          <a:p>
            <a:r>
              <a:rPr lang="en-US" sz="2000" dirty="0"/>
              <a:t>Needs to use tabs for make command (tab != 4 spaces)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416;p39">
            <a:extLst>
              <a:ext uri="{FF2B5EF4-FFF2-40B4-BE49-F238E27FC236}">
                <a16:creationId xmlns:a16="http://schemas.microsoft.com/office/drawing/2014/main" id="{EEFA5A04-0BCF-DEC9-B087-541A07A88958}"/>
              </a:ext>
            </a:extLst>
          </p:cNvPr>
          <p:cNvSpPr txBox="1"/>
          <p:nvPr/>
        </p:nvSpPr>
        <p:spPr>
          <a:xfrm>
            <a:off x="4116156" y="5022608"/>
            <a:ext cx="13926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phony rule</a:t>
            </a:r>
            <a:endParaRPr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(doesn't build a file)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9;p38">
            <a:extLst>
              <a:ext uri="{FF2B5EF4-FFF2-40B4-BE49-F238E27FC236}">
                <a16:creationId xmlns:a16="http://schemas.microsoft.com/office/drawing/2014/main" id="{E82419CB-59C4-7FE1-DE3C-E63859B4FEC8}"/>
              </a:ext>
            </a:extLst>
          </p:cNvPr>
          <p:cNvSpPr/>
          <p:nvPr/>
        </p:nvSpPr>
        <p:spPr>
          <a:xfrm>
            <a:off x="5508839" y="5063987"/>
            <a:ext cx="383458" cy="88191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C25523-FA72-A747-2B0F-538F6016E3D6}"/>
              </a:ext>
            </a:extLst>
          </p:cNvPr>
          <p:cNvSpPr/>
          <p:nvPr/>
        </p:nvSpPr>
        <p:spPr>
          <a:xfrm>
            <a:off x="6304416" y="3253131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F0A009-47B3-1E63-96B0-0675701EE134}"/>
              </a:ext>
            </a:extLst>
          </p:cNvPr>
          <p:cNvSpPr/>
          <p:nvPr/>
        </p:nvSpPr>
        <p:spPr>
          <a:xfrm>
            <a:off x="6304416" y="3680692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1F33BF-0716-1376-0B8C-2E65C59B2EF5}"/>
              </a:ext>
            </a:extLst>
          </p:cNvPr>
          <p:cNvSpPr/>
          <p:nvPr/>
        </p:nvSpPr>
        <p:spPr>
          <a:xfrm>
            <a:off x="6304416" y="4171285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80318D-4881-8D1E-164C-E0BC5455250A}"/>
              </a:ext>
            </a:extLst>
          </p:cNvPr>
          <p:cNvSpPr/>
          <p:nvPr/>
        </p:nvSpPr>
        <p:spPr>
          <a:xfrm>
            <a:off x="6304416" y="4606238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F331A-AFC3-8274-0B98-0C9AF2201165}"/>
              </a:ext>
            </a:extLst>
          </p:cNvPr>
          <p:cNvSpPr/>
          <p:nvPr/>
        </p:nvSpPr>
        <p:spPr>
          <a:xfrm>
            <a:off x="6304416" y="5510241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22D24F-1647-8548-0A2D-EFB17A3D13E5}"/>
              </a:ext>
            </a:extLst>
          </p:cNvPr>
          <p:cNvSpPr/>
          <p:nvPr/>
        </p:nvSpPr>
        <p:spPr>
          <a:xfrm>
            <a:off x="6304416" y="5751543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23902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4D62-D937-94D9-BB7C-72837251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Makefile?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ADF-9735-629F-B16D-B3FA954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</a:rPr>
              <a:t>make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Build according to the first rule specified in Makefile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filename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Runs the rule named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dirty="0"/>
              <a:t>".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example,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binary_tree.o</a:t>
            </a:r>
            <a:r>
              <a:rPr lang="en-US" dirty="0"/>
              <a:t>" or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clean</a:t>
            </a:r>
            <a:r>
              <a:rPr lang="en-US" dirty="0"/>
              <a:t>"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 keeps track of which files have changed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Uses file modification time stamp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a file in the dependency list changed, it will trigger rebuild of the associated rule which may trigger cascading rebuild until all the related rules are rebuilt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Only the files that have changed will be rebuilt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Faster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9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82EB-7BAC-7CC1-C75E-9B4A249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– generic rules and input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B444-DBB8-B9F0-BFDA-A507E79F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64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You can also write generic rules that apply to the same file type:</a:t>
            </a:r>
          </a:p>
          <a:p>
            <a:pPr lvl="1"/>
            <a:r>
              <a:rPr lang="en-US" sz="1400" dirty="0"/>
              <a:t>CC and CFLAGS are like variables</a:t>
            </a:r>
          </a:p>
          <a:p>
            <a:r>
              <a:rPr lang="en-US" sz="1600" dirty="0"/>
              <a:t>?= is a conditional assignment</a:t>
            </a:r>
          </a:p>
          <a:p>
            <a:pPr lvl="1"/>
            <a:r>
              <a:rPr lang="en-US" sz="1400" dirty="0"/>
              <a:t>CC is assigned to gcc if its not defined by command line input argument</a:t>
            </a:r>
          </a:p>
          <a:p>
            <a:r>
              <a:rPr lang="en-US" sz="1600" dirty="0"/>
              <a:t>Use $(</a:t>
            </a:r>
            <a:r>
              <a:rPr lang="en-US" sz="1600" dirty="0" err="1"/>
              <a:t>var_name</a:t>
            </a:r>
            <a:r>
              <a:rPr lang="en-US" sz="1600" dirty="0"/>
              <a:t>) to place the associated variable in the Makefile</a:t>
            </a:r>
          </a:p>
          <a:p>
            <a:pPr lvl="1"/>
            <a:r>
              <a:rPr lang="en-US" sz="1400" dirty="0"/>
              <a:t>$(</a:t>
            </a:r>
            <a:r>
              <a:rPr lang="en-US" sz="1400" dirty="0" err="1"/>
              <a:t>var_name</a:t>
            </a:r>
            <a:r>
              <a:rPr lang="en-US" sz="1400" dirty="0"/>
              <a:t>) will be swapped to the actual value of </a:t>
            </a:r>
            <a:r>
              <a:rPr lang="en-US" sz="1400" dirty="0" err="1"/>
              <a:t>var_name</a:t>
            </a:r>
            <a:endParaRPr lang="en-US" sz="1400" dirty="0"/>
          </a:p>
          <a:p>
            <a:pPr lvl="1"/>
            <a:r>
              <a:rPr lang="en-US" sz="1400" dirty="0"/>
              <a:t>E.g., $(CC) will be swapped to gcc if no other input argument is assigned to CC</a:t>
            </a:r>
          </a:p>
          <a:p>
            <a:r>
              <a:rPr lang="en-US" sz="1600" dirty="0"/>
              <a:t>Passing command line input to make</a:t>
            </a:r>
          </a:p>
          <a:p>
            <a:pPr lvl="1"/>
            <a:r>
              <a:rPr lang="en-US" sz="1400" dirty="0"/>
              <a:t>make CC=clang (switch from gcc to clang compiler)</a:t>
            </a:r>
          </a:p>
          <a:p>
            <a:pPr lvl="1"/>
            <a:r>
              <a:rPr lang="en-US" sz="1400" dirty="0"/>
              <a:t>make CFLAG=</a:t>
            </a:r>
            <a:r>
              <a:rPr lang="en-US" sz="1400" b="1" dirty="0">
                <a:solidFill>
                  <a:srgbClr val="FF0000"/>
                </a:solidFill>
              </a:rPr>
              <a:t>“</a:t>
            </a:r>
            <a:r>
              <a:rPr lang="en-US" sz="1400" dirty="0"/>
              <a:t>-c –Wall</a:t>
            </a:r>
            <a:r>
              <a:rPr lang="en-US" sz="1400" b="1" dirty="0">
                <a:solidFill>
                  <a:srgbClr val="FF0000"/>
                </a:solidFill>
              </a:rPr>
              <a:t>”</a:t>
            </a:r>
            <a:r>
              <a:rPr lang="en-US" sz="1400" dirty="0"/>
              <a:t> (only use –c and -Wall)</a:t>
            </a:r>
          </a:p>
          <a:p>
            <a:pPr lvl="1"/>
            <a:r>
              <a:rPr lang="en-US" sz="1400" dirty="0"/>
              <a:t>No extra space between assignment “=” in command line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DAFE6-9399-0906-1D99-C00F4C65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266"/>
            <a:ext cx="5950311" cy="31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2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84-7B55-D18F-D638-4E9FFF6A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Recap: break down of building process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DFCB1-641E-225A-2DB9-9AF5C82AB871}"/>
              </a:ext>
            </a:extLst>
          </p:cNvPr>
          <p:cNvGrpSpPr/>
          <p:nvPr/>
        </p:nvGrpSpPr>
        <p:grpSpPr>
          <a:xfrm>
            <a:off x="6069106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7B2A04-601D-C896-1231-EABE54F83CE2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BF174-AFE5-4EA7-75F1-75538B0F0C0F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BF98CD-B09A-1DB3-2EE6-13BEB2E4C8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A7D7C-F7C2-B809-FA5E-774BA22A0456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B418F9-5BB7-DAE8-ABDE-FB1B3BB9B1C8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783ABE-1174-9FA0-8F17-621EF22A5672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831409-F269-9A04-471C-22A22770406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21E64B-C635-EC4B-40B9-ED9755ED24B2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BB2FDF-64B7-FD65-2DE4-966C1BD5ABB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F84C46-663D-D1B7-3D4F-9C045CA562DB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CEFC63-D38F-DD57-9BFB-9F0B401F7B58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0946D5-4A9E-1602-D589-380E21BD9932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2308E3-B909-A429-3F4D-1812DC985311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6F0B45-E4A4-FF34-70AF-6BD2DF320586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9B7531-4DB1-67EF-D798-BA0A983480CB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846D6B-ED6A-9F51-2050-FBF6A5191276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0BA5A-2A61-A2BE-7F30-CFECBB30C3FC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C2EAD6-4D48-D9A6-709D-2CB8E64FA91F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CBEEA594-B061-DF45-4FE3-57D425BC6A90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020CB-A31E-BECD-64E6-8C5601CB1375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22BA24-1C5E-BFD1-D770-19ED616B3CBC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E9F3A6-A90F-2B85-18E5-596BD4937CDC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68BD94F-6881-1F13-A6D0-4C3E9E437A37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E5ACC-30B1-9DE1-49CA-7E4CBEBB54D1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A537797-5E94-3258-D0B5-B52DB3991B7B}"/>
              </a:ext>
            </a:extLst>
          </p:cNvPr>
          <p:cNvSpPr txBox="1">
            <a:spLocks/>
          </p:cNvSpPr>
          <p:nvPr/>
        </p:nvSpPr>
        <p:spPr>
          <a:xfrm>
            <a:off x="834844" y="4445306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Assembling</a:t>
            </a:r>
          </a:p>
          <a:p>
            <a:pPr lvl="1"/>
            <a:r>
              <a:rPr lang="en-US" sz="1100" dirty="0"/>
              <a:t>Converts to object file (the machine code / binary)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–c </a:t>
            </a:r>
            <a:r>
              <a:rPr lang="en-US" sz="1200" dirty="0" err="1">
                <a:highlight>
                  <a:srgbClr val="C0C0C0"/>
                </a:highlight>
              </a:rPr>
              <a:t>hello_exp.s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E79280A-7D57-68AC-E364-4047BBDAA482}"/>
              </a:ext>
            </a:extLst>
          </p:cNvPr>
          <p:cNvSpPr txBox="1">
            <a:spLocks/>
          </p:cNvSpPr>
          <p:nvPr/>
        </p:nvSpPr>
        <p:spPr>
          <a:xfrm>
            <a:off x="838200" y="3067570"/>
            <a:ext cx="2321859" cy="150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Compiling</a:t>
            </a:r>
          </a:p>
          <a:p>
            <a:pPr lvl="1"/>
            <a:r>
              <a:rPr lang="en-US" sz="1100" dirty="0"/>
              <a:t>Semantic analysis</a:t>
            </a:r>
          </a:p>
          <a:p>
            <a:pPr lvl="1"/>
            <a:r>
              <a:rPr lang="en-US" sz="1100" dirty="0"/>
              <a:t>Check errors</a:t>
            </a:r>
          </a:p>
          <a:p>
            <a:pPr lvl="1"/>
            <a:r>
              <a:rPr lang="en-US" sz="1100" dirty="0"/>
              <a:t>Optimization (e.g., remove dead code)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–S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FBCB15-5105-1A02-D856-A08CC13066A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2391719" cy="127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Preprocessing</a:t>
            </a:r>
          </a:p>
          <a:p>
            <a:pPr lvl="1"/>
            <a:r>
              <a:rPr lang="en-US" sz="1100" dirty="0"/>
              <a:t>copy header file’s code</a:t>
            </a:r>
          </a:p>
          <a:p>
            <a:pPr lvl="1"/>
            <a:r>
              <a:rPr lang="en-US" sz="1100" dirty="0"/>
              <a:t>expand inline macros</a:t>
            </a:r>
          </a:p>
          <a:p>
            <a:pPr lvl="1"/>
            <a:r>
              <a:rPr lang="en-US" sz="1100" dirty="0"/>
              <a:t>delete all comments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–E </a:t>
            </a:r>
            <a:r>
              <a:rPr lang="en-US" sz="1200" dirty="0" err="1">
                <a:highlight>
                  <a:srgbClr val="C0C0C0"/>
                </a:highlight>
              </a:rPr>
              <a:t>hello.c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6C3-601A-B46B-3D7F-D8CC4493A329}"/>
              </a:ext>
            </a:extLst>
          </p:cNvPr>
          <p:cNvSpPr txBox="1">
            <a:spLocks/>
          </p:cNvSpPr>
          <p:nvPr/>
        </p:nvSpPr>
        <p:spPr>
          <a:xfrm>
            <a:off x="834844" y="5484907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Linking</a:t>
            </a:r>
          </a:p>
          <a:p>
            <a:pPr lvl="1"/>
            <a:r>
              <a:rPr lang="en-US" sz="1100" dirty="0"/>
              <a:t>Link to other object files</a:t>
            </a:r>
          </a:p>
          <a:p>
            <a:pPr lvl="1"/>
            <a:r>
              <a:rPr lang="en-US" sz="1100" dirty="0"/>
              <a:t>Link libraries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</a:t>
            </a:r>
            <a:r>
              <a:rPr lang="en-US" sz="1200" dirty="0" err="1">
                <a:highlight>
                  <a:srgbClr val="C0C0C0"/>
                </a:highlight>
              </a:rPr>
              <a:t>hello_exp.o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myprogram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2983A54-4388-66B5-1875-36ABF1E2E0F1}"/>
              </a:ext>
            </a:extLst>
          </p:cNvPr>
          <p:cNvSpPr/>
          <p:nvPr/>
        </p:nvSpPr>
        <p:spPr>
          <a:xfrm>
            <a:off x="3160059" y="1882588"/>
            <a:ext cx="242047" cy="1084670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13C353-C3D3-6D41-24D5-97563A3C3486}"/>
              </a:ext>
            </a:extLst>
          </p:cNvPr>
          <p:cNvSpPr txBox="1"/>
          <p:nvPr/>
        </p:nvSpPr>
        <p:spPr>
          <a:xfrm>
            <a:off x="3501034" y="2270795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hello_exp.c</a:t>
            </a:r>
            <a:r>
              <a:rPr lang="en-US" sz="1400" dirty="0"/>
              <a:t> (expanded code)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539329C-1F9E-6196-A02D-F16796E654AE}"/>
              </a:ext>
            </a:extLst>
          </p:cNvPr>
          <p:cNvSpPr/>
          <p:nvPr/>
        </p:nvSpPr>
        <p:spPr>
          <a:xfrm>
            <a:off x="3154280" y="3095428"/>
            <a:ext cx="242047" cy="1249563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AC514-05EB-B93B-D56F-E7F68985A438}"/>
              </a:ext>
            </a:extLst>
          </p:cNvPr>
          <p:cNvSpPr txBox="1"/>
          <p:nvPr/>
        </p:nvSpPr>
        <p:spPr>
          <a:xfrm>
            <a:off x="3501034" y="3566322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hello_exp.s</a:t>
            </a:r>
            <a:r>
              <a:rPr lang="en-US" sz="1400" dirty="0"/>
              <a:t> (assembly code)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55BBDFD-E2C4-214D-598E-8237371DEB44}"/>
              </a:ext>
            </a:extLst>
          </p:cNvPr>
          <p:cNvSpPr/>
          <p:nvPr/>
        </p:nvSpPr>
        <p:spPr>
          <a:xfrm>
            <a:off x="3146341" y="4481692"/>
            <a:ext cx="242047" cy="801404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E61DB-FFED-57EE-D36D-996BF6E7BA01}"/>
              </a:ext>
            </a:extLst>
          </p:cNvPr>
          <p:cNvSpPr txBox="1"/>
          <p:nvPr/>
        </p:nvSpPr>
        <p:spPr>
          <a:xfrm>
            <a:off x="3501034" y="4769272"/>
            <a:ext cx="244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hello_exp.o</a:t>
            </a:r>
            <a:r>
              <a:rPr lang="en-US" sz="1400" dirty="0"/>
              <a:t> (object code)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4272A74-C3CC-2545-8ABF-349599D3BA99}"/>
              </a:ext>
            </a:extLst>
          </p:cNvPr>
          <p:cNvSpPr/>
          <p:nvPr/>
        </p:nvSpPr>
        <p:spPr>
          <a:xfrm>
            <a:off x="3157518" y="5498995"/>
            <a:ext cx="242047" cy="905787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83FB7A-E403-B930-9F8D-6739BF442A10}"/>
              </a:ext>
            </a:extLst>
          </p:cNvPr>
          <p:cNvSpPr txBox="1"/>
          <p:nvPr/>
        </p:nvSpPr>
        <p:spPr>
          <a:xfrm>
            <a:off x="3468491" y="5798001"/>
            <a:ext cx="30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myprogram</a:t>
            </a:r>
            <a:r>
              <a:rPr lang="en-US" sz="1400" dirty="0"/>
              <a:t> (executable program)</a:t>
            </a:r>
          </a:p>
        </p:txBody>
      </p:sp>
    </p:spTree>
    <p:extLst>
      <p:ext uri="{BB962C8B-B14F-4D97-AF65-F5344CB8AC3E}">
        <p14:creationId xmlns:p14="http://schemas.microsoft.com/office/powerpoint/2010/main" val="32883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12F253-0061-5F56-B099-54DF85BBCFA7}"/>
              </a:ext>
            </a:extLst>
          </p:cNvPr>
          <p:cNvSpPr/>
          <p:nvPr/>
        </p:nvSpPr>
        <p:spPr>
          <a:xfrm>
            <a:off x="3743674" y="4081191"/>
            <a:ext cx="6031459" cy="2769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FCAF6B-2F56-3B62-1083-28596B2424C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9775133" y="4219690"/>
            <a:ext cx="389123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623FA4-CC3D-FF9C-7AEF-09CAD1F8860C}"/>
              </a:ext>
            </a:extLst>
          </p:cNvPr>
          <p:cNvSpPr txBox="1"/>
          <p:nvPr/>
        </p:nvSpPr>
        <p:spPr>
          <a:xfrm>
            <a:off x="10164256" y="4035024"/>
            <a:ext cx="19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Translation units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7C0B-A902-CA8D-B784-20CC395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691B-7A9D-E200-2852-4F6C264C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before everything else</a:t>
            </a:r>
          </a:p>
          <a:p>
            <a:r>
              <a:rPr lang="en-US" dirty="0"/>
              <a:t>Makes simple transformations on the source files</a:t>
            </a:r>
          </a:p>
          <a:p>
            <a:r>
              <a:rPr lang="en-US" dirty="0"/>
              <a:t>Some preprocessing directives are:</a:t>
            </a:r>
          </a:p>
          <a:p>
            <a:pPr lvl="1"/>
            <a:r>
              <a:rPr lang="en-US" dirty="0"/>
              <a:t>#include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#if</a:t>
            </a:r>
          </a:p>
          <a:p>
            <a:pPr lvl="1"/>
            <a:r>
              <a:rPr lang="en-US" dirty="0"/>
              <a:t>#ifdef, #ifndef, #elif, #else, #endif</a:t>
            </a:r>
          </a:p>
          <a:p>
            <a:pPr lvl="1"/>
            <a:r>
              <a:rPr lang="en-US" dirty="0"/>
              <a:t>#undef</a:t>
            </a:r>
          </a:p>
          <a:p>
            <a:pPr lvl="1"/>
            <a:r>
              <a:rPr lang="en-US" dirty="0"/>
              <a:t>#pragma</a:t>
            </a:r>
          </a:p>
        </p:txBody>
      </p:sp>
    </p:spTree>
    <p:extLst>
      <p:ext uri="{BB962C8B-B14F-4D97-AF65-F5344CB8AC3E}">
        <p14:creationId xmlns:p14="http://schemas.microsoft.com/office/powerpoint/2010/main" val="25431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D130-51DB-E5F6-A3AE-B9417D9C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0706-04B1-EEBA-A174-70A7648E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#include command copies contents of a header file into the current file</a:t>
            </a:r>
          </a:p>
          <a:p>
            <a:pPr lvl="1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copies content stored in the </a:t>
            </a:r>
            <a:r>
              <a:rPr lang="en-US" sz="2000" dirty="0" err="1"/>
              <a:t>stdio.h</a:t>
            </a:r>
            <a:r>
              <a:rPr lang="en-US" sz="2000" dirty="0"/>
              <a:t> header file to your source file</a:t>
            </a:r>
          </a:p>
          <a:p>
            <a:endParaRPr lang="en-US" sz="2400" dirty="0"/>
          </a:p>
          <a:p>
            <a:r>
              <a:rPr lang="en-US" sz="2400" dirty="0"/>
              <a:t>Two versions:</a:t>
            </a:r>
          </a:p>
          <a:p>
            <a:pPr lvl="1"/>
            <a:r>
              <a:rPr lang="en-US" sz="2000" dirty="0"/>
              <a:t>#include “</a:t>
            </a:r>
            <a:r>
              <a:rPr lang="en-US" sz="2000" dirty="0" err="1"/>
              <a:t>filename.h</a:t>
            </a:r>
            <a:r>
              <a:rPr lang="en-US" sz="2000" dirty="0"/>
              <a:t>” first </a:t>
            </a:r>
            <a:r>
              <a:rPr lang="en-US" sz="2000" dirty="0" err="1"/>
              <a:t>searchs</a:t>
            </a:r>
            <a:r>
              <a:rPr lang="en-US" sz="2000" dirty="0"/>
              <a:t> the current directory for the file</a:t>
            </a:r>
          </a:p>
          <a:p>
            <a:pPr lvl="2"/>
            <a:r>
              <a:rPr lang="en-US" sz="1600" dirty="0"/>
              <a:t>Use this for your own header file</a:t>
            </a:r>
          </a:p>
          <a:p>
            <a:pPr lvl="1"/>
            <a:r>
              <a:rPr lang="en-US" sz="2000" dirty="0"/>
              <a:t>#include &lt;</a:t>
            </a:r>
            <a:r>
              <a:rPr lang="en-US" sz="2000" dirty="0" err="1"/>
              <a:t>filename.h</a:t>
            </a:r>
            <a:r>
              <a:rPr lang="en-US" sz="2000" dirty="0"/>
              <a:t>&gt; first searches the system directories for the file</a:t>
            </a:r>
          </a:p>
          <a:p>
            <a:pPr lvl="2"/>
            <a:r>
              <a:rPr lang="en-US" sz="1600" dirty="0"/>
              <a:t>Use this for the standard header files</a:t>
            </a:r>
          </a:p>
          <a:p>
            <a:endParaRPr lang="en-US" sz="2400" dirty="0"/>
          </a:p>
          <a:p>
            <a:r>
              <a:rPr lang="en-US" sz="2400" dirty="0"/>
              <a:t>For multi-file program, we can use #include and our own header files to achieve less error prone program</a:t>
            </a:r>
          </a:p>
        </p:txBody>
      </p:sp>
    </p:spTree>
    <p:extLst>
      <p:ext uri="{BB962C8B-B14F-4D97-AF65-F5344CB8AC3E}">
        <p14:creationId xmlns:p14="http://schemas.microsoft.com/office/powerpoint/2010/main" val="40718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599A-7652-E5AE-7C53-FAE792B6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D74-5F89-071A-A945-8F6E0294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#define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CODE</a:t>
            </a:r>
          </a:p>
          <a:p>
            <a:r>
              <a:rPr lang="en-US" sz="1800" dirty="0"/>
              <a:t>Use #define preprocessing directive to define a </a:t>
            </a:r>
            <a:r>
              <a:rPr lang="en-US" sz="1800" b="1" dirty="0">
                <a:solidFill>
                  <a:srgbClr val="7030A0"/>
                </a:solidFill>
              </a:rPr>
              <a:t>macro</a:t>
            </a:r>
          </a:p>
          <a:p>
            <a:pPr lvl="1"/>
            <a:r>
              <a:rPr lang="en-US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macro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piece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altLang="zh-CN" sz="1600" dirty="0"/>
              <a:t>) that has been assigned a </a:t>
            </a:r>
            <a:r>
              <a:rPr lang="en-US" altLang="zh-CN" sz="1600" dirty="0">
                <a:solidFill>
                  <a:srgbClr val="FF0000"/>
                </a:solidFill>
              </a:rPr>
              <a:t>NAME</a:t>
            </a:r>
          </a:p>
          <a:p>
            <a:pPr lvl="1"/>
            <a:r>
              <a:rPr lang="en-US" sz="1600" dirty="0"/>
              <a:t>When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is used anywhere in the program, the 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sz="1600" dirty="0"/>
              <a:t> is used to replace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during the preprocessing stage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is not a variable, just basic text replacement by preprocessor</a:t>
            </a:r>
          </a:p>
          <a:p>
            <a:r>
              <a:rPr lang="en-US" sz="1800" dirty="0">
                <a:solidFill>
                  <a:srgbClr val="00B050"/>
                </a:solidFill>
              </a:rPr>
              <a:t>CODE</a:t>
            </a:r>
            <a:r>
              <a:rPr lang="en-US" sz="1800" dirty="0"/>
              <a:t> may be anything</a:t>
            </a:r>
          </a:p>
          <a:p>
            <a:pPr lvl="1"/>
            <a:r>
              <a:rPr lang="en-US" sz="1600" dirty="0"/>
              <a:t>Integer, floating point number, string, function identifier</a:t>
            </a:r>
          </a:p>
          <a:p>
            <a:pPr lvl="1"/>
            <a:r>
              <a:rPr lang="en-US" sz="1600" dirty="0"/>
              <a:t>A piece of code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</a:rPr>
              <a:t>Or omitted </a:t>
            </a:r>
            <a:r>
              <a:rPr lang="en-US" sz="1600" dirty="0"/>
              <a:t>(i.e.,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00B0F0"/>
                </a:solidFill>
              </a:rPr>
              <a:t>#define ABC</a:t>
            </a:r>
            <a:r>
              <a:rPr lang="en-US" altLang="zh-CN" sz="1600" dirty="0"/>
              <a:t>, a macro named ABC is defined, it has no 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sz="1600" dirty="0"/>
              <a:t>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should be in all caps</a:t>
            </a:r>
          </a:p>
          <a:p>
            <a:pPr lvl="1"/>
            <a:r>
              <a:rPr lang="en-US" sz="1600" dirty="0"/>
              <a:t>Not a syntax requirement, but common convention</a:t>
            </a:r>
          </a:p>
          <a:p>
            <a:r>
              <a:rPr lang="en-US" sz="1800" dirty="0"/>
              <a:t>Preprocessing of macros (replacing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with </a:t>
            </a:r>
            <a:r>
              <a:rPr lang="en-US" sz="1800" dirty="0">
                <a:solidFill>
                  <a:srgbClr val="00B050"/>
                </a:solidFill>
              </a:rPr>
              <a:t>CODE</a:t>
            </a:r>
            <a:r>
              <a:rPr lang="en-US" sz="1800" dirty="0"/>
              <a:t>) are confined within the translation unit</a:t>
            </a:r>
          </a:p>
          <a:p>
            <a:pPr lvl="1"/>
            <a:r>
              <a:rPr lang="en-US" sz="1400" dirty="0"/>
              <a:t>A translation unit is a source file + all the header files included by this source file</a:t>
            </a:r>
          </a:p>
          <a:p>
            <a:pPr lvl="1"/>
            <a:r>
              <a:rPr lang="en-US" sz="1400" dirty="0"/>
              <a:t>You can think of this as the “scope” of the macro, define a macro in one source file, and it is visible within this source file</a:t>
            </a:r>
          </a:p>
          <a:p>
            <a:pPr lvl="1"/>
            <a:r>
              <a:rPr lang="en-US" sz="1400" dirty="0"/>
              <a:t>Define a macro in a header file, whichever source file include this header file will also see the associated macro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50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6DA1-E8F3-A4F2-5532-D978B00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CC95-63C9-6B5C-F655-132BEA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5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Solution to magic numbers (numbers hard coded in your program)</a:t>
            </a:r>
          </a:p>
          <a:p>
            <a:r>
              <a:rPr lang="en-US" sz="2400" dirty="0"/>
              <a:t>Constant literals (5.0), used directly in the code</a:t>
            </a:r>
          </a:p>
          <a:p>
            <a:r>
              <a:rPr lang="en-US" sz="2400" dirty="0"/>
              <a:t>Makes the code difficult to understand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is_passing</a:t>
            </a:r>
            <a:r>
              <a:rPr lang="en-US" sz="2400" dirty="0"/>
              <a:t>() function tries to determine if a student’s average grade of 5 classes is passing a required threshold (5.0)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1DEE21-C528-4C68-637F-4B8FC3979C35}"/>
              </a:ext>
            </a:extLst>
          </p:cNvPr>
          <p:cNvGrpSpPr/>
          <p:nvPr/>
        </p:nvGrpSpPr>
        <p:grpSpPr>
          <a:xfrm>
            <a:off x="5959126" y="2013282"/>
            <a:ext cx="5552910" cy="4479593"/>
            <a:chOff x="5909550" y="1484567"/>
            <a:chExt cx="5552910" cy="44795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7A3993-8FD0-83CC-5CDC-F89C7FF1EEA8}"/>
                </a:ext>
              </a:extLst>
            </p:cNvPr>
            <p:cNvGrpSpPr/>
            <p:nvPr/>
          </p:nvGrpSpPr>
          <p:grpSpPr>
            <a:xfrm>
              <a:off x="5909550" y="2394522"/>
              <a:ext cx="5048250" cy="2562225"/>
              <a:chOff x="6140904" y="2251302"/>
              <a:chExt cx="5048250" cy="2562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53E184D-7C03-88F0-804C-D3DC6C5C7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0904" y="2251302"/>
                <a:ext cx="5048250" cy="256222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1DD55C-16B2-32CD-8C05-5010893C0A26}"/>
                  </a:ext>
                </a:extLst>
              </p:cNvPr>
              <p:cNvSpPr/>
              <p:nvPr/>
            </p:nvSpPr>
            <p:spPr>
              <a:xfrm>
                <a:off x="10526486" y="2628901"/>
                <a:ext cx="495300" cy="28847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1AD7EDE-502E-6D17-9F92-3AFC746AA42C}"/>
                  </a:ext>
                </a:extLst>
              </p:cNvPr>
              <p:cNvSpPr/>
              <p:nvPr/>
            </p:nvSpPr>
            <p:spPr>
              <a:xfrm>
                <a:off x="8991601" y="2999016"/>
                <a:ext cx="495300" cy="28847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07AAF3-4905-ADC1-D904-0BBCACAC03A1}"/>
                </a:ext>
              </a:extLst>
            </p:cNvPr>
            <p:cNvSpPr txBox="1"/>
            <p:nvPr/>
          </p:nvSpPr>
          <p:spPr>
            <a:xfrm>
              <a:off x="10118403" y="1484567"/>
              <a:ext cx="13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classes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0D3C6-A255-B88F-C566-543759E86F9E}"/>
                </a:ext>
              </a:extLst>
            </p:cNvPr>
            <p:cNvSpPr txBox="1"/>
            <p:nvPr/>
          </p:nvSpPr>
          <p:spPr>
            <a:xfrm>
              <a:off x="9446375" y="5317829"/>
              <a:ext cx="13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 for passing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62466B77-379E-ABC8-42F6-C9D0BDFE98B3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rot="5400000" flipH="1" flipV="1">
              <a:off x="10345996" y="2327685"/>
              <a:ext cx="641223" cy="247650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94C7102-E18F-A614-51FA-37686655F435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>
              <a:off x="9255547" y="3286472"/>
              <a:ext cx="862857" cy="2031357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3117</Words>
  <Application>Microsoft Office PowerPoint</Application>
  <PresentationFormat>Widescreen</PresentationFormat>
  <Paragraphs>420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Ubuntu</vt:lpstr>
      <vt:lpstr>Office Theme</vt:lpstr>
      <vt:lpstr>CSE 2451 Multi-file Program</vt:lpstr>
      <vt:lpstr>Overview </vt:lpstr>
      <vt:lpstr>Motivation of separating source code into multiple files</vt:lpstr>
      <vt:lpstr>Recap: break down of building process </vt:lpstr>
      <vt:lpstr>Recap: multi-file program</vt:lpstr>
      <vt:lpstr>Preprocessor </vt:lpstr>
      <vt:lpstr>Preprocessor - #include</vt:lpstr>
      <vt:lpstr>Preprocessor - #define </vt:lpstr>
      <vt:lpstr>Preprocessor - #define </vt:lpstr>
      <vt:lpstr>Preprocessor - #define </vt:lpstr>
      <vt:lpstr>Preprocessor - #define – parameterized macro</vt:lpstr>
      <vt:lpstr>Preprocessor - #define</vt:lpstr>
      <vt:lpstr>Preprocessor - #define</vt:lpstr>
      <vt:lpstr>Preprocessor - #define </vt:lpstr>
      <vt:lpstr>Preprocessor – conditional directives</vt:lpstr>
      <vt:lpstr>Preprocessor – conditional directives</vt:lpstr>
      <vt:lpstr>Multi-file program – naïve example</vt:lpstr>
      <vt:lpstr>Multi-file program – naïve example</vt:lpstr>
      <vt:lpstr>Multi-file program – use header file</vt:lpstr>
      <vt:lpstr>Multi-file program – use header file</vt:lpstr>
      <vt:lpstr>Multi-file program – include guard</vt:lpstr>
      <vt:lpstr>Multi-file program – include guard</vt:lpstr>
      <vt:lpstr>Multi-file program – include guard</vt:lpstr>
      <vt:lpstr>Multi-file program – include guard</vt:lpstr>
      <vt:lpstr>Multi-file program - #pragma</vt:lpstr>
      <vt:lpstr>Manually linking object files</vt:lpstr>
      <vt:lpstr>Manually linking object files</vt:lpstr>
      <vt:lpstr>Make</vt:lpstr>
      <vt:lpstr>Makefile</vt:lpstr>
      <vt:lpstr>Makefile</vt:lpstr>
      <vt:lpstr>Makefile</vt:lpstr>
      <vt:lpstr>How to use the Makefile?</vt:lpstr>
      <vt:lpstr>Makefile – generic rules and input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1803</cp:revision>
  <dcterms:created xsi:type="dcterms:W3CDTF">2022-08-14T18:29:45Z</dcterms:created>
  <dcterms:modified xsi:type="dcterms:W3CDTF">2022-11-21T11:55:24Z</dcterms:modified>
</cp:coreProperties>
</file>