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78" r:id="rId6"/>
    <p:sldId id="279" r:id="rId7"/>
    <p:sldId id="275" r:id="rId8"/>
    <p:sldId id="264" r:id="rId9"/>
    <p:sldId id="280" r:id="rId10"/>
    <p:sldId id="281" r:id="rId11"/>
    <p:sldId id="282" r:id="rId12"/>
    <p:sldId id="286" r:id="rId13"/>
    <p:sldId id="287" r:id="rId14"/>
    <p:sldId id="288" r:id="rId15"/>
    <p:sldId id="289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/>
    <p:restoredTop sz="82134" autoAdjust="0"/>
  </p:normalViewPr>
  <p:slideViewPr>
    <p:cSldViewPr snapToGrid="0">
      <p:cViewPr varScale="1">
        <p:scale>
          <a:sx n="115" d="100"/>
          <a:sy n="115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2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6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3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https://en.cppreference.com/w/c/language/storage_duration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07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3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9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Two's_compl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Bitwise Operations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4C40-016A-48EC-AC5B-D545A53F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90E37-0A58-4FDD-869F-F3708C3D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6" y="4702213"/>
            <a:ext cx="4000500" cy="1133475"/>
          </a:xfrm>
          <a:prstGeom prst="rect">
            <a:avLst/>
          </a:prstGeom>
        </p:spPr>
      </p:pic>
      <p:sp>
        <p:nvSpPr>
          <p:cNvPr id="6" name="Google Shape;181;p23">
            <a:extLst>
              <a:ext uri="{FF2B5EF4-FFF2-40B4-BE49-F238E27FC236}">
                <a16:creationId xmlns:a16="http://schemas.microsoft.com/office/drawing/2014/main" id="{CCEB2093-E259-4748-9AE8-F2DD337F296D}"/>
              </a:ext>
            </a:extLst>
          </p:cNvPr>
          <p:cNvSpPr txBox="1"/>
          <p:nvPr/>
        </p:nvSpPr>
        <p:spPr>
          <a:xfrm>
            <a:off x="6238606" y="4595130"/>
            <a:ext cx="23162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43=0010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</a:t>
            </a:r>
            <a:endParaRPr dirty="0"/>
          </a:p>
        </p:txBody>
      </p:sp>
      <p:sp>
        <p:nvSpPr>
          <p:cNvPr id="7" name="Google Shape;182;p23">
            <a:extLst>
              <a:ext uri="{FF2B5EF4-FFF2-40B4-BE49-F238E27FC236}">
                <a16:creationId xmlns:a16="http://schemas.microsoft.com/office/drawing/2014/main" id="{03CE05B1-F00A-481E-960D-8B7046481F9F}"/>
              </a:ext>
            </a:extLst>
          </p:cNvPr>
          <p:cNvSpPr txBox="1"/>
          <p:nvPr/>
        </p:nvSpPr>
        <p:spPr>
          <a:xfrm>
            <a:off x="6401228" y="4984597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3C845-95FC-4B47-922E-489CFF266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26" y="1840996"/>
            <a:ext cx="3971925" cy="1057275"/>
          </a:xfrm>
          <a:prstGeom prst="rect">
            <a:avLst/>
          </a:prstGeom>
        </p:spPr>
      </p:pic>
      <p:sp>
        <p:nvSpPr>
          <p:cNvPr id="12" name="Google Shape;181;p23">
            <a:extLst>
              <a:ext uri="{FF2B5EF4-FFF2-40B4-BE49-F238E27FC236}">
                <a16:creationId xmlns:a16="http://schemas.microsoft.com/office/drawing/2014/main" id="{29CD6869-2956-43B0-BCF3-FFBB4C095E61}"/>
              </a:ext>
            </a:extLst>
          </p:cNvPr>
          <p:cNvSpPr txBox="1"/>
          <p:nvPr/>
        </p:nvSpPr>
        <p:spPr>
          <a:xfrm>
            <a:off x="6401228" y="1774959"/>
            <a:ext cx="23162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dirty="0"/>
          </a:p>
        </p:txBody>
      </p:sp>
      <p:sp>
        <p:nvSpPr>
          <p:cNvPr id="13" name="Google Shape;182;p23">
            <a:extLst>
              <a:ext uri="{FF2B5EF4-FFF2-40B4-BE49-F238E27FC236}">
                <a16:creationId xmlns:a16="http://schemas.microsoft.com/office/drawing/2014/main" id="{B2EC4606-EDE2-4041-A6F6-E4D334438662}"/>
              </a:ext>
            </a:extLst>
          </p:cNvPr>
          <p:cNvSpPr txBox="1"/>
          <p:nvPr/>
        </p:nvSpPr>
        <p:spPr>
          <a:xfrm>
            <a:off x="6422601" y="2151103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82;p23">
            <a:extLst>
              <a:ext uri="{FF2B5EF4-FFF2-40B4-BE49-F238E27FC236}">
                <a16:creationId xmlns:a16="http://schemas.microsoft.com/office/drawing/2014/main" id="{676B3CF1-681F-4682-B6DE-42059E743C50}"/>
              </a:ext>
            </a:extLst>
          </p:cNvPr>
          <p:cNvSpPr txBox="1"/>
          <p:nvPr/>
        </p:nvSpPr>
        <p:spPr>
          <a:xfrm>
            <a:off x="6422601" y="2485577"/>
            <a:ext cx="239650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" name="Google Shape;182;p23">
            <a:extLst>
              <a:ext uri="{FF2B5EF4-FFF2-40B4-BE49-F238E27FC236}">
                <a16:creationId xmlns:a16="http://schemas.microsoft.com/office/drawing/2014/main" id="{D58D0650-2B0D-423E-B32A-5DAB3B82B841}"/>
              </a:ext>
            </a:extLst>
          </p:cNvPr>
          <p:cNvSpPr txBox="1"/>
          <p:nvPr/>
        </p:nvSpPr>
        <p:spPr>
          <a:xfrm>
            <a:off x="6401228" y="5374064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81;p23">
            <a:extLst>
              <a:ext uri="{FF2B5EF4-FFF2-40B4-BE49-F238E27FC236}">
                <a16:creationId xmlns:a16="http://schemas.microsoft.com/office/drawing/2014/main" id="{AFC4EF4A-1540-48BA-BE72-D42A03C04F1E}"/>
              </a:ext>
            </a:extLst>
          </p:cNvPr>
          <p:cNvSpPr txBox="1"/>
          <p:nvPr/>
        </p:nvSpPr>
        <p:spPr>
          <a:xfrm>
            <a:off x="6255333" y="3220468"/>
            <a:ext cx="23162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43=0010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</p:txBody>
      </p:sp>
      <p:sp>
        <p:nvSpPr>
          <p:cNvPr id="19" name="Google Shape;182;p23">
            <a:extLst>
              <a:ext uri="{FF2B5EF4-FFF2-40B4-BE49-F238E27FC236}">
                <a16:creationId xmlns:a16="http://schemas.microsoft.com/office/drawing/2014/main" id="{AF40CD6C-0061-4B37-BEB1-C9BE069DF866}"/>
              </a:ext>
            </a:extLst>
          </p:cNvPr>
          <p:cNvSpPr txBox="1"/>
          <p:nvPr/>
        </p:nvSpPr>
        <p:spPr>
          <a:xfrm>
            <a:off x="6238606" y="3569429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182;p23">
            <a:extLst>
              <a:ext uri="{FF2B5EF4-FFF2-40B4-BE49-F238E27FC236}">
                <a16:creationId xmlns:a16="http://schemas.microsoft.com/office/drawing/2014/main" id="{73042EA5-9990-4682-9F1F-844C4B721AD2}"/>
              </a:ext>
            </a:extLst>
          </p:cNvPr>
          <p:cNvSpPr txBox="1"/>
          <p:nvPr/>
        </p:nvSpPr>
        <p:spPr>
          <a:xfrm>
            <a:off x="6407733" y="3946611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63924-A1FF-4D9F-A1F2-5E9833D23EC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01426" y="2716389"/>
            <a:ext cx="15211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D9B1BF-6DB8-44E6-AA11-072955E89885}"/>
              </a:ext>
            </a:extLst>
          </p:cNvPr>
          <p:cNvCxnSpPr>
            <a:cxnSpLocks/>
          </p:cNvCxnSpPr>
          <p:nvPr/>
        </p:nvCxnSpPr>
        <p:spPr>
          <a:xfrm>
            <a:off x="4880053" y="4177423"/>
            <a:ext cx="15211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7707A7-6D70-4CD6-9862-F9A21C06B3AB}"/>
              </a:ext>
            </a:extLst>
          </p:cNvPr>
          <p:cNvCxnSpPr>
            <a:cxnSpLocks/>
          </p:cNvCxnSpPr>
          <p:nvPr/>
        </p:nvCxnSpPr>
        <p:spPr>
          <a:xfrm>
            <a:off x="4901426" y="5613601"/>
            <a:ext cx="15211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028E833-7CE2-4D4B-B4DC-D63B02092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03" y="3261031"/>
            <a:ext cx="3981450" cy="1085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FB7817-7165-42E5-9FCF-F907A9D8786A}"/>
              </a:ext>
            </a:extLst>
          </p:cNvPr>
          <p:cNvSpPr txBox="1"/>
          <p:nvPr/>
        </p:nvSpPr>
        <p:spPr>
          <a:xfrm>
            <a:off x="9032487" y="2583899"/>
            <a:ext cx="2899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Bitwise AND operator is also used </a:t>
            </a:r>
            <a:r>
              <a:rPr lang="en-US" sz="1800" dirty="0">
                <a:solidFill>
                  <a:srgbClr val="FF0000"/>
                </a:solidFill>
              </a:rPr>
              <a:t>to acquire the value of certain bits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e.g., to get the value of 4</a:t>
            </a:r>
            <a:r>
              <a:rPr lang="en-US" sz="1800" baseline="30000" dirty="0"/>
              <a:t>th</a:t>
            </a:r>
            <a:r>
              <a:rPr lang="en-US" sz="1800" dirty="0"/>
              <a:t>  bit</a:t>
            </a:r>
          </a:p>
          <a:p>
            <a:r>
              <a:rPr lang="en-US" sz="1800" dirty="0"/>
              <a:t>We can use a </a:t>
            </a:r>
            <a:r>
              <a:rPr lang="en-US" sz="1800" dirty="0">
                <a:solidFill>
                  <a:srgbClr val="FF0000"/>
                </a:solidFill>
              </a:rPr>
              <a:t>mask</a:t>
            </a:r>
            <a:r>
              <a:rPr lang="en-US" sz="1800" dirty="0"/>
              <a:t> with its value set to 8 (only 4</a:t>
            </a:r>
            <a:r>
              <a:rPr lang="en-US" sz="1800" baseline="30000" dirty="0"/>
              <a:t>th</a:t>
            </a:r>
            <a:r>
              <a:rPr lang="en-US" sz="1800" dirty="0"/>
              <a:t>  bit is set to 1)</a:t>
            </a:r>
          </a:p>
          <a:p>
            <a:endParaRPr lang="en-US" sz="1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61BB7-F0A4-48DA-A9EC-9754DD461991}"/>
              </a:ext>
            </a:extLst>
          </p:cNvPr>
          <p:cNvCxnSpPr>
            <a:cxnSpLocks/>
            <a:stCxn id="29" idx="1"/>
            <a:endCxn id="13" idx="3"/>
          </p:cNvCxnSpPr>
          <p:nvPr/>
        </p:nvCxnSpPr>
        <p:spPr>
          <a:xfrm flipH="1" flipV="1">
            <a:off x="8510239" y="2381915"/>
            <a:ext cx="522248" cy="16331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1B03A5-8874-44F2-A7D0-78A0090D5D73}"/>
              </a:ext>
            </a:extLst>
          </p:cNvPr>
          <p:cNvCxnSpPr>
            <a:cxnSpLocks/>
            <a:stCxn id="29" idx="1"/>
            <a:endCxn id="7" idx="3"/>
          </p:cNvCxnSpPr>
          <p:nvPr/>
        </p:nvCxnSpPr>
        <p:spPr>
          <a:xfrm flipH="1">
            <a:off x="8488866" y="4015060"/>
            <a:ext cx="543621" cy="12003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9BA0-DB61-489C-9F18-1FEF0D2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OR: </a:t>
            </a:r>
            <a:r>
              <a:rPr lang="en-US" dirty="0">
                <a:solidFill>
                  <a:srgbClr val="FF0000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C5953-26E4-4BDE-9EE8-D6F5DED7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2" y="1690688"/>
            <a:ext cx="4171950" cy="1095375"/>
          </a:xfrm>
          <a:prstGeom prst="rect">
            <a:avLst/>
          </a:prstGeom>
        </p:spPr>
      </p:pic>
      <p:sp>
        <p:nvSpPr>
          <p:cNvPr id="6" name="Google Shape;196;p25">
            <a:extLst>
              <a:ext uri="{FF2B5EF4-FFF2-40B4-BE49-F238E27FC236}">
                <a16:creationId xmlns:a16="http://schemas.microsoft.com/office/drawing/2014/main" id="{E53852EB-C230-4173-BB33-0B8149EBA40D}"/>
              </a:ext>
            </a:extLst>
          </p:cNvPr>
          <p:cNvSpPr txBox="1"/>
          <p:nvPr/>
        </p:nvSpPr>
        <p:spPr>
          <a:xfrm>
            <a:off x="6096000" y="1590678"/>
            <a:ext cx="26242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65=0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Google Shape;197;p25">
            <a:extLst>
              <a:ext uri="{FF2B5EF4-FFF2-40B4-BE49-F238E27FC236}">
                <a16:creationId xmlns:a16="http://schemas.microsoft.com/office/drawing/2014/main" id="{619BDCE9-5706-4611-919B-033BBD8B57FA}"/>
              </a:ext>
            </a:extLst>
          </p:cNvPr>
          <p:cNvSpPr txBox="1"/>
          <p:nvPr/>
        </p:nvSpPr>
        <p:spPr>
          <a:xfrm>
            <a:off x="6292874" y="2002076"/>
            <a:ext cx="24961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3=000000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Google Shape;207;p26">
            <a:extLst>
              <a:ext uri="{FF2B5EF4-FFF2-40B4-BE49-F238E27FC236}">
                <a16:creationId xmlns:a16="http://schemas.microsoft.com/office/drawing/2014/main" id="{3EFA1711-3F6F-43CE-9730-E69E1ADFD365}"/>
              </a:ext>
            </a:extLst>
          </p:cNvPr>
          <p:cNvSpPr txBox="1"/>
          <p:nvPr/>
        </p:nvSpPr>
        <p:spPr>
          <a:xfrm>
            <a:off x="6096000" y="2363690"/>
            <a:ext cx="2496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67=0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FD6C28-7883-49B7-9934-34574FDEF112}"/>
              </a:ext>
            </a:extLst>
          </p:cNvPr>
          <p:cNvSpPr txBox="1">
            <a:spLocks/>
          </p:cNvSpPr>
          <p:nvPr/>
        </p:nvSpPr>
        <p:spPr>
          <a:xfrm>
            <a:off x="838200" y="30974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Bitwise XOR (exclusive OR): </a:t>
            </a:r>
            <a:r>
              <a:rPr lang="en-US" dirty="0">
                <a:solidFill>
                  <a:srgbClr val="FF0000"/>
                </a:solidFill>
              </a:rPr>
              <a:t>^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D4EC55-3513-48F0-A401-5BCC85EC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79" y="4423014"/>
            <a:ext cx="4086225" cy="1066800"/>
          </a:xfrm>
          <a:prstGeom prst="rect">
            <a:avLst/>
          </a:prstGeom>
        </p:spPr>
      </p:pic>
      <p:sp>
        <p:nvSpPr>
          <p:cNvPr id="12" name="Google Shape;196;p25">
            <a:extLst>
              <a:ext uri="{FF2B5EF4-FFF2-40B4-BE49-F238E27FC236}">
                <a16:creationId xmlns:a16="http://schemas.microsoft.com/office/drawing/2014/main" id="{1DA13CE0-9046-4D3D-AE90-601BD2775CEA}"/>
              </a:ext>
            </a:extLst>
          </p:cNvPr>
          <p:cNvSpPr txBox="1"/>
          <p:nvPr/>
        </p:nvSpPr>
        <p:spPr>
          <a:xfrm>
            <a:off x="6096000" y="4283753"/>
            <a:ext cx="26242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65=0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" name="Google Shape;197;p25">
            <a:extLst>
              <a:ext uri="{FF2B5EF4-FFF2-40B4-BE49-F238E27FC236}">
                <a16:creationId xmlns:a16="http://schemas.microsoft.com/office/drawing/2014/main" id="{DBFDD1D5-9551-4301-B1B3-2EF4B9279573}"/>
              </a:ext>
            </a:extLst>
          </p:cNvPr>
          <p:cNvSpPr txBox="1"/>
          <p:nvPr/>
        </p:nvSpPr>
        <p:spPr>
          <a:xfrm>
            <a:off x="6292874" y="4695151"/>
            <a:ext cx="24961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3=000000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" name="Google Shape;207;p26">
            <a:extLst>
              <a:ext uri="{FF2B5EF4-FFF2-40B4-BE49-F238E27FC236}">
                <a16:creationId xmlns:a16="http://schemas.microsoft.com/office/drawing/2014/main" id="{5A9E3F3F-532D-4DDA-B428-3F4306C037AE}"/>
              </a:ext>
            </a:extLst>
          </p:cNvPr>
          <p:cNvSpPr txBox="1"/>
          <p:nvPr/>
        </p:nvSpPr>
        <p:spPr>
          <a:xfrm>
            <a:off x="6096000" y="5056765"/>
            <a:ext cx="2496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66=0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2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D5BD-C5FA-4A92-AD84-87568DC8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D36B-89CF-4B99-9211-55A4E9F92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Binary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b="0" i="0" dirty="0">
                <a:effectLst/>
                <a:latin typeface="Arial" panose="020B0604020202020204" pitchFamily="34" charset="0"/>
              </a:rPr>
              <a:t> shift operator: 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&lt;&lt;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left operand’s bits are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moved left</a:t>
            </a:r>
            <a:r>
              <a:rPr lang="en-US" b="0" i="0" dirty="0">
                <a:effectLst/>
                <a:latin typeface="Arial" panose="020B0604020202020204" pitchFamily="34" charset="0"/>
              </a:rPr>
              <a:t> by the number of bits specified by the right operand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Zeros</a:t>
            </a:r>
            <a:r>
              <a:rPr lang="en-US" dirty="0">
                <a:latin typeface="Arial" panose="020B0604020202020204" pitchFamily="34" charset="0"/>
              </a:rPr>
              <a:t> are padded to the right side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5715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F3E0E-D23E-4779-837A-511B39FB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30" y="4062355"/>
            <a:ext cx="4029075" cy="1123950"/>
          </a:xfrm>
          <a:prstGeom prst="rect">
            <a:avLst/>
          </a:prstGeom>
        </p:spPr>
      </p:pic>
      <p:sp>
        <p:nvSpPr>
          <p:cNvPr id="8" name="Google Shape;226;p29">
            <a:extLst>
              <a:ext uri="{FF2B5EF4-FFF2-40B4-BE49-F238E27FC236}">
                <a16:creationId xmlns:a16="http://schemas.microsoft.com/office/drawing/2014/main" id="{A2224BEC-5C27-4D3E-8B5F-5ACF6C39E0D8}"/>
              </a:ext>
            </a:extLst>
          </p:cNvPr>
          <p:cNvSpPr txBox="1"/>
          <p:nvPr/>
        </p:nvSpPr>
        <p:spPr>
          <a:xfrm>
            <a:off x="7491663" y="4001294"/>
            <a:ext cx="25774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47 =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00101111</a:t>
            </a:r>
            <a:endParaRPr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26;p29">
                <a:extLst>
                  <a:ext uri="{FF2B5EF4-FFF2-40B4-BE49-F238E27FC236}">
                    <a16:creationId xmlns:a16="http://schemas.microsoft.com/office/drawing/2014/main" id="{1DEA66E4-ECD4-4E28-82A1-C70053A93FAF}"/>
                  </a:ext>
                </a:extLst>
              </p:cNvPr>
              <p:cNvSpPr txBox="1"/>
              <p:nvPr/>
            </p:nvSpPr>
            <p:spPr>
              <a:xfrm>
                <a:off x="7347285" y="4724681"/>
                <a:ext cx="3840747" cy="469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188 = </a:t>
                </a:r>
                <a:r>
                  <a:rPr lang="en-US" sz="2400" dirty="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101111</a:t>
                </a:r>
                <a:r>
                  <a:rPr lang="en-US" sz="2400" dirty="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</a:t>
                </a:r>
                <a:r>
                  <a:rPr lang="en-US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=47*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  <m:t>2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  <m:t>𝟐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9" name="Google Shape;226;p29">
                <a:extLst>
                  <a:ext uri="{FF2B5EF4-FFF2-40B4-BE49-F238E27FC236}">
                    <a16:creationId xmlns:a16="http://schemas.microsoft.com/office/drawing/2014/main" id="{1DEA66E4-ECD4-4E28-82A1-C70053A9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85" y="4724681"/>
                <a:ext cx="3840747" cy="469960"/>
              </a:xfrm>
              <a:prstGeom prst="rect">
                <a:avLst/>
              </a:prstGeom>
              <a:blipFill>
                <a:blip r:embed="rId4"/>
                <a:stretch>
                  <a:fillRect l="-2381" t="-7792" b="-29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oogle Shape;236;p30">
            <a:extLst>
              <a:ext uri="{FF2B5EF4-FFF2-40B4-BE49-F238E27FC236}">
                <a16:creationId xmlns:a16="http://schemas.microsoft.com/office/drawing/2014/main" id="{150BAE68-0A2A-427D-8008-FB6F39ECE9F8}"/>
              </a:ext>
            </a:extLst>
          </p:cNvPr>
          <p:cNvCxnSpPr/>
          <p:nvPr/>
        </p:nvCxnSpPr>
        <p:spPr>
          <a:xfrm flipH="1">
            <a:off x="9387974" y="4396119"/>
            <a:ext cx="285750" cy="3746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37;p30">
            <a:extLst>
              <a:ext uri="{FF2B5EF4-FFF2-40B4-BE49-F238E27FC236}">
                <a16:creationId xmlns:a16="http://schemas.microsoft.com/office/drawing/2014/main" id="{000CF137-9F63-4539-A6A1-2795B22E4B19}"/>
              </a:ext>
            </a:extLst>
          </p:cNvPr>
          <p:cNvCxnSpPr/>
          <p:nvPr/>
        </p:nvCxnSpPr>
        <p:spPr>
          <a:xfrm flipH="1">
            <a:off x="8559299" y="4388108"/>
            <a:ext cx="292100" cy="3953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402B55-7020-4800-8C9D-5EB225CEF134}"/>
              </a:ext>
            </a:extLst>
          </p:cNvPr>
          <p:cNvCxnSpPr>
            <a:cxnSpLocks/>
          </p:cNvCxnSpPr>
          <p:nvPr/>
        </p:nvCxnSpPr>
        <p:spPr>
          <a:xfrm>
            <a:off x="10699595" y="5015417"/>
            <a:ext cx="0" cy="627100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472EB7-0CD4-45D6-AACF-CB392C893B1C}"/>
              </a:ext>
            </a:extLst>
          </p:cNvPr>
          <p:cNvSpPr txBox="1"/>
          <p:nvPr/>
        </p:nvSpPr>
        <p:spPr>
          <a:xfrm>
            <a:off x="9896707" y="5731727"/>
            <a:ext cx="16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Right operand value of &lt;&lt;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854745F-41C8-4FFF-9614-DEE32BE953F1}"/>
              </a:ext>
            </a:extLst>
          </p:cNvPr>
          <p:cNvCxnSpPr>
            <a:endCxn id="25" idx="1"/>
          </p:cNvCxnSpPr>
          <p:nvPr/>
        </p:nvCxnSpPr>
        <p:spPr>
          <a:xfrm>
            <a:off x="5609063" y="4770769"/>
            <a:ext cx="4287644" cy="1284124"/>
          </a:xfrm>
          <a:prstGeom prst="bentConnector3">
            <a:avLst>
              <a:gd name="adj1" fmla="val -325"/>
            </a:avLst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F6ADB5-5459-449D-91A4-14BD72776225}"/>
              </a:ext>
            </a:extLst>
          </p:cNvPr>
          <p:cNvCxnSpPr>
            <a:cxnSpLocks/>
          </p:cNvCxnSpPr>
          <p:nvPr/>
        </p:nvCxnSpPr>
        <p:spPr>
          <a:xfrm flipV="1">
            <a:off x="9661179" y="3925985"/>
            <a:ext cx="668900" cy="91107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D08360-EE84-4E07-B737-054A97240D24}"/>
              </a:ext>
            </a:extLst>
          </p:cNvPr>
          <p:cNvSpPr txBox="1"/>
          <p:nvPr/>
        </p:nvSpPr>
        <p:spPr>
          <a:xfrm>
            <a:off x="9777761" y="3533865"/>
            <a:ext cx="169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Zero padding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B9D6C-34F7-4997-99A8-3DDDA6E66D31}"/>
              </a:ext>
            </a:extLst>
          </p:cNvPr>
          <p:cNvSpPr txBox="1"/>
          <p:nvPr/>
        </p:nvSpPr>
        <p:spPr>
          <a:xfrm>
            <a:off x="3990278" y="5219968"/>
            <a:ext cx="96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188</a:t>
            </a:r>
          </a:p>
        </p:txBody>
      </p:sp>
    </p:spTree>
    <p:extLst>
      <p:ext uri="{BB962C8B-B14F-4D97-AF65-F5344CB8AC3E}">
        <p14:creationId xmlns:p14="http://schemas.microsoft.com/office/powerpoint/2010/main" val="249867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D5BD-C5FA-4A92-AD84-87568DC8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D36B-89CF-4B99-9211-55A4E9F92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Binary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right</a:t>
            </a:r>
            <a:r>
              <a:rPr lang="en-US" dirty="0">
                <a:latin typeface="Arial" panose="020B0604020202020204" pitchFamily="34" charset="0"/>
              </a:rPr>
              <a:t> shift operator: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&gt;&gt;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left operand’s bits are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moved right</a:t>
            </a:r>
            <a:r>
              <a:rPr lang="en-US" b="0" i="0" dirty="0">
                <a:effectLst/>
                <a:latin typeface="Arial" panose="020B0604020202020204" pitchFamily="34" charset="0"/>
              </a:rPr>
              <a:t> by the number of bits specified by the right operand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Zeros</a:t>
            </a:r>
            <a:r>
              <a:rPr lang="en-US" dirty="0">
                <a:latin typeface="Arial" panose="020B0604020202020204" pitchFamily="34" charset="0"/>
              </a:rPr>
              <a:t> are padded to the left side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7D085-695B-43C6-B6BE-829FE296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857" y="3934930"/>
            <a:ext cx="3990975" cy="1076325"/>
          </a:xfrm>
          <a:prstGeom prst="rect">
            <a:avLst/>
          </a:prstGeom>
        </p:spPr>
      </p:pic>
      <p:sp>
        <p:nvSpPr>
          <p:cNvPr id="6" name="Google Shape;226;p29">
            <a:extLst>
              <a:ext uri="{FF2B5EF4-FFF2-40B4-BE49-F238E27FC236}">
                <a16:creationId xmlns:a16="http://schemas.microsoft.com/office/drawing/2014/main" id="{A7BC54FF-A753-46C0-AD0A-4C91427CE5A0}"/>
              </a:ext>
            </a:extLst>
          </p:cNvPr>
          <p:cNvSpPr txBox="1"/>
          <p:nvPr/>
        </p:nvSpPr>
        <p:spPr>
          <a:xfrm>
            <a:off x="7247444" y="3788545"/>
            <a:ext cx="25774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47 =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00101111</a:t>
            </a:r>
            <a:endParaRPr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26;p29">
                <a:extLst>
                  <a:ext uri="{FF2B5EF4-FFF2-40B4-BE49-F238E27FC236}">
                    <a16:creationId xmlns:a16="http://schemas.microsoft.com/office/drawing/2014/main" id="{9C016E35-2DA6-44F7-9BA9-52E888EC0597}"/>
                  </a:ext>
                </a:extLst>
              </p:cNvPr>
              <p:cNvSpPr txBox="1"/>
              <p:nvPr/>
            </p:nvSpPr>
            <p:spPr>
              <a:xfrm>
                <a:off x="7247444" y="4503597"/>
                <a:ext cx="3990975" cy="469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 = </a:t>
                </a:r>
                <a:r>
                  <a:rPr lang="en-US" sz="2400" dirty="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</a:t>
                </a:r>
                <a:r>
                  <a:rPr lang="en-US" sz="2400" dirty="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001011 </a:t>
                </a:r>
                <a:r>
                  <a:rPr lang="en-US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 47/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  <m:t>2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  <m:t>𝟐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7" name="Google Shape;226;p29">
                <a:extLst>
                  <a:ext uri="{FF2B5EF4-FFF2-40B4-BE49-F238E27FC236}">
                    <a16:creationId xmlns:a16="http://schemas.microsoft.com/office/drawing/2014/main" id="{9C016E35-2DA6-44F7-9BA9-52E888EC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444" y="4503597"/>
                <a:ext cx="3990975" cy="469960"/>
              </a:xfrm>
              <a:prstGeom prst="rect">
                <a:avLst/>
              </a:prstGeom>
              <a:blipFill>
                <a:blip r:embed="rId4"/>
                <a:stretch>
                  <a:fillRect l="-2443" t="-7792" b="-29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oogle Shape;237;p30">
            <a:extLst>
              <a:ext uri="{FF2B5EF4-FFF2-40B4-BE49-F238E27FC236}">
                <a16:creationId xmlns:a16="http://schemas.microsoft.com/office/drawing/2014/main" id="{4871E9B2-8CA7-477A-BC99-9B851488E31D}"/>
              </a:ext>
            </a:extLst>
          </p:cNvPr>
          <p:cNvCxnSpPr>
            <a:cxnSpLocks/>
          </p:cNvCxnSpPr>
          <p:nvPr/>
        </p:nvCxnSpPr>
        <p:spPr>
          <a:xfrm>
            <a:off x="8342605" y="4197781"/>
            <a:ext cx="234076" cy="3746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7;p30">
            <a:extLst>
              <a:ext uri="{FF2B5EF4-FFF2-40B4-BE49-F238E27FC236}">
                <a16:creationId xmlns:a16="http://schemas.microsoft.com/office/drawing/2014/main" id="{83B43270-3727-4B23-B4C5-29C5BACD9E38}"/>
              </a:ext>
            </a:extLst>
          </p:cNvPr>
          <p:cNvCxnSpPr>
            <a:cxnSpLocks/>
          </p:cNvCxnSpPr>
          <p:nvPr/>
        </p:nvCxnSpPr>
        <p:spPr>
          <a:xfrm>
            <a:off x="9186469" y="4193726"/>
            <a:ext cx="234076" cy="3746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9A1AAA-FBA3-425E-87B8-4BFAF5FA75A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779395" y="4930276"/>
            <a:ext cx="0" cy="717412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4DB75B-A4F2-4984-9BF8-1767AB27E62A}"/>
              </a:ext>
            </a:extLst>
          </p:cNvPr>
          <p:cNvSpPr txBox="1"/>
          <p:nvPr/>
        </p:nvSpPr>
        <p:spPr>
          <a:xfrm>
            <a:off x="9931902" y="5647688"/>
            <a:ext cx="16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Right operand value of &gt;&gt;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6F1E43E-1A45-4C30-959C-E9E7C1DCCA1B}"/>
              </a:ext>
            </a:extLst>
          </p:cNvPr>
          <p:cNvCxnSpPr>
            <a:endCxn id="17" idx="1"/>
          </p:cNvCxnSpPr>
          <p:nvPr/>
        </p:nvCxnSpPr>
        <p:spPr>
          <a:xfrm>
            <a:off x="5644258" y="4686730"/>
            <a:ext cx="4287644" cy="1284124"/>
          </a:xfrm>
          <a:prstGeom prst="bentConnector3">
            <a:avLst>
              <a:gd name="adj1" fmla="val -325"/>
            </a:avLst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oogle Shape;237;p30">
            <a:extLst>
              <a:ext uri="{FF2B5EF4-FFF2-40B4-BE49-F238E27FC236}">
                <a16:creationId xmlns:a16="http://schemas.microsoft.com/office/drawing/2014/main" id="{6081A538-2B99-4146-BB04-2A55C0974BB3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8017202" y="4920912"/>
            <a:ext cx="325403" cy="393451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49DEFA-E7F3-4208-9648-0B94903613F0}"/>
              </a:ext>
            </a:extLst>
          </p:cNvPr>
          <p:cNvSpPr txBox="1"/>
          <p:nvPr/>
        </p:nvSpPr>
        <p:spPr>
          <a:xfrm>
            <a:off x="7169709" y="5314363"/>
            <a:ext cx="169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Zero padding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B4C22-2E2E-4F76-AB88-3C80B8CAD71A}"/>
              </a:ext>
            </a:extLst>
          </p:cNvPr>
          <p:cNvSpPr txBox="1"/>
          <p:nvPr/>
        </p:nvSpPr>
        <p:spPr>
          <a:xfrm>
            <a:off x="3975496" y="5039767"/>
            <a:ext cx="96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8082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EFC4-B4B4-4174-AEA0-C051432C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CC2E-DCE0-4B83-B3D5-838A7B17F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Negative value for right operand of shifting operator leads to </a:t>
            </a:r>
            <a:r>
              <a:rPr lang="en-US" dirty="0">
                <a:solidFill>
                  <a:srgbClr val="FF0000"/>
                </a:solidFill>
              </a:rPr>
              <a:t>undefined behavior</a:t>
            </a:r>
          </a:p>
          <a:p>
            <a:pPr lvl="1"/>
            <a:r>
              <a:rPr lang="en-US" dirty="0"/>
              <a:t>x &lt;&lt; -1</a:t>
            </a:r>
          </a:p>
          <a:p>
            <a:pPr lvl="1"/>
            <a:r>
              <a:rPr lang="en-US" dirty="0"/>
              <a:t>y &gt;&gt; -2</a:t>
            </a:r>
          </a:p>
          <a:p>
            <a:r>
              <a:rPr lang="en-US" dirty="0"/>
              <a:t>Both &lt;&lt; and &gt;&gt; operators are </a:t>
            </a:r>
            <a:r>
              <a:rPr lang="en-US" dirty="0">
                <a:solidFill>
                  <a:srgbClr val="00B050"/>
                </a:solidFill>
              </a:rPr>
              <a:t>conceptually arithmetic operators </a:t>
            </a:r>
            <a:r>
              <a:rPr lang="en-US" dirty="0"/>
              <a:t>equivalent to multiplication or division by the appropriate power of 2</a:t>
            </a:r>
          </a:p>
          <a:p>
            <a:pPr lvl="1"/>
            <a:r>
              <a:rPr lang="en-US" dirty="0"/>
              <a:t>y = x &lt;&lt; 3; \\ y = x*2*2*2; </a:t>
            </a:r>
          </a:p>
          <a:p>
            <a:pPr lvl="1"/>
            <a:r>
              <a:rPr lang="en-US" dirty="0"/>
              <a:t>y = x &gt;&gt; 2; \\ y = x/(2*2); \\division between integers with truncation</a:t>
            </a:r>
          </a:p>
          <a:p>
            <a:r>
              <a:rPr lang="en-US" dirty="0"/>
              <a:t>Try to avoid bitwise operators with signed integer as things get complicated (negative integer values’ binary representation is not specified in C standard)</a:t>
            </a:r>
          </a:p>
        </p:txBody>
      </p:sp>
    </p:spTree>
    <p:extLst>
      <p:ext uri="{BB962C8B-B14F-4D97-AF65-F5344CB8AC3E}">
        <p14:creationId xmlns:p14="http://schemas.microsoft.com/office/powerpoint/2010/main" val="343340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1868-A55F-401F-89E0-E8C6A3C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binary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65AB5-F940-43AF-A603-DA725A02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22455" cy="1490230"/>
          </a:xfrm>
        </p:spPr>
        <p:txBody>
          <a:bodyPr>
            <a:normAutofit/>
          </a:bodyPr>
          <a:lstStyle/>
          <a:p>
            <a:r>
              <a:rPr lang="en-US" dirty="0"/>
              <a:t>Use a bit mask to acquire the bit value of the input iteratively</a:t>
            </a:r>
          </a:p>
          <a:p>
            <a:r>
              <a:rPr lang="en-US" dirty="0"/>
              <a:t>Print 1 or 0 respectively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C6721-4D32-4080-B060-ECD331D6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73" y="2019155"/>
            <a:ext cx="496252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11922-4EB5-4B7C-897D-0548FD96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78" y="3247159"/>
            <a:ext cx="39814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C27BB4-A62F-4A5A-A64F-C881E34B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78" y="5334866"/>
            <a:ext cx="1181100" cy="10096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73EB3-6275-42A4-8F2F-8DF85B9F5723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2618078" y="5095009"/>
            <a:ext cx="809625" cy="7446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2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F478-F7D7-4738-961F-B53C0967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80F1F-7AA0-4577-8852-D905EDA0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2140"/>
            <a:ext cx="10515600" cy="5202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want to store a lot of true/false information, how do we do it most efficiently?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struct variable takes at least 24 bytes, is there more efficient way to store the information?</a:t>
            </a:r>
          </a:p>
          <a:p>
            <a:pPr lvl="1"/>
            <a:r>
              <a:rPr lang="en-US" dirty="0"/>
              <a:t>Combine the four int members into 1 unsigned int member</a:t>
            </a:r>
          </a:p>
          <a:p>
            <a:pPr lvl="1"/>
            <a:r>
              <a:rPr lang="en-US" dirty="0"/>
              <a:t>Then use bit masking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F5DB3-5C17-4E46-A249-14E632CB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61" y="2471450"/>
            <a:ext cx="4601723" cy="21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9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D45B-15AC-4D70-AEE2-DDB03FBD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938C-6631-4678-9BAC-DBAD911D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32"/>
            <a:ext cx="10515600" cy="4717131"/>
          </a:xfrm>
        </p:spPr>
        <p:txBody>
          <a:bodyPr/>
          <a:lstStyle/>
          <a:p>
            <a:r>
              <a:rPr lang="en-US" dirty="0"/>
              <a:t>Use different bits to encode information of different aspect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0102A-4C00-476F-B144-32BEBB84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61" y="2471450"/>
            <a:ext cx="4601723" cy="2179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5B02A-E968-41E9-A709-E1FABB7D3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59" y="2471450"/>
            <a:ext cx="2228816" cy="2179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4ED06-0F08-45A3-A1AC-AD57DDAFCA88}"/>
              </a:ext>
            </a:extLst>
          </p:cNvPr>
          <p:cNvSpPr txBox="1"/>
          <p:nvPr/>
        </p:nvSpPr>
        <p:spPr>
          <a:xfrm>
            <a:off x="2076557" y="4868089"/>
            <a:ext cx="33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24 bytes </a:t>
            </a:r>
            <a:r>
              <a:rPr lang="en-US" sz="1800" dirty="0">
                <a:solidFill>
                  <a:schemeClr val="tx1"/>
                </a:solidFill>
              </a:rPr>
              <a:t>= 8 bytes + 4*4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347E1-561D-4029-8293-EF4073C75DB5}"/>
              </a:ext>
            </a:extLst>
          </p:cNvPr>
          <p:cNvSpPr txBox="1"/>
          <p:nvPr/>
        </p:nvSpPr>
        <p:spPr>
          <a:xfrm>
            <a:off x="6241050" y="4868089"/>
            <a:ext cx="433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16 bytes </a:t>
            </a:r>
            <a:r>
              <a:rPr lang="en-US" sz="1800" dirty="0"/>
              <a:t>= 8 bytes + 1 bytes + 7 bytes</a:t>
            </a:r>
          </a:p>
          <a:p>
            <a:pPr algn="ctr"/>
            <a:r>
              <a:rPr lang="en-US" sz="1800" dirty="0"/>
              <a:t>The last 7 bytes are the zero paddings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BA011E-F56A-4A83-A7BF-80E06D8AB707}"/>
              </a:ext>
            </a:extLst>
          </p:cNvPr>
          <p:cNvSpPr/>
          <p:nvPr/>
        </p:nvSpPr>
        <p:spPr>
          <a:xfrm>
            <a:off x="9331287" y="2471450"/>
            <a:ext cx="229808" cy="95755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91185-8B1D-4E5D-A467-E7C017113F8F}"/>
              </a:ext>
            </a:extLst>
          </p:cNvPr>
          <p:cNvSpPr txBox="1"/>
          <p:nvPr/>
        </p:nvSpPr>
        <p:spPr>
          <a:xfrm>
            <a:off x="9255967" y="2359471"/>
            <a:ext cx="2656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 = 0000,000</a:t>
            </a:r>
            <a:r>
              <a:rPr lang="en-US" sz="1800" b="1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2 = 0000,00</a:t>
            </a:r>
            <a:r>
              <a:rPr lang="en-US" sz="1800" b="1" dirty="0">
                <a:solidFill>
                  <a:srgbClr val="00B050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4 = 0000,0</a:t>
            </a:r>
            <a:r>
              <a:rPr lang="en-US" sz="1800" b="1" dirty="0">
                <a:solidFill>
                  <a:srgbClr val="00B050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8 = 0000,</a:t>
            </a:r>
            <a:r>
              <a:rPr lang="en-US" sz="1800" b="1" dirty="0">
                <a:solidFill>
                  <a:srgbClr val="00B050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Bit masks: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Each takes the value that only set one bit to 1</a:t>
            </a:r>
          </a:p>
        </p:txBody>
      </p:sp>
    </p:spTree>
    <p:extLst>
      <p:ext uri="{BB962C8B-B14F-4D97-AF65-F5344CB8AC3E}">
        <p14:creationId xmlns:p14="http://schemas.microsoft.com/office/powerpoint/2010/main" val="224926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3DC3-CF9F-40B4-A592-A28DF842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50DF-661A-467A-A4DD-0538C94B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67260" cy="4351338"/>
          </a:xfrm>
        </p:spPr>
        <p:txBody>
          <a:bodyPr>
            <a:normAutofit/>
          </a:bodyPr>
          <a:lstStyle/>
          <a:p>
            <a:r>
              <a:rPr lang="en-US" dirty="0"/>
              <a:t>Use bit masks and the &amp; operator to fetch information encoded in the corresponding bit</a:t>
            </a:r>
          </a:p>
          <a:p>
            <a:pPr lvl="1"/>
            <a:r>
              <a:rPr lang="en-US" dirty="0"/>
              <a:t>status &amp; FIRST_YEAR is not zero if and only if the right most bit is set to 1</a:t>
            </a:r>
          </a:p>
          <a:p>
            <a:pPr lvl="1"/>
            <a:r>
              <a:rPr lang="en-US" dirty="0"/>
              <a:t>Status &amp; SCHOLARSHIP is not zero if and only if the 2</a:t>
            </a:r>
            <a:r>
              <a:rPr lang="en-US" baseline="30000" dirty="0"/>
              <a:t>nd</a:t>
            </a:r>
            <a:r>
              <a:rPr lang="en-US" dirty="0"/>
              <a:t> right most bit is set to 1</a:t>
            </a:r>
          </a:p>
          <a:p>
            <a:pPr lvl="1"/>
            <a:r>
              <a:rPr lang="en-US" dirty="0"/>
              <a:t>The same applies to INTERNATIONAL and GRADUATE masks as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F9642-B852-4532-B1A0-78E8C496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293" y="923848"/>
            <a:ext cx="3713658" cy="5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representation of integers</a:t>
            </a:r>
          </a:p>
          <a:p>
            <a:r>
              <a:rPr lang="en-US" altLang="zh-CN" dirty="0"/>
              <a:t>Underflow &amp; overflow</a:t>
            </a:r>
          </a:p>
          <a:p>
            <a:r>
              <a:rPr lang="en-US" altLang="zh-CN" dirty="0"/>
              <a:t>Fixed width integer types in &lt;stdint.h&gt;</a:t>
            </a:r>
          </a:p>
          <a:p>
            <a:r>
              <a:rPr lang="en-US" altLang="zh-CN" dirty="0"/>
              <a:t>Bitwise operators</a:t>
            </a:r>
          </a:p>
          <a:p>
            <a:pPr lvl="1"/>
            <a:r>
              <a:rPr lang="en-US" altLang="zh-CN" dirty="0"/>
              <a:t>Bitwise NOT</a:t>
            </a:r>
          </a:p>
          <a:p>
            <a:pPr lvl="1"/>
            <a:r>
              <a:rPr lang="en-US" altLang="zh-CN" dirty="0"/>
              <a:t>Bitwise AND</a:t>
            </a:r>
          </a:p>
          <a:p>
            <a:pPr lvl="1"/>
            <a:r>
              <a:rPr lang="en-US" altLang="zh-CN" dirty="0"/>
              <a:t>Bitwise OR</a:t>
            </a:r>
          </a:p>
          <a:p>
            <a:r>
              <a:rPr lang="en-US" altLang="zh-CN" dirty="0"/>
              <a:t>Bit shifting</a:t>
            </a:r>
          </a:p>
          <a:p>
            <a:r>
              <a:rPr lang="en-US" altLang="zh-CN" dirty="0"/>
              <a:t>Bit masking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4276-2249-014A-B29B-98958919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0"/>
            <a:ext cx="10515600" cy="1325563"/>
          </a:xfrm>
        </p:spPr>
        <p:txBody>
          <a:bodyPr/>
          <a:lstStyle/>
          <a:p>
            <a:r>
              <a:rPr lang="en-US" dirty="0"/>
              <a:t>Integer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930D-F330-8A4C-9A11-DFBAC396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694152"/>
          </a:xfrm>
        </p:spPr>
        <p:txBody>
          <a:bodyPr>
            <a:normAutofit/>
          </a:bodyPr>
          <a:lstStyle/>
          <a:p>
            <a:r>
              <a:rPr lang="en-US" sz="2000" dirty="0"/>
              <a:t>The basic integer type is (signed) int</a:t>
            </a:r>
          </a:p>
          <a:p>
            <a:r>
              <a:rPr lang="en-US" sz="2000" dirty="0"/>
              <a:t>Can have either positive or negative values</a:t>
            </a:r>
          </a:p>
          <a:p>
            <a:r>
              <a:rPr lang="en-US" sz="2000" dirty="0"/>
              <a:t>The value of an int variable is represented in binary format with 1s and 0s</a:t>
            </a:r>
          </a:p>
          <a:p>
            <a:r>
              <a:rPr lang="en-US" sz="2000" dirty="0"/>
              <a:t>Integer variable have limited range (due to limited number of bits used in the representation)</a:t>
            </a:r>
          </a:p>
          <a:p>
            <a:r>
              <a:rPr lang="en-US" sz="2000" dirty="0"/>
              <a:t>Negative numbers’ binary representation is not in C standard (look up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Two's Complement</a:t>
            </a:r>
            <a:r>
              <a:rPr lang="en-US" sz="2000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F81553-F4CA-C34E-8747-962CDC13D182}"/>
              </a:ext>
            </a:extLst>
          </p:cNvPr>
          <p:cNvGrpSpPr/>
          <p:nvPr/>
        </p:nvGrpSpPr>
        <p:grpSpPr>
          <a:xfrm>
            <a:off x="1346313" y="3513149"/>
            <a:ext cx="10495434" cy="3054183"/>
            <a:chOff x="1346313" y="3513149"/>
            <a:chExt cx="10495434" cy="30541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C4FDAB-692F-AB48-A57C-C9D95248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490" y="3981116"/>
              <a:ext cx="2713205" cy="631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865D3B-39E4-F949-9C83-A66F6178CAB0}"/>
                    </a:ext>
                  </a:extLst>
                </p:cNvPr>
                <p:cNvSpPr txBox="1"/>
                <p:nvPr/>
              </p:nvSpPr>
              <p:spPr>
                <a:xfrm>
                  <a:off x="1346313" y="4637088"/>
                  <a:ext cx="5855368" cy="34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87=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865D3B-39E4-F949-9C83-A66F6178C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313" y="4637088"/>
                  <a:ext cx="5855368" cy="3413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Google Shape;108;p16">
              <a:extLst>
                <a:ext uri="{FF2B5EF4-FFF2-40B4-BE49-F238E27FC236}">
                  <a16:creationId xmlns:a16="http://schemas.microsoft.com/office/drawing/2014/main" id="{90CE2C1F-5329-AD46-895B-6C7D0E4A0539}"/>
                </a:ext>
              </a:extLst>
            </p:cNvPr>
            <p:cNvSpPr txBox="1"/>
            <p:nvPr/>
          </p:nvSpPr>
          <p:spPr>
            <a:xfrm>
              <a:off x="1461021" y="5131933"/>
              <a:ext cx="1013610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00000000,00000000,00000000,</a:t>
              </a:r>
              <a:r>
                <a:rPr lang="en-US" sz="4000" dirty="0">
                  <a:solidFill>
                    <a:schemeClr val="tx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-US" sz="4000" dirty="0">
                  <a:solidFill>
                    <a:srgbClr val="548135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4000" dirty="0">
                  <a:solidFill>
                    <a:srgbClr val="2E75B5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-US" sz="4000" dirty="0">
                  <a:solidFill>
                    <a:srgbClr val="C55A1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4000" dirty="0">
                  <a:solidFill>
                    <a:srgbClr val="7B7B7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-US" sz="4000" dirty="0">
                  <a:solidFill>
                    <a:srgbClr val="BF90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4000" dirty="0">
                  <a:solidFill>
                    <a:srgbClr val="2F549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4000" dirty="0">
                  <a:solidFill>
                    <a:srgbClr val="548135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200" dirty="0"/>
            </a:p>
          </p:txBody>
        </p:sp>
        <p:sp>
          <p:nvSpPr>
            <p:cNvPr id="7" name="Google Shape;109;p16">
              <a:extLst>
                <a:ext uri="{FF2B5EF4-FFF2-40B4-BE49-F238E27FC236}">
                  <a16:creationId xmlns:a16="http://schemas.microsoft.com/office/drawing/2014/main" id="{C037CEF1-4536-DC49-B90A-B2B1C25888A4}"/>
                </a:ext>
              </a:extLst>
            </p:cNvPr>
            <p:cNvSpPr txBox="1"/>
            <p:nvPr/>
          </p:nvSpPr>
          <p:spPr>
            <a:xfrm>
              <a:off x="11352511" y="4060931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" name="Google Shape;111;p16">
              <a:extLst>
                <a:ext uri="{FF2B5EF4-FFF2-40B4-BE49-F238E27FC236}">
                  <a16:creationId xmlns:a16="http://schemas.microsoft.com/office/drawing/2014/main" id="{7DB943AA-00D1-CE46-B435-BA330991747D}"/>
                </a:ext>
              </a:extLst>
            </p:cNvPr>
            <p:cNvSpPr txBox="1"/>
            <p:nvPr/>
          </p:nvSpPr>
          <p:spPr>
            <a:xfrm>
              <a:off x="10618657" y="4045949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9" name="Google Shape;115;p16">
              <a:extLst>
                <a:ext uri="{FF2B5EF4-FFF2-40B4-BE49-F238E27FC236}">
                  <a16:creationId xmlns:a16="http://schemas.microsoft.com/office/drawing/2014/main" id="{D2AE648D-05FA-FC43-A32B-C3CA8D077EFB}"/>
                </a:ext>
              </a:extLst>
            </p:cNvPr>
            <p:cNvSpPr txBox="1"/>
            <p:nvPr/>
          </p:nvSpPr>
          <p:spPr>
            <a:xfrm>
              <a:off x="9891863" y="4036369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" name="Google Shape;116;p16">
              <a:extLst>
                <a:ext uri="{FF2B5EF4-FFF2-40B4-BE49-F238E27FC236}">
                  <a16:creationId xmlns:a16="http://schemas.microsoft.com/office/drawing/2014/main" id="{456FF1A1-34FE-6E45-8892-D58E5BD6EB83}"/>
                </a:ext>
              </a:extLst>
            </p:cNvPr>
            <p:cNvSpPr txBox="1"/>
            <p:nvPr/>
          </p:nvSpPr>
          <p:spPr>
            <a:xfrm>
              <a:off x="9165069" y="4026789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cxnSp>
          <p:nvCxnSpPr>
            <p:cNvPr id="11" name="Google Shape;117;p16">
              <a:extLst>
                <a:ext uri="{FF2B5EF4-FFF2-40B4-BE49-F238E27FC236}">
                  <a16:creationId xmlns:a16="http://schemas.microsoft.com/office/drawing/2014/main" id="{1F6F329C-08BC-E74D-8311-D89EC3A82ADB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1352629" y="4584151"/>
              <a:ext cx="244500" cy="64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" name="Google Shape;118;p16">
              <a:extLst>
                <a:ext uri="{FF2B5EF4-FFF2-40B4-BE49-F238E27FC236}">
                  <a16:creationId xmlns:a16="http://schemas.microsoft.com/office/drawing/2014/main" id="{C5A1985D-9E0F-7640-85DA-69B12208C10A}"/>
                </a:ext>
              </a:extLst>
            </p:cNvPr>
            <p:cNvCxnSpPr/>
            <p:nvPr/>
          </p:nvCxnSpPr>
          <p:spPr>
            <a:xfrm flipH="1">
              <a:off x="10967419" y="4036369"/>
              <a:ext cx="244500" cy="1129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" name="Google Shape;119;p16">
              <a:extLst>
                <a:ext uri="{FF2B5EF4-FFF2-40B4-BE49-F238E27FC236}">
                  <a16:creationId xmlns:a16="http://schemas.microsoft.com/office/drawing/2014/main" id="{2C542631-188C-014E-957B-E33D3ADEB3D2}"/>
                </a:ext>
              </a:extLst>
            </p:cNvPr>
            <p:cNvCxnSpPr/>
            <p:nvPr/>
          </p:nvCxnSpPr>
          <p:spPr>
            <a:xfrm flipH="1">
              <a:off x="10625717" y="4482990"/>
              <a:ext cx="103355" cy="74565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120;p16">
              <a:extLst>
                <a:ext uri="{FF2B5EF4-FFF2-40B4-BE49-F238E27FC236}">
                  <a16:creationId xmlns:a16="http://schemas.microsoft.com/office/drawing/2014/main" id="{9D15112E-734B-4B47-ABEC-22AD9860E084}"/>
                </a:ext>
              </a:extLst>
            </p:cNvPr>
            <p:cNvCxnSpPr/>
            <p:nvPr/>
          </p:nvCxnSpPr>
          <p:spPr>
            <a:xfrm flipH="1">
              <a:off x="10373983" y="4058935"/>
              <a:ext cx="109800" cy="1107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Google Shape;121;p16">
              <a:extLst>
                <a:ext uri="{FF2B5EF4-FFF2-40B4-BE49-F238E27FC236}">
                  <a16:creationId xmlns:a16="http://schemas.microsoft.com/office/drawing/2014/main" id="{D45AFB91-A0B2-7947-8D1F-459112295A25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0015581" y="4559589"/>
              <a:ext cx="120900" cy="669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Google Shape;122;p16">
              <a:extLst>
                <a:ext uri="{FF2B5EF4-FFF2-40B4-BE49-F238E27FC236}">
                  <a16:creationId xmlns:a16="http://schemas.microsoft.com/office/drawing/2014/main" id="{F81A3AA0-8FD5-5948-8ABE-5A938723F9AF}"/>
                </a:ext>
              </a:extLst>
            </p:cNvPr>
            <p:cNvCxnSpPr/>
            <p:nvPr/>
          </p:nvCxnSpPr>
          <p:spPr>
            <a:xfrm flipH="1">
              <a:off x="9712147" y="4081501"/>
              <a:ext cx="43500" cy="1147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" name="Google Shape;123;p16">
              <a:extLst>
                <a:ext uri="{FF2B5EF4-FFF2-40B4-BE49-F238E27FC236}">
                  <a16:creationId xmlns:a16="http://schemas.microsoft.com/office/drawing/2014/main" id="{2532EE86-44CD-4A4B-BEAA-5DB0DDD6E7C2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9409687" y="4550009"/>
              <a:ext cx="17700" cy="678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" name="Google Shape;125;p16">
              <a:extLst>
                <a:ext uri="{FF2B5EF4-FFF2-40B4-BE49-F238E27FC236}">
                  <a16:creationId xmlns:a16="http://schemas.microsoft.com/office/drawing/2014/main" id="{A43C183D-5550-DD43-B0FD-3AE0F5D53061}"/>
                </a:ext>
              </a:extLst>
            </p:cNvPr>
            <p:cNvSpPr/>
            <p:nvPr/>
          </p:nvSpPr>
          <p:spPr>
            <a:xfrm rot="5400000">
              <a:off x="6349675" y="1069874"/>
              <a:ext cx="298445" cy="9707226"/>
            </a:xfrm>
            <a:prstGeom prst="rightBrace">
              <a:avLst>
                <a:gd name="adj1" fmla="val 121892"/>
                <a:gd name="adj2" fmla="val 49185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6;p16">
              <a:extLst>
                <a:ext uri="{FF2B5EF4-FFF2-40B4-BE49-F238E27FC236}">
                  <a16:creationId xmlns:a16="http://schemas.microsoft.com/office/drawing/2014/main" id="{332A72C2-4C5C-4046-A87C-82998DB9C65E}"/>
                </a:ext>
              </a:extLst>
            </p:cNvPr>
            <p:cNvSpPr txBox="1"/>
            <p:nvPr/>
          </p:nvSpPr>
          <p:spPr>
            <a:xfrm>
              <a:off x="5511628" y="6105667"/>
              <a:ext cx="22107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 bits = 4 bytes</a:t>
              </a:r>
              <a:endParaRPr/>
            </a:p>
          </p:txBody>
        </p:sp>
        <p:sp>
          <p:nvSpPr>
            <p:cNvPr id="20" name="Google Shape;110;p16">
              <a:extLst>
                <a:ext uri="{FF2B5EF4-FFF2-40B4-BE49-F238E27FC236}">
                  <a16:creationId xmlns:a16="http://schemas.microsoft.com/office/drawing/2014/main" id="{4AC78F26-E715-B84E-8927-EE962B72A2F4}"/>
                </a:ext>
              </a:extLst>
            </p:cNvPr>
            <p:cNvSpPr txBox="1"/>
            <p:nvPr/>
          </p:nvSpPr>
          <p:spPr>
            <a:xfrm>
              <a:off x="10967301" y="3513149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12;p16">
              <a:extLst>
                <a:ext uri="{FF2B5EF4-FFF2-40B4-BE49-F238E27FC236}">
                  <a16:creationId xmlns:a16="http://schemas.microsoft.com/office/drawing/2014/main" id="{2318B0A4-D36E-8145-A42A-E4F9A51D04F6}"/>
                </a:ext>
              </a:extLst>
            </p:cNvPr>
            <p:cNvSpPr txBox="1"/>
            <p:nvPr/>
          </p:nvSpPr>
          <p:spPr>
            <a:xfrm>
              <a:off x="10239165" y="3535715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7B7B7B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7B7B7B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2" name="Google Shape;113;p16">
              <a:extLst>
                <a:ext uri="{FF2B5EF4-FFF2-40B4-BE49-F238E27FC236}">
                  <a16:creationId xmlns:a16="http://schemas.microsoft.com/office/drawing/2014/main" id="{870957C3-79B7-3A4B-8BA2-251126965FA9}"/>
                </a:ext>
              </a:extLst>
            </p:cNvPr>
            <p:cNvSpPr txBox="1"/>
            <p:nvPr/>
          </p:nvSpPr>
          <p:spPr>
            <a:xfrm>
              <a:off x="9511029" y="3558281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 dirty="0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9880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A8D5-D82E-AB42-A562-090AA306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 specifiers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721F-84BB-764C-ABA0-961558F3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4227"/>
            <a:ext cx="10515600" cy="2012736"/>
          </a:xfrm>
        </p:spPr>
        <p:txBody>
          <a:bodyPr/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these are minimum sizes, actual ones may be larger</a:t>
            </a: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unsigned int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unsigned long int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contain non-negative values</a:t>
            </a:r>
            <a:endParaRPr lang="en-US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range is doubled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D62F61F-6C13-2542-99F4-18B514838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03673"/>
              </p:ext>
            </p:extLst>
          </p:nvPr>
        </p:nvGraphicFramePr>
        <p:xfrm>
          <a:off x="838200" y="1825625"/>
          <a:ext cx="10515597" cy="212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38">
                  <a:extLst>
                    <a:ext uri="{9D8B030D-6E8A-4147-A177-3AD203B41FA5}">
                      <a16:colId xmlns:a16="http://schemas.microsoft.com/office/drawing/2014/main" val="3294283824"/>
                    </a:ext>
                  </a:extLst>
                </a:gridCol>
                <a:gridCol w="2570205">
                  <a:extLst>
                    <a:ext uri="{9D8B030D-6E8A-4147-A177-3AD203B41FA5}">
                      <a16:colId xmlns:a16="http://schemas.microsoft.com/office/drawing/2014/main" val="3599710702"/>
                    </a:ext>
                  </a:extLst>
                </a:gridCol>
                <a:gridCol w="5422554">
                  <a:extLst>
                    <a:ext uri="{9D8B030D-6E8A-4147-A177-3AD203B41FA5}">
                      <a16:colId xmlns:a16="http://schemas.microsoft.com/office/drawing/2014/main" val="11088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Type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Minimum Size (b</a:t>
                      </a:r>
                      <a:r>
                        <a:rPr lang="en-US" sz="1800"/>
                        <a:t>its</a:t>
                      </a:r>
                      <a:r>
                        <a:rPr lang="en-US" sz="1800" u="none" strike="noStrike" cap="none"/>
                        <a:t>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Minimum Capacity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550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int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-32,76</a:t>
                      </a:r>
                      <a:r>
                        <a:rPr lang="en-US" sz="1800"/>
                        <a:t>8</a:t>
                      </a:r>
                      <a:r>
                        <a:rPr lang="en-US" sz="1800" u="none" strike="noStrike" cap="none"/>
                        <a:t> to +32,767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7814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16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-32,76</a:t>
                      </a:r>
                      <a:r>
                        <a:rPr lang="en-US" sz="1800"/>
                        <a:t>8</a:t>
                      </a:r>
                      <a:r>
                        <a:rPr lang="en-US" sz="1800" u="none" strike="noStrike" cap="none"/>
                        <a:t> to +32,767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3737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int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-2,147,483,64</a:t>
                      </a:r>
                      <a:r>
                        <a:rPr lang="en-US" sz="1800"/>
                        <a:t>8</a:t>
                      </a:r>
                      <a:r>
                        <a:rPr lang="en-US" sz="1800" u="none" strike="noStrike" cap="none"/>
                        <a:t> to +2,147,483,647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077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long int  </a:t>
                      </a:r>
                      <a:r>
                        <a:rPr lang="en-US" sz="1800" u="none" strike="noStrike" cap="none"/>
                        <a:t>(available in C99)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-9,223,372,036,854,775,80</a:t>
                      </a:r>
                      <a:r>
                        <a:rPr lang="en-US" sz="1800" dirty="0"/>
                        <a:t>8</a:t>
                      </a:r>
                      <a:r>
                        <a:rPr lang="en-US" sz="1800" u="none" strike="noStrike" cap="none" dirty="0"/>
                        <a:t> to +9,223,372,036,854,775,80</a:t>
                      </a:r>
                      <a:r>
                        <a:rPr lang="en-US" sz="1800" dirty="0"/>
                        <a:t>7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7568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Integer Overflow/Underflow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838200" y="1274886"/>
            <a:ext cx="10515600" cy="552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Integers have limited capacity (maximum and minimum numbers they can contain)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happens if they go over or under that capacity?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signed</a:t>
            </a:r>
            <a:r>
              <a:rPr lang="en-US" dirty="0"/>
              <a:t> integers, it’s </a:t>
            </a:r>
            <a:r>
              <a:rPr lang="en-US" dirty="0">
                <a:solidFill>
                  <a:srgbClr val="FF0000"/>
                </a:solidFill>
              </a:rPr>
              <a:t>undefined behavior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unsigned</a:t>
            </a:r>
            <a:r>
              <a:rPr lang="en-US" dirty="0"/>
              <a:t> integers: </a:t>
            </a:r>
            <a:r>
              <a:rPr lang="en-US" dirty="0">
                <a:solidFill>
                  <a:srgbClr val="00B050"/>
                </a:solidFill>
              </a:rPr>
              <a:t>modulo (MAX_VAL + 1) </a:t>
            </a:r>
            <a:r>
              <a:rPr lang="en-US" dirty="0"/>
              <a:t>will be performed to bring the value back to the valid range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AE306-FE4E-4CA8-80BC-3524BD3D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11" y="4035670"/>
            <a:ext cx="7677150" cy="25812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109516-7242-441B-95D6-7CD9FB50AEA4}"/>
              </a:ext>
            </a:extLst>
          </p:cNvPr>
          <p:cNvSpPr/>
          <p:nvPr/>
        </p:nvSpPr>
        <p:spPr>
          <a:xfrm>
            <a:off x="5686633" y="5486400"/>
            <a:ext cx="1922243" cy="40277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C441AB-FA54-4DAF-995F-6B78FB66FD0D}"/>
              </a:ext>
            </a:extLst>
          </p:cNvPr>
          <p:cNvSpPr/>
          <p:nvPr/>
        </p:nvSpPr>
        <p:spPr>
          <a:xfrm>
            <a:off x="6654429" y="6214174"/>
            <a:ext cx="1922243" cy="40277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39F7C-90D9-4A59-B9CB-C1609E45F8B5}"/>
              </a:ext>
            </a:extLst>
          </p:cNvPr>
          <p:cNvSpPr txBox="1"/>
          <p:nvPr/>
        </p:nvSpPr>
        <p:spPr>
          <a:xfrm>
            <a:off x="9584514" y="4026997"/>
            <a:ext cx="2166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MAX_VAL </a:t>
            </a:r>
            <a:r>
              <a:rPr lang="en-US" sz="1800" dirty="0"/>
              <a:t>is the maximum valid value of the associated unsigned integer type, in this example, it’s </a:t>
            </a:r>
            <a:r>
              <a:rPr lang="en-US" sz="1800" b="1" dirty="0">
                <a:solidFill>
                  <a:srgbClr val="00B050"/>
                </a:solidFill>
              </a:rPr>
              <a:t>65535</a:t>
            </a:r>
          </a:p>
        </p:txBody>
      </p:sp>
    </p:spTree>
    <p:extLst>
      <p:ext uri="{BB962C8B-B14F-4D97-AF65-F5344CB8AC3E}">
        <p14:creationId xmlns:p14="http://schemas.microsoft.com/office/powerpoint/2010/main" val="26383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84BA-3C75-4383-AFE4-091EDF1A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Fixed-width integer types (C99)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AD15-C5B8-433D-A8C6-B1CCCF15F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stdint.h</a:t>
            </a:r>
            <a:r>
              <a:rPr lang="en-US" dirty="0"/>
              <a:t> is a header file in the C standard library introduced in C99</a:t>
            </a:r>
          </a:p>
          <a:p>
            <a:pPr lvl="1"/>
            <a:r>
              <a:rPr lang="en-US" dirty="0"/>
              <a:t>allow more portable code by providing a set of exact-width integer types</a:t>
            </a:r>
          </a:p>
          <a:p>
            <a:pPr lvl="1"/>
            <a:r>
              <a:rPr lang="en-US" dirty="0"/>
              <a:t>The minimum and maximum valid values for each type is also defined with macros</a:t>
            </a:r>
          </a:p>
          <a:p>
            <a:r>
              <a:rPr lang="en-US" dirty="0"/>
              <a:t>#include &lt;</a:t>
            </a:r>
            <a:r>
              <a:rPr lang="en-US" dirty="0" err="1"/>
              <a:t>stdint.h</a:t>
            </a:r>
            <a:r>
              <a:rPr lang="en-US" dirty="0"/>
              <a:t>&gt;</a:t>
            </a:r>
          </a:p>
          <a:p>
            <a:r>
              <a:rPr lang="en-US" dirty="0"/>
              <a:t>Fixed-size integer types:</a:t>
            </a:r>
          </a:p>
          <a:p>
            <a:pPr lvl="1"/>
            <a:r>
              <a:rPr lang="en-US" dirty="0" err="1"/>
              <a:t>int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/>
              <a:t>_t</a:t>
            </a:r>
            <a:r>
              <a:rPr lang="en-US" dirty="0"/>
              <a:t> for signed int,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is number of bits: int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_t, int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_t, int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_t, int</a:t>
            </a:r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_t</a:t>
            </a:r>
          </a:p>
          <a:p>
            <a:pPr lvl="1"/>
            <a:r>
              <a:rPr lang="en-US" dirty="0" err="1"/>
              <a:t>uint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/>
              <a:t>_t</a:t>
            </a:r>
            <a:r>
              <a:rPr lang="en-US" dirty="0"/>
              <a:t> for unsigned int: uint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_t, uint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_t, uint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_t, uint</a:t>
            </a:r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_t</a:t>
            </a:r>
          </a:p>
          <a:p>
            <a:r>
              <a:rPr lang="en-US" dirty="0" err="1"/>
              <a:t>Mininum</a:t>
            </a:r>
            <a:r>
              <a:rPr lang="en-US" dirty="0"/>
              <a:t> and maximum:</a:t>
            </a:r>
          </a:p>
          <a:p>
            <a:pPr lvl="1"/>
            <a:r>
              <a:rPr lang="en-US" dirty="0"/>
              <a:t>INT8_MIN, INT8_MAX, …, INT64_MIN, INT64_MAX</a:t>
            </a:r>
          </a:p>
          <a:p>
            <a:pPr lvl="1"/>
            <a:r>
              <a:rPr lang="en-US" dirty="0"/>
              <a:t>UINT8_MAX, …, UINT64_MAX (unsigned type’s minimum is always 0)</a:t>
            </a:r>
          </a:p>
        </p:txBody>
      </p:sp>
    </p:spTree>
    <p:extLst>
      <p:ext uri="{BB962C8B-B14F-4D97-AF65-F5344CB8AC3E}">
        <p14:creationId xmlns:p14="http://schemas.microsoft.com/office/powerpoint/2010/main" val="98059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91FB-93DA-4CDB-A9B1-71F98C19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8813-ADD5-42FA-A98A-0C8957ABE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C, operations can be performed on a bit-level using bitwise operators</a:t>
            </a:r>
          </a:p>
          <a:p>
            <a:endParaRPr lang="en-US" dirty="0"/>
          </a:p>
          <a:p>
            <a:r>
              <a:rPr lang="en-US" dirty="0"/>
              <a:t>Bitwise operators’ operand must be of integer type, for example:</a:t>
            </a:r>
          </a:p>
          <a:p>
            <a:pPr lvl="1"/>
            <a:r>
              <a:rPr lang="en-US" dirty="0"/>
              <a:t>unsigned int</a:t>
            </a:r>
          </a:p>
          <a:p>
            <a:pPr lvl="1"/>
            <a:r>
              <a:rPr lang="en-US" dirty="0"/>
              <a:t>signed int</a:t>
            </a:r>
          </a:p>
          <a:p>
            <a:pPr lvl="1"/>
            <a:r>
              <a:rPr lang="en-US" dirty="0"/>
              <a:t>long int</a:t>
            </a:r>
          </a:p>
          <a:p>
            <a:pPr lvl="1"/>
            <a:r>
              <a:rPr lang="en-US" dirty="0"/>
              <a:t>char (1-byte integer)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Bitwise Operators</a:t>
            </a:r>
            <a:endParaRPr/>
          </a:p>
        </p:txBody>
      </p:sp>
      <p:graphicFrame>
        <p:nvGraphicFramePr>
          <p:cNvPr id="161" name="Google Shape;161;p21"/>
          <p:cNvGraphicFramePr/>
          <p:nvPr>
            <p:extLst>
              <p:ext uri="{D42A27DB-BD31-4B8C-83A1-F6EECF244321}">
                <p14:modId xmlns:p14="http://schemas.microsoft.com/office/powerpoint/2010/main" val="2803038515"/>
              </p:ext>
            </p:extLst>
          </p:nvPr>
        </p:nvGraphicFramePr>
        <p:xfrm>
          <a:off x="2020020" y="2527450"/>
          <a:ext cx="1053450" cy="19688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    |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Google Shape;162;p21"/>
          <p:cNvGraphicFramePr/>
          <p:nvPr>
            <p:extLst>
              <p:ext uri="{D42A27DB-BD31-4B8C-83A1-F6EECF244321}">
                <p14:modId xmlns:p14="http://schemas.microsoft.com/office/powerpoint/2010/main" val="2142261193"/>
              </p:ext>
            </p:extLst>
          </p:nvPr>
        </p:nvGraphicFramePr>
        <p:xfrm>
          <a:off x="3932208" y="2533201"/>
          <a:ext cx="1053450" cy="19688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  &amp;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3" name="Google Shape;163;p21"/>
          <p:cNvGraphicFramePr/>
          <p:nvPr>
            <p:extLst>
              <p:ext uri="{D42A27DB-BD31-4B8C-83A1-F6EECF244321}">
                <p14:modId xmlns:p14="http://schemas.microsoft.com/office/powerpoint/2010/main" val="3273965348"/>
              </p:ext>
            </p:extLst>
          </p:nvPr>
        </p:nvGraphicFramePr>
        <p:xfrm>
          <a:off x="5799266" y="2527450"/>
          <a:ext cx="1053450" cy="19688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  ^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" name="Google Shape;164;p21"/>
          <p:cNvGraphicFramePr/>
          <p:nvPr>
            <p:extLst>
              <p:ext uri="{D42A27DB-BD31-4B8C-83A1-F6EECF244321}">
                <p14:modId xmlns:p14="http://schemas.microsoft.com/office/powerpoint/2010/main" val="1912675479"/>
              </p:ext>
            </p:extLst>
          </p:nvPr>
        </p:nvGraphicFramePr>
        <p:xfrm>
          <a:off x="7818023" y="2527450"/>
          <a:ext cx="702300" cy="16018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   ~</a:t>
                      </a:r>
                      <a:endParaRPr sz="1800" dirty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Google Shape;165;p21"/>
          <p:cNvSpPr txBox="1"/>
          <p:nvPr/>
        </p:nvSpPr>
        <p:spPr>
          <a:xfrm>
            <a:off x="965250" y="5248647"/>
            <a:ext cx="10388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from the logical operators, these operators work on all bits of numbers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1788-66F3-4C0E-89AD-E2FFB900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(Bitwise NOT):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4A55D-B53F-4FDC-B475-2A0A53AB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1" y="4991823"/>
            <a:ext cx="5423355" cy="1242221"/>
          </a:xfrm>
          <a:prstGeom prst="rect">
            <a:avLst/>
          </a:prstGeom>
        </p:spPr>
      </p:pic>
      <p:sp>
        <p:nvSpPr>
          <p:cNvPr id="6" name="Google Shape;172;p22">
            <a:extLst>
              <a:ext uri="{FF2B5EF4-FFF2-40B4-BE49-F238E27FC236}">
                <a16:creationId xmlns:a16="http://schemas.microsoft.com/office/drawing/2014/main" id="{2A411427-1A5E-48FC-9150-92CC36755A0D}"/>
              </a:ext>
            </a:extLst>
          </p:cNvPr>
          <p:cNvSpPr txBox="1"/>
          <p:nvPr/>
        </p:nvSpPr>
        <p:spPr>
          <a:xfrm>
            <a:off x="7307026" y="4971396"/>
            <a:ext cx="2090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43=00101011</a:t>
            </a:r>
            <a:endParaRPr dirty="0"/>
          </a:p>
        </p:txBody>
      </p:sp>
      <p:sp>
        <p:nvSpPr>
          <p:cNvPr id="7" name="Google Shape;173;p22">
            <a:extLst>
              <a:ext uri="{FF2B5EF4-FFF2-40B4-BE49-F238E27FC236}">
                <a16:creationId xmlns:a16="http://schemas.microsoft.com/office/drawing/2014/main" id="{B1C69CF1-9593-4768-81F1-329BB2BC82CA}"/>
              </a:ext>
            </a:extLst>
          </p:cNvPr>
          <p:cNvSpPr txBox="1"/>
          <p:nvPr/>
        </p:nvSpPr>
        <p:spPr>
          <a:xfrm>
            <a:off x="7135492" y="5309969"/>
            <a:ext cx="22615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212=11010100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BF9027-A10A-4D55-8CB3-86C6CA74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46" y="5874856"/>
            <a:ext cx="992494" cy="359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74D2B-9830-456E-B4F7-C70A674C1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42" y="1938222"/>
            <a:ext cx="5437209" cy="1142528"/>
          </a:xfrm>
          <a:prstGeom prst="rect">
            <a:avLst/>
          </a:prstGeom>
        </p:spPr>
      </p:pic>
      <p:sp>
        <p:nvSpPr>
          <p:cNvPr id="14" name="Google Shape;172;p22">
            <a:extLst>
              <a:ext uri="{FF2B5EF4-FFF2-40B4-BE49-F238E27FC236}">
                <a16:creationId xmlns:a16="http://schemas.microsoft.com/office/drawing/2014/main" id="{E904E0FA-3F85-467B-A515-27E8DE41A289}"/>
              </a:ext>
            </a:extLst>
          </p:cNvPr>
          <p:cNvSpPr txBox="1"/>
          <p:nvPr/>
        </p:nvSpPr>
        <p:spPr>
          <a:xfrm>
            <a:off x="7483091" y="1864442"/>
            <a:ext cx="2090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dirty="0"/>
          </a:p>
        </p:txBody>
      </p:sp>
      <p:sp>
        <p:nvSpPr>
          <p:cNvPr id="15" name="Google Shape;173;p22">
            <a:extLst>
              <a:ext uri="{FF2B5EF4-FFF2-40B4-BE49-F238E27FC236}">
                <a16:creationId xmlns:a16="http://schemas.microsoft.com/office/drawing/2014/main" id="{9F48C839-0AB8-49FA-BE74-08ADA94F3F08}"/>
              </a:ext>
            </a:extLst>
          </p:cNvPr>
          <p:cNvSpPr txBox="1"/>
          <p:nvPr/>
        </p:nvSpPr>
        <p:spPr>
          <a:xfrm>
            <a:off x="7135493" y="2203015"/>
            <a:ext cx="22615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247=1111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0E02C3-9B7B-4BF4-95C4-A1CAD0A84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101" y="2732667"/>
            <a:ext cx="853104" cy="3512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233B8A-DC46-4DB4-BB12-2CD1FD727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542" y="3425078"/>
            <a:ext cx="5437209" cy="1122126"/>
          </a:xfrm>
          <a:prstGeom prst="rect">
            <a:avLst/>
          </a:prstGeom>
        </p:spPr>
      </p:pic>
      <p:sp>
        <p:nvSpPr>
          <p:cNvPr id="20" name="Google Shape;172;p22">
            <a:extLst>
              <a:ext uri="{FF2B5EF4-FFF2-40B4-BE49-F238E27FC236}">
                <a16:creationId xmlns:a16="http://schemas.microsoft.com/office/drawing/2014/main" id="{9A4AACD4-289B-4DCB-A114-42DF61911936}"/>
              </a:ext>
            </a:extLst>
          </p:cNvPr>
          <p:cNvSpPr txBox="1"/>
          <p:nvPr/>
        </p:nvSpPr>
        <p:spPr>
          <a:xfrm>
            <a:off x="7483091" y="3325354"/>
            <a:ext cx="2090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0=00000000</a:t>
            </a:r>
            <a:endParaRPr dirty="0"/>
          </a:p>
        </p:txBody>
      </p:sp>
      <p:sp>
        <p:nvSpPr>
          <p:cNvPr id="21" name="Google Shape;173;p22">
            <a:extLst>
              <a:ext uri="{FF2B5EF4-FFF2-40B4-BE49-F238E27FC236}">
                <a16:creationId xmlns:a16="http://schemas.microsoft.com/office/drawing/2014/main" id="{CA239CCC-EAB8-4CC9-8CEA-9F1CA2ADEB54}"/>
              </a:ext>
            </a:extLst>
          </p:cNvPr>
          <p:cNvSpPr txBox="1"/>
          <p:nvPr/>
        </p:nvSpPr>
        <p:spPr>
          <a:xfrm>
            <a:off x="7135493" y="3663927"/>
            <a:ext cx="22615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255=11111111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C3B424-E95D-4E67-8F97-311BB61D2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101" y="4208281"/>
            <a:ext cx="853104" cy="34946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E7933F-8E44-47E9-A682-5538257F69EE}"/>
              </a:ext>
            </a:extLst>
          </p:cNvPr>
          <p:cNvCxnSpPr>
            <a:endCxn id="17" idx="1"/>
          </p:cNvCxnSpPr>
          <p:nvPr/>
        </p:nvCxnSpPr>
        <p:spPr>
          <a:xfrm>
            <a:off x="6384896" y="2907906"/>
            <a:ext cx="827205" cy="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7F8714-292C-4A47-B73F-C2942FC65A72}"/>
              </a:ext>
            </a:extLst>
          </p:cNvPr>
          <p:cNvCxnSpPr/>
          <p:nvPr/>
        </p:nvCxnSpPr>
        <p:spPr>
          <a:xfrm>
            <a:off x="6384896" y="4382613"/>
            <a:ext cx="827205" cy="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526C8-AB3B-4A1A-8BED-DA90ACAC7198}"/>
              </a:ext>
            </a:extLst>
          </p:cNvPr>
          <p:cNvCxnSpPr/>
          <p:nvPr/>
        </p:nvCxnSpPr>
        <p:spPr>
          <a:xfrm>
            <a:off x="6384896" y="6054450"/>
            <a:ext cx="827205" cy="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3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17055</TotalTime>
  <Words>1051</Words>
  <Application>Microsoft Macintosh PowerPoint</Application>
  <PresentationFormat>Widescreen</PresentationFormat>
  <Paragraphs>198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CSE 2451 Bitwise Operations</vt:lpstr>
      <vt:lpstr>Overview </vt:lpstr>
      <vt:lpstr>Integer types</vt:lpstr>
      <vt:lpstr>Integer type specifiers </vt:lpstr>
      <vt:lpstr>Integer Overflow/Underflow</vt:lpstr>
      <vt:lpstr>Fixed-width integer types (C99)</vt:lpstr>
      <vt:lpstr>Bitwise operations</vt:lpstr>
      <vt:lpstr>Bitwise Operators</vt:lpstr>
      <vt:lpstr>Complement (Bitwise NOT): ~</vt:lpstr>
      <vt:lpstr>Bitwise AND: &amp;</vt:lpstr>
      <vt:lpstr>Bitwise OR: |</vt:lpstr>
      <vt:lpstr>Bit shifting </vt:lpstr>
      <vt:lpstr>Bit shifting </vt:lpstr>
      <vt:lpstr>Bit shifting</vt:lpstr>
      <vt:lpstr>Print out binary values</vt:lpstr>
      <vt:lpstr>Bit masking</vt:lpstr>
      <vt:lpstr>Bit masking</vt:lpstr>
      <vt:lpstr>Bit masking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Liang, Tong</cp:lastModifiedBy>
  <cp:revision>2028</cp:revision>
  <dcterms:created xsi:type="dcterms:W3CDTF">2022-08-14T18:29:45Z</dcterms:created>
  <dcterms:modified xsi:type="dcterms:W3CDTF">2022-11-29T15:28:46Z</dcterms:modified>
</cp:coreProperties>
</file>