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Black"/>
      <p:bold r:id="rId24"/>
      <p:boldItalic r:id="rId25"/>
    </p:embeddedFont>
    <p:embeddedFont>
      <p:font typeface="Montserrat"/>
      <p:regular r:id="rId26"/>
      <p:bold r:id="rId27"/>
      <p:italic r:id="rId28"/>
      <p:boldItalic r:id="rId29"/>
    </p:embeddedFont>
    <p:embeddedFont>
      <p:font typeface="Palanquin Dark"/>
      <p:regular r:id="rId30"/>
      <p:bold r:id="rId31"/>
    </p:embeddedFont>
    <p:embeddedFont>
      <p:font typeface="Montserrat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lack-bold.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font" Target="fonts/MontserratBlack-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lanquinDark-bold.fntdata"/><Relationship Id="rId30" Type="http://schemas.openxmlformats.org/officeDocument/2006/relationships/font" Target="fonts/PalanquinDark-regular.fntdata"/><Relationship Id="rId11" Type="http://schemas.openxmlformats.org/officeDocument/2006/relationships/slide" Target="slides/slide7.xml"/><Relationship Id="rId33" Type="http://schemas.openxmlformats.org/officeDocument/2006/relationships/font" Target="fonts/MontserratMedium-bold.fntdata"/><Relationship Id="rId10" Type="http://schemas.openxmlformats.org/officeDocument/2006/relationships/slide" Target="slides/slide6.xml"/><Relationship Id="rId32" Type="http://schemas.openxmlformats.org/officeDocument/2006/relationships/font" Target="fonts/MontserratMedium-regular.fntdata"/><Relationship Id="rId13" Type="http://schemas.openxmlformats.org/officeDocument/2006/relationships/slide" Target="slides/slide9.xml"/><Relationship Id="rId35" Type="http://schemas.openxmlformats.org/officeDocument/2006/relationships/font" Target="fonts/MontserratMedium-boldItalic.fntdata"/><Relationship Id="rId12" Type="http://schemas.openxmlformats.org/officeDocument/2006/relationships/slide" Target="slides/slide8.xml"/><Relationship Id="rId34" Type="http://schemas.openxmlformats.org/officeDocument/2006/relationships/font" Target="fonts/MontserratMedium-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2.deloitte.com/us/en/blog/human-capital-blog/2021/predictions-teams.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77b642fd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77b642fd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an Information Radiator?</a:t>
            </a:r>
            <a:br>
              <a:rPr lang="en"/>
            </a:br>
            <a:br>
              <a:rPr lang="en"/>
            </a:br>
            <a:r>
              <a:rPr lang="en"/>
              <a:t>We typically think of radiators as items that emit some form of heat, light, or sound.</a:t>
            </a:r>
            <a:endParaRPr/>
          </a:p>
          <a:p>
            <a:pPr indent="0" lvl="0" marL="0" rtl="0" algn="l">
              <a:spcBef>
                <a:spcPts val="0"/>
              </a:spcBef>
              <a:spcAft>
                <a:spcPts val="0"/>
              </a:spcAft>
              <a:buClr>
                <a:schemeClr val="dk1"/>
              </a:buClr>
              <a:buSzPts val="1100"/>
              <a:buFont typeface="Arial"/>
              <a:buNone/>
            </a:pPr>
            <a:r>
              <a:rPr lang="en"/>
              <a:t>When it comes to Agile information radiators, the idea is much the same, but information is being emitted. The goal of an information radiator is to highlight data in an easily digestible format.</a:t>
            </a:r>
            <a:endParaRPr/>
          </a:p>
          <a:p>
            <a:pPr indent="0" lvl="0" marL="0" rtl="0" algn="l">
              <a:spcBef>
                <a:spcPts val="0"/>
              </a:spcBef>
              <a:spcAft>
                <a:spcPts val="0"/>
              </a:spcAft>
              <a:buClr>
                <a:schemeClr val="dk1"/>
              </a:buClr>
              <a:buSzPts val="1100"/>
              <a:buFont typeface="Arial"/>
              <a:buNone/>
            </a:pPr>
            <a:r>
              <a:rPr lang="en"/>
              <a:t>An information radiator is not a static item — it shows a team’s progress as it moves through an Agile project, so it will change regularly to incorporate updates. </a:t>
            </a:r>
            <a:endParaRPr/>
          </a:p>
          <a:p>
            <a:pPr indent="0" lvl="0" marL="0" rtl="0" algn="l">
              <a:spcBef>
                <a:spcPts val="0"/>
              </a:spcBef>
              <a:spcAft>
                <a:spcPts val="0"/>
              </a:spcAft>
              <a:buClr>
                <a:schemeClr val="dk1"/>
              </a:buClr>
              <a:buSzPts val="1100"/>
              <a:buFont typeface="Arial"/>
              <a:buNone/>
            </a:pPr>
            <a:r>
              <a:rPr lang="en"/>
              <a:t>An information radiator can include ”handwritten, drawn, printed, or electronic displays.”</a:t>
            </a:r>
            <a:endParaRPr/>
          </a:p>
          <a:p>
            <a:pPr indent="0" lvl="0" marL="0" rtl="0" algn="l">
              <a:spcBef>
                <a:spcPts val="0"/>
              </a:spcBef>
              <a:spcAft>
                <a:spcPts val="0"/>
              </a:spcAft>
              <a:buClr>
                <a:schemeClr val="dk1"/>
              </a:buClr>
              <a:buSzPts val="1100"/>
              <a:buFont typeface="Arial"/>
              <a:buNone/>
            </a:pPr>
            <a:r>
              <a:rPr lang="en"/>
              <a:t>Burndown charts and velocity charts are two of the most commonly used reporting tools, let’s look at their main characteristics…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31b2f8e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31b2f8e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project burndown chart is a graph that shows how many </a:t>
            </a:r>
            <a:r>
              <a:rPr lang="en"/>
              <a:t>project </a:t>
            </a:r>
            <a:r>
              <a:rPr lang="en"/>
              <a:t>tasks are left to finish during a selected time period.</a:t>
            </a:r>
            <a:br>
              <a:rPr lang="en"/>
            </a:br>
            <a:r>
              <a:rPr lang="en"/>
              <a:t>Teams use it to keep track of progress and to visualize forecasting.</a:t>
            </a:r>
            <a:br>
              <a:rPr lang="en"/>
            </a:br>
            <a:r>
              <a:rPr lang="en"/>
              <a:t>The x-axis of the chart shows the amount of time (in days, weeks, or months) and the y-axis shows the story points.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called “burndown” because it’s expected that your tasks will decrease as the project goes on, creating a literal downward line on the chart as your team “burns” through project activities.</a:t>
            </a:r>
            <a:endParaRPr/>
          </a:p>
          <a:p>
            <a:pPr indent="0" lvl="0" marL="0" rtl="0" algn="l">
              <a:spcBef>
                <a:spcPts val="0"/>
              </a:spcBef>
              <a:spcAft>
                <a:spcPts val="0"/>
              </a:spcAft>
              <a:buNone/>
            </a:pPr>
            <a:r>
              <a:rPr lang="en"/>
              <a:t>This is, of course, under ideal circumstances with limited disruptions or backlog, which is why this graph line is called the ideal 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managers also add a second graph line called “actual effort” to visualize the amount of work or hours that were actually put in during that time period.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Information Radiator offers many advantages…</a:t>
            </a:r>
            <a:endParaRPr/>
          </a:p>
          <a:p>
            <a:pPr indent="0" lvl="0" marL="0" rtl="0" algn="l">
              <a:spcBef>
                <a:spcPts val="0"/>
              </a:spcBef>
              <a:spcAft>
                <a:spcPts val="0"/>
              </a:spcAft>
              <a:buNone/>
            </a:pPr>
            <a:r>
              <a:rPr lang="en"/>
              <a:t>Burndown charts help teams visualize their progress in real-time.</a:t>
            </a:r>
            <a:endParaRPr/>
          </a:p>
          <a:p>
            <a:pPr indent="0" lvl="0" marL="0" rtl="0" algn="l">
              <a:spcBef>
                <a:spcPts val="0"/>
              </a:spcBef>
              <a:spcAft>
                <a:spcPts val="0"/>
              </a:spcAft>
              <a:buNone/>
            </a:pPr>
            <a:r>
              <a:rPr lang="en"/>
              <a:t>It’s motivating and keeps everyone on the same page at any given moment. </a:t>
            </a:r>
            <a:endParaRPr/>
          </a:p>
          <a:p>
            <a:pPr indent="0" lvl="0" marL="0" rtl="0" algn="l">
              <a:spcBef>
                <a:spcPts val="0"/>
              </a:spcBef>
              <a:spcAft>
                <a:spcPts val="0"/>
              </a:spcAft>
              <a:buNone/>
            </a:pPr>
            <a:r>
              <a:rPr lang="en"/>
              <a:t>They provide a big picture view of projects before they begin. Project managers can use them to create more accurate timelines and effectively manage resources. </a:t>
            </a:r>
            <a:endParaRPr/>
          </a:p>
          <a:p>
            <a:pPr indent="0" lvl="0" marL="0" rtl="0" algn="l">
              <a:spcBef>
                <a:spcPts val="0"/>
              </a:spcBef>
              <a:spcAft>
                <a:spcPts val="0"/>
              </a:spcAft>
              <a:buNone/>
            </a:pPr>
            <a:r>
              <a:rPr lang="en"/>
              <a:t>Burndown charts facilitate client communication by setting simple and clear expectations.</a:t>
            </a:r>
            <a:endParaRPr/>
          </a:p>
          <a:p>
            <a:pPr indent="0" lvl="0" marL="0" rtl="0" algn="l">
              <a:spcBef>
                <a:spcPts val="0"/>
              </a:spcBef>
              <a:spcAft>
                <a:spcPts val="0"/>
              </a:spcAft>
              <a:buNone/>
            </a:pPr>
            <a:r>
              <a:rPr lang="en"/>
              <a:t>They’re easy to read and can help customers to visualize your plan. </a:t>
            </a:r>
            <a:endParaRPr/>
          </a:p>
          <a:p>
            <a:pPr indent="0" lvl="0" marL="0" rtl="0" algn="l">
              <a:spcBef>
                <a:spcPts val="0"/>
              </a:spcBef>
              <a:spcAft>
                <a:spcPts val="0"/>
              </a:spcAft>
              <a:buNone/>
            </a:pPr>
            <a:r>
              <a:rPr lang="en"/>
              <a:t>They help you reevaluate progress as obstacles or new tasks come up.</a:t>
            </a:r>
            <a:endParaRPr/>
          </a:p>
          <a:p>
            <a:pPr indent="0" lvl="0" marL="0" rtl="0" algn="l">
              <a:spcBef>
                <a:spcPts val="0"/>
              </a:spcBef>
              <a:spcAft>
                <a:spcPts val="0"/>
              </a:spcAft>
              <a:buNone/>
            </a:pPr>
            <a:r>
              <a:rPr lang="en"/>
              <a:t>Simply adjust your tasks and timeline settings to see whether or not you’re still on track. </a:t>
            </a:r>
            <a:endParaRPr/>
          </a:p>
          <a:p>
            <a:pPr indent="0" lvl="0" marL="0" rtl="0" algn="l">
              <a:spcBef>
                <a:spcPts val="0"/>
              </a:spcBef>
              <a:spcAft>
                <a:spcPts val="0"/>
              </a:spcAft>
              <a:buNone/>
            </a:pPr>
            <a:r>
              <a:rPr lang="en"/>
              <a:t>Burndown charts help teams quickly react to scope creep.</a:t>
            </a:r>
            <a:endParaRPr/>
          </a:p>
          <a:p>
            <a:pPr indent="0" lvl="0" marL="0" rtl="0" algn="l">
              <a:spcBef>
                <a:spcPts val="0"/>
              </a:spcBef>
              <a:spcAft>
                <a:spcPts val="0"/>
              </a:spcAft>
              <a:buNone/>
            </a:pPr>
            <a:r>
              <a:rPr lang="en"/>
              <a:t>Once bottlenecks are identified, it’s easy to make new burndown charts that map out your client’s remaining options for better decision-making.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31b2f8e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31b2f8e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76767"/>
                </a:solidFill>
                <a:highlight>
                  <a:srgbClr val="FFFFFF"/>
                </a:highlight>
              </a:rPr>
              <a:t>A velocity chart in Agile highlights the overall journey of your project within the given confines of the Agile project management method.</a:t>
            </a:r>
            <a:endParaRPr sz="1300">
              <a:solidFill>
                <a:srgbClr val="676767"/>
              </a:solidFill>
              <a:highlight>
                <a:srgbClr val="FFFFFF"/>
              </a:highlight>
            </a:endParaRPr>
          </a:p>
          <a:p>
            <a:pPr indent="0" lvl="0" marL="0" rtl="0" algn="l">
              <a:spcBef>
                <a:spcPts val="0"/>
              </a:spcBef>
              <a:spcAft>
                <a:spcPts val="0"/>
              </a:spcAft>
              <a:buNone/>
            </a:pPr>
            <a:r>
              <a:rPr lang="en" sz="1300">
                <a:solidFill>
                  <a:srgbClr val="676767"/>
                </a:solidFill>
                <a:highlight>
                  <a:srgbClr val="FFFFFF"/>
                </a:highlight>
              </a:rPr>
              <a:t>The velocity graph shows how much work you have left to do and how much time you have left to do it.</a:t>
            </a:r>
            <a:endParaRPr sz="1300">
              <a:solidFill>
                <a:srgbClr val="676767"/>
              </a:solidFill>
              <a:highlight>
                <a:srgbClr val="FFFFFF"/>
              </a:highlight>
            </a:endParaRPr>
          </a:p>
          <a:p>
            <a:pPr indent="0" lvl="0" marL="0" rtl="0" algn="l">
              <a:spcBef>
                <a:spcPts val="0"/>
              </a:spcBef>
              <a:spcAft>
                <a:spcPts val="0"/>
              </a:spcAft>
              <a:buNone/>
            </a:pPr>
            <a:r>
              <a:rPr lang="en" sz="1300">
                <a:solidFill>
                  <a:srgbClr val="676767"/>
                </a:solidFill>
                <a:highlight>
                  <a:srgbClr val="FFFFFF"/>
                </a:highlight>
              </a:rPr>
              <a:t>Overall, this Agile milestone chart gives project managers a sense of what their teams can accomplish in future sprints between now and the end of the project.</a:t>
            </a:r>
            <a:endParaRPr sz="1300">
              <a:solidFill>
                <a:srgbClr val="676767"/>
              </a:solidFill>
              <a:highlight>
                <a:srgbClr val="FFFFFF"/>
              </a:highlight>
            </a:endParaRPr>
          </a:p>
          <a:p>
            <a:pPr indent="0" lvl="0" marL="0" rtl="0" algn="l">
              <a:spcBef>
                <a:spcPts val="0"/>
              </a:spcBef>
              <a:spcAft>
                <a:spcPts val="0"/>
              </a:spcAft>
              <a:buNone/>
            </a:pPr>
            <a:br>
              <a:rPr lang="en" sz="1300">
                <a:solidFill>
                  <a:srgbClr val="676767"/>
                </a:solidFill>
                <a:highlight>
                  <a:srgbClr val="FFFFFF"/>
                </a:highlight>
              </a:rPr>
            </a:br>
            <a:r>
              <a:rPr lang="en" sz="1300">
                <a:solidFill>
                  <a:srgbClr val="676767"/>
                </a:solidFill>
                <a:highlight>
                  <a:srgbClr val="FFFFFF"/>
                </a:highlight>
              </a:rPr>
              <a:t>Which are the benefits of using a Velocity Chart?</a:t>
            </a:r>
            <a:br>
              <a:rPr lang="en" sz="1300">
                <a:solidFill>
                  <a:srgbClr val="676767"/>
                </a:solidFill>
                <a:highlight>
                  <a:srgbClr val="FFFFFF"/>
                </a:highlight>
              </a:rPr>
            </a:br>
            <a:r>
              <a:rPr lang="en" sz="1300">
                <a:solidFill>
                  <a:srgbClr val="676767"/>
                </a:solidFill>
                <a:highlight>
                  <a:srgbClr val="FFFFFF"/>
                </a:highlight>
              </a:rPr>
              <a:t>Let’s underline a few of them…</a:t>
            </a:r>
            <a:endParaRPr sz="1300">
              <a:solidFill>
                <a:srgbClr val="676767"/>
              </a:solidFill>
              <a:highlight>
                <a:srgbClr val="FFFFFF"/>
              </a:highlight>
            </a:endParaRPr>
          </a:p>
          <a:p>
            <a:pPr indent="0" lvl="0" marL="0" rtl="0" algn="l">
              <a:spcBef>
                <a:spcPts val="0"/>
              </a:spcBef>
              <a:spcAft>
                <a:spcPts val="0"/>
              </a:spcAft>
              <a:buNone/>
            </a:pPr>
            <a:r>
              <a:rPr lang="en" sz="1300">
                <a:solidFill>
                  <a:srgbClr val="676767"/>
                </a:solidFill>
                <a:highlight>
                  <a:srgbClr val="FFFFFF"/>
                </a:highlight>
              </a:rPr>
              <a:t>Measuring Agile velocity makes it easier for project managers to forecast accurately, determine what additional resources are needed for any given objective, and to create a visual guide that keeps everyone on the same page at all times.</a:t>
            </a:r>
            <a:endParaRPr sz="1300">
              <a:solidFill>
                <a:srgbClr val="676767"/>
              </a:solidFill>
              <a:highlight>
                <a:srgbClr val="FFFFFF"/>
              </a:highlight>
            </a:endParaRPr>
          </a:p>
          <a:p>
            <a:pPr indent="0" lvl="0" marL="0" rtl="0" algn="l">
              <a:spcBef>
                <a:spcPts val="0"/>
              </a:spcBef>
              <a:spcAft>
                <a:spcPts val="0"/>
              </a:spcAft>
              <a:buNone/>
            </a:pPr>
            <a:r>
              <a:rPr lang="en" sz="1300">
                <a:solidFill>
                  <a:srgbClr val="676767"/>
                </a:solidFill>
                <a:highlight>
                  <a:srgbClr val="FFFFFF"/>
                </a:highlight>
              </a:rPr>
              <a:t>Measuring Agile velocity also makes it easier to navigate remote Agile teamwork when various members are in different parts of the world or with varying schedules and availability.</a:t>
            </a:r>
            <a:br>
              <a:rPr lang="en" sz="1300">
                <a:solidFill>
                  <a:srgbClr val="676767"/>
                </a:solidFill>
                <a:highlight>
                  <a:srgbClr val="FFFFFF"/>
                </a:highlight>
              </a:rPr>
            </a:br>
            <a:br>
              <a:rPr lang="en" sz="1300">
                <a:solidFill>
                  <a:srgbClr val="676767"/>
                </a:solidFill>
                <a:highlight>
                  <a:srgbClr val="FFFFFF"/>
                </a:highlight>
              </a:rPr>
            </a:br>
            <a:br>
              <a:rPr lang="en" sz="1300">
                <a:solidFill>
                  <a:srgbClr val="676767"/>
                </a:solidFill>
                <a:highlight>
                  <a:srgbClr val="FFFFFF"/>
                </a:highlight>
              </a:rPr>
            </a:br>
            <a:endParaRPr sz="1300">
              <a:solidFill>
                <a:srgbClr val="676767"/>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2b21f1f9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2b21f1f9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e29be8a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e29be8a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Like in any project, defining roles and responsibilities between members of the project team and the business is important, so everyone is clear on who’s doing what.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 the Scrum framework, there are 3 key roles, let’s understand which are those roles and what are their key functionalities.</a:t>
            </a:r>
            <a:br>
              <a:rPr lang="en"/>
            </a:br>
            <a:r>
              <a:rPr lang="en"/>
              <a:t>(Read slide for PO)</a:t>
            </a:r>
            <a:br>
              <a:rPr lang="en"/>
            </a:br>
            <a:r>
              <a:rPr lang="en"/>
              <a:t>In our case the PO will be John Smith.</a:t>
            </a:r>
            <a:br>
              <a:rPr lang="en"/>
            </a:br>
            <a:r>
              <a:rPr lang="en"/>
              <a:t>His extensive research in the market and his knowledge of the product will allow him to efficiently translate customer requirements into work packages for the Team members.</a:t>
            </a:r>
            <a:br>
              <a:rPr lang="en"/>
            </a:br>
            <a:r>
              <a:rPr lang="en"/>
              <a:t>This cooperation will be greatly simplified allowing them to work together in the same office.</a:t>
            </a:r>
            <a:br>
              <a:rPr lang="en"/>
            </a:br>
            <a:r>
              <a:rPr lang="en"/>
              <a:t>The synergy will be great and communication faster and more fluid.</a:t>
            </a:r>
            <a:br>
              <a:rPr lang="en"/>
            </a:br>
            <a:endParaRPr/>
          </a:p>
          <a:p>
            <a:pPr indent="0" lvl="0" marL="0" rtl="0" algn="l">
              <a:spcBef>
                <a:spcPts val="0"/>
              </a:spcBef>
              <a:spcAft>
                <a:spcPts val="0"/>
              </a:spcAft>
              <a:buNone/>
            </a:pPr>
            <a:r>
              <a:rPr lang="en"/>
              <a:t>(Read slide for SM, adding that the SM also make sure team members have everything they need to get the job done)</a:t>
            </a:r>
            <a:br>
              <a:rPr lang="en"/>
            </a:br>
            <a:r>
              <a:rPr lang="en"/>
              <a:t>For Worldvisitz the SM will be </a:t>
            </a:r>
            <a:r>
              <a:rPr lang="en">
                <a:solidFill>
                  <a:schemeClr val="dk1"/>
                </a:solidFill>
              </a:rPr>
              <a:t>Jane Doe she is a good communicator and she has been already in touch with team members constantly.</a:t>
            </a:r>
            <a:br>
              <a:rPr lang="en">
                <a:solidFill>
                  <a:schemeClr val="dk1"/>
                </a:solidFill>
              </a:rPr>
            </a:br>
            <a:r>
              <a:rPr lang="en">
                <a:solidFill>
                  <a:schemeClr val="dk1"/>
                </a:solidFill>
              </a:rPr>
              <a:t>It will be natural for her to see impediments in Team members work and cooperate in solving their issues.</a:t>
            </a:r>
            <a:br>
              <a:rPr lang="en"/>
            </a:br>
            <a:endParaRPr/>
          </a:p>
          <a:p>
            <a:pPr indent="0" lvl="0" marL="0" rtl="0" algn="l">
              <a:spcBef>
                <a:spcPts val="0"/>
              </a:spcBef>
              <a:spcAft>
                <a:spcPts val="0"/>
              </a:spcAft>
              <a:buClr>
                <a:schemeClr val="dk1"/>
              </a:buClr>
              <a:buSzPts val="1100"/>
              <a:buFont typeface="Arial"/>
              <a:buNone/>
            </a:pPr>
            <a:r>
              <a:rPr lang="en"/>
              <a:t>(Read slide for Team Members)</a:t>
            </a:r>
            <a:br>
              <a:rPr lang="en"/>
            </a:br>
            <a:r>
              <a:rPr lang="en"/>
              <a:t>The </a:t>
            </a:r>
            <a:r>
              <a:rPr lang="en"/>
              <a:t>remaining</a:t>
            </a:r>
            <a:r>
              <a:rPr lang="en"/>
              <a:t> part of the employees will be team members.</a:t>
            </a:r>
            <a:br>
              <a:rPr lang="en"/>
            </a:br>
            <a:r>
              <a:rPr lang="en"/>
              <a:t>Your contribution is the pulsating heart of this project, good luck and have fun!</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2b21f1f9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2b21f1f9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Agile Methodology I suggest for WorldVisitz is Scrum therefore I would like to share with you a Scrum Ceremony Schedule that you can use in your Agile transformation.</a:t>
            </a:r>
            <a:br>
              <a:rPr lang="en"/>
            </a:br>
            <a:r>
              <a:rPr lang="en"/>
              <a:t>Scrum ceremonies are very specific meetings with clearly defined goals, participants, and time constraints. Without those scrum ceremonies, scrum simply doesn't work. If you take out any of the scrum ceremonies or radically modify them, you are no longer practicing scrum.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2d64a8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2d64a8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76767"/>
                </a:solidFill>
                <a:highlight>
                  <a:srgbClr val="FFFFFF"/>
                </a:highlight>
              </a:rPr>
              <a:t>Read the slide</a:t>
            </a:r>
            <a:endParaRPr sz="1300">
              <a:solidFill>
                <a:srgbClr val="676767"/>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32d64a8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32d64a8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76767"/>
                </a:solidFill>
                <a:highlight>
                  <a:srgbClr val="FFFFFF"/>
                </a:highlight>
              </a:rPr>
              <a:t>Read the slide</a:t>
            </a:r>
            <a:endParaRPr sz="1300">
              <a:solidFill>
                <a:srgbClr val="676767"/>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b21f1f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b21f1f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200">
                <a:solidFill>
                  <a:srgbClr val="4F4F4F"/>
                </a:solidFill>
                <a:highlight>
                  <a:srgbClr val="FFFFFF"/>
                </a:highlight>
              </a:rPr>
              <a:t>CONFIDENTIAL</a:t>
            </a:r>
            <a:br>
              <a:rPr lang="en" sz="1200">
                <a:solidFill>
                  <a:srgbClr val="4F4F4F"/>
                </a:solidFill>
                <a:highlight>
                  <a:srgbClr val="FFFFFF"/>
                </a:highlight>
              </a:rPr>
            </a:br>
            <a:r>
              <a:rPr lang="en" sz="1200">
                <a:solidFill>
                  <a:srgbClr val="4F4F4F"/>
                </a:solidFill>
                <a:highlight>
                  <a:srgbClr val="FFFFFF"/>
                </a:highlight>
              </a:rPr>
              <a:t>This section identifies skill gaps or weaknesses for individual team members as well as antipatterns across the team and also outlines a training plan using Whole Team Coaching or one-on-one coaching to mitigate the gaps and antipatterns using either the Dreyfus or Shu Ha Ri model.</a:t>
            </a:r>
            <a:endParaRPr sz="1200">
              <a:solidFill>
                <a:srgbClr val="4F4F4F"/>
              </a:solidFill>
              <a:highlight>
                <a:srgbClr val="FFFFFF"/>
              </a:highlight>
            </a:endParaRPr>
          </a:p>
          <a:p>
            <a:pPr indent="0" lvl="0" marL="0" rtl="0" algn="l">
              <a:spcBef>
                <a:spcPts val="2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e49fdd25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e49fdd25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200">
                <a:solidFill>
                  <a:srgbClr val="4F4F4F"/>
                </a:solidFill>
                <a:highlight>
                  <a:srgbClr val="FFFFFF"/>
                </a:highlight>
              </a:rPr>
              <a:t>CONFIDENTIAL</a:t>
            </a:r>
            <a:br>
              <a:rPr lang="en" sz="1200">
                <a:solidFill>
                  <a:srgbClr val="4F4F4F"/>
                </a:solidFill>
                <a:highlight>
                  <a:srgbClr val="FFFFFF"/>
                </a:highlight>
              </a:rPr>
            </a:br>
            <a:r>
              <a:rPr lang="en" sz="1200">
                <a:solidFill>
                  <a:srgbClr val="4F4F4F"/>
                </a:solidFill>
                <a:highlight>
                  <a:srgbClr val="FFFFFF"/>
                </a:highlight>
              </a:rPr>
              <a:t>This section identifies skill gaps or weaknesses for individual team members as well as antipatterns across the team and also outlines a training plan using Whole Team Coaching or one-on-one coaching to mitigate the gaps and antipatterns using either the Dreyfus or Shu Ha Ri model.</a:t>
            </a:r>
            <a:endParaRPr sz="1200">
              <a:solidFill>
                <a:srgbClr val="4F4F4F"/>
              </a:solidFill>
              <a:highlight>
                <a:srgbClr val="FFFFFF"/>
              </a:highlight>
            </a:endParaRPr>
          </a:p>
          <a:p>
            <a:pPr indent="0" lvl="0" marL="0" rtl="0" algn="l">
              <a:lnSpc>
                <a:spcPct val="142857"/>
              </a:lnSpc>
              <a:spcBef>
                <a:spcPts val="2200"/>
              </a:spcBef>
              <a:spcAft>
                <a:spcPts val="0"/>
              </a:spcAft>
              <a:buNone/>
            </a:pPr>
            <a:r>
              <a:rPr lang="en" sz="1200">
                <a:solidFill>
                  <a:srgbClr val="4F4F4F"/>
                </a:solidFill>
                <a:highlight>
                  <a:srgbClr val="FFFFFF"/>
                </a:highlight>
              </a:rPr>
              <a:t>Jane Doe - Project Manager</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Jane has good communication skills but she is used to plan the work herself and assign it to individuals based on her preference. </a:t>
            </a:r>
            <a:br>
              <a:rPr lang="en" sz="1200">
                <a:solidFill>
                  <a:srgbClr val="4F4F4F"/>
                </a:solidFill>
                <a:highlight>
                  <a:srgbClr val="FFFFFF"/>
                </a:highlight>
              </a:rPr>
            </a:br>
            <a:r>
              <a:rPr lang="en" sz="1200">
                <a:solidFill>
                  <a:srgbClr val="4F4F4F"/>
                </a:solidFill>
                <a:highlight>
                  <a:srgbClr val="FFFFFF"/>
                </a:highlight>
              </a:rPr>
              <a:t>This doesn’t allow SCRUM Planning and the effective independence of the Team.</a:t>
            </a:r>
            <a:br>
              <a:rPr lang="en" sz="1200">
                <a:solidFill>
                  <a:srgbClr val="4F4F4F"/>
                </a:solidFill>
                <a:highlight>
                  <a:srgbClr val="FFFFFF"/>
                </a:highlight>
              </a:rPr>
            </a:br>
            <a:r>
              <a:rPr lang="en" sz="1200">
                <a:solidFill>
                  <a:srgbClr val="4F4F4F"/>
                </a:solidFill>
                <a:highlight>
                  <a:srgbClr val="FFFFFF"/>
                </a:highlight>
              </a:rPr>
              <a:t>This is one of the main reason because I have decided to assign Jane as Scrum Master role so that she can still use her capabilities close to the team but she will also able to learn the new way of working without being directly impacted by the change.</a:t>
            </a:r>
            <a:br>
              <a:rPr lang="en" sz="1200">
                <a:solidFill>
                  <a:srgbClr val="4F4F4F"/>
                </a:solidFill>
                <a:highlight>
                  <a:srgbClr val="FFFFFF"/>
                </a:highlight>
              </a:rPr>
            </a:br>
            <a:r>
              <a:rPr lang="en" sz="1200">
                <a:solidFill>
                  <a:srgbClr val="4F4F4F"/>
                </a:solidFill>
                <a:highlight>
                  <a:srgbClr val="FFFFFF"/>
                </a:highlight>
              </a:rPr>
              <a:t>I think this will simplify her transition to Agile and allow the team to have a good communicator in the role of Scrum Master.</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John Smith - Product Manager</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John likes to conduct extensive market research and product planning upfront; this are great perk for a Product Owner.</a:t>
            </a:r>
            <a:br>
              <a:rPr lang="en" sz="1200">
                <a:solidFill>
                  <a:srgbClr val="4F4F4F"/>
                </a:solidFill>
                <a:highlight>
                  <a:srgbClr val="FFFFFF"/>
                </a:highlight>
              </a:rPr>
            </a:br>
            <a:r>
              <a:rPr lang="en" sz="1200">
                <a:solidFill>
                  <a:srgbClr val="4F4F4F"/>
                </a:solidFill>
                <a:highlight>
                  <a:srgbClr val="FFFFFF"/>
                </a:highlight>
              </a:rPr>
              <a:t>But there is also an important anti pattern for him, he is detached from the developers by process, department, and facility boundaries.</a:t>
            </a:r>
            <a:br>
              <a:rPr lang="en" sz="1200">
                <a:solidFill>
                  <a:srgbClr val="4F4F4F"/>
                </a:solidFill>
                <a:highlight>
                  <a:srgbClr val="FFFFFF"/>
                </a:highlight>
              </a:rPr>
            </a:br>
            <a:r>
              <a:rPr lang="en" sz="1200">
                <a:solidFill>
                  <a:srgbClr val="4F4F4F"/>
                </a:solidFill>
                <a:highlight>
                  <a:srgbClr val="FFFFFF"/>
                </a:highlight>
              </a:rPr>
              <a:t>This issue needs to be solved as soon as possible and my suggestion is to keep all the onshore people in close vicinity if possible and involve also the offshore developers in all ceremonies arranging a specific room for the ceremonies with good audio / video conference in order to feel as close as possible.</a:t>
            </a:r>
            <a:br>
              <a:rPr lang="en" sz="1200">
                <a:solidFill>
                  <a:srgbClr val="4F4F4F"/>
                </a:solidFill>
                <a:highlight>
                  <a:srgbClr val="FFFFFF"/>
                </a:highlight>
              </a:rPr>
            </a:br>
            <a:r>
              <a:rPr lang="en" sz="1200">
                <a:solidFill>
                  <a:srgbClr val="4F4F4F"/>
                </a:solidFill>
                <a:highlight>
                  <a:srgbClr val="FFFFFF"/>
                </a:highlight>
              </a:rPr>
              <a:t>Clearly this is also possible in a full virtual scenario but if we have the possibility to stay also physically close the camaraderie, team building, cooperation and synergy will be catalyzed.</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Jim Brady (USA)</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Nathan Connor (USA)</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Venkat Ragu (India)</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Ali Khan (India)</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Developers (2 Onshore, 2 Offshore)</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The offshore developers are contractors who have more senior technical expertise; they are individually assigned the more complex project deliverables by the Project Manager. The less complex deliverables were individually assigned to the onshore developers by the Project Manager but we already took care of this anti pattern changing the Project Manager role.</a:t>
            </a:r>
            <a:br>
              <a:rPr lang="en" sz="1200">
                <a:solidFill>
                  <a:srgbClr val="4F4F4F"/>
                </a:solidFill>
                <a:highlight>
                  <a:srgbClr val="FFFFFF"/>
                </a:highlight>
              </a:rPr>
            </a:br>
            <a:r>
              <a:rPr lang="en" sz="1200">
                <a:solidFill>
                  <a:srgbClr val="4F4F4F"/>
                </a:solidFill>
                <a:highlight>
                  <a:srgbClr val="FFFFFF"/>
                </a:highlight>
              </a:rPr>
              <a:t>Every member of the Team should be able to pick any task in accordance with other team members. This will allow growth, responsibility and cooperation. Once this is achieve the problem of lacking consistent coding standard and knowledge transfer will be solved almost automatically.</a:t>
            </a:r>
            <a:br>
              <a:rPr lang="en" sz="1200">
                <a:solidFill>
                  <a:srgbClr val="4F4F4F"/>
                </a:solidFill>
                <a:highlight>
                  <a:srgbClr val="FFFFFF"/>
                </a:highlight>
              </a:rPr>
            </a:br>
            <a:r>
              <a:rPr lang="en" sz="1200">
                <a:solidFill>
                  <a:srgbClr val="4F4F4F"/>
                </a:solidFill>
                <a:highlight>
                  <a:srgbClr val="FFFFFF"/>
                </a:highlight>
              </a:rPr>
              <a:t>My strong suggestion to improve the speed of this process is having the habit of doing pair programming, also from remote using a shared screed.</a:t>
            </a:r>
            <a:br>
              <a:rPr lang="en" sz="1200">
                <a:solidFill>
                  <a:srgbClr val="4F4F4F"/>
                </a:solidFill>
                <a:highlight>
                  <a:srgbClr val="FFFFFF"/>
                </a:highlight>
              </a:rPr>
            </a:br>
            <a:r>
              <a:rPr lang="en" sz="1200">
                <a:solidFill>
                  <a:srgbClr val="4F4F4F"/>
                </a:solidFill>
                <a:highlight>
                  <a:srgbClr val="FFFFFF"/>
                </a:highlight>
              </a:rPr>
              <a:t>Spending days together solving problems is rewarding and the common spirit pushes all participants (“teacher” and “student” - which are roles that change several times, even in the same conversation because everyone has different T shaped expertise) to constantly improve.</a:t>
            </a:r>
            <a:br>
              <a:rPr lang="en" sz="1200">
                <a:solidFill>
                  <a:srgbClr val="4F4F4F"/>
                </a:solidFill>
                <a:highlight>
                  <a:srgbClr val="FFFFFF"/>
                </a:highlight>
              </a:rPr>
            </a:br>
            <a:r>
              <a:rPr lang="en" sz="1200">
                <a:solidFill>
                  <a:srgbClr val="4F4F4F"/>
                </a:solidFill>
                <a:highlight>
                  <a:srgbClr val="FFFFFF"/>
                </a:highlight>
              </a:rPr>
              <a:t>Knowledge transfer will also happen on the job and everyone will way more easily be on the same page, same can be said for enforcement of more consistent coding standards.</a:t>
            </a:r>
            <a:br>
              <a:rPr lang="en" sz="1200">
                <a:solidFill>
                  <a:srgbClr val="4F4F4F"/>
                </a:solidFill>
                <a:highlight>
                  <a:srgbClr val="FFFFFF"/>
                </a:highlight>
              </a:rPr>
            </a:br>
            <a:br>
              <a:rPr lang="en" sz="1200">
                <a:solidFill>
                  <a:srgbClr val="4F4F4F"/>
                </a:solidFill>
                <a:highlight>
                  <a:srgbClr val="FFFFFF"/>
                </a:highlight>
              </a:rPr>
            </a:br>
            <a:r>
              <a:rPr lang="en" sz="1200">
                <a:solidFill>
                  <a:srgbClr val="4F4F4F"/>
                </a:solidFill>
                <a:highlight>
                  <a:srgbClr val="FFFFFF"/>
                </a:highlight>
              </a:rPr>
              <a:t>Kathy Qualls - Tester</a:t>
            </a:r>
            <a:br>
              <a:rPr lang="en" sz="1200">
                <a:solidFill>
                  <a:srgbClr val="4F4F4F"/>
                </a:solidFill>
                <a:highlight>
                  <a:srgbClr val="FFFFFF"/>
                </a:highlight>
              </a:rPr>
            </a:br>
            <a:r>
              <a:rPr lang="en" sz="1200">
                <a:solidFill>
                  <a:srgbClr val="4F4F4F"/>
                </a:solidFill>
                <a:highlight>
                  <a:srgbClr val="FFFFFF"/>
                </a:highlight>
              </a:rPr>
              <a:t>Kathy’s work steps into the process lifecycle once the code has been developed thoroughly, in other words too late.</a:t>
            </a:r>
            <a:br>
              <a:rPr lang="en" sz="1200">
                <a:solidFill>
                  <a:srgbClr val="4F4F4F"/>
                </a:solidFill>
                <a:highlight>
                  <a:srgbClr val="FFFFFF"/>
                </a:highlight>
              </a:rPr>
            </a:br>
            <a:r>
              <a:rPr lang="en" sz="1200">
                <a:solidFill>
                  <a:srgbClr val="4F4F4F"/>
                </a:solidFill>
                <a:highlight>
                  <a:srgbClr val="FFFFFF"/>
                </a:highlight>
              </a:rPr>
              <a:t>Testing is a core part of a Scrum Team work and should be as automatic as possible.</a:t>
            </a:r>
            <a:br>
              <a:rPr lang="en" sz="1200">
                <a:solidFill>
                  <a:srgbClr val="4F4F4F"/>
                </a:solidFill>
                <a:highlight>
                  <a:srgbClr val="FFFFFF"/>
                </a:highlight>
              </a:rPr>
            </a:br>
            <a:r>
              <a:rPr lang="en" sz="1200">
                <a:solidFill>
                  <a:srgbClr val="4F4F4F"/>
                </a:solidFill>
                <a:highlight>
                  <a:srgbClr val="FFFFFF"/>
                </a:highlight>
              </a:rPr>
              <a:t>The suggestion here is to allow people like Kathy / other developers to start studying and applying CI/CD principles so that the code is anytime tested and deployable.</a:t>
            </a:r>
            <a:br>
              <a:rPr lang="en" sz="1200">
                <a:solidFill>
                  <a:srgbClr val="4F4F4F"/>
                </a:solidFill>
                <a:highlight>
                  <a:srgbClr val="FFFFFF"/>
                </a:highlight>
              </a:rPr>
            </a:br>
            <a:r>
              <a:rPr lang="en" sz="1200">
                <a:solidFill>
                  <a:srgbClr val="4F4F4F"/>
                </a:solidFill>
                <a:highlight>
                  <a:srgbClr val="FFFFFF"/>
                </a:highlight>
              </a:rPr>
              <a:t>Also her feedback should go to the whole team and not only to the Project Manager like she was used to do in the past.</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Jerry Holden - Business Analyst</a:t>
            </a:r>
            <a:br>
              <a:rPr lang="en" sz="1200">
                <a:solidFill>
                  <a:srgbClr val="4F4F4F"/>
                </a:solidFill>
                <a:highlight>
                  <a:srgbClr val="FFFFFF"/>
                </a:highlight>
              </a:rPr>
            </a:br>
            <a:r>
              <a:rPr lang="en" sz="1200">
                <a:solidFill>
                  <a:srgbClr val="4F4F4F"/>
                </a:solidFill>
                <a:highlight>
                  <a:srgbClr val="FFFFFF"/>
                </a:highlight>
              </a:rPr>
              <a:t>Jerry already has all the skills related to product definition and business analysis, he just needs some 1:1 Agile coaching to understand that new requirements are very welcome and the idea of building a project iteratively allows more freedom and more possibilities to encounter the customer’s desires.</a:t>
            </a:r>
            <a:br>
              <a:rPr lang="en" sz="1200">
                <a:solidFill>
                  <a:srgbClr val="4F4F4F"/>
                </a:solidFill>
                <a:highlight>
                  <a:srgbClr val="FFFFFF"/>
                </a:highlight>
              </a:rPr>
            </a:br>
            <a:r>
              <a:rPr lang="en" sz="1200">
                <a:solidFill>
                  <a:srgbClr val="4F4F4F"/>
                </a:solidFill>
                <a:highlight>
                  <a:srgbClr val="FFFFFF"/>
                </a:highlight>
              </a:rPr>
              <a:t>His need to follow a precise project plan is indeed important but, as stated in the Agile Manifesto:  </a:t>
            </a:r>
            <a:r>
              <a:rPr b="1" lang="en" sz="1200">
                <a:solidFill>
                  <a:srgbClr val="4F4F4F"/>
                </a:solidFill>
                <a:highlight>
                  <a:srgbClr val="FFFFFF"/>
                </a:highlight>
              </a:rPr>
              <a:t>Responding to change</a:t>
            </a:r>
            <a:r>
              <a:rPr lang="en" sz="1200">
                <a:solidFill>
                  <a:srgbClr val="4F4F4F"/>
                </a:solidFill>
                <a:highlight>
                  <a:srgbClr val="FFFFFF"/>
                </a:highlight>
              </a:rPr>
              <a:t> over following a plan</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James Cowx -UX Designer</a:t>
            </a:r>
            <a:br>
              <a:rPr lang="en" sz="1200">
                <a:solidFill>
                  <a:srgbClr val="4F4F4F"/>
                </a:solidFill>
                <a:highlight>
                  <a:srgbClr val="FFFFFF"/>
                </a:highlight>
              </a:rPr>
            </a:br>
            <a:r>
              <a:rPr lang="en" sz="1200">
                <a:solidFill>
                  <a:srgbClr val="4F4F4F"/>
                </a:solidFill>
                <a:highlight>
                  <a:srgbClr val="FFFFFF"/>
                </a:highlight>
              </a:rPr>
              <a:t>“James builds out UX based on specifications and requirements in the Project Plan created by the Project Manager and Business Analyst. Customer feedback is received late, in market testing and after product launch.”</a:t>
            </a:r>
            <a:br>
              <a:rPr lang="en" sz="1200">
                <a:solidFill>
                  <a:srgbClr val="4F4F4F"/>
                </a:solidFill>
                <a:highlight>
                  <a:srgbClr val="FFFFFF"/>
                </a:highlight>
              </a:rPr>
            </a:br>
            <a:r>
              <a:rPr lang="en" sz="1200">
                <a:solidFill>
                  <a:srgbClr val="4F4F4F"/>
                </a:solidFill>
                <a:highlight>
                  <a:srgbClr val="FFFFFF"/>
                </a:highlight>
              </a:rPr>
              <a:t>The work that James was doing will naturally change after the change of the Project Manager and Business Analyst roles.</a:t>
            </a:r>
            <a:br>
              <a:rPr lang="en" sz="1200">
                <a:solidFill>
                  <a:srgbClr val="4F4F4F"/>
                </a:solidFill>
                <a:highlight>
                  <a:srgbClr val="FFFFFF"/>
                </a:highlight>
              </a:rPr>
            </a:br>
            <a:r>
              <a:rPr lang="en" sz="1200">
                <a:solidFill>
                  <a:srgbClr val="4F4F4F"/>
                </a:solidFill>
                <a:highlight>
                  <a:srgbClr val="FFFFFF"/>
                </a:highlight>
              </a:rPr>
              <a:t>As discussed for the tester the key here is fail fast.</a:t>
            </a:r>
            <a:br>
              <a:rPr lang="en" sz="1200">
                <a:solidFill>
                  <a:srgbClr val="4F4F4F"/>
                </a:solidFill>
                <a:highlight>
                  <a:srgbClr val="FFFFFF"/>
                </a:highlight>
              </a:rPr>
            </a:br>
            <a:r>
              <a:rPr lang="en" sz="1200">
                <a:solidFill>
                  <a:srgbClr val="4F4F4F"/>
                </a:solidFill>
                <a:highlight>
                  <a:srgbClr val="FFFFFF"/>
                </a:highlight>
              </a:rPr>
              <a:t>Customer feedback must be received quickly and continuously.</a:t>
            </a:r>
            <a:br>
              <a:rPr lang="en" sz="1200">
                <a:solidFill>
                  <a:srgbClr val="4F4F4F"/>
                </a:solidFill>
                <a:highlight>
                  <a:srgbClr val="FFFFFF"/>
                </a:highlight>
              </a:rPr>
            </a:br>
            <a:r>
              <a:rPr lang="en" sz="1200">
                <a:solidFill>
                  <a:srgbClr val="4F4F4F"/>
                </a:solidFill>
                <a:highlight>
                  <a:srgbClr val="FFFFFF"/>
                </a:highlight>
              </a:rPr>
              <a:t>This is the only way to reach customer satisfaction in a quicker and more secure way.</a:t>
            </a:r>
            <a:endParaRPr sz="1200">
              <a:solidFill>
                <a:srgbClr val="4F4F4F"/>
              </a:solidFill>
              <a:highlight>
                <a:srgbClr val="FFFFFF"/>
              </a:highlight>
            </a:endParaRPr>
          </a:p>
          <a:p>
            <a:pPr indent="0" lvl="0" marL="0" rtl="0" algn="l">
              <a:lnSpc>
                <a:spcPct val="142857"/>
              </a:lnSpc>
              <a:spcBef>
                <a:spcPts val="1500"/>
              </a:spcBef>
              <a:spcAft>
                <a:spcPts val="0"/>
              </a:spcAft>
              <a:buNone/>
            </a:pPr>
            <a:r>
              <a:rPr lang="en" sz="1200">
                <a:solidFill>
                  <a:srgbClr val="4F4F4F"/>
                </a:solidFill>
                <a:highlight>
                  <a:srgbClr val="FFFFFF"/>
                </a:highlight>
              </a:rPr>
              <a:t>Holly Vogt - Subject Matter Expert</a:t>
            </a:r>
            <a:br>
              <a:rPr lang="en" sz="1200">
                <a:solidFill>
                  <a:srgbClr val="4F4F4F"/>
                </a:solidFill>
                <a:highlight>
                  <a:srgbClr val="FFFFFF"/>
                </a:highlight>
              </a:rPr>
            </a:br>
            <a:r>
              <a:rPr lang="en" sz="1200">
                <a:solidFill>
                  <a:srgbClr val="4F4F4F"/>
                </a:solidFill>
                <a:highlight>
                  <a:srgbClr val="FFFFFF"/>
                </a:highlight>
              </a:rPr>
              <a:t>Holly’s knowledge plays an important role in terms of expert opinion and guidance.</a:t>
            </a:r>
            <a:br>
              <a:rPr lang="en" sz="1200">
                <a:solidFill>
                  <a:srgbClr val="4F4F4F"/>
                </a:solidFill>
                <a:highlight>
                  <a:srgbClr val="FFFFFF"/>
                </a:highlight>
              </a:rPr>
            </a:br>
            <a:r>
              <a:rPr lang="en" sz="1200">
                <a:solidFill>
                  <a:srgbClr val="4F4F4F"/>
                </a:solidFill>
                <a:highlight>
                  <a:srgbClr val="FFFFFF"/>
                </a:highlight>
              </a:rPr>
              <a:t>Keeping this important feedbacks far from the Team is simply not possible.</a:t>
            </a:r>
            <a:br>
              <a:rPr lang="en" sz="1200">
                <a:solidFill>
                  <a:srgbClr val="4F4F4F"/>
                </a:solidFill>
                <a:highlight>
                  <a:srgbClr val="FFFFFF"/>
                </a:highlight>
              </a:rPr>
            </a:br>
            <a:r>
              <a:rPr lang="en" sz="1200">
                <a:solidFill>
                  <a:srgbClr val="4F4F4F"/>
                </a:solidFill>
                <a:highlight>
                  <a:srgbClr val="FFFFFF"/>
                </a:highlight>
              </a:rPr>
              <a:t>Once everyone will be in the Scrum Ceremonies the communication will be more fluid and a daily feedback will become natural.</a:t>
            </a:r>
            <a:br>
              <a:rPr lang="en" sz="1200">
                <a:solidFill>
                  <a:srgbClr val="4F4F4F"/>
                </a:solidFill>
                <a:highlight>
                  <a:srgbClr val="FFFFFF"/>
                </a:highlight>
              </a:rPr>
            </a:br>
            <a:r>
              <a:rPr lang="en" sz="1200">
                <a:solidFill>
                  <a:srgbClr val="4F4F4F"/>
                </a:solidFill>
                <a:highlight>
                  <a:srgbClr val="FFFFFF"/>
                </a:highlight>
              </a:rPr>
              <a:t>Everyone will greatly benefit of this change.</a:t>
            </a:r>
            <a:br>
              <a:rPr lang="en" sz="1200">
                <a:solidFill>
                  <a:srgbClr val="4F4F4F"/>
                </a:solidFill>
                <a:highlight>
                  <a:srgbClr val="FFFFFF"/>
                </a:highlight>
              </a:rPr>
            </a:br>
            <a:r>
              <a:rPr lang="en" sz="1200">
                <a:solidFill>
                  <a:srgbClr val="4F4F4F"/>
                </a:solidFill>
                <a:highlight>
                  <a:srgbClr val="FFFFFF"/>
                </a:highlight>
              </a:rPr>
              <a:t>Probably Holly prefers one-on-one interviews but we will need to know more about why.</a:t>
            </a:r>
            <a:br>
              <a:rPr lang="en" sz="1200">
                <a:solidFill>
                  <a:srgbClr val="4F4F4F"/>
                </a:solidFill>
                <a:highlight>
                  <a:srgbClr val="FFFFFF"/>
                </a:highlight>
              </a:rPr>
            </a:br>
            <a:r>
              <a:rPr lang="en" sz="1200">
                <a:solidFill>
                  <a:srgbClr val="4F4F4F"/>
                </a:solidFill>
                <a:highlight>
                  <a:srgbClr val="FFFFFF"/>
                </a:highlight>
              </a:rPr>
              <a:t>I would suggest some 1:1 coaching to understand the cause and solve this issue together.</a:t>
            </a:r>
            <a:br>
              <a:rPr lang="en" sz="1200">
                <a:solidFill>
                  <a:srgbClr val="4F4F4F"/>
                </a:solidFill>
                <a:highlight>
                  <a:srgbClr val="FFFFFF"/>
                </a:highlight>
              </a:rPr>
            </a:br>
            <a:endParaRPr>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794a74c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794a74c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day everyone and welcome to the team onboarding for WorldVisitz’s Agile Transformation.</a:t>
            </a:r>
            <a:br>
              <a:rPr lang="en"/>
            </a:br>
            <a:r>
              <a:rPr lang="en"/>
              <a:t>My name is Davide Nastri and I will be your Agile Coach in this exciting and rewarding journey.</a:t>
            </a: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e29be8a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e29be8a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Agile?</a:t>
            </a:r>
            <a:br>
              <a:rPr lang="en"/>
            </a:br>
            <a:r>
              <a:rPr lang="en"/>
              <a:t>Here’s a few, powerful words of magnificent wisdom that still completely valid and applicable today.</a:t>
            </a:r>
            <a:endParaRPr/>
          </a:p>
          <a:p>
            <a:pPr indent="0" lvl="0" marL="0" rtl="0" algn="l">
              <a:spcBef>
                <a:spcPts val="0"/>
              </a:spcBef>
              <a:spcAft>
                <a:spcPts val="0"/>
              </a:spcAft>
              <a:buNone/>
            </a:pPr>
            <a:r>
              <a:rPr lang="en"/>
              <a:t>If change is indeed the constant to human life then the only possible strategy that can allow us to dominate and control this magmatic chaos is…</a:t>
            </a:r>
            <a:br>
              <a:rPr lang="en"/>
            </a:br>
            <a:r>
              <a:rPr lang="en"/>
              <a:t>Accepting it.</a:t>
            </a:r>
            <a:br>
              <a:rPr lang="en"/>
            </a:br>
            <a:r>
              <a:rPr lang="en"/>
              <a:t>Accepting it and understanding how to quickly fail, get feedback, adapt, rearrange, rethink, learn from our errors, solve the issue we are facing and move to the next challenge.</a:t>
            </a:r>
            <a:br>
              <a:rPr lang="en"/>
            </a:br>
            <a:r>
              <a:rPr lang="en"/>
              <a:t>The question is…</a:t>
            </a:r>
            <a:br>
              <a:rPr lang="en"/>
            </a:br>
            <a:r>
              <a:rPr lang="en"/>
              <a:t>How to achieve all of this constantly and efficiently?</a:t>
            </a:r>
            <a:br>
              <a:rPr lang="en"/>
            </a:br>
            <a:r>
              <a:rPr lang="en"/>
              <a:t>Agile methodology is the answer we are looking for.</a:t>
            </a:r>
            <a:br>
              <a:rPr lang="en"/>
            </a:br>
            <a:r>
              <a:rPr lang="en"/>
              <a:t>Today we will discuss together about Agile and about how to implement an Agile framework in your Team.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5cf8b5f36_0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5cf8b5f36_0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77b642fd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77b642fd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start discussing the Agile Benefits for WorldVisitz and, specifically, for your Team.</a:t>
            </a:r>
            <a:br>
              <a:rPr lang="en">
                <a:solidFill>
                  <a:schemeClr val="dk1"/>
                </a:solidFill>
              </a:rPr>
            </a:br>
            <a:r>
              <a:rPr lang="en">
                <a:solidFill>
                  <a:schemeClr val="dk1"/>
                </a:solidFill>
              </a:rPr>
              <a:t>In the following slides I will focus on some of the important elements I have extracted from WorldVisitz case study and show you how the basic principles of Agile tackle those issues at their very origin.</a:t>
            </a:r>
            <a:br>
              <a:rPr lang="en">
                <a:solidFill>
                  <a:schemeClr val="dk1"/>
                </a:solidFill>
              </a:rPr>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e49fdd25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e49fdd25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first one is</a:t>
            </a:r>
            <a:br>
              <a:rPr lang="en">
                <a:solidFill>
                  <a:schemeClr val="dk1"/>
                </a:solidFill>
              </a:rPr>
            </a:br>
            <a:r>
              <a:rPr lang="en">
                <a:solidFill>
                  <a:schemeClr val="dk1"/>
                </a:solidFill>
              </a:rPr>
              <a:t>(read Problem)</a:t>
            </a:r>
            <a:br>
              <a:rPr lang="en">
                <a:solidFill>
                  <a:schemeClr val="dk1"/>
                </a:solidFill>
              </a:rPr>
            </a:br>
            <a:r>
              <a:rPr lang="en">
                <a:solidFill>
                  <a:schemeClr val="dk1"/>
                </a:solidFill>
              </a:rPr>
              <a:t>How can Agile help in solving this issue?</a:t>
            </a:r>
            <a:br>
              <a:rPr lang="en">
                <a:solidFill>
                  <a:schemeClr val="dk1"/>
                </a:solidFill>
              </a:rPr>
            </a:br>
            <a:r>
              <a:rPr lang="en">
                <a:solidFill>
                  <a:schemeClr val="dk1"/>
                </a:solidFill>
              </a:rPr>
              <a:t>Feedback.</a:t>
            </a:r>
            <a:br>
              <a:rPr lang="en">
                <a:solidFill>
                  <a:schemeClr val="dk1"/>
                </a:solidFill>
              </a:rPr>
            </a:br>
            <a:r>
              <a:rPr lang="en">
                <a:solidFill>
                  <a:schemeClr val="dk1"/>
                </a:solidFill>
              </a:rPr>
              <a:t>Feedback in every stage, at every step.</a:t>
            </a:r>
            <a:br>
              <a:rPr lang="en">
                <a:solidFill>
                  <a:schemeClr val="dk1"/>
                </a:solidFill>
              </a:rPr>
            </a:br>
            <a:r>
              <a:rPr lang="en">
                <a:solidFill>
                  <a:schemeClr val="dk1"/>
                </a:solidFill>
              </a:rPr>
              <a:t>Feedback that allows to fail early, rearrange and get iteratively closer and closer to perfection.</a:t>
            </a:r>
            <a:br>
              <a:rPr lang="en">
                <a:solidFill>
                  <a:schemeClr val="dk1"/>
                </a:solidFill>
              </a:rPr>
            </a:br>
            <a:r>
              <a:rPr lang="en">
                <a:solidFill>
                  <a:schemeClr val="dk1"/>
                </a:solidFill>
              </a:rPr>
              <a:t>Which is the main feedback?</a:t>
            </a:r>
            <a:br>
              <a:rPr lang="en">
                <a:solidFill>
                  <a:schemeClr val="dk1"/>
                </a:solidFill>
              </a:rPr>
            </a:br>
            <a:r>
              <a:rPr lang="en">
                <a:solidFill>
                  <a:schemeClr val="dk1"/>
                </a:solidFill>
              </a:rPr>
              <a:t>The customer’s.</a:t>
            </a:r>
            <a:br>
              <a:rPr lang="en">
                <a:solidFill>
                  <a:schemeClr val="dk1"/>
                </a:solidFill>
              </a:rPr>
            </a:br>
            <a:r>
              <a:rPr lang="en">
                <a:solidFill>
                  <a:schemeClr val="dk1"/>
                </a:solidFill>
              </a:rPr>
              <a:t>How can Agile get that feedback often and quickly?</a:t>
            </a:r>
            <a:br>
              <a:rPr lang="en">
                <a:solidFill>
                  <a:schemeClr val="dk1"/>
                </a:solidFill>
              </a:rPr>
            </a:br>
            <a:r>
              <a:rPr lang="en">
                <a:solidFill>
                  <a:schemeClr val="dk1"/>
                </a:solidFill>
              </a:rPr>
              <a:t>(read Solution principle)</a:t>
            </a:r>
            <a:br>
              <a:rPr lang="en">
                <a:solidFill>
                  <a:schemeClr val="dk1"/>
                </a:solidFill>
              </a:rPr>
            </a:br>
            <a:r>
              <a:rPr lang="en">
                <a:solidFill>
                  <a:schemeClr val="dk1"/>
                </a:solidFill>
              </a:rPr>
              <a:t>This means that the whole Agile methodology is arranged and becomes practical using a series of ceremonies that have as main aim the possibility to receive not only fromo Team Members but also from customers, valuable feedback in order to improve the final quality of the software product.</a:t>
            </a:r>
            <a:br>
              <a:rPr lang="en">
                <a:solidFill>
                  <a:schemeClr val="dk1"/>
                </a:solidFill>
              </a:rPr>
            </a:br>
            <a:r>
              <a:rPr lang="en">
                <a:solidFill>
                  <a:schemeClr val="dk1"/>
                </a:solidFill>
              </a:rPr>
              <a:t>Customer satisfaction, with this kind of participation and continuous feedback loop, is achieved with higher certainty and less effort.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2b21f1f9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2b21f1f9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another element from WorldVisitz’s case study.</a:t>
            </a:r>
            <a:br>
              <a:rPr lang="en">
                <a:solidFill>
                  <a:schemeClr val="dk1"/>
                </a:solidFill>
              </a:rPr>
            </a:br>
            <a:r>
              <a:rPr lang="en">
                <a:solidFill>
                  <a:schemeClr val="dk1"/>
                </a:solidFill>
              </a:rPr>
              <a:t>(read Problem)</a:t>
            </a:r>
            <a:br>
              <a:rPr lang="en">
                <a:solidFill>
                  <a:schemeClr val="dk1"/>
                </a:solidFill>
              </a:rPr>
            </a:br>
            <a:r>
              <a:rPr lang="en">
                <a:solidFill>
                  <a:schemeClr val="dk1"/>
                </a:solidFill>
              </a:rPr>
              <a:t>Several studies* on the Market confirm that when provided with freedom, motivated teams generate the most value for the customer.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Agile fully acknowledges this fact and is a true propellent to push the teams efficiently to reach the Self-organizing status, in fact</a:t>
            </a:r>
            <a:br>
              <a:rPr lang="en">
                <a:solidFill>
                  <a:schemeClr val="dk1"/>
                </a:solidFill>
              </a:rPr>
            </a:br>
            <a:r>
              <a:rPr lang="en">
                <a:solidFill>
                  <a:schemeClr val="dk1"/>
                </a:solidFill>
              </a:rPr>
              <a:t>(read Solution)</a:t>
            </a:r>
            <a:br>
              <a:rPr lang="en">
                <a:solidFill>
                  <a:schemeClr val="dk1"/>
                </a:solidFill>
              </a:rPr>
            </a:br>
            <a:br>
              <a:rPr lang="en">
                <a:solidFill>
                  <a:schemeClr val="dk1"/>
                </a:solidFill>
              </a:rPr>
            </a:b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anyone wants to read more in detail I will share the link to Deloitte’s study at the end of the presentation or in the material handed to the Team: </a:t>
            </a:r>
            <a:r>
              <a:rPr lang="en" u="sng">
                <a:solidFill>
                  <a:schemeClr val="hlink"/>
                </a:solidFill>
                <a:hlinkClick r:id="rId2"/>
              </a:rPr>
              <a:t>https://www2.deloitte.com/us/en/blog/human-capital-blog/2021/predictions-teams.html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2b21f1f9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2b21f1f9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the last problem I would like to discuss because for me its importance is crucial and I believe it will be among the most powerful drivers for WorldVisitz Agile transformation.</a:t>
            </a:r>
            <a:br>
              <a:rPr lang="en">
                <a:solidFill>
                  <a:schemeClr val="dk1"/>
                </a:solidFill>
              </a:rPr>
            </a:br>
            <a:r>
              <a:rPr lang="en">
                <a:solidFill>
                  <a:schemeClr val="dk1"/>
                </a:solidFill>
              </a:rPr>
              <a:t>Agile will transform a group of individuals that are working on separate tasks used to achieve a common goal in a single entity, a True Agile Team.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Agile ceremonies are structured exactly to keep everyone on the same page, to foster cooperation and to allow everyone to actively contribute to the achievement of customer satisfaction.</a:t>
            </a:r>
            <a:br>
              <a:rPr lang="en">
                <a:solidFill>
                  <a:schemeClr val="dk1"/>
                </a:solidFill>
              </a:rPr>
            </a:br>
            <a:r>
              <a:rPr lang="en">
                <a:solidFill>
                  <a:schemeClr val="dk1"/>
                </a:solidFill>
              </a:rPr>
              <a:t>An Agile Team is able to use its collective brainpower in synergy with the perks of each individual constituting it.</a:t>
            </a:r>
            <a:br>
              <a:rPr lang="en">
                <a:solidFill>
                  <a:schemeClr val="dk1"/>
                </a:solidFill>
              </a:rPr>
            </a:br>
            <a:r>
              <a:rPr lang="en">
                <a:solidFill>
                  <a:schemeClr val="dk1"/>
                </a:solidFill>
              </a:rPr>
              <a:t>Not only the final result will be better and appreciated by the customer but the team will be closer, stronger, happier.</a:t>
            </a:r>
            <a:br>
              <a:rPr lang="en">
                <a:solidFill>
                  <a:schemeClr val="dk1"/>
                </a:solidFill>
              </a:rPr>
            </a:br>
            <a:r>
              <a:rPr lang="en">
                <a:solidFill>
                  <a:schemeClr val="dk1"/>
                </a:solidFill>
              </a:rPr>
              <a:t>This can happen because</a:t>
            </a:r>
            <a:br>
              <a:rPr lang="en">
                <a:solidFill>
                  <a:schemeClr val="dk1"/>
                </a:solidFill>
              </a:rPr>
            </a:br>
            <a:r>
              <a:rPr lang="en">
                <a:solidFill>
                  <a:schemeClr val="dk1"/>
                </a:solidFill>
              </a:rPr>
              <a:t>(Read agile principle)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2b21f1f9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2b21f1f9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WorldVisitz achieve the Agile Benefits we discussed?</a:t>
            </a:r>
            <a:br>
              <a:rPr lang="en"/>
            </a:br>
            <a:r>
              <a:rPr lang="en"/>
              <a:t>What are the tools that can make this improvement possible?</a:t>
            </a:r>
            <a:br>
              <a:rPr lang="en"/>
            </a:br>
            <a:r>
              <a:rPr lang="en"/>
              <a:t>Let’s introduce a key concept that will act as a lighthouse for our Agile transformation journey, the information radiators.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931250" y="1608000"/>
            <a:ext cx="4917000" cy="1927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600"/>
              <a:buFont typeface="Montserrat Black"/>
              <a:buNone/>
              <a:defRPr b="0" sz="5600">
                <a:latin typeface="Montserrat Black"/>
                <a:ea typeface="Montserrat Black"/>
                <a:cs typeface="Montserrat Black"/>
                <a:sym typeface="Montserrat Black"/>
              </a:defRPr>
            </a:lvl1pPr>
            <a:lvl2pPr lvl="1"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2pPr>
            <a:lvl3pPr lvl="2"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3pPr>
            <a:lvl4pPr lvl="3"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4pPr>
            <a:lvl5pPr lvl="4"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5pPr>
            <a:lvl6pPr lvl="5"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6pPr>
            <a:lvl7pPr lvl="6"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7pPr>
            <a:lvl8pPr lvl="7"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8pPr>
            <a:lvl9pPr lvl="8"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9pPr>
          </a:lstStyle>
          <a:p/>
        </p:txBody>
      </p:sp>
      <p:sp>
        <p:nvSpPr>
          <p:cNvPr id="10" name="Google Shape;10;p2"/>
          <p:cNvSpPr txBox="1"/>
          <p:nvPr>
            <p:ph idx="1" type="subTitle"/>
          </p:nvPr>
        </p:nvSpPr>
        <p:spPr>
          <a:xfrm>
            <a:off x="600999" y="4018475"/>
            <a:ext cx="3576300" cy="6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p:nvPr/>
        </p:nvSpPr>
        <p:spPr>
          <a:xfrm>
            <a:off x="0" y="0"/>
            <a:ext cx="9144000" cy="51435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1"/>
          <p:cNvSpPr txBox="1"/>
          <p:nvPr>
            <p:ph hasCustomPrompt="1" type="title"/>
          </p:nvPr>
        </p:nvSpPr>
        <p:spPr>
          <a:xfrm>
            <a:off x="3872400" y="1576475"/>
            <a:ext cx="4551600" cy="1107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9600"/>
              <a:buNone/>
              <a:defRPr sz="9600">
                <a:solidFill>
                  <a:srgbClr val="FFFFFF"/>
                </a:solidFill>
              </a:defRPr>
            </a:lvl1pPr>
            <a:lvl2pPr lvl="1" rtl="0" algn="r">
              <a:spcBef>
                <a:spcPts val="0"/>
              </a:spcBef>
              <a:spcAft>
                <a:spcPts val="0"/>
              </a:spcAft>
              <a:buClr>
                <a:srgbClr val="FFFFFF"/>
              </a:buClr>
              <a:buSzPts val="12000"/>
              <a:buNone/>
              <a:defRPr sz="12000">
                <a:solidFill>
                  <a:srgbClr val="FFFFFF"/>
                </a:solidFill>
              </a:defRPr>
            </a:lvl2pPr>
            <a:lvl3pPr lvl="2" rtl="0" algn="r">
              <a:spcBef>
                <a:spcPts val="0"/>
              </a:spcBef>
              <a:spcAft>
                <a:spcPts val="0"/>
              </a:spcAft>
              <a:buClr>
                <a:srgbClr val="FFFFFF"/>
              </a:buClr>
              <a:buSzPts val="12000"/>
              <a:buNone/>
              <a:defRPr sz="12000">
                <a:solidFill>
                  <a:srgbClr val="FFFFFF"/>
                </a:solidFill>
              </a:defRPr>
            </a:lvl3pPr>
            <a:lvl4pPr lvl="3" rtl="0" algn="r">
              <a:spcBef>
                <a:spcPts val="0"/>
              </a:spcBef>
              <a:spcAft>
                <a:spcPts val="0"/>
              </a:spcAft>
              <a:buClr>
                <a:srgbClr val="FFFFFF"/>
              </a:buClr>
              <a:buSzPts val="12000"/>
              <a:buNone/>
              <a:defRPr sz="12000">
                <a:solidFill>
                  <a:srgbClr val="FFFFFF"/>
                </a:solidFill>
              </a:defRPr>
            </a:lvl4pPr>
            <a:lvl5pPr lvl="4" rtl="0" algn="r">
              <a:spcBef>
                <a:spcPts val="0"/>
              </a:spcBef>
              <a:spcAft>
                <a:spcPts val="0"/>
              </a:spcAft>
              <a:buClr>
                <a:srgbClr val="FFFFFF"/>
              </a:buClr>
              <a:buSzPts val="12000"/>
              <a:buNone/>
              <a:defRPr sz="12000">
                <a:solidFill>
                  <a:srgbClr val="FFFFFF"/>
                </a:solidFill>
              </a:defRPr>
            </a:lvl5pPr>
            <a:lvl6pPr lvl="5" rtl="0" algn="r">
              <a:spcBef>
                <a:spcPts val="0"/>
              </a:spcBef>
              <a:spcAft>
                <a:spcPts val="0"/>
              </a:spcAft>
              <a:buClr>
                <a:srgbClr val="FFFFFF"/>
              </a:buClr>
              <a:buSzPts val="12000"/>
              <a:buNone/>
              <a:defRPr sz="12000">
                <a:solidFill>
                  <a:srgbClr val="FFFFFF"/>
                </a:solidFill>
              </a:defRPr>
            </a:lvl6pPr>
            <a:lvl7pPr lvl="6" rtl="0" algn="r">
              <a:spcBef>
                <a:spcPts val="0"/>
              </a:spcBef>
              <a:spcAft>
                <a:spcPts val="0"/>
              </a:spcAft>
              <a:buClr>
                <a:srgbClr val="FFFFFF"/>
              </a:buClr>
              <a:buSzPts val="12000"/>
              <a:buNone/>
              <a:defRPr sz="12000">
                <a:solidFill>
                  <a:srgbClr val="FFFFFF"/>
                </a:solidFill>
              </a:defRPr>
            </a:lvl7pPr>
            <a:lvl8pPr lvl="7" rtl="0" algn="r">
              <a:spcBef>
                <a:spcPts val="0"/>
              </a:spcBef>
              <a:spcAft>
                <a:spcPts val="0"/>
              </a:spcAft>
              <a:buClr>
                <a:srgbClr val="FFFFFF"/>
              </a:buClr>
              <a:buSzPts val="12000"/>
              <a:buNone/>
              <a:defRPr sz="12000">
                <a:solidFill>
                  <a:srgbClr val="FFFFFF"/>
                </a:solidFill>
              </a:defRPr>
            </a:lvl8pPr>
            <a:lvl9pPr lvl="8" rtl="0" algn="r">
              <a:spcBef>
                <a:spcPts val="0"/>
              </a:spcBef>
              <a:spcAft>
                <a:spcPts val="0"/>
              </a:spcAft>
              <a:buClr>
                <a:srgbClr val="FFFFFF"/>
              </a:buClr>
              <a:buSzPts val="12000"/>
              <a:buNone/>
              <a:defRPr sz="12000">
                <a:solidFill>
                  <a:srgbClr val="FFFFFF"/>
                </a:solidFill>
              </a:defRPr>
            </a:lvl9pPr>
          </a:lstStyle>
          <a:p>
            <a:r>
              <a:t>xx%</a:t>
            </a:r>
          </a:p>
        </p:txBody>
      </p:sp>
      <p:sp>
        <p:nvSpPr>
          <p:cNvPr id="46" name="Google Shape;46;p11"/>
          <p:cNvSpPr txBox="1"/>
          <p:nvPr>
            <p:ph idx="1" type="subTitle"/>
          </p:nvPr>
        </p:nvSpPr>
        <p:spPr>
          <a:xfrm flipH="1">
            <a:off x="5000700" y="2783850"/>
            <a:ext cx="3423300" cy="65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1pPr>
            <a:lvl2pPr lvl="1"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2pPr>
            <a:lvl3pPr lvl="2"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3pPr>
            <a:lvl4pPr lvl="3"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4pPr>
            <a:lvl5pPr lvl="4"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5pPr>
            <a:lvl6pPr lvl="5"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6pPr>
            <a:lvl7pPr lvl="6"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7pPr>
            <a:lvl8pPr lvl="7"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8pPr>
            <a:lvl9pPr lvl="8" rtl="0" algn="r">
              <a:lnSpc>
                <a:spcPct val="100000"/>
              </a:lnSpc>
              <a:spcBef>
                <a:spcPts val="0"/>
              </a:spcBef>
              <a:spcAft>
                <a:spcPts val="0"/>
              </a:spcAft>
              <a:buNone/>
              <a:defRPr>
                <a:solidFill>
                  <a:srgbClr val="FFFFFF"/>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 name="Shape 48"/>
        <p:cNvGrpSpPr/>
        <p:nvPr/>
      </p:nvGrpSpPr>
      <p:grpSpPr>
        <a:xfrm>
          <a:off x="0" y="0"/>
          <a:ext cx="0" cy="0"/>
          <a:chOff x="0" y="0"/>
          <a:chExt cx="0" cy="0"/>
        </a:xfrm>
      </p:grpSpPr>
      <p:sp>
        <p:nvSpPr>
          <p:cNvPr id="49" name="Google Shape;49;p13"/>
          <p:cNvSpPr txBox="1"/>
          <p:nvPr>
            <p:ph hasCustomPrompt="1" type="title"/>
          </p:nvPr>
        </p:nvSpPr>
        <p:spPr>
          <a:xfrm>
            <a:off x="1464990" y="1859719"/>
            <a:ext cx="10026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4800"/>
              <a:buNone/>
              <a:defRPr sz="48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a:r>
              <a:t>xx%</a:t>
            </a:r>
          </a:p>
        </p:txBody>
      </p:sp>
      <p:sp>
        <p:nvSpPr>
          <p:cNvPr id="50" name="Google Shape;50;p13"/>
          <p:cNvSpPr txBox="1"/>
          <p:nvPr>
            <p:ph idx="1" type="subTitle"/>
          </p:nvPr>
        </p:nvSpPr>
        <p:spPr>
          <a:xfrm>
            <a:off x="858090" y="2895600"/>
            <a:ext cx="2216400" cy="371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p:txBody>
      </p:sp>
      <p:sp>
        <p:nvSpPr>
          <p:cNvPr id="51" name="Google Shape;51;p13"/>
          <p:cNvSpPr txBox="1"/>
          <p:nvPr>
            <p:ph idx="2" type="subTitle"/>
          </p:nvPr>
        </p:nvSpPr>
        <p:spPr>
          <a:xfrm>
            <a:off x="858090" y="3272034"/>
            <a:ext cx="22164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2" name="Google Shape;52;p13"/>
          <p:cNvSpPr txBox="1"/>
          <p:nvPr>
            <p:ph hasCustomPrompt="1" idx="3" type="title"/>
          </p:nvPr>
        </p:nvSpPr>
        <p:spPr>
          <a:xfrm>
            <a:off x="4070700" y="1859694"/>
            <a:ext cx="10026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4800"/>
              <a:buNone/>
              <a:defRPr sz="48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a:r>
              <a:t>xx%</a:t>
            </a:r>
          </a:p>
        </p:txBody>
      </p:sp>
      <p:sp>
        <p:nvSpPr>
          <p:cNvPr id="53" name="Google Shape;53;p13"/>
          <p:cNvSpPr txBox="1"/>
          <p:nvPr>
            <p:ph idx="4" type="subTitle"/>
          </p:nvPr>
        </p:nvSpPr>
        <p:spPr>
          <a:xfrm>
            <a:off x="3463800" y="2895575"/>
            <a:ext cx="22164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4" name="Google Shape;54;p13"/>
          <p:cNvSpPr txBox="1"/>
          <p:nvPr>
            <p:ph idx="5" type="subTitle"/>
          </p:nvPr>
        </p:nvSpPr>
        <p:spPr>
          <a:xfrm>
            <a:off x="3463800" y="3272034"/>
            <a:ext cx="22164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5" name="Google Shape;55;p13"/>
          <p:cNvSpPr txBox="1"/>
          <p:nvPr>
            <p:ph hasCustomPrompt="1" idx="6" type="title"/>
          </p:nvPr>
        </p:nvSpPr>
        <p:spPr>
          <a:xfrm>
            <a:off x="6676410" y="1859694"/>
            <a:ext cx="10026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4800"/>
              <a:buNone/>
              <a:defRPr sz="4800">
                <a:solidFill>
                  <a:srgbClr val="FFFFFF"/>
                </a:solidFill>
              </a:defRPr>
            </a:lvl1pPr>
            <a:lvl2pPr lvl="1" rtl="0" algn="ctr">
              <a:lnSpc>
                <a:spcPct val="100000"/>
              </a:lnSpc>
              <a:spcBef>
                <a:spcPts val="0"/>
              </a:spcBef>
              <a:spcAft>
                <a:spcPts val="0"/>
              </a:spcAft>
              <a:buClr>
                <a:srgbClr val="FFFFFF"/>
              </a:buClr>
              <a:buSzPts val="4800"/>
              <a:buNone/>
              <a:defRPr sz="4800">
                <a:solidFill>
                  <a:srgbClr val="FFFFFF"/>
                </a:solidFill>
              </a:defRPr>
            </a:lvl2pPr>
            <a:lvl3pPr lvl="2" rtl="0" algn="ctr">
              <a:lnSpc>
                <a:spcPct val="100000"/>
              </a:lnSpc>
              <a:spcBef>
                <a:spcPts val="0"/>
              </a:spcBef>
              <a:spcAft>
                <a:spcPts val="0"/>
              </a:spcAft>
              <a:buClr>
                <a:srgbClr val="FFFFFF"/>
              </a:buClr>
              <a:buSzPts val="4800"/>
              <a:buNone/>
              <a:defRPr sz="4800">
                <a:solidFill>
                  <a:srgbClr val="FFFFFF"/>
                </a:solidFill>
              </a:defRPr>
            </a:lvl3pPr>
            <a:lvl4pPr lvl="3" rtl="0" algn="ctr">
              <a:lnSpc>
                <a:spcPct val="100000"/>
              </a:lnSpc>
              <a:spcBef>
                <a:spcPts val="0"/>
              </a:spcBef>
              <a:spcAft>
                <a:spcPts val="0"/>
              </a:spcAft>
              <a:buClr>
                <a:srgbClr val="FFFFFF"/>
              </a:buClr>
              <a:buSzPts val="4800"/>
              <a:buNone/>
              <a:defRPr sz="4800">
                <a:solidFill>
                  <a:srgbClr val="FFFFFF"/>
                </a:solidFill>
              </a:defRPr>
            </a:lvl4pPr>
            <a:lvl5pPr lvl="4" rtl="0" algn="ctr">
              <a:lnSpc>
                <a:spcPct val="100000"/>
              </a:lnSpc>
              <a:spcBef>
                <a:spcPts val="0"/>
              </a:spcBef>
              <a:spcAft>
                <a:spcPts val="0"/>
              </a:spcAft>
              <a:buClr>
                <a:srgbClr val="FFFFFF"/>
              </a:buClr>
              <a:buSzPts val="4800"/>
              <a:buNone/>
              <a:defRPr sz="4800">
                <a:solidFill>
                  <a:srgbClr val="FFFFFF"/>
                </a:solidFill>
              </a:defRPr>
            </a:lvl5pPr>
            <a:lvl6pPr lvl="5" rtl="0" algn="ctr">
              <a:lnSpc>
                <a:spcPct val="100000"/>
              </a:lnSpc>
              <a:spcBef>
                <a:spcPts val="0"/>
              </a:spcBef>
              <a:spcAft>
                <a:spcPts val="0"/>
              </a:spcAft>
              <a:buClr>
                <a:srgbClr val="FFFFFF"/>
              </a:buClr>
              <a:buSzPts val="4800"/>
              <a:buNone/>
              <a:defRPr sz="4800">
                <a:solidFill>
                  <a:srgbClr val="FFFFFF"/>
                </a:solidFill>
              </a:defRPr>
            </a:lvl6pPr>
            <a:lvl7pPr lvl="6" rtl="0" algn="ctr">
              <a:lnSpc>
                <a:spcPct val="100000"/>
              </a:lnSpc>
              <a:spcBef>
                <a:spcPts val="0"/>
              </a:spcBef>
              <a:spcAft>
                <a:spcPts val="0"/>
              </a:spcAft>
              <a:buClr>
                <a:srgbClr val="FFFFFF"/>
              </a:buClr>
              <a:buSzPts val="4800"/>
              <a:buNone/>
              <a:defRPr sz="4800">
                <a:solidFill>
                  <a:srgbClr val="FFFFFF"/>
                </a:solidFill>
              </a:defRPr>
            </a:lvl7pPr>
            <a:lvl8pPr lvl="7" rtl="0" algn="ctr">
              <a:lnSpc>
                <a:spcPct val="100000"/>
              </a:lnSpc>
              <a:spcBef>
                <a:spcPts val="0"/>
              </a:spcBef>
              <a:spcAft>
                <a:spcPts val="0"/>
              </a:spcAft>
              <a:buClr>
                <a:srgbClr val="FFFFFF"/>
              </a:buClr>
              <a:buSzPts val="4800"/>
              <a:buNone/>
              <a:defRPr sz="4800">
                <a:solidFill>
                  <a:srgbClr val="FFFFFF"/>
                </a:solidFill>
              </a:defRPr>
            </a:lvl8pPr>
            <a:lvl9pPr lvl="8" rtl="0" algn="ctr">
              <a:lnSpc>
                <a:spcPct val="100000"/>
              </a:lnSpc>
              <a:spcBef>
                <a:spcPts val="0"/>
              </a:spcBef>
              <a:spcAft>
                <a:spcPts val="0"/>
              </a:spcAft>
              <a:buClr>
                <a:srgbClr val="FFFFFF"/>
              </a:buClr>
              <a:buSzPts val="4800"/>
              <a:buNone/>
              <a:defRPr sz="4800">
                <a:solidFill>
                  <a:srgbClr val="FFFFFF"/>
                </a:solidFill>
              </a:defRPr>
            </a:lvl9pPr>
          </a:lstStyle>
          <a:p>
            <a:r>
              <a:t>xx%</a:t>
            </a:r>
          </a:p>
        </p:txBody>
      </p:sp>
      <p:sp>
        <p:nvSpPr>
          <p:cNvPr id="56" name="Google Shape;56;p13"/>
          <p:cNvSpPr txBox="1"/>
          <p:nvPr>
            <p:ph idx="7" type="subTitle"/>
          </p:nvPr>
        </p:nvSpPr>
        <p:spPr>
          <a:xfrm>
            <a:off x="6069510" y="2895575"/>
            <a:ext cx="22164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7" name="Google Shape;57;p13"/>
          <p:cNvSpPr txBox="1"/>
          <p:nvPr>
            <p:ph idx="8" type="subTitle"/>
          </p:nvPr>
        </p:nvSpPr>
        <p:spPr>
          <a:xfrm>
            <a:off x="6069510" y="3272034"/>
            <a:ext cx="22164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58" name="Google Shape;58;p13"/>
          <p:cNvSpPr txBox="1"/>
          <p:nvPr>
            <p:ph idx="9" type="title"/>
          </p:nvPr>
        </p:nvSpPr>
        <p:spPr>
          <a:xfrm>
            <a:off x="720000" y="3876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200"/>
              <a:buFont typeface="Montserrat Black"/>
              <a:buNone/>
              <a:defRPr sz="3200">
                <a:solidFill>
                  <a:schemeClr val="lt2"/>
                </a:solidFill>
                <a:latin typeface="Montserrat Black"/>
                <a:ea typeface="Montserrat Black"/>
                <a:cs typeface="Montserrat Black"/>
                <a:sym typeface="Montserrat Black"/>
              </a:defRPr>
            </a:lvl1pPr>
            <a:lvl2pPr lvl="1" rtl="0">
              <a:spcBef>
                <a:spcPts val="0"/>
              </a:spcBef>
              <a:spcAft>
                <a:spcPts val="0"/>
              </a:spcAft>
              <a:buClr>
                <a:schemeClr val="lt2"/>
              </a:buClr>
              <a:buSzPts val="3200"/>
              <a:buNone/>
              <a:defRPr sz="3200">
                <a:solidFill>
                  <a:schemeClr val="lt2"/>
                </a:solidFill>
              </a:defRPr>
            </a:lvl2pPr>
            <a:lvl3pPr lvl="2" rtl="0">
              <a:spcBef>
                <a:spcPts val="0"/>
              </a:spcBef>
              <a:spcAft>
                <a:spcPts val="0"/>
              </a:spcAft>
              <a:buClr>
                <a:schemeClr val="lt2"/>
              </a:buClr>
              <a:buSzPts val="3200"/>
              <a:buNone/>
              <a:defRPr sz="3200">
                <a:solidFill>
                  <a:schemeClr val="lt2"/>
                </a:solidFill>
              </a:defRPr>
            </a:lvl3pPr>
            <a:lvl4pPr lvl="3" rtl="0">
              <a:spcBef>
                <a:spcPts val="0"/>
              </a:spcBef>
              <a:spcAft>
                <a:spcPts val="0"/>
              </a:spcAft>
              <a:buClr>
                <a:schemeClr val="lt2"/>
              </a:buClr>
              <a:buSzPts val="3200"/>
              <a:buNone/>
              <a:defRPr sz="3200">
                <a:solidFill>
                  <a:schemeClr val="lt2"/>
                </a:solidFill>
              </a:defRPr>
            </a:lvl4pPr>
            <a:lvl5pPr lvl="4" rtl="0">
              <a:spcBef>
                <a:spcPts val="0"/>
              </a:spcBef>
              <a:spcAft>
                <a:spcPts val="0"/>
              </a:spcAft>
              <a:buClr>
                <a:schemeClr val="lt2"/>
              </a:buClr>
              <a:buSzPts val="3200"/>
              <a:buNone/>
              <a:defRPr sz="3200">
                <a:solidFill>
                  <a:schemeClr val="lt2"/>
                </a:solidFill>
              </a:defRPr>
            </a:lvl5pPr>
            <a:lvl6pPr lvl="5" rtl="0">
              <a:spcBef>
                <a:spcPts val="0"/>
              </a:spcBef>
              <a:spcAft>
                <a:spcPts val="0"/>
              </a:spcAft>
              <a:buClr>
                <a:schemeClr val="lt2"/>
              </a:buClr>
              <a:buSzPts val="3200"/>
              <a:buNone/>
              <a:defRPr sz="3200">
                <a:solidFill>
                  <a:schemeClr val="lt2"/>
                </a:solidFill>
              </a:defRPr>
            </a:lvl6pPr>
            <a:lvl7pPr lvl="6" rtl="0">
              <a:spcBef>
                <a:spcPts val="0"/>
              </a:spcBef>
              <a:spcAft>
                <a:spcPts val="0"/>
              </a:spcAft>
              <a:buClr>
                <a:schemeClr val="lt2"/>
              </a:buClr>
              <a:buSzPts val="3200"/>
              <a:buNone/>
              <a:defRPr sz="3200">
                <a:solidFill>
                  <a:schemeClr val="lt2"/>
                </a:solidFill>
              </a:defRPr>
            </a:lvl7pPr>
            <a:lvl8pPr lvl="7" rtl="0">
              <a:spcBef>
                <a:spcPts val="0"/>
              </a:spcBef>
              <a:spcAft>
                <a:spcPts val="0"/>
              </a:spcAft>
              <a:buClr>
                <a:schemeClr val="lt2"/>
              </a:buClr>
              <a:buSzPts val="3200"/>
              <a:buNone/>
              <a:defRPr sz="3200">
                <a:solidFill>
                  <a:schemeClr val="lt2"/>
                </a:solidFill>
              </a:defRPr>
            </a:lvl8pPr>
            <a:lvl9pPr lvl="8" rtl="0">
              <a:spcBef>
                <a:spcPts val="0"/>
              </a:spcBef>
              <a:spcAft>
                <a:spcPts val="0"/>
              </a:spcAft>
              <a:buClr>
                <a:schemeClr val="lt2"/>
              </a:buClr>
              <a:buSzPts val="3200"/>
              <a:buNone/>
              <a:defRPr sz="3200">
                <a:solidFill>
                  <a:schemeClr val="lt2"/>
                </a:solidFill>
              </a:defRPr>
            </a:lvl9pPr>
          </a:lstStyle>
          <a:p/>
        </p:txBody>
      </p:sp>
      <p:sp>
        <p:nvSpPr>
          <p:cNvPr id="59" name="Google Shape;59;p13"/>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60" name="Shape 60"/>
        <p:cNvGrpSpPr/>
        <p:nvPr/>
      </p:nvGrpSpPr>
      <p:grpSpPr>
        <a:xfrm>
          <a:off x="0" y="0"/>
          <a:ext cx="0" cy="0"/>
          <a:chOff x="0" y="0"/>
          <a:chExt cx="0" cy="0"/>
        </a:xfrm>
      </p:grpSpPr>
      <p:sp>
        <p:nvSpPr>
          <p:cNvPr id="61" name="Google Shape;61;p14"/>
          <p:cNvSpPr txBox="1"/>
          <p:nvPr>
            <p:ph idx="1" type="subTitle"/>
          </p:nvPr>
        </p:nvSpPr>
        <p:spPr>
          <a:xfrm>
            <a:off x="858090" y="2895600"/>
            <a:ext cx="22164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62" name="Google Shape;62;p14"/>
          <p:cNvSpPr txBox="1"/>
          <p:nvPr>
            <p:ph idx="2" type="subTitle"/>
          </p:nvPr>
        </p:nvSpPr>
        <p:spPr>
          <a:xfrm>
            <a:off x="858100" y="3288000"/>
            <a:ext cx="2216400" cy="10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63" name="Google Shape;63;p14"/>
          <p:cNvSpPr txBox="1"/>
          <p:nvPr>
            <p:ph idx="3" type="subTitle"/>
          </p:nvPr>
        </p:nvSpPr>
        <p:spPr>
          <a:xfrm>
            <a:off x="3463800" y="2895575"/>
            <a:ext cx="22164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64" name="Google Shape;64;p14"/>
          <p:cNvSpPr txBox="1"/>
          <p:nvPr>
            <p:ph idx="4" type="subTitle"/>
          </p:nvPr>
        </p:nvSpPr>
        <p:spPr>
          <a:xfrm>
            <a:off x="3463801" y="3288000"/>
            <a:ext cx="2216400" cy="10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65" name="Google Shape;65;p14"/>
          <p:cNvSpPr txBox="1"/>
          <p:nvPr>
            <p:ph idx="5" type="subTitle"/>
          </p:nvPr>
        </p:nvSpPr>
        <p:spPr>
          <a:xfrm>
            <a:off x="6069510" y="2895575"/>
            <a:ext cx="22164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66" name="Google Shape;66;p14"/>
          <p:cNvSpPr txBox="1"/>
          <p:nvPr>
            <p:ph idx="6" type="subTitle"/>
          </p:nvPr>
        </p:nvSpPr>
        <p:spPr>
          <a:xfrm>
            <a:off x="6069502" y="3288000"/>
            <a:ext cx="2216400" cy="10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67" name="Google Shape;67;p14"/>
          <p:cNvSpPr txBox="1"/>
          <p:nvPr>
            <p:ph type="title"/>
          </p:nvPr>
        </p:nvSpPr>
        <p:spPr>
          <a:xfrm>
            <a:off x="720000" y="3876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200"/>
              <a:buFont typeface="Montserrat Black"/>
              <a:buNone/>
              <a:defRPr sz="3200">
                <a:solidFill>
                  <a:schemeClr val="lt2"/>
                </a:solidFill>
                <a:latin typeface="Montserrat Black"/>
                <a:ea typeface="Montserrat Black"/>
                <a:cs typeface="Montserrat Black"/>
                <a:sym typeface="Montserrat Black"/>
              </a:defRPr>
            </a:lvl1pPr>
            <a:lvl2pPr lvl="1" rtl="0">
              <a:spcBef>
                <a:spcPts val="0"/>
              </a:spcBef>
              <a:spcAft>
                <a:spcPts val="0"/>
              </a:spcAft>
              <a:buClr>
                <a:schemeClr val="lt2"/>
              </a:buClr>
              <a:buSzPts val="3200"/>
              <a:buNone/>
              <a:defRPr sz="3200">
                <a:solidFill>
                  <a:schemeClr val="lt2"/>
                </a:solidFill>
              </a:defRPr>
            </a:lvl2pPr>
            <a:lvl3pPr lvl="2" rtl="0">
              <a:spcBef>
                <a:spcPts val="0"/>
              </a:spcBef>
              <a:spcAft>
                <a:spcPts val="0"/>
              </a:spcAft>
              <a:buClr>
                <a:schemeClr val="lt2"/>
              </a:buClr>
              <a:buSzPts val="3200"/>
              <a:buNone/>
              <a:defRPr sz="3200">
                <a:solidFill>
                  <a:schemeClr val="lt2"/>
                </a:solidFill>
              </a:defRPr>
            </a:lvl3pPr>
            <a:lvl4pPr lvl="3" rtl="0">
              <a:spcBef>
                <a:spcPts val="0"/>
              </a:spcBef>
              <a:spcAft>
                <a:spcPts val="0"/>
              </a:spcAft>
              <a:buClr>
                <a:schemeClr val="lt2"/>
              </a:buClr>
              <a:buSzPts val="3200"/>
              <a:buNone/>
              <a:defRPr sz="3200">
                <a:solidFill>
                  <a:schemeClr val="lt2"/>
                </a:solidFill>
              </a:defRPr>
            </a:lvl4pPr>
            <a:lvl5pPr lvl="4" rtl="0">
              <a:spcBef>
                <a:spcPts val="0"/>
              </a:spcBef>
              <a:spcAft>
                <a:spcPts val="0"/>
              </a:spcAft>
              <a:buClr>
                <a:schemeClr val="lt2"/>
              </a:buClr>
              <a:buSzPts val="3200"/>
              <a:buNone/>
              <a:defRPr sz="3200">
                <a:solidFill>
                  <a:schemeClr val="lt2"/>
                </a:solidFill>
              </a:defRPr>
            </a:lvl5pPr>
            <a:lvl6pPr lvl="5" rtl="0">
              <a:spcBef>
                <a:spcPts val="0"/>
              </a:spcBef>
              <a:spcAft>
                <a:spcPts val="0"/>
              </a:spcAft>
              <a:buClr>
                <a:schemeClr val="lt2"/>
              </a:buClr>
              <a:buSzPts val="3200"/>
              <a:buNone/>
              <a:defRPr sz="3200">
                <a:solidFill>
                  <a:schemeClr val="lt2"/>
                </a:solidFill>
              </a:defRPr>
            </a:lvl6pPr>
            <a:lvl7pPr lvl="6" rtl="0">
              <a:spcBef>
                <a:spcPts val="0"/>
              </a:spcBef>
              <a:spcAft>
                <a:spcPts val="0"/>
              </a:spcAft>
              <a:buClr>
                <a:schemeClr val="lt2"/>
              </a:buClr>
              <a:buSzPts val="3200"/>
              <a:buNone/>
              <a:defRPr sz="3200">
                <a:solidFill>
                  <a:schemeClr val="lt2"/>
                </a:solidFill>
              </a:defRPr>
            </a:lvl7pPr>
            <a:lvl8pPr lvl="7" rtl="0">
              <a:spcBef>
                <a:spcPts val="0"/>
              </a:spcBef>
              <a:spcAft>
                <a:spcPts val="0"/>
              </a:spcAft>
              <a:buClr>
                <a:schemeClr val="lt2"/>
              </a:buClr>
              <a:buSzPts val="3200"/>
              <a:buNone/>
              <a:defRPr sz="3200">
                <a:solidFill>
                  <a:schemeClr val="lt2"/>
                </a:solidFill>
              </a:defRPr>
            </a:lvl8pPr>
            <a:lvl9pPr lvl="8" rtl="0">
              <a:spcBef>
                <a:spcPts val="0"/>
              </a:spcBef>
              <a:spcAft>
                <a:spcPts val="0"/>
              </a:spcAft>
              <a:buClr>
                <a:schemeClr val="lt2"/>
              </a:buClr>
              <a:buSzPts val="3200"/>
              <a:buNone/>
              <a:defRPr sz="3200">
                <a:solidFill>
                  <a:schemeClr val="lt2"/>
                </a:solidFill>
              </a:defRPr>
            </a:lvl9pPr>
          </a:lstStyle>
          <a:p/>
        </p:txBody>
      </p:sp>
      <p:sp>
        <p:nvSpPr>
          <p:cNvPr id="68" name="Google Shape;68;p14"/>
          <p:cNvSpPr/>
          <p:nvPr/>
        </p:nvSpPr>
        <p:spPr>
          <a:xfrm flipH="1"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
    <p:spTree>
      <p:nvGrpSpPr>
        <p:cNvPr id="69" name="Shape 69"/>
        <p:cNvGrpSpPr/>
        <p:nvPr/>
      </p:nvGrpSpPr>
      <p:grpSpPr>
        <a:xfrm>
          <a:off x="0" y="0"/>
          <a:ext cx="0" cy="0"/>
          <a:chOff x="0" y="0"/>
          <a:chExt cx="0" cy="0"/>
        </a:xfrm>
      </p:grpSpPr>
      <p:sp>
        <p:nvSpPr>
          <p:cNvPr id="70" name="Google Shape;70;p15"/>
          <p:cNvSpPr txBox="1"/>
          <p:nvPr>
            <p:ph type="title"/>
          </p:nvPr>
        </p:nvSpPr>
        <p:spPr>
          <a:xfrm>
            <a:off x="720000" y="387600"/>
            <a:ext cx="7704000" cy="612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1" name="Google Shape;71;p15"/>
          <p:cNvSpPr txBox="1"/>
          <p:nvPr>
            <p:ph idx="1" type="body"/>
          </p:nvPr>
        </p:nvSpPr>
        <p:spPr>
          <a:xfrm>
            <a:off x="1664400" y="1800200"/>
            <a:ext cx="5815200" cy="2473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2" name="Google Shape;72;p15"/>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73" name="Shape 73"/>
        <p:cNvGrpSpPr/>
        <p:nvPr/>
      </p:nvGrpSpPr>
      <p:grpSpPr>
        <a:xfrm>
          <a:off x="0" y="0"/>
          <a:ext cx="0" cy="0"/>
          <a:chOff x="0" y="0"/>
          <a:chExt cx="0" cy="0"/>
        </a:xfrm>
      </p:grpSpPr>
      <p:sp>
        <p:nvSpPr>
          <p:cNvPr id="74" name="Google Shape;74;p16"/>
          <p:cNvSpPr txBox="1"/>
          <p:nvPr>
            <p:ph type="title"/>
          </p:nvPr>
        </p:nvSpPr>
        <p:spPr>
          <a:xfrm>
            <a:off x="720000" y="387600"/>
            <a:ext cx="5778000" cy="114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5" name="Google Shape;75;p16"/>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
    <p:spTree>
      <p:nvGrpSpPr>
        <p:cNvPr id="76" name="Shape 76"/>
        <p:cNvGrpSpPr/>
        <p:nvPr/>
      </p:nvGrpSpPr>
      <p:grpSpPr>
        <a:xfrm>
          <a:off x="0" y="0"/>
          <a:ext cx="0" cy="0"/>
          <a:chOff x="0" y="0"/>
          <a:chExt cx="0" cy="0"/>
        </a:xfrm>
      </p:grpSpPr>
      <p:sp>
        <p:nvSpPr>
          <p:cNvPr id="77" name="Google Shape;77;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78" name="Google Shape;78;p17"/>
          <p:cNvSpPr/>
          <p:nvPr/>
        </p:nvSpPr>
        <p:spPr>
          <a:xfrm flipH="1"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79" name="Shape 79"/>
        <p:cNvGrpSpPr/>
        <p:nvPr/>
      </p:nvGrpSpPr>
      <p:grpSpPr>
        <a:xfrm>
          <a:off x="0" y="0"/>
          <a:ext cx="0" cy="0"/>
          <a:chOff x="0" y="0"/>
          <a:chExt cx="0" cy="0"/>
        </a:xfrm>
      </p:grpSpPr>
      <p:sp>
        <p:nvSpPr>
          <p:cNvPr id="80" name="Google Shape;80;p18"/>
          <p:cNvSpPr txBox="1"/>
          <p:nvPr>
            <p:ph idx="1" type="subTitle"/>
          </p:nvPr>
        </p:nvSpPr>
        <p:spPr>
          <a:xfrm>
            <a:off x="1982025" y="1983575"/>
            <a:ext cx="23727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1" name="Google Shape;81;p18"/>
          <p:cNvSpPr txBox="1"/>
          <p:nvPr>
            <p:ph idx="2" type="subTitle"/>
          </p:nvPr>
        </p:nvSpPr>
        <p:spPr>
          <a:xfrm>
            <a:off x="1982025" y="2278850"/>
            <a:ext cx="2372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2" name="Google Shape;82;p18"/>
          <p:cNvSpPr txBox="1"/>
          <p:nvPr>
            <p:ph idx="3" type="subTitle"/>
          </p:nvPr>
        </p:nvSpPr>
        <p:spPr>
          <a:xfrm>
            <a:off x="6051309" y="1983575"/>
            <a:ext cx="23727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3" name="Google Shape;83;p18"/>
          <p:cNvSpPr txBox="1"/>
          <p:nvPr>
            <p:ph idx="4" type="subTitle"/>
          </p:nvPr>
        </p:nvSpPr>
        <p:spPr>
          <a:xfrm>
            <a:off x="6051309" y="2278850"/>
            <a:ext cx="2372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4" name="Google Shape;84;p18"/>
          <p:cNvSpPr txBox="1"/>
          <p:nvPr>
            <p:ph idx="5" type="subTitle"/>
          </p:nvPr>
        </p:nvSpPr>
        <p:spPr>
          <a:xfrm>
            <a:off x="1982025" y="3327929"/>
            <a:ext cx="23727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5" name="Google Shape;85;p18"/>
          <p:cNvSpPr txBox="1"/>
          <p:nvPr>
            <p:ph idx="6" type="subTitle"/>
          </p:nvPr>
        </p:nvSpPr>
        <p:spPr>
          <a:xfrm>
            <a:off x="1982025" y="3623204"/>
            <a:ext cx="2372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6" name="Google Shape;86;p18"/>
          <p:cNvSpPr txBox="1"/>
          <p:nvPr>
            <p:ph idx="7" type="subTitle"/>
          </p:nvPr>
        </p:nvSpPr>
        <p:spPr>
          <a:xfrm>
            <a:off x="6051309" y="3327929"/>
            <a:ext cx="23727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7" name="Google Shape;87;p18"/>
          <p:cNvSpPr txBox="1"/>
          <p:nvPr>
            <p:ph idx="8" type="subTitle"/>
          </p:nvPr>
        </p:nvSpPr>
        <p:spPr>
          <a:xfrm>
            <a:off x="6051309" y="3623204"/>
            <a:ext cx="23727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8" name="Google Shape;88;p18"/>
          <p:cNvSpPr txBox="1"/>
          <p:nvPr>
            <p:ph type="title"/>
          </p:nvPr>
        </p:nvSpPr>
        <p:spPr>
          <a:xfrm>
            <a:off x="720000" y="387600"/>
            <a:ext cx="7704000" cy="612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89" name="Google Shape;89;p18"/>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90" name="Shape 90"/>
        <p:cNvGrpSpPr/>
        <p:nvPr/>
      </p:nvGrpSpPr>
      <p:grpSpPr>
        <a:xfrm>
          <a:off x="0" y="0"/>
          <a:ext cx="0" cy="0"/>
          <a:chOff x="0" y="0"/>
          <a:chExt cx="0" cy="0"/>
        </a:xfrm>
      </p:grpSpPr>
      <p:sp>
        <p:nvSpPr>
          <p:cNvPr id="91" name="Google Shape;91;p19"/>
          <p:cNvSpPr txBox="1"/>
          <p:nvPr>
            <p:ph idx="1" type="subTitle"/>
          </p:nvPr>
        </p:nvSpPr>
        <p:spPr>
          <a:xfrm>
            <a:off x="865732" y="2174075"/>
            <a:ext cx="2202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2" name="Google Shape;92;p19"/>
          <p:cNvSpPr txBox="1"/>
          <p:nvPr>
            <p:ph idx="2" type="subTitle"/>
          </p:nvPr>
        </p:nvSpPr>
        <p:spPr>
          <a:xfrm>
            <a:off x="865732" y="2469350"/>
            <a:ext cx="22020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3" name="Google Shape;93;p19"/>
          <p:cNvSpPr txBox="1"/>
          <p:nvPr>
            <p:ph idx="3" type="subTitle"/>
          </p:nvPr>
        </p:nvSpPr>
        <p:spPr>
          <a:xfrm>
            <a:off x="3471000" y="2174075"/>
            <a:ext cx="2202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4" name="Google Shape;94;p19"/>
          <p:cNvSpPr txBox="1"/>
          <p:nvPr>
            <p:ph idx="4" type="subTitle"/>
          </p:nvPr>
        </p:nvSpPr>
        <p:spPr>
          <a:xfrm>
            <a:off x="3471000" y="2469350"/>
            <a:ext cx="22020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5" name="Google Shape;95;p19"/>
          <p:cNvSpPr txBox="1"/>
          <p:nvPr>
            <p:ph idx="5" type="subTitle"/>
          </p:nvPr>
        </p:nvSpPr>
        <p:spPr>
          <a:xfrm>
            <a:off x="6076268" y="2174075"/>
            <a:ext cx="2202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6" name="Google Shape;96;p19"/>
          <p:cNvSpPr txBox="1"/>
          <p:nvPr>
            <p:ph idx="6" type="subTitle"/>
          </p:nvPr>
        </p:nvSpPr>
        <p:spPr>
          <a:xfrm>
            <a:off x="6076268" y="2469350"/>
            <a:ext cx="22020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7" name="Google Shape;97;p19"/>
          <p:cNvSpPr txBox="1"/>
          <p:nvPr>
            <p:ph idx="7" type="subTitle"/>
          </p:nvPr>
        </p:nvSpPr>
        <p:spPr>
          <a:xfrm>
            <a:off x="865732" y="3845703"/>
            <a:ext cx="2202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8" name="Google Shape;98;p19"/>
          <p:cNvSpPr txBox="1"/>
          <p:nvPr>
            <p:ph idx="8" type="subTitle"/>
          </p:nvPr>
        </p:nvSpPr>
        <p:spPr>
          <a:xfrm>
            <a:off x="865732" y="4140978"/>
            <a:ext cx="22020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99" name="Google Shape;99;p19"/>
          <p:cNvSpPr txBox="1"/>
          <p:nvPr>
            <p:ph idx="9" type="subTitle"/>
          </p:nvPr>
        </p:nvSpPr>
        <p:spPr>
          <a:xfrm>
            <a:off x="3471000" y="3845703"/>
            <a:ext cx="2202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00" name="Google Shape;100;p19"/>
          <p:cNvSpPr txBox="1"/>
          <p:nvPr>
            <p:ph idx="13" type="subTitle"/>
          </p:nvPr>
        </p:nvSpPr>
        <p:spPr>
          <a:xfrm>
            <a:off x="3471000" y="4140978"/>
            <a:ext cx="22020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1" name="Google Shape;101;p19"/>
          <p:cNvSpPr txBox="1"/>
          <p:nvPr>
            <p:ph idx="14" type="subTitle"/>
          </p:nvPr>
        </p:nvSpPr>
        <p:spPr>
          <a:xfrm>
            <a:off x="6076268" y="3845703"/>
            <a:ext cx="2202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02" name="Google Shape;102;p19"/>
          <p:cNvSpPr txBox="1"/>
          <p:nvPr>
            <p:ph idx="15" type="subTitle"/>
          </p:nvPr>
        </p:nvSpPr>
        <p:spPr>
          <a:xfrm>
            <a:off x="6076268" y="4140978"/>
            <a:ext cx="22020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03" name="Google Shape;103;p19"/>
          <p:cNvSpPr/>
          <p:nvPr/>
        </p:nvSpPr>
        <p:spPr>
          <a:xfrm flipH="1"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720000" y="387600"/>
            <a:ext cx="5778000" cy="114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5">
    <p:spTree>
      <p:nvGrpSpPr>
        <p:cNvPr id="105" name="Shape 105"/>
        <p:cNvGrpSpPr/>
        <p:nvPr/>
      </p:nvGrpSpPr>
      <p:grpSpPr>
        <a:xfrm>
          <a:off x="0" y="0"/>
          <a:ext cx="0" cy="0"/>
          <a:chOff x="0" y="0"/>
          <a:chExt cx="0" cy="0"/>
        </a:xfrm>
      </p:grpSpPr>
      <p:sp>
        <p:nvSpPr>
          <p:cNvPr id="106" name="Google Shape;106;p20"/>
          <p:cNvSpPr txBox="1"/>
          <p:nvPr>
            <p:ph hasCustomPrompt="1" type="title"/>
          </p:nvPr>
        </p:nvSpPr>
        <p:spPr>
          <a:xfrm>
            <a:off x="720000" y="2931799"/>
            <a:ext cx="2282100" cy="100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7" name="Google Shape;107;p20"/>
          <p:cNvSpPr txBox="1"/>
          <p:nvPr>
            <p:ph idx="1" type="subTitle"/>
          </p:nvPr>
        </p:nvSpPr>
        <p:spPr>
          <a:xfrm>
            <a:off x="720000" y="3816727"/>
            <a:ext cx="2282100" cy="9573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600"/>
            </a:lvl1pPr>
            <a:lvl2pPr lvl="1" algn="ctr">
              <a:spcBef>
                <a:spcPts val="0"/>
              </a:spcBef>
              <a:spcAft>
                <a:spcPts val="0"/>
              </a:spcAft>
              <a:buNone/>
              <a:defRPr sz="1600"/>
            </a:lvl2pPr>
            <a:lvl3pPr lvl="2" algn="ctr">
              <a:spcBef>
                <a:spcPts val="0"/>
              </a:spcBef>
              <a:spcAft>
                <a:spcPts val="0"/>
              </a:spcAft>
              <a:buNone/>
              <a:defRPr sz="1600"/>
            </a:lvl3pPr>
            <a:lvl4pPr lvl="3" algn="ctr">
              <a:spcBef>
                <a:spcPts val="0"/>
              </a:spcBef>
              <a:spcAft>
                <a:spcPts val="0"/>
              </a:spcAft>
              <a:buNone/>
              <a:defRPr sz="1600"/>
            </a:lvl4pPr>
            <a:lvl5pPr lvl="4" algn="ctr">
              <a:spcBef>
                <a:spcPts val="0"/>
              </a:spcBef>
              <a:spcAft>
                <a:spcPts val="0"/>
              </a:spcAft>
              <a:buNone/>
              <a:defRPr sz="1600"/>
            </a:lvl5pPr>
            <a:lvl6pPr lvl="5" algn="ctr">
              <a:spcBef>
                <a:spcPts val="0"/>
              </a:spcBef>
              <a:spcAft>
                <a:spcPts val="0"/>
              </a:spcAft>
              <a:buNone/>
              <a:defRPr sz="1600"/>
            </a:lvl6pPr>
            <a:lvl7pPr lvl="6" algn="ctr">
              <a:spcBef>
                <a:spcPts val="0"/>
              </a:spcBef>
              <a:spcAft>
                <a:spcPts val="0"/>
              </a:spcAft>
              <a:buNone/>
              <a:defRPr sz="1600"/>
            </a:lvl7pPr>
            <a:lvl8pPr lvl="7" algn="ctr">
              <a:spcBef>
                <a:spcPts val="0"/>
              </a:spcBef>
              <a:spcAft>
                <a:spcPts val="0"/>
              </a:spcAft>
              <a:buNone/>
              <a:defRPr sz="1600"/>
            </a:lvl8pPr>
            <a:lvl9pPr lvl="8" algn="ctr">
              <a:spcBef>
                <a:spcPts val="0"/>
              </a:spcBef>
              <a:spcAft>
                <a:spcPts val="0"/>
              </a:spcAft>
              <a:buNone/>
              <a:defRPr sz="1600"/>
            </a:lvl9pPr>
          </a:lstStyle>
          <a:p/>
        </p:txBody>
      </p:sp>
      <p:sp>
        <p:nvSpPr>
          <p:cNvPr id="108" name="Google Shape;108;p20"/>
          <p:cNvSpPr txBox="1"/>
          <p:nvPr>
            <p:ph hasCustomPrompt="1" idx="2" type="title"/>
          </p:nvPr>
        </p:nvSpPr>
        <p:spPr>
          <a:xfrm>
            <a:off x="3430973" y="2931799"/>
            <a:ext cx="2282100" cy="100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9" name="Google Shape;109;p20"/>
          <p:cNvSpPr txBox="1"/>
          <p:nvPr>
            <p:ph idx="3" type="subTitle"/>
          </p:nvPr>
        </p:nvSpPr>
        <p:spPr>
          <a:xfrm>
            <a:off x="3430975" y="3816727"/>
            <a:ext cx="2282100" cy="95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10" name="Google Shape;110;p20"/>
          <p:cNvSpPr txBox="1"/>
          <p:nvPr>
            <p:ph hasCustomPrompt="1" idx="4" type="title"/>
          </p:nvPr>
        </p:nvSpPr>
        <p:spPr>
          <a:xfrm>
            <a:off x="6141946" y="2931799"/>
            <a:ext cx="2282100" cy="100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1" name="Google Shape;111;p20"/>
          <p:cNvSpPr txBox="1"/>
          <p:nvPr>
            <p:ph idx="5" type="subTitle"/>
          </p:nvPr>
        </p:nvSpPr>
        <p:spPr>
          <a:xfrm>
            <a:off x="6141950" y="3816727"/>
            <a:ext cx="2282100" cy="957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12" name="Google Shape;112;p20"/>
          <p:cNvSpPr/>
          <p:nvPr/>
        </p:nvSpPr>
        <p:spPr>
          <a:xfrm flipH="1"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953000" y="2690725"/>
            <a:ext cx="2943900" cy="13674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40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 name="Google Shape;13;p3"/>
          <p:cNvSpPr txBox="1"/>
          <p:nvPr>
            <p:ph hasCustomPrompt="1" idx="2" type="title"/>
          </p:nvPr>
        </p:nvSpPr>
        <p:spPr>
          <a:xfrm>
            <a:off x="4953150" y="654300"/>
            <a:ext cx="1199700" cy="92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6000"/>
              <a:buNone/>
              <a:defRPr sz="6000">
                <a:solidFill>
                  <a:srgbClr val="FFFFFF"/>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4" name="Google Shape;14;p3"/>
          <p:cNvSpPr txBox="1"/>
          <p:nvPr>
            <p:ph idx="1" type="subTitle"/>
          </p:nvPr>
        </p:nvSpPr>
        <p:spPr>
          <a:xfrm>
            <a:off x="4953000" y="4017350"/>
            <a:ext cx="29439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esome Words">
  <p:cSld name="CUSTOM_6">
    <p:spTree>
      <p:nvGrpSpPr>
        <p:cNvPr id="113" name="Shape 113"/>
        <p:cNvGrpSpPr/>
        <p:nvPr/>
      </p:nvGrpSpPr>
      <p:grpSpPr>
        <a:xfrm>
          <a:off x="0" y="0"/>
          <a:ext cx="0" cy="0"/>
          <a:chOff x="0" y="0"/>
          <a:chExt cx="0" cy="0"/>
        </a:xfrm>
      </p:grpSpPr>
      <p:sp>
        <p:nvSpPr>
          <p:cNvPr id="114" name="Google Shape;114;p21"/>
          <p:cNvSpPr/>
          <p:nvPr/>
        </p:nvSpPr>
        <p:spPr>
          <a:xfrm rot="10800000">
            <a:off x="-5700" y="-9150"/>
            <a:ext cx="9155400" cy="51618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txBox="1"/>
          <p:nvPr>
            <p:ph type="title"/>
          </p:nvPr>
        </p:nvSpPr>
        <p:spPr>
          <a:xfrm>
            <a:off x="720000" y="1751525"/>
            <a:ext cx="5078100" cy="20133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rgbClr val="FFFFFF"/>
              </a:buClr>
              <a:buSzPts val="7000"/>
              <a:buNone/>
              <a:defRPr sz="7000">
                <a:solidFill>
                  <a:srgbClr val="FFFFFF"/>
                </a:solidFill>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p:txBody>
      </p:sp>
      <p:sp>
        <p:nvSpPr>
          <p:cNvPr id="116" name="Google Shape;116;p21"/>
          <p:cNvSpPr txBox="1"/>
          <p:nvPr>
            <p:ph idx="1" type="subTitle"/>
          </p:nvPr>
        </p:nvSpPr>
        <p:spPr>
          <a:xfrm>
            <a:off x="720000" y="4018475"/>
            <a:ext cx="4415700" cy="6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800"/>
              <a:buFont typeface="Montserrat Medium"/>
              <a:buNone/>
              <a:defRPr>
                <a:solidFill>
                  <a:srgbClr val="FFFFFF"/>
                </a:solidFill>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1">
  <p:cSld name="CUSTOM_10">
    <p:spTree>
      <p:nvGrpSpPr>
        <p:cNvPr id="117" name="Shape 117"/>
        <p:cNvGrpSpPr/>
        <p:nvPr/>
      </p:nvGrpSpPr>
      <p:grpSpPr>
        <a:xfrm>
          <a:off x="0" y="0"/>
          <a:ext cx="0" cy="0"/>
          <a:chOff x="0" y="0"/>
          <a:chExt cx="0" cy="0"/>
        </a:xfrm>
      </p:grpSpPr>
      <p:sp>
        <p:nvSpPr>
          <p:cNvPr id="118" name="Google Shape;118;p22"/>
          <p:cNvSpPr txBox="1"/>
          <p:nvPr>
            <p:ph idx="1" type="subTitle"/>
          </p:nvPr>
        </p:nvSpPr>
        <p:spPr>
          <a:xfrm>
            <a:off x="5086940" y="2776472"/>
            <a:ext cx="33303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9" name="Google Shape;119;p22"/>
          <p:cNvSpPr txBox="1"/>
          <p:nvPr>
            <p:ph type="title"/>
          </p:nvPr>
        </p:nvSpPr>
        <p:spPr>
          <a:xfrm>
            <a:off x="5086940" y="1691155"/>
            <a:ext cx="3330300" cy="1128300"/>
          </a:xfrm>
          <a:prstGeom prst="rect">
            <a:avLst/>
          </a:prstGeom>
          <a:noFill/>
        </p:spPr>
        <p:txBody>
          <a:bodyPr anchorCtr="0" anchor="t" bIns="91425" lIns="91425" spcFirstLastPara="1" rIns="91425" wrap="square" tIns="91425">
            <a:noAutofit/>
          </a:bodyPr>
          <a:lstStyle>
            <a:lvl1pPr lvl="0" rtl="0">
              <a:lnSpc>
                <a:spcPct val="90000"/>
              </a:lnSpc>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20" name="Google Shape;120;p22"/>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2">
  <p:cSld name="CUSTOM_11">
    <p:spTree>
      <p:nvGrpSpPr>
        <p:cNvPr id="121" name="Shape 121"/>
        <p:cNvGrpSpPr/>
        <p:nvPr/>
      </p:nvGrpSpPr>
      <p:grpSpPr>
        <a:xfrm>
          <a:off x="0" y="0"/>
          <a:ext cx="0" cy="0"/>
          <a:chOff x="0" y="0"/>
          <a:chExt cx="0" cy="0"/>
        </a:xfrm>
      </p:grpSpPr>
      <p:sp>
        <p:nvSpPr>
          <p:cNvPr id="122" name="Google Shape;122;p23"/>
          <p:cNvSpPr txBox="1"/>
          <p:nvPr>
            <p:ph idx="1" type="subTitle"/>
          </p:nvPr>
        </p:nvSpPr>
        <p:spPr>
          <a:xfrm>
            <a:off x="720000" y="2776472"/>
            <a:ext cx="33303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3" name="Google Shape;123;p23"/>
          <p:cNvSpPr txBox="1"/>
          <p:nvPr>
            <p:ph type="title"/>
          </p:nvPr>
        </p:nvSpPr>
        <p:spPr>
          <a:xfrm>
            <a:off x="720000" y="1691155"/>
            <a:ext cx="3330300" cy="1128300"/>
          </a:xfrm>
          <a:prstGeom prst="rect">
            <a:avLst/>
          </a:prstGeom>
          <a:noFill/>
        </p:spPr>
        <p:txBody>
          <a:bodyPr anchorCtr="0" anchor="t" bIns="91425" lIns="91425" spcFirstLastPara="1" rIns="91425" wrap="square" tIns="91425">
            <a:noAutofit/>
          </a:bodyPr>
          <a:lstStyle>
            <a:lvl1pPr lvl="0" rtl="0">
              <a:lnSpc>
                <a:spcPct val="90000"/>
              </a:lnSpc>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24" name="Google Shape;124;p23"/>
          <p:cNvSpPr/>
          <p:nvPr/>
        </p:nvSpPr>
        <p:spPr>
          <a:xfrm flipH="1"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13">
    <p:spTree>
      <p:nvGrpSpPr>
        <p:cNvPr id="125" name="Shape 125"/>
        <p:cNvGrpSpPr/>
        <p:nvPr/>
      </p:nvGrpSpPr>
      <p:grpSpPr>
        <a:xfrm>
          <a:off x="0" y="0"/>
          <a:ext cx="0" cy="0"/>
          <a:chOff x="0" y="0"/>
          <a:chExt cx="0" cy="0"/>
        </a:xfrm>
      </p:grpSpPr>
      <p:sp>
        <p:nvSpPr>
          <p:cNvPr id="126" name="Google Shape;126;p24"/>
          <p:cNvSpPr txBox="1"/>
          <p:nvPr>
            <p:ph idx="1" type="subTitle"/>
          </p:nvPr>
        </p:nvSpPr>
        <p:spPr>
          <a:xfrm>
            <a:off x="5086950" y="2021675"/>
            <a:ext cx="292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27" name="Google Shape;127;p24"/>
          <p:cNvSpPr txBox="1"/>
          <p:nvPr>
            <p:ph idx="2" type="subTitle"/>
          </p:nvPr>
        </p:nvSpPr>
        <p:spPr>
          <a:xfrm>
            <a:off x="5086963" y="2316951"/>
            <a:ext cx="2927400" cy="8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28" name="Google Shape;128;p24"/>
          <p:cNvSpPr txBox="1"/>
          <p:nvPr>
            <p:ph idx="3" type="subTitle"/>
          </p:nvPr>
        </p:nvSpPr>
        <p:spPr>
          <a:xfrm>
            <a:off x="5086950" y="3524518"/>
            <a:ext cx="292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29" name="Google Shape;129;p24"/>
          <p:cNvSpPr txBox="1"/>
          <p:nvPr>
            <p:ph idx="4" type="subTitle"/>
          </p:nvPr>
        </p:nvSpPr>
        <p:spPr>
          <a:xfrm>
            <a:off x="5086963" y="3819799"/>
            <a:ext cx="2927400" cy="6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30" name="Google Shape;130;p24"/>
          <p:cNvSpPr txBox="1"/>
          <p:nvPr>
            <p:ph type="title"/>
          </p:nvPr>
        </p:nvSpPr>
        <p:spPr>
          <a:xfrm>
            <a:off x="5086950" y="387600"/>
            <a:ext cx="3330300" cy="114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3">
  <p:cSld name="CUSTOM_17">
    <p:spTree>
      <p:nvGrpSpPr>
        <p:cNvPr id="131" name="Shape 131"/>
        <p:cNvGrpSpPr/>
        <p:nvPr/>
      </p:nvGrpSpPr>
      <p:grpSpPr>
        <a:xfrm>
          <a:off x="0" y="0"/>
          <a:ext cx="0" cy="0"/>
          <a:chOff x="0" y="0"/>
          <a:chExt cx="0" cy="0"/>
        </a:xfrm>
      </p:grpSpPr>
      <p:sp>
        <p:nvSpPr>
          <p:cNvPr id="132" name="Google Shape;132;p25"/>
          <p:cNvSpPr/>
          <p:nvPr/>
        </p:nvSpPr>
        <p:spPr>
          <a:xfrm>
            <a:off x="0" y="0"/>
            <a:ext cx="4572000" cy="51435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txBox="1"/>
          <p:nvPr>
            <p:ph idx="1" type="subTitle"/>
          </p:nvPr>
        </p:nvSpPr>
        <p:spPr>
          <a:xfrm>
            <a:off x="977168" y="3028948"/>
            <a:ext cx="2704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FFFFF"/>
                </a:solidFill>
                <a:latin typeface="Montserrat Medium"/>
                <a:ea typeface="Montserrat Medium"/>
                <a:cs typeface="Montserrat Medium"/>
                <a:sym typeface="Montserrat Medium"/>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p:txBody>
      </p:sp>
      <p:sp>
        <p:nvSpPr>
          <p:cNvPr id="134" name="Google Shape;134;p25"/>
          <p:cNvSpPr txBox="1"/>
          <p:nvPr>
            <p:ph type="title"/>
          </p:nvPr>
        </p:nvSpPr>
        <p:spPr>
          <a:xfrm>
            <a:off x="977312" y="2630149"/>
            <a:ext cx="2704500" cy="37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3200"/>
              <a:buFont typeface="Palanquin Dark"/>
              <a:buNone/>
              <a:defRPr>
                <a:solidFill>
                  <a:srgbClr val="FFFFFF"/>
                </a:solidFill>
                <a:latin typeface="Palanquin Dark"/>
                <a:ea typeface="Palanquin Dark"/>
                <a:cs typeface="Palanquin Dark"/>
                <a:sym typeface="Palanquin Dark"/>
              </a:defRPr>
            </a:lvl9pPr>
          </a:lstStyle>
          <a:p/>
        </p:txBody>
      </p:sp>
      <p:sp>
        <p:nvSpPr>
          <p:cNvPr id="135" name="Google Shape;135;p25"/>
          <p:cNvSpPr txBox="1"/>
          <p:nvPr>
            <p:ph idx="2" type="subTitle"/>
          </p:nvPr>
        </p:nvSpPr>
        <p:spPr>
          <a:xfrm>
            <a:off x="5462188" y="3028948"/>
            <a:ext cx="2704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6" name="Google Shape;136;p25"/>
          <p:cNvSpPr txBox="1"/>
          <p:nvPr>
            <p:ph idx="3" type="title"/>
          </p:nvPr>
        </p:nvSpPr>
        <p:spPr>
          <a:xfrm>
            <a:off x="5462332" y="2630149"/>
            <a:ext cx="2704500" cy="37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2pPr>
            <a:lvl3pPr lvl="2"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3pPr>
            <a:lvl4pPr lvl="3"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4pPr>
            <a:lvl5pPr lvl="4"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5pPr>
            <a:lvl6pPr lvl="5"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6pPr>
            <a:lvl7pPr lvl="6"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7pPr>
            <a:lvl8pPr lvl="7"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8pPr>
            <a:lvl9pPr lvl="8" rtl="0">
              <a:spcBef>
                <a:spcPts val="0"/>
              </a:spcBef>
              <a:spcAft>
                <a:spcPts val="0"/>
              </a:spcAft>
              <a:buClr>
                <a:schemeClr val="dk1"/>
              </a:buClr>
              <a:buSzPts val="3200"/>
              <a:buFont typeface="Palanquin Dark"/>
              <a:buNone/>
              <a:defRPr>
                <a:solidFill>
                  <a:schemeClr val="dk1"/>
                </a:solidFill>
                <a:latin typeface="Palanquin Dark"/>
                <a:ea typeface="Palanquin Dark"/>
                <a:cs typeface="Palanquin Dark"/>
                <a:sym typeface="Palanquin Dar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37" name="Shape 137"/>
        <p:cNvGrpSpPr/>
        <p:nvPr/>
      </p:nvGrpSpPr>
      <p:grpSpPr>
        <a:xfrm>
          <a:off x="0" y="0"/>
          <a:ext cx="0" cy="0"/>
          <a:chOff x="0" y="0"/>
          <a:chExt cx="0" cy="0"/>
        </a:xfrm>
      </p:grpSpPr>
      <p:sp>
        <p:nvSpPr>
          <p:cNvPr id="138" name="Google Shape;138;p26"/>
          <p:cNvSpPr txBox="1"/>
          <p:nvPr>
            <p:ph idx="1" type="subTitle"/>
          </p:nvPr>
        </p:nvSpPr>
        <p:spPr>
          <a:xfrm>
            <a:off x="4400625" y="2308977"/>
            <a:ext cx="3355200" cy="10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FFFFFF"/>
                </a:solidFill>
                <a:latin typeface="Montserrat Medium"/>
                <a:ea typeface="Montserrat Medium"/>
                <a:cs typeface="Montserrat Medium"/>
                <a:sym typeface="Montserrat Medium"/>
              </a:defRPr>
            </a:lvl1pPr>
            <a:lvl2pPr lvl="1" rtl="0">
              <a:spcBef>
                <a:spcPts val="0"/>
              </a:spcBef>
              <a:spcAft>
                <a:spcPts val="0"/>
              </a:spcAft>
              <a:buNone/>
              <a:defRPr sz="1400">
                <a:solidFill>
                  <a:srgbClr val="FFFFFF"/>
                </a:solidFill>
                <a:latin typeface="Montserrat Medium"/>
                <a:ea typeface="Montserrat Medium"/>
                <a:cs typeface="Montserrat Medium"/>
                <a:sym typeface="Montserrat Medium"/>
              </a:defRPr>
            </a:lvl2pPr>
            <a:lvl3pPr lvl="2" rtl="0">
              <a:spcBef>
                <a:spcPts val="0"/>
              </a:spcBef>
              <a:spcAft>
                <a:spcPts val="0"/>
              </a:spcAft>
              <a:buNone/>
              <a:defRPr sz="1400">
                <a:solidFill>
                  <a:srgbClr val="FFFFFF"/>
                </a:solidFill>
                <a:latin typeface="Montserrat Medium"/>
                <a:ea typeface="Montserrat Medium"/>
                <a:cs typeface="Montserrat Medium"/>
                <a:sym typeface="Montserrat Medium"/>
              </a:defRPr>
            </a:lvl3pPr>
            <a:lvl4pPr lvl="3" rtl="0">
              <a:spcBef>
                <a:spcPts val="0"/>
              </a:spcBef>
              <a:spcAft>
                <a:spcPts val="0"/>
              </a:spcAft>
              <a:buNone/>
              <a:defRPr sz="1400">
                <a:solidFill>
                  <a:srgbClr val="FFFFFF"/>
                </a:solidFill>
                <a:latin typeface="Montserrat Medium"/>
                <a:ea typeface="Montserrat Medium"/>
                <a:cs typeface="Montserrat Medium"/>
                <a:sym typeface="Montserrat Medium"/>
              </a:defRPr>
            </a:lvl4pPr>
            <a:lvl5pPr lvl="4" rtl="0">
              <a:spcBef>
                <a:spcPts val="0"/>
              </a:spcBef>
              <a:spcAft>
                <a:spcPts val="0"/>
              </a:spcAft>
              <a:buNone/>
              <a:defRPr sz="1400">
                <a:solidFill>
                  <a:srgbClr val="FFFFFF"/>
                </a:solidFill>
                <a:latin typeface="Montserrat Medium"/>
                <a:ea typeface="Montserrat Medium"/>
                <a:cs typeface="Montserrat Medium"/>
                <a:sym typeface="Montserrat Medium"/>
              </a:defRPr>
            </a:lvl5pPr>
            <a:lvl6pPr lvl="5" rtl="0">
              <a:spcBef>
                <a:spcPts val="0"/>
              </a:spcBef>
              <a:spcAft>
                <a:spcPts val="0"/>
              </a:spcAft>
              <a:buNone/>
              <a:defRPr sz="1400">
                <a:solidFill>
                  <a:srgbClr val="FFFFFF"/>
                </a:solidFill>
                <a:latin typeface="Montserrat Medium"/>
                <a:ea typeface="Montserrat Medium"/>
                <a:cs typeface="Montserrat Medium"/>
                <a:sym typeface="Montserrat Medium"/>
              </a:defRPr>
            </a:lvl6pPr>
            <a:lvl7pPr lvl="6" rtl="0">
              <a:spcBef>
                <a:spcPts val="0"/>
              </a:spcBef>
              <a:spcAft>
                <a:spcPts val="0"/>
              </a:spcAft>
              <a:buNone/>
              <a:defRPr sz="1400">
                <a:solidFill>
                  <a:srgbClr val="FFFFFF"/>
                </a:solidFill>
                <a:latin typeface="Montserrat Medium"/>
                <a:ea typeface="Montserrat Medium"/>
                <a:cs typeface="Montserrat Medium"/>
                <a:sym typeface="Montserrat Medium"/>
              </a:defRPr>
            </a:lvl7pPr>
            <a:lvl8pPr lvl="7" rtl="0">
              <a:spcBef>
                <a:spcPts val="0"/>
              </a:spcBef>
              <a:spcAft>
                <a:spcPts val="0"/>
              </a:spcAft>
              <a:buNone/>
              <a:defRPr sz="1400">
                <a:solidFill>
                  <a:srgbClr val="FFFFFF"/>
                </a:solidFill>
                <a:latin typeface="Montserrat Medium"/>
                <a:ea typeface="Montserrat Medium"/>
                <a:cs typeface="Montserrat Medium"/>
                <a:sym typeface="Montserrat Medium"/>
              </a:defRPr>
            </a:lvl8pPr>
            <a:lvl9pPr lvl="8" rtl="0">
              <a:spcBef>
                <a:spcPts val="0"/>
              </a:spcBef>
              <a:spcAft>
                <a:spcPts val="0"/>
              </a:spcAft>
              <a:buNone/>
              <a:defRPr sz="1400">
                <a:solidFill>
                  <a:srgbClr val="FFFFFF"/>
                </a:solidFill>
                <a:latin typeface="Montserrat Medium"/>
                <a:ea typeface="Montserrat Medium"/>
                <a:cs typeface="Montserrat Medium"/>
                <a:sym typeface="Montserrat Medium"/>
              </a:defRPr>
            </a:lvl9pPr>
          </a:lstStyle>
          <a:p/>
        </p:txBody>
      </p:sp>
      <p:sp>
        <p:nvSpPr>
          <p:cNvPr id="139" name="Google Shape;139;p26"/>
          <p:cNvSpPr txBox="1"/>
          <p:nvPr>
            <p:ph type="title"/>
          </p:nvPr>
        </p:nvSpPr>
        <p:spPr>
          <a:xfrm>
            <a:off x="4260900" y="1411127"/>
            <a:ext cx="3710400" cy="97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26"/>
          <p:cNvSpPr txBox="1"/>
          <p:nvPr/>
        </p:nvSpPr>
        <p:spPr>
          <a:xfrm>
            <a:off x="4724400" y="3683350"/>
            <a:ext cx="3852000" cy="61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a:ea typeface="Montserrat"/>
                <a:cs typeface="Montserrat"/>
                <a:sym typeface="Montserrat"/>
              </a:rPr>
              <a:t>, and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dk1"/>
              </a:solidFill>
              <a:latin typeface="Montserrat"/>
              <a:ea typeface="Montserrat"/>
              <a:cs typeface="Montserrat"/>
              <a:sym typeface="Montserra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15">
    <p:spTree>
      <p:nvGrpSpPr>
        <p:cNvPr id="141" name="Shape 141"/>
        <p:cNvGrpSpPr/>
        <p:nvPr/>
      </p:nvGrpSpPr>
      <p:grpSpPr>
        <a:xfrm>
          <a:off x="0" y="0"/>
          <a:ext cx="0" cy="0"/>
          <a:chOff x="0" y="0"/>
          <a:chExt cx="0" cy="0"/>
        </a:xfrm>
      </p:grpSpPr>
      <p:sp>
        <p:nvSpPr>
          <p:cNvPr id="142" name="Google Shape;142;p27"/>
          <p:cNvSpPr txBox="1"/>
          <p:nvPr>
            <p:ph idx="1" type="body"/>
          </p:nvPr>
        </p:nvSpPr>
        <p:spPr>
          <a:xfrm>
            <a:off x="720000" y="1732501"/>
            <a:ext cx="3724800" cy="2768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0"/>
              </a:spcBef>
              <a:spcAft>
                <a:spcPts val="0"/>
              </a:spcAft>
              <a:buSzPts val="1200"/>
              <a:buChar char="■"/>
              <a:defRPr sz="1200"/>
            </a:lvl3pPr>
            <a:lvl4pPr indent="-304800" lvl="3" marL="1828800" rtl="0">
              <a:lnSpc>
                <a:spcPct val="100000"/>
              </a:lnSpc>
              <a:spcBef>
                <a:spcPts val="0"/>
              </a:spcBef>
              <a:spcAft>
                <a:spcPts val="0"/>
              </a:spcAft>
              <a:buSzPts val="1200"/>
              <a:buChar char="●"/>
              <a:defRPr sz="1200"/>
            </a:lvl4pPr>
            <a:lvl5pPr indent="-304800" lvl="4" marL="2286000" rtl="0">
              <a:lnSpc>
                <a:spcPct val="100000"/>
              </a:lnSpc>
              <a:spcBef>
                <a:spcPts val="0"/>
              </a:spcBef>
              <a:spcAft>
                <a:spcPts val="0"/>
              </a:spcAft>
              <a:buSzPts val="1200"/>
              <a:buChar char="○"/>
              <a:defRPr sz="1200"/>
            </a:lvl5pPr>
            <a:lvl6pPr indent="-304800" lvl="5" marL="2743200" rtl="0">
              <a:lnSpc>
                <a:spcPct val="100000"/>
              </a:lnSpc>
              <a:spcBef>
                <a:spcPts val="0"/>
              </a:spcBef>
              <a:spcAft>
                <a:spcPts val="0"/>
              </a:spcAft>
              <a:buSzPts val="1200"/>
              <a:buChar char="■"/>
              <a:defRPr sz="1200"/>
            </a:lvl6pPr>
            <a:lvl7pPr indent="-304800" lvl="6" marL="3200400" rtl="0">
              <a:lnSpc>
                <a:spcPct val="100000"/>
              </a:lnSpc>
              <a:spcBef>
                <a:spcPts val="0"/>
              </a:spcBef>
              <a:spcAft>
                <a:spcPts val="0"/>
              </a:spcAft>
              <a:buSzPts val="1200"/>
              <a:buChar char="●"/>
              <a:defRPr sz="1200"/>
            </a:lvl7pPr>
            <a:lvl8pPr indent="-304800" lvl="7" marL="3657600" rtl="0">
              <a:lnSpc>
                <a:spcPct val="100000"/>
              </a:lnSpc>
              <a:spcBef>
                <a:spcPts val="0"/>
              </a:spcBef>
              <a:spcAft>
                <a:spcPts val="0"/>
              </a:spcAft>
              <a:buSzPts val="1200"/>
              <a:buChar char="○"/>
              <a:defRPr sz="1200"/>
            </a:lvl8pPr>
            <a:lvl9pPr indent="-304800" lvl="8" marL="4114800" rtl="0">
              <a:lnSpc>
                <a:spcPct val="100000"/>
              </a:lnSpc>
              <a:spcBef>
                <a:spcPts val="0"/>
              </a:spcBef>
              <a:spcAft>
                <a:spcPts val="0"/>
              </a:spcAft>
              <a:buSzPts val="1200"/>
              <a:buChar char="■"/>
              <a:defRPr sz="1200"/>
            </a:lvl9pPr>
          </a:lstStyle>
          <a:p/>
        </p:txBody>
      </p:sp>
      <p:sp>
        <p:nvSpPr>
          <p:cNvPr id="143" name="Google Shape;143;p2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44" name="Google Shape;144;p27"/>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idx="2" type="body"/>
          </p:nvPr>
        </p:nvSpPr>
        <p:spPr>
          <a:xfrm>
            <a:off x="4699200" y="1732501"/>
            <a:ext cx="3724800" cy="2768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0"/>
              </a:spcBef>
              <a:spcAft>
                <a:spcPts val="0"/>
              </a:spcAft>
              <a:buSzPts val="1200"/>
              <a:buChar char="■"/>
              <a:defRPr sz="1200"/>
            </a:lvl3pPr>
            <a:lvl4pPr indent="-304800" lvl="3" marL="1828800" rtl="0">
              <a:lnSpc>
                <a:spcPct val="100000"/>
              </a:lnSpc>
              <a:spcBef>
                <a:spcPts val="0"/>
              </a:spcBef>
              <a:spcAft>
                <a:spcPts val="0"/>
              </a:spcAft>
              <a:buSzPts val="1200"/>
              <a:buChar char="●"/>
              <a:defRPr sz="1200"/>
            </a:lvl4pPr>
            <a:lvl5pPr indent="-304800" lvl="4" marL="2286000" rtl="0">
              <a:lnSpc>
                <a:spcPct val="100000"/>
              </a:lnSpc>
              <a:spcBef>
                <a:spcPts val="0"/>
              </a:spcBef>
              <a:spcAft>
                <a:spcPts val="0"/>
              </a:spcAft>
              <a:buSzPts val="1200"/>
              <a:buChar char="○"/>
              <a:defRPr sz="1200"/>
            </a:lvl5pPr>
            <a:lvl6pPr indent="-304800" lvl="5" marL="2743200" rtl="0">
              <a:lnSpc>
                <a:spcPct val="100000"/>
              </a:lnSpc>
              <a:spcBef>
                <a:spcPts val="0"/>
              </a:spcBef>
              <a:spcAft>
                <a:spcPts val="0"/>
              </a:spcAft>
              <a:buSzPts val="1200"/>
              <a:buChar char="■"/>
              <a:defRPr sz="1200"/>
            </a:lvl6pPr>
            <a:lvl7pPr indent="-304800" lvl="6" marL="3200400" rtl="0">
              <a:lnSpc>
                <a:spcPct val="100000"/>
              </a:lnSpc>
              <a:spcBef>
                <a:spcPts val="0"/>
              </a:spcBef>
              <a:spcAft>
                <a:spcPts val="0"/>
              </a:spcAft>
              <a:buSzPts val="1200"/>
              <a:buChar char="●"/>
              <a:defRPr sz="1200"/>
            </a:lvl7pPr>
            <a:lvl8pPr indent="-304800" lvl="7" marL="3657600" rtl="0">
              <a:lnSpc>
                <a:spcPct val="100000"/>
              </a:lnSpc>
              <a:spcBef>
                <a:spcPts val="0"/>
              </a:spcBef>
              <a:spcAft>
                <a:spcPts val="0"/>
              </a:spcAft>
              <a:buSzPts val="1200"/>
              <a:buChar char="○"/>
              <a:defRPr sz="1200"/>
            </a:lvl8pPr>
            <a:lvl9pPr indent="-304800" lvl="8" marL="4114800" rtl="0">
              <a:lnSpc>
                <a:spcPct val="100000"/>
              </a:lnSpc>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146" name="Shape 146"/>
        <p:cNvGrpSpPr/>
        <p:nvPr/>
      </p:nvGrpSpPr>
      <p:grpSpPr>
        <a:xfrm>
          <a:off x="0" y="0"/>
          <a:ext cx="0" cy="0"/>
          <a:chOff x="0" y="0"/>
          <a:chExt cx="0" cy="0"/>
        </a:xfrm>
      </p:grpSpPr>
      <p:sp>
        <p:nvSpPr>
          <p:cNvPr id="147" name="Google Shape;147;p28"/>
          <p:cNvSpPr/>
          <p:nvPr/>
        </p:nvSpPr>
        <p:spPr>
          <a:xfrm>
            <a:off x="0" y="0"/>
            <a:ext cx="9144000" cy="51435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txBox="1"/>
          <p:nvPr>
            <p:ph type="title"/>
          </p:nvPr>
        </p:nvSpPr>
        <p:spPr>
          <a:xfrm>
            <a:off x="3159300" y="3687272"/>
            <a:ext cx="28254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solidFill>
                  <a:srgbClr val="FFFFFF"/>
                </a:solidFill>
                <a:latin typeface="Montserrat Medium"/>
                <a:ea typeface="Montserrat Medium"/>
                <a:cs typeface="Montserrat Medium"/>
                <a:sym typeface="Montserrat Medium"/>
              </a:defRPr>
            </a:lvl1pPr>
            <a:lvl2pPr lvl="1" rtl="0" algn="ctr">
              <a:spcBef>
                <a:spcPts val="0"/>
              </a:spcBef>
              <a:spcAft>
                <a:spcPts val="0"/>
              </a:spcAft>
              <a:buNone/>
              <a:defRPr>
                <a:solidFill>
                  <a:srgbClr val="FFFFFF"/>
                </a:solidFill>
                <a:latin typeface="Montserrat Medium"/>
                <a:ea typeface="Montserrat Medium"/>
                <a:cs typeface="Montserrat Medium"/>
                <a:sym typeface="Montserrat Medium"/>
              </a:defRPr>
            </a:lvl2pPr>
            <a:lvl3pPr lvl="2" rtl="0" algn="ctr">
              <a:spcBef>
                <a:spcPts val="0"/>
              </a:spcBef>
              <a:spcAft>
                <a:spcPts val="0"/>
              </a:spcAft>
              <a:buNone/>
              <a:defRPr>
                <a:solidFill>
                  <a:srgbClr val="FFFFFF"/>
                </a:solidFill>
                <a:latin typeface="Montserrat Medium"/>
                <a:ea typeface="Montserrat Medium"/>
                <a:cs typeface="Montserrat Medium"/>
                <a:sym typeface="Montserrat Medium"/>
              </a:defRPr>
            </a:lvl3pPr>
            <a:lvl4pPr lvl="3" rtl="0" algn="ctr">
              <a:spcBef>
                <a:spcPts val="0"/>
              </a:spcBef>
              <a:spcAft>
                <a:spcPts val="0"/>
              </a:spcAft>
              <a:buNone/>
              <a:defRPr>
                <a:solidFill>
                  <a:srgbClr val="FFFFFF"/>
                </a:solidFill>
                <a:latin typeface="Montserrat Medium"/>
                <a:ea typeface="Montserrat Medium"/>
                <a:cs typeface="Montserrat Medium"/>
                <a:sym typeface="Montserrat Medium"/>
              </a:defRPr>
            </a:lvl4pPr>
            <a:lvl5pPr lvl="4" rtl="0" algn="ctr">
              <a:spcBef>
                <a:spcPts val="0"/>
              </a:spcBef>
              <a:spcAft>
                <a:spcPts val="0"/>
              </a:spcAft>
              <a:buNone/>
              <a:defRPr>
                <a:solidFill>
                  <a:srgbClr val="FFFFFF"/>
                </a:solidFill>
                <a:latin typeface="Montserrat Medium"/>
                <a:ea typeface="Montserrat Medium"/>
                <a:cs typeface="Montserrat Medium"/>
                <a:sym typeface="Montserrat Medium"/>
              </a:defRPr>
            </a:lvl5pPr>
            <a:lvl6pPr lvl="5" rtl="0" algn="ctr">
              <a:spcBef>
                <a:spcPts val="0"/>
              </a:spcBef>
              <a:spcAft>
                <a:spcPts val="0"/>
              </a:spcAft>
              <a:buNone/>
              <a:defRPr>
                <a:solidFill>
                  <a:srgbClr val="FFFFFF"/>
                </a:solidFill>
                <a:latin typeface="Montserrat Medium"/>
                <a:ea typeface="Montserrat Medium"/>
                <a:cs typeface="Montserrat Medium"/>
                <a:sym typeface="Montserrat Medium"/>
              </a:defRPr>
            </a:lvl6pPr>
            <a:lvl7pPr lvl="6" rtl="0" algn="ctr">
              <a:spcBef>
                <a:spcPts val="0"/>
              </a:spcBef>
              <a:spcAft>
                <a:spcPts val="0"/>
              </a:spcAft>
              <a:buNone/>
              <a:defRPr>
                <a:solidFill>
                  <a:srgbClr val="FFFFFF"/>
                </a:solidFill>
                <a:latin typeface="Montserrat Medium"/>
                <a:ea typeface="Montserrat Medium"/>
                <a:cs typeface="Montserrat Medium"/>
                <a:sym typeface="Montserrat Medium"/>
              </a:defRPr>
            </a:lvl7pPr>
            <a:lvl8pPr lvl="7" rtl="0" algn="ctr">
              <a:spcBef>
                <a:spcPts val="0"/>
              </a:spcBef>
              <a:spcAft>
                <a:spcPts val="0"/>
              </a:spcAft>
              <a:buNone/>
              <a:defRPr>
                <a:solidFill>
                  <a:srgbClr val="FFFFFF"/>
                </a:solidFill>
                <a:latin typeface="Montserrat Medium"/>
                <a:ea typeface="Montserrat Medium"/>
                <a:cs typeface="Montserrat Medium"/>
                <a:sym typeface="Montserrat Medium"/>
              </a:defRPr>
            </a:lvl8pPr>
            <a:lvl9pPr lvl="8" rtl="0" algn="ctr">
              <a:spcBef>
                <a:spcPts val="0"/>
              </a:spcBef>
              <a:spcAft>
                <a:spcPts val="0"/>
              </a:spcAft>
              <a:buNone/>
              <a:defRPr>
                <a:solidFill>
                  <a:srgbClr val="FFFFFF"/>
                </a:solidFill>
                <a:latin typeface="Montserrat Medium"/>
                <a:ea typeface="Montserrat Medium"/>
                <a:cs typeface="Montserrat Medium"/>
                <a:sym typeface="Montserrat Medium"/>
              </a:defRPr>
            </a:lvl9pPr>
          </a:lstStyle>
          <a:p/>
        </p:txBody>
      </p:sp>
      <p:sp>
        <p:nvSpPr>
          <p:cNvPr id="149" name="Google Shape;149;p28"/>
          <p:cNvSpPr txBox="1"/>
          <p:nvPr>
            <p:ph idx="1" type="subTitle"/>
          </p:nvPr>
        </p:nvSpPr>
        <p:spPr>
          <a:xfrm>
            <a:off x="1589100" y="1777625"/>
            <a:ext cx="5965800" cy="177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800">
                <a:solidFill>
                  <a:srgbClr val="FFFFFF"/>
                </a:solidFill>
                <a:latin typeface="Montserrat Black"/>
                <a:ea typeface="Montserrat Black"/>
                <a:cs typeface="Montserrat Black"/>
                <a:sym typeface="Montserrat Black"/>
              </a:defRPr>
            </a:lvl1pPr>
            <a:lvl2pPr lvl="1"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2pPr>
            <a:lvl3pPr lvl="2"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3pPr>
            <a:lvl4pPr lvl="3"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4pPr>
            <a:lvl5pPr lvl="4"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5pPr>
            <a:lvl6pPr lvl="5"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6pPr>
            <a:lvl7pPr lvl="6"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7pPr>
            <a:lvl8pPr lvl="7"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8pPr>
            <a:lvl9pPr lvl="8" rtl="0" algn="ctr">
              <a:lnSpc>
                <a:spcPct val="100000"/>
              </a:lnSpc>
              <a:spcBef>
                <a:spcPts val="0"/>
              </a:spcBef>
              <a:spcAft>
                <a:spcPts val="0"/>
              </a:spcAft>
              <a:buNone/>
              <a:defRPr sz="2400">
                <a:solidFill>
                  <a:srgbClr val="FFFFFF"/>
                </a:solidFill>
                <a:latin typeface="Montserrat Black"/>
                <a:ea typeface="Montserrat Black"/>
                <a:cs typeface="Montserrat Black"/>
                <a:sym typeface="Montserrat Black"/>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_1_1">
    <p:spTree>
      <p:nvGrpSpPr>
        <p:cNvPr id="150" name="Shape 150"/>
        <p:cNvGrpSpPr/>
        <p:nvPr/>
      </p:nvGrpSpPr>
      <p:grpSpPr>
        <a:xfrm>
          <a:off x="0" y="0"/>
          <a:ext cx="0" cy="0"/>
          <a:chOff x="0" y="0"/>
          <a:chExt cx="0" cy="0"/>
        </a:xfrm>
      </p:grpSpPr>
      <p:sp>
        <p:nvSpPr>
          <p:cNvPr id="151" name="Google Shape;151;p29"/>
          <p:cNvSpPr txBox="1"/>
          <p:nvPr>
            <p:ph idx="1" type="subTitle"/>
          </p:nvPr>
        </p:nvSpPr>
        <p:spPr>
          <a:xfrm>
            <a:off x="720000" y="1425422"/>
            <a:ext cx="292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52" name="Google Shape;152;p29"/>
          <p:cNvSpPr txBox="1"/>
          <p:nvPr>
            <p:ph idx="2" type="subTitle"/>
          </p:nvPr>
        </p:nvSpPr>
        <p:spPr>
          <a:xfrm>
            <a:off x="720000" y="1720696"/>
            <a:ext cx="2927400" cy="6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3" name="Google Shape;153;p29"/>
          <p:cNvSpPr txBox="1"/>
          <p:nvPr>
            <p:ph idx="3" type="subTitle"/>
          </p:nvPr>
        </p:nvSpPr>
        <p:spPr>
          <a:xfrm>
            <a:off x="720000" y="3839794"/>
            <a:ext cx="292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54" name="Google Shape;154;p29"/>
          <p:cNvSpPr txBox="1"/>
          <p:nvPr>
            <p:ph idx="4" type="subTitle"/>
          </p:nvPr>
        </p:nvSpPr>
        <p:spPr>
          <a:xfrm>
            <a:off x="720000" y="4135076"/>
            <a:ext cx="2927400" cy="6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5" name="Google Shape;155;p29"/>
          <p:cNvSpPr txBox="1"/>
          <p:nvPr>
            <p:ph type="title"/>
          </p:nvPr>
        </p:nvSpPr>
        <p:spPr>
          <a:xfrm>
            <a:off x="720000" y="387600"/>
            <a:ext cx="3330300" cy="114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56" name="Google Shape;156;p29"/>
          <p:cNvSpPr txBox="1"/>
          <p:nvPr>
            <p:ph idx="5" type="subTitle"/>
          </p:nvPr>
        </p:nvSpPr>
        <p:spPr>
          <a:xfrm>
            <a:off x="720000" y="2632608"/>
            <a:ext cx="292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157" name="Google Shape;157;p29"/>
          <p:cNvSpPr txBox="1"/>
          <p:nvPr>
            <p:ph idx="6" type="subTitle"/>
          </p:nvPr>
        </p:nvSpPr>
        <p:spPr>
          <a:xfrm>
            <a:off x="720000" y="2927886"/>
            <a:ext cx="2927400" cy="68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58" name="Google Shape;158;p29"/>
          <p:cNvSpPr/>
          <p:nvPr/>
        </p:nvSpPr>
        <p:spPr>
          <a:xfrm flipH="1"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1106800"/>
            <a:ext cx="8012100" cy="36486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AutoNum type="arabicPeriod"/>
              <a:defRPr sz="1200"/>
            </a:lvl1pPr>
            <a:lvl2pPr indent="-304800" lvl="1" marL="914400">
              <a:lnSpc>
                <a:spcPct val="100000"/>
              </a:lnSpc>
              <a:spcBef>
                <a:spcPts val="0"/>
              </a:spcBef>
              <a:spcAft>
                <a:spcPts val="0"/>
              </a:spcAft>
              <a:buSzPts val="1200"/>
              <a:buAutoNum type="alphaLcPeriod"/>
              <a:defRPr sz="1200"/>
            </a:lvl2pPr>
            <a:lvl3pPr indent="-304800" lvl="2" marL="1371600">
              <a:lnSpc>
                <a:spcPct val="100000"/>
              </a:lnSpc>
              <a:spcBef>
                <a:spcPts val="0"/>
              </a:spcBef>
              <a:spcAft>
                <a:spcPts val="0"/>
              </a:spcAft>
              <a:buSzPts val="1200"/>
              <a:buAutoNum type="romanLcPeriod"/>
              <a:defRPr sz="1200"/>
            </a:lvl3pPr>
            <a:lvl4pPr indent="-304800" lvl="3" marL="1828800">
              <a:lnSpc>
                <a:spcPct val="100000"/>
              </a:lnSpc>
              <a:spcBef>
                <a:spcPts val="0"/>
              </a:spcBef>
              <a:spcAft>
                <a:spcPts val="0"/>
              </a:spcAft>
              <a:buSzPts val="1200"/>
              <a:buAutoNum type="arabicPeriod"/>
              <a:defRPr sz="1200"/>
            </a:lvl4pPr>
            <a:lvl5pPr indent="-304800" lvl="4" marL="2286000">
              <a:lnSpc>
                <a:spcPct val="100000"/>
              </a:lnSpc>
              <a:spcBef>
                <a:spcPts val="0"/>
              </a:spcBef>
              <a:spcAft>
                <a:spcPts val="0"/>
              </a:spcAft>
              <a:buSzPts val="1200"/>
              <a:buAutoNum type="alphaLcPeriod"/>
              <a:defRPr sz="1200"/>
            </a:lvl5pPr>
            <a:lvl6pPr indent="-304800" lvl="5" marL="2743200">
              <a:lnSpc>
                <a:spcPct val="100000"/>
              </a:lnSpc>
              <a:spcBef>
                <a:spcPts val="0"/>
              </a:spcBef>
              <a:spcAft>
                <a:spcPts val="0"/>
              </a:spcAft>
              <a:buSzPts val="1200"/>
              <a:buAutoNum type="romanLcPeriod"/>
              <a:defRPr sz="1200"/>
            </a:lvl6pPr>
            <a:lvl7pPr indent="-304800" lvl="6" marL="3200400">
              <a:lnSpc>
                <a:spcPct val="100000"/>
              </a:lnSpc>
              <a:spcBef>
                <a:spcPts val="0"/>
              </a:spcBef>
              <a:spcAft>
                <a:spcPts val="0"/>
              </a:spcAft>
              <a:buSzPts val="1200"/>
              <a:buAutoNum type="arabicPeriod"/>
              <a:defRPr sz="1200"/>
            </a:lvl7pPr>
            <a:lvl8pPr indent="-304800" lvl="7" marL="3657600">
              <a:lnSpc>
                <a:spcPct val="100000"/>
              </a:lnSpc>
              <a:spcBef>
                <a:spcPts val="0"/>
              </a:spcBef>
              <a:spcAft>
                <a:spcPts val="0"/>
              </a:spcAft>
              <a:buSzPts val="1200"/>
              <a:buAutoNum type="alphaLcPeriod"/>
              <a:defRPr sz="1200"/>
            </a:lvl8pPr>
            <a:lvl9pPr indent="-304800" lvl="8" marL="4114800">
              <a:lnSpc>
                <a:spcPct val="100000"/>
              </a:lnSpc>
              <a:spcBef>
                <a:spcPts val="0"/>
              </a:spcBef>
              <a:spcAft>
                <a:spcPts val="0"/>
              </a:spcAft>
              <a:buSzPts val="1200"/>
              <a:buAutoNum type="romanLcPeriod"/>
              <a:defRPr sz="1200"/>
            </a:lvl9pPr>
          </a:lstStyle>
          <a:p/>
        </p:txBody>
      </p:sp>
      <p:sp>
        <p:nvSpPr>
          <p:cNvPr id="17" name="Google Shape;17;p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18" name="Google Shape;18;p4"/>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idx="1" type="subTitle"/>
          </p:nvPr>
        </p:nvSpPr>
        <p:spPr>
          <a:xfrm>
            <a:off x="1476350" y="2895600"/>
            <a:ext cx="2486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 name="Google Shape;21;p5"/>
          <p:cNvSpPr txBox="1"/>
          <p:nvPr>
            <p:ph idx="2" type="subTitle"/>
          </p:nvPr>
        </p:nvSpPr>
        <p:spPr>
          <a:xfrm>
            <a:off x="1476350" y="3272025"/>
            <a:ext cx="24861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2" name="Google Shape;22;p5"/>
          <p:cNvSpPr txBox="1"/>
          <p:nvPr>
            <p:ph idx="3" type="subTitle"/>
          </p:nvPr>
        </p:nvSpPr>
        <p:spPr>
          <a:xfrm>
            <a:off x="5181575" y="2895600"/>
            <a:ext cx="2486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3" name="Google Shape;23;p5"/>
          <p:cNvSpPr txBox="1"/>
          <p:nvPr>
            <p:ph idx="4" type="subTitle"/>
          </p:nvPr>
        </p:nvSpPr>
        <p:spPr>
          <a:xfrm>
            <a:off x="5181575" y="3272025"/>
            <a:ext cx="24861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4" name="Google Shape;24;p5"/>
          <p:cNvSpPr txBox="1"/>
          <p:nvPr>
            <p:ph type="title"/>
          </p:nvPr>
        </p:nvSpPr>
        <p:spPr>
          <a:xfrm>
            <a:off x="720000" y="387600"/>
            <a:ext cx="7704000" cy="612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5" name="Google Shape;25;p5"/>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
        <p:nvSpPr>
          <p:cNvPr id="28" name="Google Shape;28;p6"/>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 type="subTitle"/>
          </p:nvPr>
        </p:nvSpPr>
        <p:spPr>
          <a:xfrm>
            <a:off x="720000" y="2775213"/>
            <a:ext cx="3078000" cy="13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31" name="Google Shape;31;p7"/>
          <p:cNvSpPr txBox="1"/>
          <p:nvPr>
            <p:ph type="title"/>
          </p:nvPr>
        </p:nvSpPr>
        <p:spPr>
          <a:xfrm>
            <a:off x="720000" y="1691803"/>
            <a:ext cx="2858700" cy="1128300"/>
          </a:xfrm>
          <a:prstGeom prst="rect">
            <a:avLst/>
          </a:prstGeom>
          <a:noFill/>
        </p:spPr>
        <p:txBody>
          <a:bodyPr anchorCtr="0" anchor="t" bIns="91425" lIns="91425" spcFirstLastPara="1" rIns="91425" wrap="square" tIns="91425">
            <a:noAutofit/>
          </a:bodyPr>
          <a:lstStyle>
            <a:lvl1pPr lvl="0" rtl="0">
              <a:lnSpc>
                <a:spcPct val="90000"/>
              </a:lnSpc>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032950" y="1780526"/>
            <a:ext cx="5078100" cy="1582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7000"/>
              <a:buNone/>
              <a:defRPr sz="7000">
                <a:solidFill>
                  <a:srgbClr val="FFFFFF"/>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4" name="Google Shape;34;p8"/>
          <p:cNvSpPr txBox="1"/>
          <p:nvPr>
            <p:ph idx="1" type="subTitle"/>
          </p:nvPr>
        </p:nvSpPr>
        <p:spPr>
          <a:xfrm>
            <a:off x="1526550" y="4018475"/>
            <a:ext cx="6090900" cy="69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flipH="1">
            <a:off x="722376" y="1623962"/>
            <a:ext cx="3328500" cy="1124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p:txBody>
      </p:sp>
      <p:sp>
        <p:nvSpPr>
          <p:cNvPr id="37" name="Google Shape;37;p9"/>
          <p:cNvSpPr txBox="1"/>
          <p:nvPr>
            <p:ph idx="1" type="subTitle"/>
          </p:nvPr>
        </p:nvSpPr>
        <p:spPr>
          <a:xfrm flipH="1">
            <a:off x="722376" y="2772256"/>
            <a:ext cx="3328500" cy="13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8" name="Google Shape;38;p9"/>
          <p:cNvSpPr/>
          <p:nvPr/>
        </p:nvSpPr>
        <p:spPr>
          <a:xfrm>
            <a:off x="4572000" y="0"/>
            <a:ext cx="4572000" cy="51435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idx="2" type="body"/>
          </p:nvPr>
        </p:nvSpPr>
        <p:spPr>
          <a:xfrm>
            <a:off x="5257800" y="1499616"/>
            <a:ext cx="2843700" cy="2478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p:nvPr/>
        </p:nvSpPr>
        <p:spPr>
          <a:xfrm>
            <a:off x="5927925" y="2571750"/>
            <a:ext cx="3216300" cy="20331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0"/>
          <p:cNvSpPr txBox="1"/>
          <p:nvPr>
            <p:ph type="title"/>
          </p:nvPr>
        </p:nvSpPr>
        <p:spPr>
          <a:xfrm>
            <a:off x="6179100" y="2746805"/>
            <a:ext cx="2244900" cy="1718100"/>
          </a:xfrm>
          <a:prstGeom prst="rect">
            <a:avLst/>
          </a:prstGeom>
          <a:noFill/>
        </p:spPr>
        <p:txBody>
          <a:bodyPr anchorCtr="0" anchor="ctr" bIns="91425" lIns="91425" spcFirstLastPara="1" rIns="91425" wrap="square" tIns="91425">
            <a:noAutofit/>
          </a:bodyPr>
          <a:lstStyle>
            <a:lvl1pPr lvl="0" rtl="0" algn="r">
              <a:lnSpc>
                <a:spcPct val="90000"/>
              </a:lnSpc>
              <a:spcBef>
                <a:spcPts val="0"/>
              </a:spcBef>
              <a:spcAft>
                <a:spcPts val="0"/>
              </a:spcAft>
              <a:buClr>
                <a:srgbClr val="FFFFFF"/>
              </a:buClr>
              <a:buSzPts val="2600"/>
              <a:buNone/>
              <a:defRPr sz="2600">
                <a:solidFill>
                  <a:srgbClr val="FFFFFF"/>
                </a:solidFill>
              </a:defRPr>
            </a:lvl1pPr>
            <a:lvl2pPr lvl="1"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2pPr>
            <a:lvl3pPr lvl="2"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3pPr>
            <a:lvl4pPr lvl="3"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4pPr>
            <a:lvl5pPr lvl="4"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5pPr>
            <a:lvl6pPr lvl="5"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6pPr>
            <a:lvl7pPr lvl="6"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7pPr>
            <a:lvl8pPr lvl="7"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8pPr>
            <a:lvl9pPr lvl="8" rtl="0">
              <a:lnSpc>
                <a:spcPct val="90000"/>
              </a:lnSpc>
              <a:spcBef>
                <a:spcPts val="0"/>
              </a:spcBef>
              <a:spcAft>
                <a:spcPts val="0"/>
              </a:spcAft>
              <a:buSzPts val="2400"/>
              <a:buFont typeface="Palanquin Dark"/>
              <a:buNone/>
              <a:defRPr sz="2400">
                <a:latin typeface="Palanquin Dark"/>
                <a:ea typeface="Palanquin Dark"/>
                <a:cs typeface="Palanquin Dark"/>
                <a:sym typeface="Palanquin Dark"/>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200"/>
              <a:buFont typeface="Montserrat Black"/>
              <a:buNone/>
              <a:defRPr sz="3200">
                <a:solidFill>
                  <a:schemeClr val="lt2"/>
                </a:solidFill>
                <a:latin typeface="Montserrat Black"/>
                <a:ea typeface="Montserrat Black"/>
                <a:cs typeface="Montserrat Black"/>
                <a:sym typeface="Montserrat Black"/>
              </a:defRPr>
            </a:lvl1pPr>
            <a:lvl2pPr lvl="1" rtl="0">
              <a:spcBef>
                <a:spcPts val="0"/>
              </a:spcBef>
              <a:spcAft>
                <a:spcPts val="0"/>
              </a:spcAft>
              <a:buClr>
                <a:schemeClr val="lt2"/>
              </a:buClr>
              <a:buSzPts val="3200"/>
              <a:buNone/>
              <a:defRPr sz="3200">
                <a:solidFill>
                  <a:schemeClr val="lt2"/>
                </a:solidFill>
              </a:defRPr>
            </a:lvl2pPr>
            <a:lvl3pPr lvl="2" rtl="0">
              <a:spcBef>
                <a:spcPts val="0"/>
              </a:spcBef>
              <a:spcAft>
                <a:spcPts val="0"/>
              </a:spcAft>
              <a:buClr>
                <a:schemeClr val="lt2"/>
              </a:buClr>
              <a:buSzPts val="3200"/>
              <a:buNone/>
              <a:defRPr sz="3200">
                <a:solidFill>
                  <a:schemeClr val="lt2"/>
                </a:solidFill>
              </a:defRPr>
            </a:lvl3pPr>
            <a:lvl4pPr lvl="3" rtl="0">
              <a:spcBef>
                <a:spcPts val="0"/>
              </a:spcBef>
              <a:spcAft>
                <a:spcPts val="0"/>
              </a:spcAft>
              <a:buClr>
                <a:schemeClr val="lt2"/>
              </a:buClr>
              <a:buSzPts val="3200"/>
              <a:buNone/>
              <a:defRPr sz="3200">
                <a:solidFill>
                  <a:schemeClr val="lt2"/>
                </a:solidFill>
              </a:defRPr>
            </a:lvl4pPr>
            <a:lvl5pPr lvl="4" rtl="0">
              <a:spcBef>
                <a:spcPts val="0"/>
              </a:spcBef>
              <a:spcAft>
                <a:spcPts val="0"/>
              </a:spcAft>
              <a:buClr>
                <a:schemeClr val="lt2"/>
              </a:buClr>
              <a:buSzPts val="3200"/>
              <a:buNone/>
              <a:defRPr sz="3200">
                <a:solidFill>
                  <a:schemeClr val="lt2"/>
                </a:solidFill>
              </a:defRPr>
            </a:lvl5pPr>
            <a:lvl6pPr lvl="5" rtl="0">
              <a:spcBef>
                <a:spcPts val="0"/>
              </a:spcBef>
              <a:spcAft>
                <a:spcPts val="0"/>
              </a:spcAft>
              <a:buClr>
                <a:schemeClr val="lt2"/>
              </a:buClr>
              <a:buSzPts val="3200"/>
              <a:buNone/>
              <a:defRPr sz="3200">
                <a:solidFill>
                  <a:schemeClr val="lt2"/>
                </a:solidFill>
              </a:defRPr>
            </a:lvl6pPr>
            <a:lvl7pPr lvl="6" rtl="0">
              <a:spcBef>
                <a:spcPts val="0"/>
              </a:spcBef>
              <a:spcAft>
                <a:spcPts val="0"/>
              </a:spcAft>
              <a:buClr>
                <a:schemeClr val="lt2"/>
              </a:buClr>
              <a:buSzPts val="3200"/>
              <a:buNone/>
              <a:defRPr sz="3200">
                <a:solidFill>
                  <a:schemeClr val="lt2"/>
                </a:solidFill>
              </a:defRPr>
            </a:lvl7pPr>
            <a:lvl8pPr lvl="7" rtl="0">
              <a:spcBef>
                <a:spcPts val="0"/>
              </a:spcBef>
              <a:spcAft>
                <a:spcPts val="0"/>
              </a:spcAft>
              <a:buClr>
                <a:schemeClr val="lt2"/>
              </a:buClr>
              <a:buSzPts val="3200"/>
              <a:buNone/>
              <a:defRPr sz="3200">
                <a:solidFill>
                  <a:schemeClr val="lt2"/>
                </a:solidFill>
              </a:defRPr>
            </a:lvl8pPr>
            <a:lvl9pPr lvl="8" rtl="0">
              <a:spcBef>
                <a:spcPts val="0"/>
              </a:spcBef>
              <a:spcAft>
                <a:spcPts val="0"/>
              </a:spcAft>
              <a:buClr>
                <a:schemeClr val="lt2"/>
              </a:buClr>
              <a:buSzPts val="3200"/>
              <a:buNone/>
              <a:defRPr sz="3200">
                <a:solidFill>
                  <a:schemeClr val="lt2"/>
                </a:solidFill>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indent="-317500" lvl="1" marL="914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rotWithShape="1">
          <a:blip r:embed="rId3">
            <a:alphaModFix/>
          </a:blip>
          <a:srcRect b="12456" l="0" r="0" t="12456"/>
          <a:stretch/>
        </p:blipFill>
        <p:spPr>
          <a:xfrm>
            <a:off x="4572000" y="0"/>
            <a:ext cx="4572000" cy="5143498"/>
          </a:xfrm>
          <a:prstGeom prst="rect">
            <a:avLst/>
          </a:prstGeom>
          <a:noFill/>
          <a:ln>
            <a:noFill/>
          </a:ln>
        </p:spPr>
      </p:pic>
      <p:sp>
        <p:nvSpPr>
          <p:cNvPr id="164" name="Google Shape;164;p30"/>
          <p:cNvSpPr/>
          <p:nvPr/>
        </p:nvSpPr>
        <p:spPr>
          <a:xfrm>
            <a:off x="720000" y="1445400"/>
            <a:ext cx="5281800" cy="22527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txBox="1"/>
          <p:nvPr>
            <p:ph type="ctrTitle"/>
          </p:nvPr>
        </p:nvSpPr>
        <p:spPr>
          <a:xfrm>
            <a:off x="931250" y="1608000"/>
            <a:ext cx="4917000" cy="19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solidFill>
                  <a:schemeClr val="lt1"/>
                </a:solidFill>
              </a:rPr>
              <a:t>Agile Transformation</a:t>
            </a:r>
            <a:endParaRPr sz="4300">
              <a:solidFill>
                <a:schemeClr val="lt1"/>
              </a:solidFill>
            </a:endParaRPr>
          </a:p>
        </p:txBody>
      </p:sp>
      <p:sp>
        <p:nvSpPr>
          <p:cNvPr id="168" name="Google Shape;168;p30"/>
          <p:cNvSpPr txBox="1"/>
          <p:nvPr>
            <p:ph idx="1" type="subTitle"/>
          </p:nvPr>
        </p:nvSpPr>
        <p:spPr>
          <a:xfrm>
            <a:off x="600999" y="4018475"/>
            <a:ext cx="3576300" cy="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Onboarding</a:t>
            </a:r>
            <a:endParaRPr/>
          </a:p>
        </p:txBody>
      </p:sp>
      <p:pic>
        <p:nvPicPr>
          <p:cNvPr id="169" name="Google Shape;169;p30"/>
          <p:cNvPicPr preferRelativeResize="0"/>
          <p:nvPr/>
        </p:nvPicPr>
        <p:blipFill>
          <a:blip r:embed="rId4">
            <a:alphaModFix/>
          </a:blip>
          <a:stretch>
            <a:fillRect/>
          </a:stretch>
        </p:blipFill>
        <p:spPr>
          <a:xfrm>
            <a:off x="776100" y="203950"/>
            <a:ext cx="969900" cy="94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an Information Radiator?</a:t>
            </a:r>
            <a:endParaRPr/>
          </a:p>
        </p:txBody>
      </p:sp>
      <p:sp>
        <p:nvSpPr>
          <p:cNvPr id="258" name="Google Shape;258;p39"/>
          <p:cNvSpPr txBox="1"/>
          <p:nvPr>
            <p:ph idx="1" type="body"/>
          </p:nvPr>
        </p:nvSpPr>
        <p:spPr>
          <a:xfrm>
            <a:off x="1664400" y="1800200"/>
            <a:ext cx="5815200" cy="247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Char char="●"/>
            </a:pPr>
            <a:r>
              <a:rPr lang="en"/>
              <a:t>An information radiator is a big visual chart placed in a prominent location</a:t>
            </a:r>
            <a:br>
              <a:rPr lang="en"/>
            </a:br>
            <a:endParaRPr/>
          </a:p>
          <a:p>
            <a:pPr indent="-330200" lvl="0" marL="457200" rtl="0" algn="l">
              <a:spcBef>
                <a:spcPts val="0"/>
              </a:spcBef>
              <a:spcAft>
                <a:spcPts val="0"/>
              </a:spcAft>
              <a:buClr>
                <a:schemeClr val="lt2"/>
              </a:buClr>
              <a:buSzPts val="1600"/>
              <a:buChar char="●"/>
            </a:pPr>
            <a:r>
              <a:rPr lang="en"/>
              <a:t>It conveys key information and shows the health of a team</a:t>
            </a:r>
            <a:br>
              <a:rPr lang="en"/>
            </a:br>
            <a:endParaRPr/>
          </a:p>
          <a:p>
            <a:pPr indent="-330200" lvl="0" marL="457200" rtl="0" algn="l">
              <a:spcBef>
                <a:spcPts val="0"/>
              </a:spcBef>
              <a:spcAft>
                <a:spcPts val="0"/>
              </a:spcAft>
              <a:buClr>
                <a:schemeClr val="lt2"/>
              </a:buClr>
              <a:buSzPts val="1600"/>
              <a:buChar char="●"/>
            </a:pPr>
            <a:r>
              <a:rPr lang="en"/>
              <a:t>It is used to visualize the flow of work, shows where bottlenecks (or blockers) occur, and enables anyone to see what the team is working on at any time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720000" y="331350"/>
            <a:ext cx="7704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Burndown Chart</a:t>
            </a:r>
            <a:endParaRPr/>
          </a:p>
        </p:txBody>
      </p:sp>
      <p:pic>
        <p:nvPicPr>
          <p:cNvPr id="264" name="Google Shape;264;p40"/>
          <p:cNvPicPr preferRelativeResize="0"/>
          <p:nvPr/>
        </p:nvPicPr>
        <p:blipFill>
          <a:blip r:embed="rId3">
            <a:alphaModFix/>
          </a:blip>
          <a:stretch>
            <a:fillRect/>
          </a:stretch>
        </p:blipFill>
        <p:spPr>
          <a:xfrm>
            <a:off x="2062613" y="1079000"/>
            <a:ext cx="5018773" cy="37276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Velocity</a:t>
            </a:r>
            <a:r>
              <a:rPr lang="en"/>
              <a:t> Chart</a:t>
            </a:r>
            <a:endParaRPr/>
          </a:p>
        </p:txBody>
      </p:sp>
      <p:pic>
        <p:nvPicPr>
          <p:cNvPr id="270" name="Google Shape;270;p41"/>
          <p:cNvPicPr preferRelativeResize="0"/>
          <p:nvPr/>
        </p:nvPicPr>
        <p:blipFill>
          <a:blip r:embed="rId3">
            <a:alphaModFix/>
          </a:blip>
          <a:stretch>
            <a:fillRect/>
          </a:stretch>
        </p:blipFill>
        <p:spPr>
          <a:xfrm>
            <a:off x="1032188" y="1000200"/>
            <a:ext cx="7079636" cy="3838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2"/>
          <p:cNvPicPr preferRelativeResize="0"/>
          <p:nvPr/>
        </p:nvPicPr>
        <p:blipFill rotWithShape="1">
          <a:blip r:embed="rId3">
            <a:alphaModFix/>
          </a:blip>
          <a:srcRect b="-150" l="0" r="0" t="25046"/>
          <a:stretch/>
        </p:blipFill>
        <p:spPr>
          <a:xfrm>
            <a:off x="0" y="0"/>
            <a:ext cx="4571951" cy="5143501"/>
          </a:xfrm>
          <a:prstGeom prst="rect">
            <a:avLst/>
          </a:prstGeom>
          <a:noFill/>
          <a:ln>
            <a:noFill/>
          </a:ln>
        </p:spPr>
      </p:pic>
      <p:sp>
        <p:nvSpPr>
          <p:cNvPr id="276" name="Google Shape;276;p42"/>
          <p:cNvSpPr txBox="1"/>
          <p:nvPr>
            <p:ph type="title"/>
          </p:nvPr>
        </p:nvSpPr>
        <p:spPr>
          <a:xfrm>
            <a:off x="4953000" y="2690725"/>
            <a:ext cx="3743400" cy="1367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a:t>Team Composition</a:t>
            </a:r>
            <a:endParaRPr/>
          </a:p>
        </p:txBody>
      </p:sp>
      <p:sp>
        <p:nvSpPr>
          <p:cNvPr id="277" name="Google Shape;277;p42"/>
          <p:cNvSpPr/>
          <p:nvPr/>
        </p:nvSpPr>
        <p:spPr>
          <a:xfrm>
            <a:off x="3997300" y="540000"/>
            <a:ext cx="2155500" cy="1155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2"/>
          <p:cNvSpPr txBox="1"/>
          <p:nvPr>
            <p:ph idx="2" type="title"/>
          </p:nvPr>
        </p:nvSpPr>
        <p:spPr>
          <a:xfrm>
            <a:off x="4953150" y="654300"/>
            <a:ext cx="11997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0</a:t>
            </a:r>
            <a:r>
              <a:rPr lang="en"/>
              <a:t>3</a:t>
            </a:r>
            <a:endParaRPr>
              <a:solidFill>
                <a:srgbClr val="FFFFFF"/>
              </a:solidFill>
            </a:endParaRPr>
          </a:p>
        </p:txBody>
      </p:sp>
      <p:pic>
        <p:nvPicPr>
          <p:cNvPr id="279" name="Google Shape;279;p42"/>
          <p:cNvPicPr preferRelativeResize="0"/>
          <p:nvPr/>
        </p:nvPicPr>
        <p:blipFill rotWithShape="1">
          <a:blip r:embed="rId4">
            <a:alphaModFix/>
          </a:blip>
          <a:srcRect b="0" l="20360" r="20366" t="0"/>
          <a:stretch/>
        </p:blipFill>
        <p:spPr>
          <a:xfrm>
            <a:off x="0" y="0"/>
            <a:ext cx="4572002"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p:nvPr/>
        </p:nvSpPr>
        <p:spPr>
          <a:xfrm>
            <a:off x="3988200" y="1688418"/>
            <a:ext cx="1167600" cy="1047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3"/>
          <p:cNvSpPr/>
          <p:nvPr/>
        </p:nvSpPr>
        <p:spPr>
          <a:xfrm>
            <a:off x="1382495" y="1688418"/>
            <a:ext cx="1167600" cy="10473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3"/>
          <p:cNvSpPr/>
          <p:nvPr/>
        </p:nvSpPr>
        <p:spPr>
          <a:xfrm>
            <a:off x="6593906" y="1688418"/>
            <a:ext cx="1167600" cy="10473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3"/>
          <p:cNvSpPr txBox="1"/>
          <p:nvPr>
            <p:ph idx="1" type="subTitle"/>
          </p:nvPr>
        </p:nvSpPr>
        <p:spPr>
          <a:xfrm>
            <a:off x="858095" y="2895600"/>
            <a:ext cx="22164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Owner</a:t>
            </a:r>
            <a:endParaRPr/>
          </a:p>
        </p:txBody>
      </p:sp>
      <p:sp>
        <p:nvSpPr>
          <p:cNvPr id="288" name="Google Shape;288;p43"/>
          <p:cNvSpPr txBox="1"/>
          <p:nvPr>
            <p:ph idx="2" type="subTitle"/>
          </p:nvPr>
        </p:nvSpPr>
        <p:spPr>
          <a:xfrm>
            <a:off x="858095" y="3288000"/>
            <a:ext cx="22164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 </a:t>
            </a:r>
            <a:r>
              <a:rPr lang="en"/>
              <a:t>represents the business and helps translate customer requirements into work packages for the development team.</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289" name="Google Shape;289;p43"/>
          <p:cNvSpPr txBox="1"/>
          <p:nvPr>
            <p:ph idx="3" type="subTitle"/>
          </p:nvPr>
        </p:nvSpPr>
        <p:spPr>
          <a:xfrm>
            <a:off x="3463800" y="2895575"/>
            <a:ext cx="22164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Scrum Master</a:t>
            </a:r>
            <a:endParaRPr/>
          </a:p>
        </p:txBody>
      </p:sp>
      <p:sp>
        <p:nvSpPr>
          <p:cNvPr id="290" name="Google Shape;290;p43"/>
          <p:cNvSpPr txBox="1"/>
          <p:nvPr>
            <p:ph idx="4" type="subTitle"/>
          </p:nvPr>
        </p:nvSpPr>
        <p:spPr>
          <a:xfrm>
            <a:off x="3463800" y="3288000"/>
            <a:ext cx="2216400" cy="10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SM </a:t>
            </a:r>
            <a:r>
              <a:rPr lang="en"/>
              <a:t>oversees the development process and facilitates improvements to it. </a:t>
            </a:r>
            <a:endParaRPr/>
          </a:p>
        </p:txBody>
      </p:sp>
      <p:sp>
        <p:nvSpPr>
          <p:cNvPr id="291" name="Google Shape;291;p43"/>
          <p:cNvSpPr txBox="1"/>
          <p:nvPr>
            <p:ph idx="5" type="subTitle"/>
          </p:nvPr>
        </p:nvSpPr>
        <p:spPr>
          <a:xfrm>
            <a:off x="6069506" y="2895575"/>
            <a:ext cx="22164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292" name="Google Shape;292;p43"/>
          <p:cNvSpPr txBox="1"/>
          <p:nvPr>
            <p:ph idx="6" type="subTitle"/>
          </p:nvPr>
        </p:nvSpPr>
        <p:spPr>
          <a:xfrm>
            <a:off x="6069506" y="3288000"/>
            <a:ext cx="22164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is all about Team members working autonomously to contribute to the outcome</a:t>
            </a:r>
            <a:endParaRPr/>
          </a:p>
        </p:txBody>
      </p:sp>
      <p:sp>
        <p:nvSpPr>
          <p:cNvPr id="293" name="Google Shape;293;p43"/>
          <p:cNvSpPr txBox="1"/>
          <p:nvPr>
            <p:ph type="title"/>
          </p:nvPr>
        </p:nvSpPr>
        <p:spPr>
          <a:xfrm>
            <a:off x="1433700" y="380325"/>
            <a:ext cx="62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in Scrum Framework</a:t>
            </a:r>
            <a:endParaRPr/>
          </a:p>
        </p:txBody>
      </p:sp>
      <p:sp>
        <p:nvSpPr>
          <p:cNvPr id="294" name="Google Shape;294;p43"/>
          <p:cNvSpPr/>
          <p:nvPr/>
        </p:nvSpPr>
        <p:spPr>
          <a:xfrm>
            <a:off x="6941566" y="1975926"/>
            <a:ext cx="472279" cy="472285"/>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43"/>
          <p:cNvGrpSpPr/>
          <p:nvPr/>
        </p:nvGrpSpPr>
        <p:grpSpPr>
          <a:xfrm>
            <a:off x="4334861" y="1976610"/>
            <a:ext cx="474278" cy="470915"/>
            <a:chOff x="-63250675" y="3744075"/>
            <a:chExt cx="320350" cy="318100"/>
          </a:xfrm>
        </p:grpSpPr>
        <p:sp>
          <p:nvSpPr>
            <p:cNvPr id="296" name="Google Shape;296;p43"/>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43"/>
          <p:cNvGrpSpPr/>
          <p:nvPr/>
        </p:nvGrpSpPr>
        <p:grpSpPr>
          <a:xfrm>
            <a:off x="1721402" y="1976758"/>
            <a:ext cx="489786" cy="470619"/>
            <a:chOff x="-62890750" y="3747425"/>
            <a:chExt cx="330825" cy="317900"/>
          </a:xfrm>
        </p:grpSpPr>
        <p:sp>
          <p:nvSpPr>
            <p:cNvPr id="300" name="Google Shape;300;p43"/>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3"/>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3"/>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3"/>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3"/>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3"/>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3"/>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3"/>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3"/>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4"/>
          <p:cNvPicPr preferRelativeResize="0"/>
          <p:nvPr/>
        </p:nvPicPr>
        <p:blipFill rotWithShape="1">
          <a:blip r:embed="rId3">
            <a:alphaModFix/>
          </a:blip>
          <a:srcRect b="-150" l="0" r="0" t="25046"/>
          <a:stretch/>
        </p:blipFill>
        <p:spPr>
          <a:xfrm>
            <a:off x="0" y="0"/>
            <a:ext cx="4571951" cy="5143501"/>
          </a:xfrm>
          <a:prstGeom prst="rect">
            <a:avLst/>
          </a:prstGeom>
          <a:noFill/>
          <a:ln>
            <a:noFill/>
          </a:ln>
        </p:spPr>
      </p:pic>
      <p:sp>
        <p:nvSpPr>
          <p:cNvPr id="319" name="Google Shape;319;p44"/>
          <p:cNvSpPr txBox="1"/>
          <p:nvPr>
            <p:ph type="title"/>
          </p:nvPr>
        </p:nvSpPr>
        <p:spPr>
          <a:xfrm>
            <a:off x="4953000" y="2690725"/>
            <a:ext cx="3342300" cy="1367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a:t>Ceremony Schedule</a:t>
            </a:r>
            <a:endParaRPr/>
          </a:p>
        </p:txBody>
      </p:sp>
      <p:sp>
        <p:nvSpPr>
          <p:cNvPr id="320" name="Google Shape;320;p44"/>
          <p:cNvSpPr/>
          <p:nvPr/>
        </p:nvSpPr>
        <p:spPr>
          <a:xfrm>
            <a:off x="3997300" y="540000"/>
            <a:ext cx="2155500" cy="1155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txBox="1"/>
          <p:nvPr>
            <p:ph idx="2" type="title"/>
          </p:nvPr>
        </p:nvSpPr>
        <p:spPr>
          <a:xfrm>
            <a:off x="4734950" y="654300"/>
            <a:ext cx="14178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0</a:t>
            </a:r>
            <a:r>
              <a:rPr lang="en"/>
              <a:t>4</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Ceremony Schedule</a:t>
            </a:r>
            <a:endParaRPr/>
          </a:p>
        </p:txBody>
      </p:sp>
      <p:pic>
        <p:nvPicPr>
          <p:cNvPr id="327" name="Google Shape;327;p45"/>
          <p:cNvPicPr preferRelativeResize="0"/>
          <p:nvPr/>
        </p:nvPicPr>
        <p:blipFill>
          <a:blip r:embed="rId3">
            <a:alphaModFix/>
          </a:blip>
          <a:stretch>
            <a:fillRect/>
          </a:stretch>
        </p:blipFill>
        <p:spPr>
          <a:xfrm>
            <a:off x="1360875" y="1000200"/>
            <a:ext cx="6422249" cy="38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Ceremony Schedule</a:t>
            </a:r>
            <a:endParaRPr/>
          </a:p>
        </p:txBody>
      </p:sp>
      <p:pic>
        <p:nvPicPr>
          <p:cNvPr id="333" name="Google Shape;333;p46"/>
          <p:cNvPicPr preferRelativeResize="0"/>
          <p:nvPr/>
        </p:nvPicPr>
        <p:blipFill>
          <a:blip r:embed="rId3">
            <a:alphaModFix/>
          </a:blip>
          <a:stretch>
            <a:fillRect/>
          </a:stretch>
        </p:blipFill>
        <p:spPr>
          <a:xfrm>
            <a:off x="1360875" y="1000200"/>
            <a:ext cx="6422249" cy="38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7"/>
          <p:cNvPicPr preferRelativeResize="0"/>
          <p:nvPr/>
        </p:nvPicPr>
        <p:blipFill rotWithShape="1">
          <a:blip r:embed="rId3">
            <a:alphaModFix/>
          </a:blip>
          <a:srcRect b="-150" l="0" r="0" t="25046"/>
          <a:stretch/>
        </p:blipFill>
        <p:spPr>
          <a:xfrm>
            <a:off x="0" y="0"/>
            <a:ext cx="4571951" cy="5143501"/>
          </a:xfrm>
          <a:prstGeom prst="rect">
            <a:avLst/>
          </a:prstGeom>
          <a:noFill/>
          <a:ln>
            <a:noFill/>
          </a:ln>
        </p:spPr>
      </p:pic>
      <p:sp>
        <p:nvSpPr>
          <p:cNvPr id="339" name="Google Shape;339;p47"/>
          <p:cNvSpPr txBox="1"/>
          <p:nvPr>
            <p:ph type="title"/>
          </p:nvPr>
        </p:nvSpPr>
        <p:spPr>
          <a:xfrm>
            <a:off x="4953000" y="2690725"/>
            <a:ext cx="2943900" cy="1367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a:t>Appendix</a:t>
            </a:r>
            <a:endParaRPr/>
          </a:p>
        </p:txBody>
      </p:sp>
      <p:sp>
        <p:nvSpPr>
          <p:cNvPr id="340" name="Google Shape;340;p47"/>
          <p:cNvSpPr/>
          <p:nvPr/>
        </p:nvSpPr>
        <p:spPr>
          <a:xfrm>
            <a:off x="3997300" y="540000"/>
            <a:ext cx="2155500" cy="1155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txBox="1"/>
          <p:nvPr>
            <p:ph idx="2" type="title"/>
          </p:nvPr>
        </p:nvSpPr>
        <p:spPr>
          <a:xfrm>
            <a:off x="4953150" y="654300"/>
            <a:ext cx="11997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0</a:t>
            </a:r>
            <a:r>
              <a:rPr lang="en"/>
              <a:t>5</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720000" y="294425"/>
            <a:ext cx="3858000" cy="11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CONFIDENTIAL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3">
            <a:alphaModFix/>
          </a:blip>
          <a:srcRect b="24245" l="1947" r="6191" t="29421"/>
          <a:stretch/>
        </p:blipFill>
        <p:spPr>
          <a:xfrm>
            <a:off x="0" y="0"/>
            <a:ext cx="9144003" cy="3078604"/>
          </a:xfrm>
          <a:prstGeom prst="rect">
            <a:avLst/>
          </a:prstGeom>
          <a:noFill/>
          <a:ln>
            <a:noFill/>
          </a:ln>
        </p:spPr>
      </p:pic>
      <p:sp>
        <p:nvSpPr>
          <p:cNvPr id="175" name="Google Shape;175;p31"/>
          <p:cNvSpPr/>
          <p:nvPr/>
        </p:nvSpPr>
        <p:spPr>
          <a:xfrm>
            <a:off x="1812000" y="1445400"/>
            <a:ext cx="5520000" cy="2252700"/>
          </a:xfrm>
          <a:prstGeom prst="rect">
            <a:avLst/>
          </a:prstGeom>
          <a:gradFill>
            <a:gsLst>
              <a:gs pos="0">
                <a:srgbClr val="6930C3"/>
              </a:gs>
              <a:gs pos="100000">
                <a:srgbClr val="00C4FF">
                  <a:alpha val="63921"/>
                </a:srgbClr>
              </a:gs>
            </a:gsLst>
            <a:path path="circle">
              <a:fillToRect b="100%" l="100%"/>
            </a:path>
            <a:tileRect r="-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txBox="1"/>
          <p:nvPr>
            <p:ph type="title"/>
          </p:nvPr>
        </p:nvSpPr>
        <p:spPr>
          <a:xfrm>
            <a:off x="2032950" y="1780526"/>
            <a:ext cx="5078100" cy="15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Davide Nastri</a:t>
            </a:r>
            <a:endParaRPr sz="3200"/>
          </a:p>
          <a:p>
            <a:pPr indent="0" lvl="0" marL="0" rtl="0" algn="ctr">
              <a:spcBef>
                <a:spcPts val="0"/>
              </a:spcBef>
              <a:spcAft>
                <a:spcPts val="0"/>
              </a:spcAft>
              <a:buNone/>
            </a:pPr>
            <a:r>
              <a:rPr lang="en" sz="3200"/>
              <a:t>davide@nastri.com</a:t>
            </a:r>
            <a:endParaRPr sz="3200"/>
          </a:p>
          <a:p>
            <a:pPr indent="0" lvl="0" marL="0" rtl="0" algn="ctr">
              <a:spcBef>
                <a:spcPts val="0"/>
              </a:spcBef>
              <a:spcAft>
                <a:spcPts val="0"/>
              </a:spcAft>
              <a:buNone/>
            </a:pPr>
            <a:r>
              <a:rPr lang="en" sz="3200"/>
              <a:t>www.nastri.com</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32"/>
          <p:cNvSpPr txBox="1"/>
          <p:nvPr>
            <p:ph type="title"/>
          </p:nvPr>
        </p:nvSpPr>
        <p:spPr>
          <a:xfrm>
            <a:off x="3159300" y="3687272"/>
            <a:ext cx="28254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Heraclitus</a:t>
            </a:r>
            <a:endParaRPr/>
          </a:p>
        </p:txBody>
      </p:sp>
      <p:sp>
        <p:nvSpPr>
          <p:cNvPr id="182" name="Google Shape;182;p32"/>
          <p:cNvSpPr txBox="1"/>
          <p:nvPr>
            <p:ph idx="1" type="subTitle"/>
          </p:nvPr>
        </p:nvSpPr>
        <p:spPr>
          <a:xfrm>
            <a:off x="1589100" y="1777625"/>
            <a:ext cx="5965800" cy="17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a:t>
            </a:r>
            <a:r>
              <a:rPr lang="en"/>
              <a:t>Nothing endures but change</a:t>
            </a:r>
            <a:r>
              <a:rPr lang="en" sz="2800"/>
              <a:t>.”</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Team Onboarding Topics</a:t>
            </a:r>
            <a:endParaRPr/>
          </a:p>
        </p:txBody>
      </p:sp>
      <p:sp>
        <p:nvSpPr>
          <p:cNvPr id="188" name="Google Shape;188;p33"/>
          <p:cNvSpPr txBox="1"/>
          <p:nvPr>
            <p:ph idx="1" type="body"/>
          </p:nvPr>
        </p:nvSpPr>
        <p:spPr>
          <a:xfrm>
            <a:off x="720000" y="1106800"/>
            <a:ext cx="8012100" cy="3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76250" lvl="0" marL="457200" rtl="0" algn="l">
              <a:spcBef>
                <a:spcPts val="0"/>
              </a:spcBef>
              <a:spcAft>
                <a:spcPts val="0"/>
              </a:spcAft>
              <a:buSzPts val="3900"/>
              <a:buAutoNum type="arabicPeriod"/>
            </a:pPr>
            <a:r>
              <a:rPr lang="en" sz="3900"/>
              <a:t>Agile benefits</a:t>
            </a:r>
            <a:endParaRPr b="1" sz="3900"/>
          </a:p>
          <a:p>
            <a:pPr indent="-476250" lvl="0" marL="457200" rtl="0" algn="l">
              <a:spcBef>
                <a:spcPts val="0"/>
              </a:spcBef>
              <a:spcAft>
                <a:spcPts val="0"/>
              </a:spcAft>
              <a:buSzPts val="3900"/>
              <a:buAutoNum type="arabicPeriod"/>
            </a:pPr>
            <a:r>
              <a:rPr lang="en" sz="3900"/>
              <a:t>Information radiators</a:t>
            </a:r>
            <a:endParaRPr sz="3900"/>
          </a:p>
          <a:p>
            <a:pPr indent="-476250" lvl="0" marL="457200" rtl="0" algn="l">
              <a:spcBef>
                <a:spcPts val="0"/>
              </a:spcBef>
              <a:spcAft>
                <a:spcPts val="0"/>
              </a:spcAft>
              <a:buSzPts val="3900"/>
              <a:buAutoNum type="arabicPeriod"/>
            </a:pPr>
            <a:r>
              <a:rPr lang="en" sz="3900"/>
              <a:t>Ceremony schedule</a:t>
            </a:r>
            <a:endParaRPr sz="3900"/>
          </a:p>
          <a:p>
            <a:pPr indent="-476250" lvl="0" marL="457200" rtl="0" algn="l">
              <a:spcBef>
                <a:spcPts val="0"/>
              </a:spcBef>
              <a:spcAft>
                <a:spcPts val="0"/>
              </a:spcAft>
              <a:buSzPts val="3900"/>
              <a:buAutoNum type="arabicPeriod"/>
            </a:pPr>
            <a:r>
              <a:rPr lang="en" sz="3900"/>
              <a:t>Team composition</a:t>
            </a:r>
            <a:endParaRPr sz="3900"/>
          </a:p>
          <a:p>
            <a:pPr indent="-476250" lvl="0" marL="457200" rtl="0" algn="l">
              <a:spcBef>
                <a:spcPts val="0"/>
              </a:spcBef>
              <a:spcAft>
                <a:spcPts val="0"/>
              </a:spcAft>
              <a:buSzPts val="3900"/>
              <a:buAutoNum type="arabicPeriod"/>
            </a:pPr>
            <a:r>
              <a:rPr lang="en" sz="3900"/>
              <a:t>Appendix</a:t>
            </a:r>
            <a:endParaRPr b="1" sz="39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b="-150" l="0" r="0" t="25046"/>
          <a:stretch/>
        </p:blipFill>
        <p:spPr>
          <a:xfrm>
            <a:off x="0" y="0"/>
            <a:ext cx="4571951" cy="5143501"/>
          </a:xfrm>
          <a:prstGeom prst="rect">
            <a:avLst/>
          </a:prstGeom>
          <a:noFill/>
          <a:ln>
            <a:noFill/>
          </a:ln>
        </p:spPr>
      </p:pic>
      <p:sp>
        <p:nvSpPr>
          <p:cNvPr id="194" name="Google Shape;194;p34"/>
          <p:cNvSpPr txBox="1"/>
          <p:nvPr>
            <p:ph type="title"/>
          </p:nvPr>
        </p:nvSpPr>
        <p:spPr>
          <a:xfrm>
            <a:off x="4953000" y="2690725"/>
            <a:ext cx="2943900" cy="1367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a:t>Agile</a:t>
            </a:r>
            <a:endParaRPr/>
          </a:p>
          <a:p>
            <a:pPr indent="0" lvl="0" marL="0" rtl="0" algn="l">
              <a:lnSpc>
                <a:spcPct val="90000"/>
              </a:lnSpc>
              <a:spcBef>
                <a:spcPts val="0"/>
              </a:spcBef>
              <a:spcAft>
                <a:spcPts val="0"/>
              </a:spcAft>
              <a:buNone/>
            </a:pPr>
            <a:r>
              <a:rPr lang="en"/>
              <a:t>Benefits</a:t>
            </a:r>
            <a:endParaRPr/>
          </a:p>
        </p:txBody>
      </p:sp>
      <p:sp>
        <p:nvSpPr>
          <p:cNvPr id="195" name="Google Shape;195;p34"/>
          <p:cNvSpPr/>
          <p:nvPr/>
        </p:nvSpPr>
        <p:spPr>
          <a:xfrm>
            <a:off x="3997300" y="540000"/>
            <a:ext cx="2155500" cy="1155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txBox="1"/>
          <p:nvPr>
            <p:ph idx="2" type="title"/>
          </p:nvPr>
        </p:nvSpPr>
        <p:spPr>
          <a:xfrm>
            <a:off x="4953150" y="654300"/>
            <a:ext cx="11997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01</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2" type="subTitle"/>
          </p:nvPr>
        </p:nvSpPr>
        <p:spPr>
          <a:xfrm>
            <a:off x="5462260" y="3028948"/>
            <a:ext cx="2704500" cy="9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Agile </a:t>
            </a:r>
            <a:r>
              <a:rPr lang="en"/>
              <a:t>our highest priority is to satisfy the customer through early and continuous delivery of valuable software</a:t>
            </a:r>
            <a:endParaRPr/>
          </a:p>
        </p:txBody>
      </p:sp>
      <p:sp>
        <p:nvSpPr>
          <p:cNvPr id="202" name="Google Shape;202;p35"/>
          <p:cNvSpPr txBox="1"/>
          <p:nvPr>
            <p:ph idx="1" type="subTitle"/>
          </p:nvPr>
        </p:nvSpPr>
        <p:spPr>
          <a:xfrm>
            <a:off x="977240" y="3028948"/>
            <a:ext cx="2704500" cy="9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feedback is received late, in market testing and after product launch</a:t>
            </a:r>
            <a:endParaRPr/>
          </a:p>
        </p:txBody>
      </p:sp>
      <p:sp>
        <p:nvSpPr>
          <p:cNvPr id="203" name="Google Shape;203;p35"/>
          <p:cNvSpPr txBox="1"/>
          <p:nvPr>
            <p:ph type="title"/>
          </p:nvPr>
        </p:nvSpPr>
        <p:spPr>
          <a:xfrm>
            <a:off x="977240" y="2630149"/>
            <a:ext cx="2704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204" name="Google Shape;204;p35"/>
          <p:cNvSpPr txBox="1"/>
          <p:nvPr>
            <p:ph idx="3" type="title"/>
          </p:nvPr>
        </p:nvSpPr>
        <p:spPr>
          <a:xfrm>
            <a:off x="5462260" y="2630149"/>
            <a:ext cx="2704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05" name="Google Shape;205;p35"/>
          <p:cNvSpPr/>
          <p:nvPr/>
        </p:nvSpPr>
        <p:spPr>
          <a:xfrm>
            <a:off x="1745690" y="1371630"/>
            <a:ext cx="1167600" cy="104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p:nvPr/>
        </p:nvSpPr>
        <p:spPr>
          <a:xfrm>
            <a:off x="6230710" y="1371630"/>
            <a:ext cx="1167600" cy="1047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35"/>
          <p:cNvGrpSpPr/>
          <p:nvPr/>
        </p:nvGrpSpPr>
        <p:grpSpPr>
          <a:xfrm>
            <a:off x="6579452" y="1660221"/>
            <a:ext cx="470117" cy="470117"/>
            <a:chOff x="1492675" y="4992125"/>
            <a:chExt cx="481825" cy="481825"/>
          </a:xfrm>
        </p:grpSpPr>
        <p:sp>
          <p:nvSpPr>
            <p:cNvPr id="208" name="Google Shape;208;p35"/>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9" name="Google Shape;209;p35"/>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10" name="Google Shape;210;p35"/>
          <p:cNvGrpSpPr/>
          <p:nvPr/>
        </p:nvGrpSpPr>
        <p:grpSpPr>
          <a:xfrm>
            <a:off x="2094432" y="1660221"/>
            <a:ext cx="470117" cy="470117"/>
            <a:chOff x="2085525" y="4992125"/>
            <a:chExt cx="481825" cy="481825"/>
          </a:xfrm>
        </p:grpSpPr>
        <p:sp>
          <p:nvSpPr>
            <p:cNvPr id="211" name="Google Shape;211;p35"/>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2" name="Google Shape;212;p35"/>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idx="2" type="subTitle"/>
          </p:nvPr>
        </p:nvSpPr>
        <p:spPr>
          <a:xfrm>
            <a:off x="5462260" y="3028948"/>
            <a:ext cx="2704500" cy="9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Agile the best architectures, requirements, and designs emerge from self-organizing teams</a:t>
            </a:r>
            <a:endParaRPr/>
          </a:p>
        </p:txBody>
      </p:sp>
      <p:sp>
        <p:nvSpPr>
          <p:cNvPr id="218" name="Google Shape;218;p36"/>
          <p:cNvSpPr txBox="1"/>
          <p:nvPr>
            <p:ph idx="1" type="subTitle"/>
          </p:nvPr>
        </p:nvSpPr>
        <p:spPr>
          <a:xfrm>
            <a:off x="977240" y="3028948"/>
            <a:ext cx="2704500" cy="9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is primary planned by a single person that also assigns it to individuals based on preference</a:t>
            </a:r>
            <a:endParaRPr/>
          </a:p>
        </p:txBody>
      </p:sp>
      <p:sp>
        <p:nvSpPr>
          <p:cNvPr id="219" name="Google Shape;219;p36"/>
          <p:cNvSpPr txBox="1"/>
          <p:nvPr>
            <p:ph type="title"/>
          </p:nvPr>
        </p:nvSpPr>
        <p:spPr>
          <a:xfrm>
            <a:off x="977240" y="2630149"/>
            <a:ext cx="2704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220" name="Google Shape;220;p36"/>
          <p:cNvSpPr txBox="1"/>
          <p:nvPr>
            <p:ph idx="3" type="title"/>
          </p:nvPr>
        </p:nvSpPr>
        <p:spPr>
          <a:xfrm>
            <a:off x="5462260" y="2630149"/>
            <a:ext cx="2704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21" name="Google Shape;221;p36"/>
          <p:cNvSpPr/>
          <p:nvPr/>
        </p:nvSpPr>
        <p:spPr>
          <a:xfrm>
            <a:off x="1745690" y="1371630"/>
            <a:ext cx="1167600" cy="104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6"/>
          <p:cNvSpPr/>
          <p:nvPr/>
        </p:nvSpPr>
        <p:spPr>
          <a:xfrm>
            <a:off x="6230710" y="1371630"/>
            <a:ext cx="1167600" cy="1047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36"/>
          <p:cNvGrpSpPr/>
          <p:nvPr/>
        </p:nvGrpSpPr>
        <p:grpSpPr>
          <a:xfrm>
            <a:off x="6579452" y="1660221"/>
            <a:ext cx="470117" cy="470117"/>
            <a:chOff x="1492675" y="4992125"/>
            <a:chExt cx="481825" cy="481825"/>
          </a:xfrm>
        </p:grpSpPr>
        <p:sp>
          <p:nvSpPr>
            <p:cNvPr id="224" name="Google Shape;224;p36"/>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5" name="Google Shape;225;p36"/>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26" name="Google Shape;226;p36"/>
          <p:cNvGrpSpPr/>
          <p:nvPr/>
        </p:nvGrpSpPr>
        <p:grpSpPr>
          <a:xfrm>
            <a:off x="2094432" y="1660221"/>
            <a:ext cx="470117" cy="470117"/>
            <a:chOff x="2085525" y="4992125"/>
            <a:chExt cx="481825" cy="481825"/>
          </a:xfrm>
        </p:grpSpPr>
        <p:sp>
          <p:nvSpPr>
            <p:cNvPr id="227" name="Google Shape;227;p36"/>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8" name="Google Shape;228;p36"/>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idx="2" type="subTitle"/>
          </p:nvPr>
        </p:nvSpPr>
        <p:spPr>
          <a:xfrm>
            <a:off x="5462260" y="3028948"/>
            <a:ext cx="2704500" cy="9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Agile business people and developers must work together daily throughout the project</a:t>
            </a:r>
            <a:endParaRPr/>
          </a:p>
        </p:txBody>
      </p:sp>
      <p:sp>
        <p:nvSpPr>
          <p:cNvPr id="234" name="Google Shape;234;p37"/>
          <p:cNvSpPr txBox="1"/>
          <p:nvPr>
            <p:ph idx="1" type="subTitle"/>
          </p:nvPr>
        </p:nvSpPr>
        <p:spPr>
          <a:xfrm>
            <a:off x="977240" y="3028948"/>
            <a:ext cx="2704500" cy="9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Preferring one-on-one interviews and calls and isolating the onshore and offshore teams. Business people are detached from developers.</a:t>
            </a:r>
            <a:endParaRPr/>
          </a:p>
        </p:txBody>
      </p:sp>
      <p:sp>
        <p:nvSpPr>
          <p:cNvPr id="235" name="Google Shape;235;p37"/>
          <p:cNvSpPr txBox="1"/>
          <p:nvPr>
            <p:ph type="title"/>
          </p:nvPr>
        </p:nvSpPr>
        <p:spPr>
          <a:xfrm>
            <a:off x="977240" y="2630149"/>
            <a:ext cx="2704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236" name="Google Shape;236;p37"/>
          <p:cNvSpPr txBox="1"/>
          <p:nvPr>
            <p:ph idx="3" type="title"/>
          </p:nvPr>
        </p:nvSpPr>
        <p:spPr>
          <a:xfrm>
            <a:off x="5462260" y="2630149"/>
            <a:ext cx="27045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37" name="Google Shape;237;p37"/>
          <p:cNvSpPr/>
          <p:nvPr/>
        </p:nvSpPr>
        <p:spPr>
          <a:xfrm>
            <a:off x="1745690" y="1371630"/>
            <a:ext cx="1167600" cy="104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p:nvPr/>
        </p:nvSpPr>
        <p:spPr>
          <a:xfrm>
            <a:off x="6230710" y="1371630"/>
            <a:ext cx="1167600" cy="1047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37"/>
          <p:cNvGrpSpPr/>
          <p:nvPr/>
        </p:nvGrpSpPr>
        <p:grpSpPr>
          <a:xfrm>
            <a:off x="6579452" y="1660221"/>
            <a:ext cx="470117" cy="470117"/>
            <a:chOff x="1492675" y="4992125"/>
            <a:chExt cx="481825" cy="481825"/>
          </a:xfrm>
        </p:grpSpPr>
        <p:sp>
          <p:nvSpPr>
            <p:cNvPr id="240" name="Google Shape;240;p3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1" name="Google Shape;241;p3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42" name="Google Shape;242;p37"/>
          <p:cNvGrpSpPr/>
          <p:nvPr/>
        </p:nvGrpSpPr>
        <p:grpSpPr>
          <a:xfrm>
            <a:off x="2094432" y="1660221"/>
            <a:ext cx="470117" cy="470117"/>
            <a:chOff x="2085525" y="4992125"/>
            <a:chExt cx="481825" cy="481825"/>
          </a:xfrm>
        </p:grpSpPr>
        <p:sp>
          <p:nvSpPr>
            <p:cNvPr id="243" name="Google Shape;243;p3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44" name="Google Shape;244;p3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8"/>
          <p:cNvPicPr preferRelativeResize="0"/>
          <p:nvPr/>
        </p:nvPicPr>
        <p:blipFill rotWithShape="1">
          <a:blip r:embed="rId3">
            <a:alphaModFix/>
          </a:blip>
          <a:srcRect b="-150" l="0" r="0" t="25046"/>
          <a:stretch/>
        </p:blipFill>
        <p:spPr>
          <a:xfrm>
            <a:off x="0" y="0"/>
            <a:ext cx="4571951" cy="5143501"/>
          </a:xfrm>
          <a:prstGeom prst="rect">
            <a:avLst/>
          </a:prstGeom>
          <a:noFill/>
          <a:ln>
            <a:noFill/>
          </a:ln>
        </p:spPr>
      </p:pic>
      <p:sp>
        <p:nvSpPr>
          <p:cNvPr id="250" name="Google Shape;250;p38"/>
          <p:cNvSpPr txBox="1"/>
          <p:nvPr>
            <p:ph type="title"/>
          </p:nvPr>
        </p:nvSpPr>
        <p:spPr>
          <a:xfrm>
            <a:off x="4953000" y="2690725"/>
            <a:ext cx="3634200" cy="1367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a:t>Information Radiators</a:t>
            </a:r>
            <a:endParaRPr/>
          </a:p>
        </p:txBody>
      </p:sp>
      <p:sp>
        <p:nvSpPr>
          <p:cNvPr id="251" name="Google Shape;251;p38"/>
          <p:cNvSpPr/>
          <p:nvPr/>
        </p:nvSpPr>
        <p:spPr>
          <a:xfrm>
            <a:off x="3997300" y="540000"/>
            <a:ext cx="2155500" cy="1155300"/>
          </a:xfrm>
          <a:prstGeom prst="rect">
            <a:avLst/>
          </a:prstGeom>
          <a:gradFill>
            <a:gsLst>
              <a:gs pos="0">
                <a:srgbClr val="6930C3"/>
              </a:gs>
              <a:gs pos="100000">
                <a:srgbClr val="00C4FF">
                  <a:alpha val="63921"/>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txBox="1"/>
          <p:nvPr>
            <p:ph idx="2" type="title"/>
          </p:nvPr>
        </p:nvSpPr>
        <p:spPr>
          <a:xfrm>
            <a:off x="4953150" y="654300"/>
            <a:ext cx="11997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0</a:t>
            </a:r>
            <a:r>
              <a:rPr lang="en"/>
              <a:t>2</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ployee Onboarding by Slidesgo">
  <a:themeElements>
    <a:clrScheme name="Simple Light">
      <a:dk1>
        <a:srgbClr val="2F2F2F"/>
      </a:dk1>
      <a:lt1>
        <a:srgbClr val="FFFFFF"/>
      </a:lt1>
      <a:dk2>
        <a:srgbClr val="6930C3"/>
      </a:dk2>
      <a:lt2>
        <a:srgbClr val="5390D9"/>
      </a:lt2>
      <a:accent1>
        <a:srgbClr val="48BFE3"/>
      </a:accent1>
      <a:accent2>
        <a:srgbClr val="6930C3"/>
      </a:accent2>
      <a:accent3>
        <a:srgbClr val="5390D9"/>
      </a:accent3>
      <a:accent4>
        <a:srgbClr val="48BFE3"/>
      </a:accent4>
      <a:accent5>
        <a:srgbClr val="6930C3"/>
      </a:accent5>
      <a:accent6>
        <a:srgbClr val="5390D9"/>
      </a:accent6>
      <a:hlink>
        <a:srgbClr val="2F2F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